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4"/>
  </p:notesMasterIdLst>
  <p:sldIdLst>
    <p:sldId id="283" r:id="rId4"/>
    <p:sldId id="284" r:id="rId5"/>
    <p:sldId id="265" r:id="rId6"/>
    <p:sldId id="285" r:id="rId7"/>
    <p:sldId id="286" r:id="rId8"/>
    <p:sldId id="287" r:id="rId9"/>
    <p:sldId id="266" r:id="rId10"/>
    <p:sldId id="271" r:id="rId11"/>
    <p:sldId id="267" r:id="rId12"/>
    <p:sldId id="268" r:id="rId13"/>
    <p:sldId id="269" r:id="rId14"/>
    <p:sldId id="270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73" r:id="rId25"/>
    <p:sldId id="256" r:id="rId26"/>
    <p:sldId id="257" r:id="rId27"/>
    <p:sldId id="258" r:id="rId28"/>
    <p:sldId id="259" r:id="rId29"/>
    <p:sldId id="260" r:id="rId30"/>
    <p:sldId id="262" r:id="rId31"/>
    <p:sldId id="264" r:id="rId32"/>
    <p:sldId id="288" r:id="rId33"/>
    <p:sldId id="289" r:id="rId34"/>
    <p:sldId id="290" r:id="rId35"/>
    <p:sldId id="291" r:id="rId36"/>
    <p:sldId id="293" r:id="rId37"/>
    <p:sldId id="294" r:id="rId38"/>
    <p:sldId id="295" r:id="rId39"/>
    <p:sldId id="296" r:id="rId40"/>
    <p:sldId id="297" r:id="rId41"/>
    <p:sldId id="292" r:id="rId42"/>
    <p:sldId id="298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88C00-42A1-4F7B-AE80-7767C210B166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4FFCF-4449-4760-9F9E-60C9DC3790D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Quem estiver assistindo, dar opinião sobre o que é</a:t>
            </a:r>
            <a:r>
              <a:rPr lang="pt-BR" baseline="0" dirty="0"/>
              <a:t> uma cooperativa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FFCF-4449-4760-9F9E-60C9DC3790D1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38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05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744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7023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46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880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562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287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376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996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81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144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368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9179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694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653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928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8009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4671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1604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453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63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3103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02498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8489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96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3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088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19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65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55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262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40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56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2AF4-5ABC-4E0C-9B1C-05FB619E7005}" type="datetimeFigureOut">
              <a:rPr lang="pt-BR" smtClean="0"/>
              <a:pPr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13403-D23F-45DB-8113-885242A5591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22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56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57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56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FE354-6FBD-476C-9BD3-2B9D32B94844}" type="datetimeFigureOut">
              <a:rPr lang="pt-BR" smtClean="0"/>
              <a:t>14/07/2016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B8DC-F238-46EF-9A83-D20CB73B4D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21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ndeavor.org.br/mvp/" TargetMode="External"/><Relationship Id="rId2" Type="http://schemas.openxmlformats.org/officeDocument/2006/relationships/hyperlink" Target="https://endeavor.org.br/lean-startup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endeavor.org.br/como-elaborar-um-pitch-quase-perfeito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sI1I5vGzI4" TargetMode="External"/><Relationship Id="rId2" Type="http://schemas.openxmlformats.org/officeDocument/2006/relationships/hyperlink" Target="https://www.youtube.com/watch?v=notDhUpuzh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059832" y="4941168"/>
            <a:ext cx="2438992" cy="847858"/>
          </a:xfrm>
        </p:spPr>
        <p:txBody>
          <a:bodyPr/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5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Projeto Rondon- Operação Itapemirim/ ES </a:t>
            </a:r>
          </a:p>
        </p:txBody>
      </p:sp>
      <p:pic>
        <p:nvPicPr>
          <p:cNvPr id="6" name="Espaço Reservado para Conteú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412776"/>
            <a:ext cx="4525963" cy="33944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5301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um Estatuto?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Estatuto é a base da empresa, como ela irá funcionar!Trata-se do contrato que os cooperados fazem entre si.</a:t>
            </a:r>
          </a:p>
          <a:p>
            <a:pPr lvl="1"/>
            <a:r>
              <a:rPr lang="pt-BR" dirty="0"/>
              <a:t>Quais direitos nós devemos ter?</a:t>
            </a:r>
          </a:p>
          <a:p>
            <a:pPr lvl="1"/>
            <a:r>
              <a:rPr lang="pt-BR" dirty="0"/>
              <a:t>Quais deveres?</a:t>
            </a:r>
          </a:p>
          <a:p>
            <a:pPr lvl="1"/>
            <a:r>
              <a:rPr lang="pt-BR" dirty="0"/>
              <a:t>O que aceitamos? O que não aceitamos?</a:t>
            </a:r>
          </a:p>
          <a:p>
            <a:pPr lvl="1"/>
            <a:r>
              <a:rPr lang="pt-BR" dirty="0"/>
              <a:t>Pensar em todas as situações possíveis!</a:t>
            </a:r>
          </a:p>
          <a:p>
            <a:pPr lvl="1"/>
            <a:r>
              <a:rPr lang="pt-BR" dirty="0"/>
              <a:t>Pode ser modificado ao longo do tempo, conforme a necessidade.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Estatuto deve conter...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Nome, tipo de identidade, sede, foro, área de atuação, duração do exercício social, objetivos, forma e critérios de entrada e saída de associados, responsabilidade dos associados, órgãos de direção com responsabilidade de cada cargo, processo de eleição e prazo de mandato dos dirigentes.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Um Assunto Polêmico...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Já que em uma cooperativa todos são donos, todos têm direito a sua parcela do lucro, obtida através de muito trabalho!</a:t>
            </a:r>
          </a:p>
          <a:p>
            <a:endParaRPr lang="pt-BR" dirty="0"/>
          </a:p>
          <a:p>
            <a:pPr>
              <a:buNone/>
            </a:pPr>
            <a:r>
              <a:rPr lang="pt-BR" b="1" dirty="0"/>
              <a:t>Maneiras de compartilhar o lucro:</a:t>
            </a:r>
          </a:p>
          <a:p>
            <a:r>
              <a:rPr lang="pt-BR" dirty="0"/>
              <a:t>Por dia trabalhado;</a:t>
            </a:r>
          </a:p>
          <a:p>
            <a:r>
              <a:rPr lang="pt-BR" dirty="0"/>
              <a:t>Por produção;</a:t>
            </a:r>
          </a:p>
          <a:p>
            <a:r>
              <a:rPr lang="pt-BR" dirty="0"/>
              <a:t>Por hora trabalhada;</a:t>
            </a:r>
          </a:p>
          <a:p>
            <a:r>
              <a:rPr lang="pt-BR" dirty="0"/>
              <a:t>Pensam em alguma outra maneira?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Mas e se...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Mas e se eu trabalhar mais que meu colega?</a:t>
            </a:r>
          </a:p>
          <a:p>
            <a:r>
              <a:rPr lang="pt-BR" dirty="0"/>
              <a:t>Mas e se eu ficar doente?</a:t>
            </a:r>
          </a:p>
          <a:p>
            <a:r>
              <a:rPr lang="pt-BR" dirty="0"/>
              <a:t>Mas e se sou idoso e não tenho mais o pique de antes, ainda assim, muita vontade de trabalhar?</a:t>
            </a:r>
          </a:p>
          <a:p>
            <a:r>
              <a:rPr lang="pt-BR" dirty="0"/>
              <a:t>Valorizar o ser humano, ter empatia e, ao mesmo tempo, pensar no bem do negócio!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Capital Social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Quero criar uma cooperativa de </a:t>
            </a:r>
            <a:r>
              <a:rPr lang="pt-BR" dirty="0" err="1"/>
              <a:t>churros</a:t>
            </a:r>
            <a:r>
              <a:rPr lang="pt-BR" dirty="0"/>
              <a:t>! Para isso, preciso investir nos equipamentos para preparo do </a:t>
            </a:r>
            <a:r>
              <a:rPr lang="pt-BR" dirty="0" err="1"/>
              <a:t>churros</a:t>
            </a:r>
            <a:r>
              <a:rPr lang="pt-BR" dirty="0"/>
              <a:t>...</a:t>
            </a:r>
          </a:p>
          <a:p>
            <a:endParaRPr lang="pt-BR" dirty="0"/>
          </a:p>
          <a:p>
            <a:r>
              <a:rPr lang="pt-BR" dirty="0"/>
              <a:t>Eu dou um pouco, o outro cooperado também, o outro também...Mas o valor não pode passar de um salário mínimo!</a:t>
            </a:r>
          </a:p>
          <a:p>
            <a:endParaRPr lang="pt-BR" dirty="0"/>
          </a:p>
          <a:p>
            <a:r>
              <a:rPr lang="pt-BR" dirty="0"/>
              <a:t>Então, o capital social refere-se ao dinheiro que os cooperados investirão para compra e instalação dos equipamentos necessários.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Documentação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b="1" dirty="0"/>
              <a:t>Para a Junta Comercial: </a:t>
            </a:r>
          </a:p>
          <a:p>
            <a:r>
              <a:rPr lang="pt-BR" dirty="0"/>
              <a:t>Quatro vias da Ata de Assembleia Geral de Constituição e do Estatuto. Todas as páginas são rubricadas por todos os associados fundadores.</a:t>
            </a:r>
          </a:p>
          <a:p>
            <a:r>
              <a:rPr lang="pt-BR" dirty="0"/>
              <a:t>Cópia da Carteira de Identidade (RG) e do Cadastro de Pessoa Física (CPF) do presidente.</a:t>
            </a:r>
          </a:p>
          <a:p>
            <a:r>
              <a:rPr lang="pt-BR" dirty="0"/>
              <a:t>Relação nominativa dos presentes.</a:t>
            </a:r>
          </a:p>
          <a:p>
            <a:r>
              <a:rPr lang="pt-BR" dirty="0"/>
              <a:t>Cópia do comprovante de residência do presidente.</a:t>
            </a:r>
          </a:p>
          <a:p>
            <a:r>
              <a:rPr lang="pt-BR" dirty="0"/>
              <a:t>Cópia do comprovante do local de funcionamento da instituição.</a:t>
            </a:r>
          </a:p>
          <a:p>
            <a:r>
              <a:rPr lang="pt-BR" dirty="0"/>
              <a:t>Visto de advogado na última página das vias da Ata e do Estatuto.</a:t>
            </a:r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Documentação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Para a Receita Federal:</a:t>
            </a:r>
          </a:p>
          <a:p>
            <a:r>
              <a:rPr lang="pt-BR" dirty="0"/>
              <a:t>Ficha cadastral e ficha complementar (CNPJ).</a:t>
            </a:r>
          </a:p>
          <a:p>
            <a:r>
              <a:rPr lang="pt-BR" dirty="0"/>
              <a:t>Cópia do CPF, RG e comprovante de residência de todos os diretores.</a:t>
            </a:r>
          </a:p>
          <a:p>
            <a:r>
              <a:rPr lang="pt-BR" dirty="0"/>
              <a:t>Lista dos associados.</a:t>
            </a:r>
          </a:p>
          <a:p>
            <a:endParaRPr lang="pt-BR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Procedimentos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/>
              <a:t>Reunião com o grupo de pessoas interessadas:</a:t>
            </a:r>
            <a:r>
              <a:rPr lang="pt-BR" dirty="0"/>
              <a:t> a reunião deve determinar os objetivos da cooperativa e escolher uma comissão e um coordenador dos trabalhos.</a:t>
            </a:r>
          </a:p>
          <a:p>
            <a:endParaRPr lang="pt-BR" dirty="0"/>
          </a:p>
          <a:p>
            <a:r>
              <a:rPr lang="pt-BR" b="1" dirty="0"/>
              <a:t>Verificação das condições mínimas de viabilidade:</a:t>
            </a:r>
            <a:r>
              <a:rPr lang="pt-BR" dirty="0"/>
              <a:t> reúna todos os interessados em participar da cooperativa e discuta os seguintes pontos: a cooperativa é a solução adequada? Os interessados estão dispostos a cooperar? A cooperativa terá como contratar pessoal qualificado para administrá-la?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Procedimentos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Elaboração da proposta de estatuto:</a:t>
            </a:r>
            <a:r>
              <a:rPr lang="pt-BR" dirty="0"/>
              <a:t> a comissão de organização deve elaborar proposta de estatuto para a cooperativa e distribuir uma cópia aos interessados. O documento deve ser estudado e discutido.</a:t>
            </a:r>
          </a:p>
          <a:p>
            <a:endParaRPr lang="pt-BR" dirty="0"/>
          </a:p>
          <a:p>
            <a:r>
              <a:rPr lang="pt-BR" b="1" dirty="0"/>
              <a:t>Fundação:</a:t>
            </a:r>
            <a:r>
              <a:rPr lang="pt-BR" dirty="0"/>
              <a:t> a comissão deve convocar todas as pessoas interessadas para a Assembleia Geral de Constituição (fundação) da cooperativa, em hora e local determinado com antecedência. Avisos sobre a convocatória devem ser afixados em locais frequentados pelos interessados, podendo ser também veiculados pela imprensa e rádio. A Assembleia deve ter a presença de, no mínimo, 20 pessoas.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Taxas, Sobras e Fundos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Taxas:</a:t>
            </a:r>
            <a:r>
              <a:rPr lang="pt-BR" dirty="0"/>
              <a:t> a cooperativa retêm um percentual sobre o valor;</a:t>
            </a:r>
          </a:p>
          <a:p>
            <a:endParaRPr lang="pt-BR" dirty="0"/>
          </a:p>
          <a:p>
            <a:r>
              <a:rPr lang="pt-BR" dirty="0"/>
              <a:t>Numa cooperativa agropecuária, a taxa incidirá sobre o valor da venda do produto (leite, café, algodão, etc.) ou sobre o preço pago pelos insumos. Há também taxas de armazenagem, beneficiamento, e outras.</a:t>
            </a:r>
          </a:p>
          <a:p>
            <a:endParaRPr lang="pt-BR" dirty="0"/>
          </a:p>
          <a:p>
            <a:r>
              <a:rPr lang="pt-BR" dirty="0"/>
              <a:t>Numa cooperativa de consumo, a taxa é sobre o preço pago pelos produtos adquiridos.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56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7504" y="1772816"/>
            <a:ext cx="8833250" cy="201622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Cooperativismo, Associativismo e Empreendedorismo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05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420346"/>
            <a:ext cx="732671" cy="7211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98392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Taxas, Sobras e Fundos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As sobras/perdas são originárias da taxa de serviço.</a:t>
            </a:r>
          </a:p>
          <a:p>
            <a:endParaRPr lang="pt-BR" dirty="0"/>
          </a:p>
          <a:p>
            <a:r>
              <a:rPr lang="pt-BR" dirty="0"/>
              <a:t>As sobras líquidas apuradas no exercício poderão ser divididas entre os associados.</a:t>
            </a:r>
          </a:p>
          <a:p>
            <a:endParaRPr lang="pt-BR" dirty="0"/>
          </a:p>
          <a:p>
            <a:r>
              <a:rPr lang="pt-BR" dirty="0"/>
              <a:t>Os prejuízos serão cobertos com recursos provenientes do fundo de reserva e, se insuficiente este, mediante rateio, entre os associados.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Taxas, Sobras e Fundos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As cooperativas são obrigadas a constituir:</a:t>
            </a:r>
            <a:endParaRPr lang="pt-BR" dirty="0"/>
          </a:p>
          <a:p>
            <a:endParaRPr lang="pt-BR" b="1" dirty="0"/>
          </a:p>
          <a:p>
            <a:r>
              <a:rPr lang="pt-BR" b="1" dirty="0"/>
              <a:t>Fundo de reserva</a:t>
            </a:r>
            <a:r>
              <a:rPr lang="pt-BR" dirty="0"/>
              <a:t>, destinado a reparar perdas e atender ao desenvolvimento de suas atividades, constituído com 10%, pelo menos, das sobras líquidas do exercício.</a:t>
            </a:r>
          </a:p>
          <a:p>
            <a:endParaRPr lang="pt-BR" dirty="0"/>
          </a:p>
          <a:p>
            <a:r>
              <a:rPr lang="pt-BR" b="1" dirty="0"/>
              <a:t>Fundo de Assistência Técnica, Educacional e Social (</a:t>
            </a:r>
            <a:r>
              <a:rPr lang="pt-BR" b="1" dirty="0" err="1"/>
              <a:t>Fates</a:t>
            </a:r>
            <a:r>
              <a:rPr lang="pt-BR" b="1" dirty="0"/>
              <a:t>), </a:t>
            </a:r>
            <a:r>
              <a:rPr lang="pt-BR" dirty="0"/>
              <a:t>destinado à prestação de assistência aos associados, seus familiares e, quando previsto nos estatutos, aos empregados da cooperativa, constituído de 5%, pelo menos, das sobras líquidas apuradas no exercício.</a:t>
            </a:r>
          </a:p>
          <a:p>
            <a:endParaRPr lang="pt-BR" dirty="0"/>
          </a:p>
          <a:p>
            <a:r>
              <a:rPr lang="pt-BR" dirty="0"/>
              <a:t>Podem ser criados outros fundos!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Mãos a Obra!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Imagine que somos uma cooperativa! Vamos criar um estatuto? </a:t>
            </a:r>
          </a:p>
        </p:txBody>
      </p:sp>
      <p:pic>
        <p:nvPicPr>
          <p:cNvPr id="29698" name="Picture 2" descr="https://cooperativismo2012.files.wordpress.com/2011/10/estatuto_m.jpg?w=500&amp;h=3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996952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772400" cy="1470025"/>
          </a:xfrm>
        </p:spPr>
        <p:txBody>
          <a:bodyPr/>
          <a:lstStyle/>
          <a:p>
            <a:r>
              <a:rPr lang="pt-BR" b="1" dirty="0"/>
              <a:t>Embasamento Legal das Cooperativas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670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Embasamento Legal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algn="just"/>
            <a:r>
              <a:rPr lang="pt-BR" dirty="0"/>
              <a:t>As cooperativas no nosso País estão regulamentadas na </a:t>
            </a:r>
            <a:r>
              <a:rPr lang="pt-BR" b="1" dirty="0"/>
              <a:t>Constituição Federal</a:t>
            </a:r>
            <a:r>
              <a:rPr lang="pt-BR" dirty="0"/>
              <a:t>, no  </a:t>
            </a:r>
            <a:r>
              <a:rPr lang="pt-BR" b="1" dirty="0"/>
              <a:t>Código Civil</a:t>
            </a:r>
            <a:r>
              <a:rPr lang="pt-BR" dirty="0"/>
              <a:t>, e também por uma lei específica, a </a:t>
            </a:r>
            <a:r>
              <a:rPr lang="pt-BR" b="1" dirty="0"/>
              <a:t>Lei nº 5.764/71</a:t>
            </a:r>
            <a:r>
              <a:rPr lang="pt-BR" dirty="0"/>
              <a:t>, conhecida como Lei do Cooperativismo.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077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Alguns Pontos Importantes: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I – Concurso de sócios em número mínimo necessário para compor a administração da sociedade, sem limitação de número máximo.</a:t>
            </a:r>
          </a:p>
          <a:p>
            <a:pPr algn="just"/>
            <a:r>
              <a:rPr lang="pt-BR" dirty="0"/>
              <a:t>II – </a:t>
            </a:r>
            <a:r>
              <a:rPr lang="pt-BR" dirty="0" err="1"/>
              <a:t>Intransferibilidade</a:t>
            </a:r>
            <a:r>
              <a:rPr lang="pt-BR" dirty="0"/>
              <a:t> das quotas do capital a terceiros estranhos à sociedade, ainda que por herança.</a:t>
            </a:r>
          </a:p>
          <a:p>
            <a:pPr algn="just"/>
            <a:r>
              <a:rPr lang="pt-BR" dirty="0"/>
              <a:t>III – Direito de cada sócio a um só voto nas deliberações, tenha ou não capital na sociedade, e qualquer que seja o valor de sua participação.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0697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Alguns Pontos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b="1" dirty="0"/>
          </a:p>
          <a:p>
            <a:r>
              <a:rPr lang="pt-BR" sz="3400" b="1" dirty="0"/>
              <a:t>Observação quanto a responsabilidade dos sócios:</a:t>
            </a:r>
          </a:p>
          <a:p>
            <a:endParaRPr lang="pt-BR" b="1" dirty="0"/>
          </a:p>
          <a:p>
            <a:r>
              <a:rPr lang="pt-BR" dirty="0"/>
              <a:t>Art. 1.095. Na sociedade cooperativa, a responsabilidade dos sócios pode ser limitada ou ilimitada.</a:t>
            </a:r>
          </a:p>
          <a:p>
            <a:r>
              <a:rPr lang="pt-BR" dirty="0"/>
              <a:t>§ 1º. É limitada a responsabilidade na cooperativa em que o sócio responde somente pelo valor de suas quotas e pelo prejuízo verificado nas operações sociais, guardada a proporção de sua participação nas mesmas </a:t>
            </a:r>
            <a:r>
              <a:rPr lang="pt-BR" dirty="0" err="1"/>
              <a:t>operações.COOPERATIVA</a:t>
            </a:r>
            <a:r>
              <a:rPr lang="pt-BR" dirty="0"/>
              <a:t> 29 </a:t>
            </a:r>
          </a:p>
          <a:p>
            <a:endParaRPr lang="pt-BR" dirty="0"/>
          </a:p>
          <a:p>
            <a:r>
              <a:rPr lang="pt-BR" dirty="0"/>
              <a:t>§ 2º. É ilimitada a responsabilidade na cooperativa em que o sócio responde solidária e ilimitadamente pelas obrigações sociais</a:t>
            </a:r>
            <a:r>
              <a:rPr lang="pt-BR" b="1" dirty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069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construir uma Cooperativa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No Brasil, para se constituir uma cooperativa são necessárias 20 pessoas físicas.</a:t>
            </a:r>
          </a:p>
          <a:p>
            <a:pPr algn="just">
              <a:lnSpc>
                <a:spcPct val="90000"/>
              </a:lnSpc>
              <a:defRPr/>
            </a:pPr>
            <a:endParaRPr lang="pt-BR" sz="1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Determinar os objetivos da cooperativa;</a:t>
            </a:r>
          </a:p>
          <a:p>
            <a:pPr algn="just">
              <a:lnSpc>
                <a:spcPct val="90000"/>
              </a:lnSpc>
              <a:defRPr/>
            </a:pPr>
            <a:endParaRPr lang="pt-BR" sz="1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Elaborar um plano de negócio com avaliação das condições mínimas da viabilidade da sociedade;</a:t>
            </a:r>
          </a:p>
          <a:p>
            <a:pPr algn="just">
              <a:lnSpc>
                <a:spcPct val="90000"/>
              </a:lnSpc>
              <a:defRPr/>
            </a:pPr>
            <a:endParaRPr lang="pt-BR" sz="1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Elaborar proposta de estatuto social da cooperativa com base na lei 5.764/71;</a:t>
            </a:r>
          </a:p>
          <a:p>
            <a:pPr algn="just">
              <a:lnSpc>
                <a:spcPct val="90000"/>
              </a:lnSpc>
              <a:defRPr/>
            </a:pPr>
            <a:endParaRPr lang="pt-BR" sz="1400" dirty="0"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pt-BR" dirty="0">
                <a:latin typeface="Arial Narrow" panose="020B0606020202030204" pitchFamily="34" charset="0"/>
              </a:rPr>
              <a:t>Convocar assembleia de constituição (fundação);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4069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construir uma Cooperativa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pt-BR" sz="3000" dirty="0">
                <a:latin typeface="Arial Narrow" panose="020B0606020202030204" pitchFamily="34" charset="0"/>
              </a:rPr>
              <a:t>Realizar assembleia de constituição com a presença dos sócios fundadores;</a:t>
            </a:r>
          </a:p>
          <a:p>
            <a:pPr algn="just">
              <a:lnSpc>
                <a:spcPct val="90000"/>
              </a:lnSpc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Aprovação do estatuto social;</a:t>
            </a: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Eleição do conselho de administração ou diretoria executiva;</a:t>
            </a: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Eleição do conselho fiscal;</a:t>
            </a: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Assuntos Gerais.</a:t>
            </a: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endParaRPr lang="pt-BR" sz="1200" dirty="0">
              <a:latin typeface="Arial Narrow" panose="020B0606020202030204" pitchFamily="34" charset="0"/>
            </a:endParaRPr>
          </a:p>
          <a:p>
            <a:pPr marL="342900" lvl="1" indent="-342900" algn="just">
              <a:lnSpc>
                <a:spcPct val="90000"/>
              </a:lnSpc>
              <a:buFontTx/>
              <a:buChar char="•"/>
              <a:defRPr/>
            </a:pPr>
            <a:r>
              <a:rPr lang="pt-BR" sz="3000" dirty="0">
                <a:latin typeface="Arial Narrow" panose="020B0606020202030204" pitchFamily="34" charset="0"/>
              </a:rPr>
              <a:t>Legalizar a cooperativa junto aos órgãos competentes;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9722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Estrutura Organizacional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3000" dirty="0">
                <a:latin typeface="Arial Narrow" panose="020B0606020202030204" pitchFamily="34" charset="0"/>
              </a:rPr>
              <a:t> </a:t>
            </a:r>
          </a:p>
          <a:p>
            <a:endParaRPr lang="pt-BR" dirty="0"/>
          </a:p>
        </p:txBody>
      </p:sp>
      <p:pic>
        <p:nvPicPr>
          <p:cNvPr id="5" name="Picture 35" descr="imag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200150"/>
            <a:ext cx="8039100" cy="4605338"/>
          </a:xfrm>
          <a:prstGeom prst="rect">
            <a:avLst/>
          </a:prstGeom>
          <a:noFill/>
          <a:ln w="9525">
            <a:solidFill>
              <a:srgbClr val="964B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34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56000">
              <a:schemeClr val="bg1"/>
            </a:gs>
            <a:gs pos="7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Montar uma Cooperativa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Mas afinal, o que é uma cooperativa?</a:t>
            </a:r>
          </a:p>
        </p:txBody>
      </p:sp>
      <p:pic>
        <p:nvPicPr>
          <p:cNvPr id="3074" name="Picture 2" descr="http://wordpress.concurseirosolitario.com.br/wp-content/uploads/2014/01/duvid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564904"/>
            <a:ext cx="4762500" cy="3248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932" y="7430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2"/>
                </a:solidFill>
              </a:rPr>
              <a:t>O que é  Empreendedorismo?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060" y="1210900"/>
            <a:ext cx="9011344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	Empreendedorismo é o estudo voltado para o desenvolvimento de competências e habilidades relacionadas à criação de um projeto (técnico, científico, empresarial). Tem origem no termo empreender que significa realizar, fazer ou executar.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 empreendedor é aquele que apresenta determinadas habilidades e competência para criar, abrir e gerir um negócio, gerando resultados positivos.</a:t>
            </a:r>
          </a:p>
          <a:p>
            <a:r>
              <a:rPr lang="pt-BR" b="1" dirty="0"/>
              <a:t>Podemos citar como características do empreendedor:</a:t>
            </a:r>
            <a:r>
              <a:rPr lang="pt-BR" dirty="0"/>
              <a:t> </a:t>
            </a:r>
          </a:p>
          <a:p>
            <a:pPr>
              <a:buFontTx/>
              <a:buChar char="-"/>
            </a:pPr>
            <a:r>
              <a:rPr lang="pt-BR" dirty="0"/>
              <a:t>Criatividade; Capacidade de organização e planejamento ;Responsabilidade; Capacidade de liderança; Habilidade para trabalhar em equipe; Gosto pela área em que atua; Visão de futuro e coragem para assumir riscos; Interesse em buscar novas informações, soluções e inovações para o seu negócio; Persistência (não desistir nas primeiras dificuldades encontradas); Saber ouvir as pessoas; Facilidade de comunicação e expressão</a:t>
            </a:r>
          </a:p>
          <a:p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867249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Quero empreender e agora?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0792" y="1607159"/>
            <a:ext cx="7862415" cy="523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73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509803"/>
            <a:ext cx="8229600" cy="1505104"/>
          </a:xfrm>
        </p:spPr>
        <p:txBody>
          <a:bodyPr>
            <a:normAutofit fontScale="90000"/>
          </a:bodyPr>
          <a:lstStyle/>
          <a:p>
            <a:r>
              <a:rPr lang="pt-BR" dirty="0"/>
              <a:t>Encontre um sócio que te complemente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3146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	Existem 3 atividades fundamentais na vida do empreendedor: vender, entregar o produto, cuidar das finanças. Nenhum ser humano no mundo é capaz de fazer bem as 3 coisas! Você precisa encontrar um sócio que te complemente!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9186" y="0"/>
            <a:ext cx="1324304" cy="2380593"/>
          </a:xfrm>
          <a:prstGeom prst="rect">
            <a:avLst/>
          </a:prstGeom>
          <a:solidFill>
            <a:srgbClr val="FF9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56764" y="210082"/>
            <a:ext cx="2065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atin typeface="Algerian" panose="04020705040A02060702" pitchFamily="82" charset="0"/>
              </a:rPr>
              <a:t>1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33488211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7978" y="6525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Feito é melhor do que perfeito</a:t>
            </a:r>
            <a:br>
              <a:rPr lang="pt-BR" dirty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9186" y="0"/>
            <a:ext cx="1324304" cy="2380593"/>
          </a:xfrm>
          <a:prstGeom prst="rect">
            <a:avLst/>
          </a:prstGeom>
          <a:solidFill>
            <a:srgbClr val="FF9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56764" y="210082"/>
            <a:ext cx="2065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atin typeface="Algerian" panose="04020705040A02060702" pitchFamily="82" charset="0"/>
              </a:rPr>
              <a:t>2</a:t>
            </a:r>
            <a:endParaRPr lang="pt-BR" sz="96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11560" y="198677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	Não perca tempo com planejamentos longos. Devore os livros das metodologias de modelagem rápida como </a:t>
            </a:r>
            <a:r>
              <a:rPr lang="pt-BR" dirty="0" err="1">
                <a:hlinkClick r:id="rId2"/>
              </a:rPr>
              <a:t>Lean</a:t>
            </a:r>
            <a:r>
              <a:rPr lang="pt-BR" dirty="0">
                <a:hlinkClick r:id="rId2"/>
              </a:rPr>
              <a:t> Startup</a:t>
            </a:r>
            <a:r>
              <a:rPr lang="pt-BR" dirty="0"/>
              <a:t>, </a:t>
            </a:r>
            <a:r>
              <a:rPr lang="pt-BR" dirty="0" err="1"/>
              <a:t>Customer</a:t>
            </a:r>
            <a:r>
              <a:rPr lang="pt-BR" dirty="0"/>
              <a:t> </a:t>
            </a:r>
            <a:r>
              <a:rPr lang="pt-BR" dirty="0" err="1"/>
              <a:t>Development</a:t>
            </a:r>
            <a:r>
              <a:rPr lang="pt-BR" dirty="0"/>
              <a:t>, </a:t>
            </a:r>
            <a:r>
              <a:rPr lang="pt-BR" dirty="0" err="1"/>
              <a:t>Canvas</a:t>
            </a:r>
            <a:r>
              <a:rPr lang="pt-BR" dirty="0"/>
              <a:t>, </a:t>
            </a:r>
            <a:r>
              <a:rPr lang="pt-BR" dirty="0" err="1"/>
              <a:t>Lean</a:t>
            </a:r>
            <a:r>
              <a:rPr lang="pt-BR" dirty="0"/>
              <a:t> </a:t>
            </a:r>
            <a:r>
              <a:rPr lang="pt-BR" dirty="0" err="1"/>
              <a:t>Canvas</a:t>
            </a:r>
            <a:r>
              <a:rPr lang="pt-BR" dirty="0"/>
              <a:t>, </a:t>
            </a:r>
            <a:r>
              <a:rPr lang="pt-BR" dirty="0" err="1"/>
              <a:t>Value</a:t>
            </a:r>
            <a:r>
              <a:rPr lang="pt-BR" dirty="0"/>
              <a:t> </a:t>
            </a:r>
            <a:r>
              <a:rPr lang="pt-BR" dirty="0" err="1"/>
              <a:t>Proposition</a:t>
            </a:r>
            <a:r>
              <a:rPr lang="pt-BR" dirty="0"/>
              <a:t> Design, Design </a:t>
            </a:r>
            <a:r>
              <a:rPr lang="pt-BR" dirty="0" err="1"/>
              <a:t>Thinking</a:t>
            </a:r>
            <a:r>
              <a:rPr lang="pt-BR" dirty="0"/>
              <a:t>. Construa protótipos e </a:t>
            </a:r>
            <a:r>
              <a:rPr lang="pt-BR" dirty="0">
                <a:hlinkClick r:id="rId3"/>
              </a:rPr>
              <a:t>produtos mínimos viáveis (MVP)</a:t>
            </a:r>
            <a:r>
              <a:rPr lang="pt-BR" dirty="0"/>
              <a:t> que possam te ajudar a validar as hipóteses.</a:t>
            </a:r>
          </a:p>
          <a:p>
            <a:pPr marL="0" indent="0">
              <a:buNone/>
            </a:pPr>
            <a:r>
              <a:rPr lang="pt-BR" dirty="0"/>
              <a:t>	Saia do prédio, vá para a rua, coloque a mão na massa e repita o processo até que o negócio comece a ganhar tração. Se tiver que </a:t>
            </a:r>
            <a:r>
              <a:rPr lang="pt-BR" dirty="0" err="1"/>
              <a:t>pivotar</a:t>
            </a:r>
            <a:r>
              <a:rPr lang="pt-BR" dirty="0"/>
              <a:t>, </a:t>
            </a:r>
            <a:r>
              <a:rPr lang="pt-BR" dirty="0" err="1"/>
              <a:t>pivote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6486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9405" y="365668"/>
            <a:ext cx="8229600" cy="1143000"/>
          </a:xfrm>
        </p:spPr>
        <p:txBody>
          <a:bodyPr>
            <a:normAutofit/>
          </a:bodyPr>
          <a:lstStyle/>
          <a:p>
            <a:r>
              <a:rPr lang="pt-BR" dirty="0"/>
              <a:t>Fale sua ideia para muitas pessoas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0133" y="198982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       Esqueça o mito de que “alguém irá roubar sua ideia”. Quanto mais você falar da sua ideia, mais vai ser bombardeado, mais vai enxergar os pontos fracos e mais irá aproveitar os feedbacks para melhorar seu produto e o modelo de negócio.</a:t>
            </a:r>
          </a:p>
          <a:p>
            <a:r>
              <a:rPr lang="pt-BR" dirty="0"/>
              <a:t>Eventualmente você será copiado por alguém, mas isso será um sinal de sucesso, pois você estará 1.000 feedbacks à frente de quem te copia.</a:t>
            </a:r>
          </a:p>
          <a:p>
            <a:r>
              <a:rPr lang="pt-BR" dirty="0">
                <a:hlinkClick r:id="rId2"/>
              </a:rPr>
              <a:t>Pratique religiosamente seu </a:t>
            </a:r>
            <a:r>
              <a:rPr lang="pt-BR" dirty="0" err="1">
                <a:hlinkClick r:id="rId2"/>
              </a:rPr>
              <a:t>pitch</a:t>
            </a:r>
            <a:r>
              <a:rPr lang="pt-BR" dirty="0"/>
              <a:t> até tê-lo na ponta da língua. Treine em frente ao espelho, com amigos e familiares. Explique seu negócio para seu primo de 8 anos de idade, pois se ele entender, qualquer um conseguirá. Isso irá te ajudar a aproveitar as oportunidades que surgirão.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9186" y="0"/>
            <a:ext cx="1324304" cy="2204863"/>
          </a:xfrm>
          <a:prstGeom prst="rect">
            <a:avLst/>
          </a:prstGeom>
          <a:solidFill>
            <a:srgbClr val="FF9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56764" y="210082"/>
            <a:ext cx="2065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atin typeface="Algerian" panose="04020705040A02060702" pitchFamily="82" charset="0"/>
              </a:rPr>
              <a:t>3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3300590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6972" y="839808"/>
            <a:ext cx="7556196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Validou sua ideia? Agora, gaste sola de sapato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564904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/>
              <a:t>Vá a todos os eventos, encontros, congressos, feiras, adicione e seja adicionado por todos no </a:t>
            </a:r>
            <a:r>
              <a:rPr lang="pt-BR" dirty="0" err="1"/>
              <a:t>LinkedIn</a:t>
            </a:r>
            <a:r>
              <a:rPr lang="pt-BR" dirty="0"/>
              <a:t>, tente chegar no tomador de decisão. Seu objetivo agora é conseguir o máximo de clientes e validar o modelo operacional.</a:t>
            </a:r>
          </a:p>
          <a:p>
            <a:r>
              <a:rPr lang="pt-BR" dirty="0"/>
              <a:t>Sua meta nesta fase é ter um problema que todo empreendedor gostaria de ter: “vender tanto e não saber como entregar”.</a:t>
            </a:r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89186" y="0"/>
            <a:ext cx="1324304" cy="2204863"/>
          </a:xfrm>
          <a:prstGeom prst="rect">
            <a:avLst/>
          </a:prstGeom>
          <a:solidFill>
            <a:srgbClr val="FF9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356764" y="210082"/>
            <a:ext cx="2065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atin typeface="Algerian" panose="04020705040A02060702" pitchFamily="82" charset="0"/>
              </a:rPr>
              <a:t>4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29447290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3926" y="609358"/>
            <a:ext cx="7155226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Procurando investidores, </a:t>
            </a:r>
            <a:r>
              <a:rPr lang="pt-BR" sz="4000" dirty="0"/>
              <a:t>aceleradoras</a:t>
            </a:r>
            <a:r>
              <a:rPr lang="pt-BR" dirty="0"/>
              <a:t> ou incubadoras? O menos importante é o dinheiro!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962439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/>
              <a:t>             </a:t>
            </a:r>
            <a:r>
              <a:rPr lang="pt-BR" dirty="0"/>
              <a:t>Quando você for procurar um investidor (anjo, capital semente, venture capital…), uma aceleradora ou uma incubadora pense se eles agregarão </a:t>
            </a:r>
            <a:r>
              <a:rPr lang="pt-BR" dirty="0" err="1"/>
              <a:t>mentoria</a:t>
            </a:r>
            <a:r>
              <a:rPr lang="pt-BR" dirty="0"/>
              <a:t>, networking e sinergia.</a:t>
            </a:r>
          </a:p>
          <a:p>
            <a:r>
              <a:rPr lang="pt-BR" dirty="0"/>
              <a:t>E, principalmente, se você se identifica com as pessoas que estão sentadas do outro lado da mesa, pois em breve estarão sentadas do mesmo lado que você.</a:t>
            </a:r>
          </a:p>
          <a:p>
            <a:r>
              <a:rPr lang="pt-BR" dirty="0"/>
              <a:t>Por fim, virão os aspectos econômicos do acordo.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9186" y="-27383"/>
            <a:ext cx="1324304" cy="2016224"/>
          </a:xfrm>
          <a:prstGeom prst="rect">
            <a:avLst/>
          </a:prstGeom>
          <a:solidFill>
            <a:srgbClr val="FF9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56764" y="182698"/>
            <a:ext cx="2065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atin typeface="Algerian" panose="04020705040A02060702" pitchFamily="82" charset="0"/>
              </a:rPr>
              <a:t>5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29627894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040" y="530931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/>
              <a:t>Construa uma cultura organizacional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04597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               Você seguiu o </a:t>
            </a:r>
            <a:r>
              <a:rPr lang="pt-BR" dirty="0" err="1"/>
              <a:t>checklist</a:t>
            </a:r>
            <a:r>
              <a:rPr lang="pt-BR" dirty="0"/>
              <a:t>: identificou um problema claro de um mercado grande, criou uma proposta de valor diferenciada a partir de um produto inovador, bolou um modelo de negócios escalável, modelo operacional rodando, clientes sendo conquistados e retidos, processos melhorando continuamente, equipe contratada e se desenvolvendo…</a:t>
            </a:r>
          </a:p>
          <a:p>
            <a:r>
              <a:rPr lang="pt-BR" dirty="0"/>
              <a:t>O próximo passo é crescer de forma acelerada, porém sustentável, protegendo-se dos </a:t>
            </a:r>
            <a:r>
              <a:rPr lang="pt-BR" dirty="0" err="1"/>
              <a:t>copycats</a:t>
            </a:r>
            <a:r>
              <a:rPr lang="pt-BR" dirty="0"/>
              <a:t>, que não tardarão a chegar. E qual é o segredo para isso?</a:t>
            </a:r>
          </a:p>
          <a:p>
            <a:r>
              <a:rPr lang="pt-BR" dirty="0"/>
              <a:t>Construir uma empresa baseada em valores, contratar pessoas melhores do que você e perseguir diariamente um propósito e um sonho grande.</a:t>
            </a:r>
          </a:p>
          <a:p>
            <a:r>
              <a:rPr lang="pt-BR" dirty="0"/>
              <a:t>Você será copiado em preço, produto, posicionamento, modelo de negócios </a:t>
            </a:r>
            <a:r>
              <a:rPr lang="pt-BR" dirty="0" err="1"/>
              <a:t>etc</a:t>
            </a:r>
            <a:r>
              <a:rPr lang="pt-BR" dirty="0"/>
              <a:t>, mas sua cultura organizacional JAMAIS será copiada!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9186" y="0"/>
            <a:ext cx="1324304" cy="2204863"/>
          </a:xfrm>
          <a:prstGeom prst="rect">
            <a:avLst/>
          </a:prstGeom>
          <a:solidFill>
            <a:srgbClr val="FF9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56764" y="210082"/>
            <a:ext cx="2065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atin typeface="Algerian" panose="04020705040A02060702" pitchFamily="82" charset="0"/>
              </a:rPr>
              <a:t>6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900472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89405" y="654189"/>
            <a:ext cx="7297395" cy="1143000"/>
          </a:xfrm>
        </p:spPr>
        <p:txBody>
          <a:bodyPr>
            <a:normAutofit fontScale="90000"/>
          </a:bodyPr>
          <a:lstStyle/>
          <a:p>
            <a:r>
              <a:rPr lang="pt-BR" dirty="0"/>
              <a:t>Acredite, acredite, acredite, persista, não desista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1040" y="187783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                Você está empreendendo no Brasil. Não vou te enganar. Durante seu caminho, você irá encontrar desafios como: pesada carga </a:t>
            </a:r>
            <a:r>
              <a:rPr lang="pt-BR" dirty="0" err="1"/>
              <a:t>tributária</a:t>
            </a:r>
            <a:r>
              <a:rPr lang="pt-BR" dirty="0"/>
              <a:t>, burocracia, pouco acesso a crédito, antiquada </a:t>
            </a:r>
            <a:r>
              <a:rPr lang="pt-BR" dirty="0" err="1"/>
              <a:t>legislação</a:t>
            </a:r>
            <a:r>
              <a:rPr lang="pt-BR" dirty="0"/>
              <a:t> trabalhista, </a:t>
            </a:r>
            <a:r>
              <a:rPr lang="pt-BR" dirty="0" err="1"/>
              <a:t>concorrência</a:t>
            </a:r>
            <a:r>
              <a:rPr lang="pt-BR" dirty="0"/>
              <a:t> desleal, gargalos de infraestrutura, falta de profissionais qualificados, pouca </a:t>
            </a:r>
            <a:r>
              <a:rPr lang="pt-BR" dirty="0" err="1"/>
              <a:t>educação</a:t>
            </a:r>
            <a:r>
              <a:rPr lang="pt-BR" dirty="0"/>
              <a:t> empreendedora.</a:t>
            </a:r>
          </a:p>
          <a:p>
            <a:r>
              <a:rPr lang="pt-BR" dirty="0"/>
              <a:t>Apesar disto, </a:t>
            </a:r>
            <a:r>
              <a:rPr lang="pt-BR" dirty="0" err="1"/>
              <a:t>não</a:t>
            </a:r>
            <a:r>
              <a:rPr lang="pt-BR" dirty="0"/>
              <a:t> há motivo para pessimismo, temos que acreditar no Brasil e sonhar em construir um </a:t>
            </a:r>
            <a:r>
              <a:rPr lang="pt-BR" dirty="0" err="1"/>
              <a:t>país</a:t>
            </a:r>
            <a:r>
              <a:rPr lang="pt-BR" dirty="0"/>
              <a:t> de empreendedores, que </a:t>
            </a:r>
            <a:r>
              <a:rPr lang="pt-BR" dirty="0" err="1"/>
              <a:t>são</a:t>
            </a:r>
            <a:r>
              <a:rPr lang="pt-BR" dirty="0"/>
              <a:t> agentes efetivos de </a:t>
            </a:r>
            <a:r>
              <a:rPr lang="pt-BR" dirty="0" err="1"/>
              <a:t>mudança</a:t>
            </a:r>
            <a:r>
              <a:rPr lang="pt-BR" dirty="0"/>
              <a:t> em nossa sociedade!</a:t>
            </a:r>
          </a:p>
          <a:p>
            <a:r>
              <a:rPr lang="pt-BR" dirty="0"/>
              <a:t>Lembre-se que “mais importantes do que suas qualidades ou habilidades, o que determina realmente QUEM VOCÊ É são as suas ESCOLHAS!”.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189186" y="0"/>
            <a:ext cx="1324304" cy="2204863"/>
          </a:xfrm>
          <a:prstGeom prst="rect">
            <a:avLst/>
          </a:prstGeom>
          <a:solidFill>
            <a:srgbClr val="FF9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56764" y="210082"/>
            <a:ext cx="20652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dirty="0">
                <a:latin typeface="Algerian" panose="04020705040A02060702" pitchFamily="82" charset="0"/>
              </a:rPr>
              <a:t>7</a:t>
            </a:r>
            <a:endParaRPr lang="pt-BR" sz="9600" dirty="0"/>
          </a:p>
        </p:txBody>
      </p:sp>
    </p:spTree>
    <p:extLst>
      <p:ext uri="{BB962C8B-B14F-4D97-AF65-F5344CB8AC3E}">
        <p14:creationId xmlns:p14="http://schemas.microsoft.com/office/powerpoint/2010/main" val="22701238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Para se tornar um empreendedor de sucesso, é preciso reunir: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678" y="1628799"/>
            <a:ext cx="5344641" cy="5176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5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O que é cooperativismo 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579296" cy="4963690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Cooperativismo é um movimento, filosofia de vida e modelo socioeconômico capaz de unir desenvolvimento econômico e bem-estar social. Seus referenciais fundamentais são: participação democrática, solidariedade, independência e autonomia. </a:t>
            </a:r>
          </a:p>
          <a:p>
            <a:r>
              <a:rPr lang="pt-BR" dirty="0"/>
              <a:t>É o sistema fundamentado na reunião de pessoas e não no capital. Visa às necessidades do grupo e não do lucro. Busca prosperidade conjunta e não individual. Estas diferenças fazem do cooperativismo a alternativa socioeconômica que leva ao sucesso com equilíbrio e justiça entre os participantes. </a:t>
            </a:r>
          </a:p>
          <a:p>
            <a:r>
              <a:rPr lang="pt-BR" dirty="0"/>
              <a:t>Associado a valores universais, o cooperativismo se desenvolve independentemente de território, língua, credo ou nacionalidade.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23984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229600" cy="1143000"/>
          </a:xfrm>
        </p:spPr>
        <p:txBody>
          <a:bodyPr/>
          <a:lstStyle/>
          <a:p>
            <a:r>
              <a:rPr lang="pt-BR" dirty="0"/>
              <a:t>Obrigada!</a:t>
            </a:r>
          </a:p>
        </p:txBody>
      </p:sp>
    </p:spTree>
    <p:extLst>
      <p:ext uri="{BB962C8B-B14F-4D97-AF65-F5344CB8AC3E}">
        <p14:creationId xmlns:p14="http://schemas.microsoft.com/office/powerpoint/2010/main" val="283406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tx2"/>
                </a:solidFill>
              </a:rPr>
              <a:t>O que é associação?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1962" y="1442721"/>
            <a:ext cx="8229600" cy="2476872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Associação, em sentido amplo, é qualquer iniciativa formal ou informal que reúne pessoas físicas ou outras sociedades jurídicas com objetivos comuns, visando superar dificuldades e gerar benefícios para os seus associados. </a:t>
            </a:r>
          </a:p>
          <a:p>
            <a:r>
              <a:rPr lang="pt-BR" dirty="0"/>
              <a:t>É uma forma jurídica de legalizar a união de pessoas em torno de necessidades e objetivos comuns.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635134"/>
            <a:ext cx="5976664" cy="306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192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708025"/>
            <a:ext cx="7772400" cy="1470025"/>
          </a:xfrm>
        </p:spPr>
        <p:txBody>
          <a:bodyPr/>
          <a:lstStyle/>
          <a:p>
            <a:r>
              <a:rPr lang="pt-BR" b="1"/>
              <a:t>Cooperativismo </a:t>
            </a:r>
            <a:r>
              <a:rPr lang="pt-BR" b="1" dirty="0"/>
              <a:t>X Associação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116" y="215900"/>
            <a:ext cx="133985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19655" y="1988840"/>
            <a:ext cx="888346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	A diferença essencial entre associações e cooperativas está na natureza dos dois processos: as associações têm por finalidade a </a:t>
            </a:r>
            <a:r>
              <a:rPr lang="pt-BR" sz="2400" b="1" dirty="0"/>
              <a:t>promoção de assistência social, educacional, cultural, representação política, defesa de interesses de classe, filantropia.</a:t>
            </a:r>
          </a:p>
          <a:p>
            <a:r>
              <a:rPr lang="pt-BR" sz="2400" dirty="0"/>
              <a:t>	Já as cooperativas têm finalidade </a:t>
            </a:r>
            <a:r>
              <a:rPr lang="pt-BR" sz="2400" b="1" dirty="0"/>
              <a:t>essencialmente econômica </a:t>
            </a:r>
            <a:r>
              <a:rPr lang="pt-BR" sz="2400" dirty="0"/>
              <a:t>e seu principal objetivo é </a:t>
            </a:r>
            <a:r>
              <a:rPr lang="pt-BR" sz="2400" b="1" dirty="0"/>
              <a:t>viabilizar o negócio produtivo dos associados junto ao mercado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3200" b="1" dirty="0">
                <a:solidFill>
                  <a:schemeClr val="tx2"/>
                </a:solidFill>
              </a:rPr>
              <a:t>                     Associação=&gt; Atividade Social</a:t>
            </a:r>
          </a:p>
          <a:p>
            <a:pPr algn="ctr"/>
            <a:r>
              <a:rPr lang="pt-BR" sz="3200" b="1" dirty="0">
                <a:solidFill>
                  <a:schemeClr val="tx2"/>
                </a:solidFill>
              </a:rPr>
              <a:t>Cooperativismo=&gt; Atividade Comercial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3870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Exemplos de Cooperativas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Banco Palmas: </a:t>
            </a:r>
            <a:r>
              <a:rPr lang="pt-BR" dirty="0">
                <a:hlinkClick r:id="rId2"/>
              </a:rPr>
              <a:t>https://www.youtube.com/watch?v=notDhUpuzhY</a:t>
            </a:r>
            <a:endParaRPr lang="pt-BR" b="1" dirty="0"/>
          </a:p>
          <a:p>
            <a:endParaRPr lang="pt-BR" dirty="0"/>
          </a:p>
          <a:p>
            <a:r>
              <a:rPr lang="pt-BR" b="1" dirty="0" err="1"/>
              <a:t>Cocajupi</a:t>
            </a:r>
            <a:r>
              <a:rPr lang="pt-BR" b="1" dirty="0"/>
              <a:t>: </a:t>
            </a:r>
            <a:r>
              <a:rPr lang="pt-BR" dirty="0">
                <a:hlinkClick r:id="rId3"/>
              </a:rPr>
              <a:t>https://www.youtube.com/watch?v=4sI1I5vGzI4</a:t>
            </a: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Pensamento Importante...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60"/>
          </a:xfrm>
        </p:spPr>
        <p:txBody>
          <a:bodyPr>
            <a:normAutofit fontScale="92500"/>
          </a:bodyPr>
          <a:lstStyle/>
          <a:p>
            <a:pPr algn="ctr"/>
            <a:r>
              <a:rPr lang="pt-BR" sz="4000" dirty="0"/>
              <a:t>Em uma cooperativa, todos são donos! Não há patrão e nem empregado!</a:t>
            </a:r>
          </a:p>
        </p:txBody>
      </p:sp>
      <p:pic>
        <p:nvPicPr>
          <p:cNvPr id="23554" name="Picture 2" descr="http://www.parluto.com.br/wp-content/uploads/2012/09/cooperativas-de-trabal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068960"/>
            <a:ext cx="8988035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Montar uma Cooperativa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1º Passo – </a:t>
            </a:r>
            <a:r>
              <a:rPr lang="pt-BR" dirty="0"/>
              <a:t>Quais são seus objetivos?</a:t>
            </a:r>
          </a:p>
          <a:p>
            <a:endParaRPr lang="pt-BR" dirty="0"/>
          </a:p>
          <a:p>
            <a:r>
              <a:rPr lang="pt-BR" b="1" dirty="0"/>
              <a:t>2º Passo </a:t>
            </a:r>
            <a:r>
              <a:rPr lang="pt-BR" dirty="0"/>
              <a:t>– Escolher uma comissão e um coordenador dos trabalhos;</a:t>
            </a:r>
          </a:p>
          <a:p>
            <a:endParaRPr lang="pt-BR" dirty="0"/>
          </a:p>
          <a:p>
            <a:r>
              <a:rPr lang="pt-BR" b="1" dirty="0"/>
              <a:t>3º Passo </a:t>
            </a:r>
            <a:r>
              <a:rPr lang="pt-BR" dirty="0"/>
              <a:t>– Criar o Estatuto e Capital Social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" id="{E886DB7F-9A41-4229-BEF2-9195644FF5F6}" vid="{EDF037FF-145F-41F8-85F0-CD2571BE6DE5}"/>
    </a:ext>
  </a:extLst>
</a:theme>
</file>

<file path=ppt/theme/theme3.xml><?xml version="1.0" encoding="utf-8"?>
<a:theme xmlns:a="http://schemas.openxmlformats.org/drawingml/2006/main" name="1_Tema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" id="{E886DB7F-9A41-4229-BEF2-9195644FF5F6}" vid="{EDF037FF-145F-41F8-85F0-CD2571BE6DE5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1853</Words>
  <Application>Microsoft Office PowerPoint</Application>
  <PresentationFormat>Apresentação na tela (4:3)</PresentationFormat>
  <Paragraphs>183</Paragraphs>
  <Slides>40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40</vt:i4>
      </vt:variant>
    </vt:vector>
  </HeadingPairs>
  <TitlesOfParts>
    <vt:vector size="47" baseType="lpstr">
      <vt:lpstr>Algerian</vt:lpstr>
      <vt:lpstr>Arial</vt:lpstr>
      <vt:lpstr>Arial Narrow</vt:lpstr>
      <vt:lpstr>Calibri</vt:lpstr>
      <vt:lpstr>Tema do Office</vt:lpstr>
      <vt:lpstr>Tema2</vt:lpstr>
      <vt:lpstr>1_Tema2</vt:lpstr>
      <vt:lpstr>Apresentação do PowerPoint</vt:lpstr>
      <vt:lpstr>Apresentação do PowerPoint</vt:lpstr>
      <vt:lpstr>Como Montar uma Cooperativa</vt:lpstr>
      <vt:lpstr>O que é cooperativismo ?</vt:lpstr>
      <vt:lpstr>O que é associação?</vt:lpstr>
      <vt:lpstr>Cooperativismo X Associação</vt:lpstr>
      <vt:lpstr>Exemplos de Cooperativas</vt:lpstr>
      <vt:lpstr>Pensamento Importante...</vt:lpstr>
      <vt:lpstr>Como Montar uma Cooperativa</vt:lpstr>
      <vt:lpstr>O que é um Estatuto?</vt:lpstr>
      <vt:lpstr>O Estatuto deve conter...</vt:lpstr>
      <vt:lpstr>Um Assunto Polêmico...</vt:lpstr>
      <vt:lpstr>Mas e se...</vt:lpstr>
      <vt:lpstr>Capital Social</vt:lpstr>
      <vt:lpstr>Documentação</vt:lpstr>
      <vt:lpstr>Documentação</vt:lpstr>
      <vt:lpstr>Procedimentos</vt:lpstr>
      <vt:lpstr>Procedimentos</vt:lpstr>
      <vt:lpstr>Taxas, Sobras e Fundos</vt:lpstr>
      <vt:lpstr>Taxas, Sobras e Fundos</vt:lpstr>
      <vt:lpstr>Taxas, Sobras e Fundos</vt:lpstr>
      <vt:lpstr>Mãos a Obra!</vt:lpstr>
      <vt:lpstr>Embasamento Legal das Cooperativas</vt:lpstr>
      <vt:lpstr>Embasamento Legal</vt:lpstr>
      <vt:lpstr>Alguns Pontos Importantes:</vt:lpstr>
      <vt:lpstr>Alguns Pontos Importantes</vt:lpstr>
      <vt:lpstr>Como construir uma Cooperativa</vt:lpstr>
      <vt:lpstr>Como construir uma Cooperativa</vt:lpstr>
      <vt:lpstr>Estrutura Organizacional</vt:lpstr>
      <vt:lpstr>O que é  Empreendedorismo?</vt:lpstr>
      <vt:lpstr>Quero empreender e agora?</vt:lpstr>
      <vt:lpstr>Encontre um sócio que te complemente </vt:lpstr>
      <vt:lpstr>Feito é melhor do que perfeito </vt:lpstr>
      <vt:lpstr>Fale sua ideia para muitas pessoas</vt:lpstr>
      <vt:lpstr>Validou sua ideia? Agora, gaste sola de sapato</vt:lpstr>
      <vt:lpstr>Procurando investidores, aceleradoras ou incubadoras? O menos importante é o dinheiro! </vt:lpstr>
      <vt:lpstr>Construa uma cultura organizacional </vt:lpstr>
      <vt:lpstr>Acredite, acredite, acredite, persista, não desista </vt:lpstr>
      <vt:lpstr>Para se tornar um empreendedor de sucesso, é preciso reunir:</vt:lpstr>
      <vt:lpstr>Obrigada!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Embasamento Legal das Cooperativas</dc:title>
  <dc:creator>Frederico</dc:creator>
  <cp:lastModifiedBy>Irene Kazumi Miura</cp:lastModifiedBy>
  <cp:revision>8</cp:revision>
  <dcterms:created xsi:type="dcterms:W3CDTF">2016-07-06T13:15:09Z</dcterms:created>
  <dcterms:modified xsi:type="dcterms:W3CDTF">2016-07-14T12:44:56Z</dcterms:modified>
</cp:coreProperties>
</file>