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3" r:id="rId5"/>
    <p:sldId id="259" r:id="rId6"/>
    <p:sldId id="260" r:id="rId7"/>
    <p:sldId id="261" r:id="rId8"/>
    <p:sldId id="262" r:id="rId9"/>
    <p:sldId id="263" r:id="rId10"/>
    <p:sldId id="264" r:id="rId11"/>
    <p:sldId id="266" r:id="rId12"/>
    <p:sldId id="267" r:id="rId13"/>
    <p:sldId id="268" r:id="rId14"/>
    <p:sldId id="269" r:id="rId15"/>
    <p:sldId id="286" r:id="rId16"/>
    <p:sldId id="270" r:id="rId17"/>
    <p:sldId id="271" r:id="rId18"/>
    <p:sldId id="272" r:id="rId19"/>
    <p:sldId id="273" r:id="rId20"/>
    <p:sldId id="274" r:id="rId21"/>
    <p:sldId id="275" r:id="rId22"/>
    <p:sldId id="276" r:id="rId23"/>
    <p:sldId id="277" r:id="rId24"/>
    <p:sldId id="278" r:id="rId25"/>
    <p:sldId id="279" r:id="rId26"/>
    <p:sldId id="280" r:id="rId27"/>
    <p:sldId id="284" r:id="rId28"/>
    <p:sldId id="287" r:id="rId29"/>
    <p:sldId id="285" r:id="rId3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356"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25FA739C-F07E-46DB-8DB8-10E67132B7D8}" type="datetimeFigureOut">
              <a:rPr lang="pt-BR" smtClean="0"/>
              <a:t>11/07/2016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ED7F333-D5CE-4D12-AD48-43B513BA6318}" type="slidenum">
              <a:rPr lang="pt-BR" smtClean="0"/>
              <a:t>‹nº›</a:t>
            </a:fld>
            <a:endParaRPr lang="pt-BR"/>
          </a:p>
        </p:txBody>
      </p:sp>
    </p:spTree>
    <p:extLst>
      <p:ext uri="{BB962C8B-B14F-4D97-AF65-F5344CB8AC3E}">
        <p14:creationId xmlns:p14="http://schemas.microsoft.com/office/powerpoint/2010/main" val="3702204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5FA739C-F07E-46DB-8DB8-10E67132B7D8}" type="datetimeFigureOut">
              <a:rPr lang="pt-BR" smtClean="0"/>
              <a:t>11/07/2016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ED7F333-D5CE-4D12-AD48-43B513BA6318}" type="slidenum">
              <a:rPr lang="pt-BR" smtClean="0"/>
              <a:t>‹nº›</a:t>
            </a:fld>
            <a:endParaRPr lang="pt-BR"/>
          </a:p>
        </p:txBody>
      </p:sp>
    </p:spTree>
    <p:extLst>
      <p:ext uri="{BB962C8B-B14F-4D97-AF65-F5344CB8AC3E}">
        <p14:creationId xmlns:p14="http://schemas.microsoft.com/office/powerpoint/2010/main" val="1047277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5FA739C-F07E-46DB-8DB8-10E67132B7D8}" type="datetimeFigureOut">
              <a:rPr lang="pt-BR" smtClean="0"/>
              <a:t>11/07/2016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ED7F333-D5CE-4D12-AD48-43B513BA6318}" type="slidenum">
              <a:rPr lang="pt-BR" smtClean="0"/>
              <a:t>‹nº›</a:t>
            </a:fld>
            <a:endParaRPr lang="pt-BR"/>
          </a:p>
        </p:txBody>
      </p:sp>
    </p:spTree>
    <p:extLst>
      <p:ext uri="{BB962C8B-B14F-4D97-AF65-F5344CB8AC3E}">
        <p14:creationId xmlns:p14="http://schemas.microsoft.com/office/powerpoint/2010/main" val="1049230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25FA739C-F07E-46DB-8DB8-10E67132B7D8}" type="datetimeFigureOut">
              <a:rPr lang="pt-BR" smtClean="0"/>
              <a:t>11/07/2016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ED7F333-D5CE-4D12-AD48-43B513BA6318}" type="slidenum">
              <a:rPr lang="pt-BR" smtClean="0"/>
              <a:t>‹nº›</a:t>
            </a:fld>
            <a:endParaRPr lang="pt-BR"/>
          </a:p>
        </p:txBody>
      </p:sp>
    </p:spTree>
    <p:extLst>
      <p:ext uri="{BB962C8B-B14F-4D97-AF65-F5344CB8AC3E}">
        <p14:creationId xmlns:p14="http://schemas.microsoft.com/office/powerpoint/2010/main" val="2403859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25FA739C-F07E-46DB-8DB8-10E67132B7D8}" type="datetimeFigureOut">
              <a:rPr lang="pt-BR" smtClean="0"/>
              <a:t>11/07/2016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ED7F333-D5CE-4D12-AD48-43B513BA6318}" type="slidenum">
              <a:rPr lang="pt-BR" smtClean="0"/>
              <a:t>‹nº›</a:t>
            </a:fld>
            <a:endParaRPr lang="pt-BR"/>
          </a:p>
        </p:txBody>
      </p:sp>
    </p:spTree>
    <p:extLst>
      <p:ext uri="{BB962C8B-B14F-4D97-AF65-F5344CB8AC3E}">
        <p14:creationId xmlns:p14="http://schemas.microsoft.com/office/powerpoint/2010/main" val="1860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25FA739C-F07E-46DB-8DB8-10E67132B7D8}" type="datetimeFigureOut">
              <a:rPr lang="pt-BR" smtClean="0"/>
              <a:t>11/07/2016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ED7F333-D5CE-4D12-AD48-43B513BA6318}" type="slidenum">
              <a:rPr lang="pt-BR" smtClean="0"/>
              <a:t>‹nº›</a:t>
            </a:fld>
            <a:endParaRPr lang="pt-BR"/>
          </a:p>
        </p:txBody>
      </p:sp>
    </p:spTree>
    <p:extLst>
      <p:ext uri="{BB962C8B-B14F-4D97-AF65-F5344CB8AC3E}">
        <p14:creationId xmlns:p14="http://schemas.microsoft.com/office/powerpoint/2010/main" val="246634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25FA739C-F07E-46DB-8DB8-10E67132B7D8}" type="datetimeFigureOut">
              <a:rPr lang="pt-BR" smtClean="0"/>
              <a:t>11/07/2016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ED7F333-D5CE-4D12-AD48-43B513BA6318}" type="slidenum">
              <a:rPr lang="pt-BR" smtClean="0"/>
              <a:t>‹nº›</a:t>
            </a:fld>
            <a:endParaRPr lang="pt-BR"/>
          </a:p>
        </p:txBody>
      </p:sp>
    </p:spTree>
    <p:extLst>
      <p:ext uri="{BB962C8B-B14F-4D97-AF65-F5344CB8AC3E}">
        <p14:creationId xmlns:p14="http://schemas.microsoft.com/office/powerpoint/2010/main" val="3745426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25FA739C-F07E-46DB-8DB8-10E67132B7D8}" type="datetimeFigureOut">
              <a:rPr lang="pt-BR" smtClean="0"/>
              <a:t>11/07/2016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3ED7F333-D5CE-4D12-AD48-43B513BA6318}" type="slidenum">
              <a:rPr lang="pt-BR" smtClean="0"/>
              <a:t>‹nº›</a:t>
            </a:fld>
            <a:endParaRPr lang="pt-BR"/>
          </a:p>
        </p:txBody>
      </p:sp>
    </p:spTree>
    <p:extLst>
      <p:ext uri="{BB962C8B-B14F-4D97-AF65-F5344CB8AC3E}">
        <p14:creationId xmlns:p14="http://schemas.microsoft.com/office/powerpoint/2010/main" val="4037189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5FA739C-F07E-46DB-8DB8-10E67132B7D8}" type="datetimeFigureOut">
              <a:rPr lang="pt-BR" smtClean="0"/>
              <a:t>11/07/2016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ED7F333-D5CE-4D12-AD48-43B513BA6318}" type="slidenum">
              <a:rPr lang="pt-BR" smtClean="0"/>
              <a:t>‹nº›</a:t>
            </a:fld>
            <a:endParaRPr lang="pt-BR"/>
          </a:p>
        </p:txBody>
      </p:sp>
    </p:spTree>
    <p:extLst>
      <p:ext uri="{BB962C8B-B14F-4D97-AF65-F5344CB8AC3E}">
        <p14:creationId xmlns:p14="http://schemas.microsoft.com/office/powerpoint/2010/main" val="4262607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25FA739C-F07E-46DB-8DB8-10E67132B7D8}" type="datetimeFigureOut">
              <a:rPr lang="pt-BR" smtClean="0"/>
              <a:t>11/07/2016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ED7F333-D5CE-4D12-AD48-43B513BA6318}" type="slidenum">
              <a:rPr lang="pt-BR" smtClean="0"/>
              <a:t>‹nº›</a:t>
            </a:fld>
            <a:endParaRPr lang="pt-BR"/>
          </a:p>
        </p:txBody>
      </p:sp>
    </p:spTree>
    <p:extLst>
      <p:ext uri="{BB962C8B-B14F-4D97-AF65-F5344CB8AC3E}">
        <p14:creationId xmlns:p14="http://schemas.microsoft.com/office/powerpoint/2010/main" val="4163184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25FA739C-F07E-46DB-8DB8-10E67132B7D8}" type="datetimeFigureOut">
              <a:rPr lang="pt-BR" smtClean="0"/>
              <a:t>11/07/2016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ED7F333-D5CE-4D12-AD48-43B513BA6318}" type="slidenum">
              <a:rPr lang="pt-BR" smtClean="0"/>
              <a:t>‹nº›</a:t>
            </a:fld>
            <a:endParaRPr lang="pt-BR"/>
          </a:p>
        </p:txBody>
      </p:sp>
    </p:spTree>
    <p:extLst>
      <p:ext uri="{BB962C8B-B14F-4D97-AF65-F5344CB8AC3E}">
        <p14:creationId xmlns:p14="http://schemas.microsoft.com/office/powerpoint/2010/main" val="2602854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A739C-F07E-46DB-8DB8-10E67132B7D8}" type="datetimeFigureOut">
              <a:rPr lang="pt-BR" smtClean="0"/>
              <a:t>11/07/2016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7F333-D5CE-4D12-AD48-43B513BA6318}" type="slidenum">
              <a:rPr lang="pt-BR" smtClean="0"/>
              <a:t>‹nº›</a:t>
            </a:fld>
            <a:endParaRPr lang="pt-BR"/>
          </a:p>
        </p:txBody>
      </p:sp>
    </p:spTree>
    <p:extLst>
      <p:ext uri="{BB962C8B-B14F-4D97-AF65-F5344CB8AC3E}">
        <p14:creationId xmlns:p14="http://schemas.microsoft.com/office/powerpoint/2010/main" val="231111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portal.mte.gov.br/portal-mte/" TargetMode="External"/><Relationship Id="rId2" Type="http://schemas.openxmlformats.org/officeDocument/2006/relationships/hyperlink" Target="http://www.mtps.gov.br/" TargetMode="External"/><Relationship Id="rId1" Type="http://schemas.openxmlformats.org/officeDocument/2006/relationships/slideLayout" Target="../slideLayouts/slideLayout2.xml"/><Relationship Id="rId5" Type="http://schemas.openxmlformats.org/officeDocument/2006/relationships/hyperlink" Target="http://www.planalto.gov.br/ccivil_03/leis/L8213cons.htm" TargetMode="External"/><Relationship Id="rId4" Type="http://schemas.openxmlformats.org/officeDocument/2006/relationships/hyperlink" Target="http://www.planalto.gov.br/ccivil_03/decreto-lei/Del5452.htm"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ítulo 1"/>
          <p:cNvSpPr>
            <a:spLocks noGrp="1"/>
          </p:cNvSpPr>
          <p:nvPr>
            <p:ph type="ctrTitle"/>
          </p:nvPr>
        </p:nvSpPr>
        <p:spPr>
          <a:xfrm>
            <a:off x="683568" y="692696"/>
            <a:ext cx="7772400" cy="1470025"/>
          </a:xfrm>
        </p:spPr>
        <p:txBody>
          <a:bodyPr/>
          <a:lstStyle/>
          <a:p>
            <a:r>
              <a:rPr lang="pt-BR" b="1" dirty="0"/>
              <a:t>Seguridade Social</a:t>
            </a:r>
          </a:p>
        </p:txBody>
      </p:sp>
      <p:sp>
        <p:nvSpPr>
          <p:cNvPr id="3" name="Subtítulo 2"/>
          <p:cNvSpPr>
            <a:spLocks noGrp="1"/>
          </p:cNvSpPr>
          <p:nvPr>
            <p:ph type="subTitle" idx="1"/>
          </p:nvPr>
        </p:nvSpPr>
        <p:spPr>
          <a:xfrm>
            <a:off x="611560" y="2132856"/>
            <a:ext cx="8136904" cy="3744416"/>
          </a:xfrm>
        </p:spPr>
        <p:txBody>
          <a:bodyPr>
            <a:normAutofit/>
          </a:bodyPr>
          <a:lstStyle/>
          <a:p>
            <a:pPr algn="just"/>
            <a:r>
              <a:rPr lang="pt-BR" b="1" dirty="0">
                <a:solidFill>
                  <a:schemeClr val="tx1"/>
                </a:solidFill>
              </a:rPr>
              <a:t>Conceito: </a:t>
            </a:r>
            <a:r>
              <a:rPr lang="pt-BR" dirty="0">
                <a:solidFill>
                  <a:schemeClr val="tx1"/>
                </a:solidFill>
              </a:rPr>
              <a:t>é o conjunto de princípios, de regras e de instituições destinado a estabelecer um sistema de proteção social. Compreende os direitos relativos à </a:t>
            </a:r>
            <a:r>
              <a:rPr lang="pt-BR" b="1" dirty="0">
                <a:solidFill>
                  <a:schemeClr val="tx1"/>
                </a:solidFill>
              </a:rPr>
              <a:t>saúde</a:t>
            </a:r>
            <a:r>
              <a:rPr lang="pt-BR" dirty="0">
                <a:solidFill>
                  <a:schemeClr val="tx1"/>
                </a:solidFill>
              </a:rPr>
              <a:t>, à </a:t>
            </a:r>
            <a:r>
              <a:rPr lang="pt-BR" b="1" dirty="0">
                <a:solidFill>
                  <a:schemeClr val="tx1"/>
                </a:solidFill>
              </a:rPr>
              <a:t>previdênci</a:t>
            </a:r>
            <a:r>
              <a:rPr lang="pt-BR" dirty="0">
                <a:solidFill>
                  <a:schemeClr val="tx1"/>
                </a:solidFill>
              </a:rPr>
              <a:t>a e a </a:t>
            </a:r>
            <a:r>
              <a:rPr lang="pt-BR" b="1" dirty="0">
                <a:solidFill>
                  <a:schemeClr val="tx1"/>
                </a:solidFill>
              </a:rPr>
              <a:t>assistência social</a:t>
            </a:r>
            <a:r>
              <a:rPr lang="pt-BR" dirty="0">
                <a:solidFill>
                  <a:schemeClr val="tx1"/>
                </a:solidFill>
              </a:rPr>
              <a:t>.</a:t>
            </a:r>
            <a:endParaRPr lang="pt-BR" b="1" dirty="0">
              <a:solidFill>
                <a:schemeClr val="tx1"/>
              </a:solidFill>
            </a:endParaRPr>
          </a:p>
        </p:txBody>
      </p:sp>
    </p:spTree>
    <p:extLst>
      <p:ext uri="{BB962C8B-B14F-4D97-AF65-F5344CB8AC3E}">
        <p14:creationId xmlns:p14="http://schemas.microsoft.com/office/powerpoint/2010/main" val="2233454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Aposentadoria Por Idade</a:t>
            </a:r>
          </a:p>
        </p:txBody>
      </p:sp>
      <p:sp>
        <p:nvSpPr>
          <p:cNvPr id="3" name="Espaço Reservado para Conteúdo 2"/>
          <p:cNvSpPr>
            <a:spLocks noGrp="1"/>
          </p:cNvSpPr>
          <p:nvPr>
            <p:ph idx="1"/>
          </p:nvPr>
        </p:nvSpPr>
        <p:spPr/>
        <p:txBody>
          <a:bodyPr>
            <a:normAutofit lnSpcReduction="10000"/>
          </a:bodyPr>
          <a:lstStyle/>
          <a:p>
            <a:pPr algn="just"/>
            <a:r>
              <a:rPr lang="pt-BR" b="1" dirty="0"/>
              <a:t>O que é?</a:t>
            </a:r>
          </a:p>
          <a:p>
            <a:pPr algn="just"/>
            <a:r>
              <a:rPr lang="pt-BR" dirty="0"/>
              <a:t>Trata-se de um benefício devido ao trabalhador que tenha atingido o</a:t>
            </a:r>
            <a:r>
              <a:rPr lang="pt-BR" b="1" dirty="0"/>
              <a:t> mínimo de 180 meses de trabalho, além da idade mínima de 65 anos, se homem, ou 60 anos, se mulher</a:t>
            </a:r>
            <a:r>
              <a:rPr lang="pt-BR" dirty="0"/>
              <a:t>.</a:t>
            </a:r>
          </a:p>
          <a:p>
            <a:pPr algn="just"/>
            <a:r>
              <a:rPr lang="pt-BR" b="1" dirty="0" err="1"/>
              <a:t>Obs</a:t>
            </a:r>
            <a:r>
              <a:rPr lang="pt-BR" b="1" dirty="0"/>
              <a:t>:</a:t>
            </a:r>
            <a:r>
              <a:rPr lang="pt-BR" dirty="0"/>
              <a:t> Para o “segurado especial” (agricultor familiar, pescador artesanal, indígena, </a:t>
            </a:r>
            <a:r>
              <a:rPr lang="pt-BR" dirty="0" err="1"/>
              <a:t>etc</a:t>
            </a:r>
            <a:r>
              <a:rPr lang="pt-BR" dirty="0"/>
              <a:t>), a idade mínima é reduzida em cinco anos.</a:t>
            </a:r>
            <a:endParaRPr lang="pt-BR" b="1"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956648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Aposentadoria Por Idade</a:t>
            </a:r>
          </a:p>
        </p:txBody>
      </p:sp>
      <p:sp>
        <p:nvSpPr>
          <p:cNvPr id="3" name="Espaço Reservado para Conteúdo 2"/>
          <p:cNvSpPr>
            <a:spLocks noGrp="1"/>
          </p:cNvSpPr>
          <p:nvPr>
            <p:ph idx="1"/>
          </p:nvPr>
        </p:nvSpPr>
        <p:spPr/>
        <p:txBody>
          <a:bodyPr>
            <a:normAutofit fontScale="85000" lnSpcReduction="10000"/>
          </a:bodyPr>
          <a:lstStyle/>
          <a:p>
            <a:pPr marL="0" indent="0" algn="just" fontAlgn="base">
              <a:buNone/>
            </a:pPr>
            <a:r>
              <a:rPr lang="pt-BR" b="1" dirty="0"/>
              <a:t>Documentos necessários</a:t>
            </a:r>
          </a:p>
          <a:p>
            <a:pPr algn="just" fontAlgn="base"/>
            <a:r>
              <a:rPr lang="pt-BR" dirty="0"/>
              <a:t>Documento de identificação válido e oficial com foto;</a:t>
            </a:r>
          </a:p>
          <a:p>
            <a:pPr algn="just" fontAlgn="base"/>
            <a:r>
              <a:rPr lang="pt-BR" dirty="0"/>
              <a:t>Número do CPF;</a:t>
            </a:r>
          </a:p>
          <a:p>
            <a:pPr algn="just" fontAlgn="base"/>
            <a:r>
              <a:rPr lang="pt-BR" dirty="0"/>
              <a:t>Carteiras de trabalho, carnês de contribuição e outros documentos que comprovem pagamento ao INSS;</a:t>
            </a:r>
          </a:p>
          <a:p>
            <a:pPr marL="0" indent="0" algn="just" fontAlgn="base">
              <a:buNone/>
            </a:pPr>
            <a:r>
              <a:rPr lang="pt-BR" b="1" dirty="0"/>
              <a:t>Segurado especial (lavrador, pescador artesanal, indígena </a:t>
            </a:r>
            <a:r>
              <a:rPr lang="pt-BR" b="1" dirty="0" err="1"/>
              <a:t>etc</a:t>
            </a:r>
            <a:r>
              <a:rPr lang="pt-BR" b="1" dirty="0"/>
              <a:t>):</a:t>
            </a:r>
            <a:r>
              <a:rPr lang="pt-BR" dirty="0"/>
              <a:t> deve apresentar na agência do INSS  os documentos que comprovem esta situação, como a declaração do sindicato, contratos de arrendamento, documentos da época onde conste a sua ocupação, etc. </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696367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Aposentadoria Por Tempo de Contribuição</a:t>
            </a:r>
          </a:p>
        </p:txBody>
      </p:sp>
      <p:sp>
        <p:nvSpPr>
          <p:cNvPr id="3" name="Espaço Reservado para Conteúdo 2"/>
          <p:cNvSpPr>
            <a:spLocks noGrp="1"/>
          </p:cNvSpPr>
          <p:nvPr>
            <p:ph idx="1"/>
          </p:nvPr>
        </p:nvSpPr>
        <p:spPr/>
        <p:txBody>
          <a:bodyPr/>
          <a:lstStyle/>
          <a:p>
            <a:endParaRPr lang="pt-BR" dirty="0"/>
          </a:p>
          <a:p>
            <a:pPr algn="just"/>
            <a:r>
              <a:rPr lang="pt-BR" dirty="0"/>
              <a:t>Trata-se de um benefício devido ao cidadão que comprovar o tempo total de 35 anos de contribuição, se homem, ou 30 anos de contribuição, se mulher.</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339941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Aposentadoria Por Tempo de Contribuição</a:t>
            </a:r>
            <a:endParaRPr lang="pt-BR" dirty="0"/>
          </a:p>
        </p:txBody>
      </p:sp>
      <p:sp>
        <p:nvSpPr>
          <p:cNvPr id="3" name="Espaço Reservado para Conteúdo 2"/>
          <p:cNvSpPr>
            <a:spLocks noGrp="1"/>
          </p:cNvSpPr>
          <p:nvPr>
            <p:ph idx="1"/>
          </p:nvPr>
        </p:nvSpPr>
        <p:spPr/>
        <p:txBody>
          <a:bodyPr>
            <a:normAutofit/>
          </a:bodyPr>
          <a:lstStyle/>
          <a:p>
            <a:pPr marL="0" indent="0" algn="ctr" fontAlgn="base">
              <a:buNone/>
            </a:pPr>
            <a:r>
              <a:rPr lang="pt-BR" b="1" dirty="0"/>
              <a:t>Principais requisitos</a:t>
            </a:r>
          </a:p>
          <a:p>
            <a:pPr marL="0" indent="0" algn="just" fontAlgn="base">
              <a:buNone/>
            </a:pPr>
            <a:r>
              <a:rPr lang="pt-BR" b="1" dirty="0"/>
              <a:t>Regra 85/95 progressiva</a:t>
            </a:r>
          </a:p>
          <a:p>
            <a:pPr algn="just" fontAlgn="base"/>
            <a:r>
              <a:rPr lang="pt-BR" dirty="0"/>
              <a:t>Não há idade mínima</a:t>
            </a:r>
          </a:p>
          <a:p>
            <a:pPr algn="just" fontAlgn="base"/>
            <a:r>
              <a:rPr lang="pt-BR" dirty="0"/>
              <a:t>Soma da idade + tempo de contribuição</a:t>
            </a:r>
          </a:p>
          <a:p>
            <a:pPr lvl="1" algn="just" fontAlgn="base"/>
            <a:r>
              <a:rPr lang="pt-BR" dirty="0"/>
              <a:t>85 anos (mulher)</a:t>
            </a:r>
          </a:p>
          <a:p>
            <a:pPr lvl="1" algn="just" fontAlgn="base"/>
            <a:r>
              <a:rPr lang="pt-BR" dirty="0"/>
              <a:t>95 anos (homem)</a:t>
            </a:r>
          </a:p>
          <a:p>
            <a:pPr algn="just" fontAlgn="base"/>
            <a:r>
              <a:rPr lang="pt-BR" dirty="0"/>
              <a:t>180 meses efetivamente trabalhados, para efeito de carência</a:t>
            </a:r>
          </a:p>
          <a:p>
            <a:pPr marL="0" indent="0" fontAlgn="base">
              <a:buNone/>
            </a:pPr>
            <a:endParaRPr lang="pt-BR" dirty="0"/>
          </a:p>
          <a:p>
            <a:endParaRPr lang="pt-BR"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993313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Aposentadoria Por Tempo de Contribuição</a:t>
            </a:r>
            <a:endParaRPr lang="pt-BR" dirty="0"/>
          </a:p>
        </p:txBody>
      </p:sp>
      <p:sp>
        <p:nvSpPr>
          <p:cNvPr id="3" name="Espaço Reservado para Conteúdo 2"/>
          <p:cNvSpPr>
            <a:spLocks noGrp="1"/>
          </p:cNvSpPr>
          <p:nvPr>
            <p:ph idx="1"/>
          </p:nvPr>
        </p:nvSpPr>
        <p:spPr/>
        <p:txBody>
          <a:bodyPr/>
          <a:lstStyle/>
          <a:p>
            <a:pPr marL="0" indent="0" algn="just" fontAlgn="base">
              <a:buNone/>
            </a:pPr>
            <a:r>
              <a:rPr lang="pt-BR" b="1" dirty="0"/>
              <a:t>Regra com 30/35 anos de contribuição</a:t>
            </a:r>
          </a:p>
          <a:p>
            <a:pPr algn="just" fontAlgn="base"/>
            <a:r>
              <a:rPr lang="pt-BR" dirty="0"/>
              <a:t>Não há idade mínima</a:t>
            </a:r>
          </a:p>
          <a:p>
            <a:pPr algn="just" fontAlgn="base"/>
            <a:r>
              <a:rPr lang="pt-BR" dirty="0"/>
              <a:t>Tempo total de contribuição</a:t>
            </a:r>
          </a:p>
          <a:p>
            <a:pPr lvl="1" algn="just" fontAlgn="base"/>
            <a:r>
              <a:rPr lang="pt-BR" b="1" dirty="0"/>
              <a:t>35 anos de contribuição (homem)</a:t>
            </a:r>
          </a:p>
          <a:p>
            <a:pPr lvl="1" algn="just" fontAlgn="base"/>
            <a:r>
              <a:rPr lang="pt-BR" b="1" dirty="0"/>
              <a:t>30 anos de contribuição (mulher)</a:t>
            </a:r>
          </a:p>
          <a:p>
            <a:pPr algn="just" fontAlgn="base"/>
            <a:r>
              <a:rPr lang="pt-BR" dirty="0"/>
              <a:t>180 meses efetivamente trabalhados, para efeito de carência</a:t>
            </a:r>
          </a:p>
          <a:p>
            <a:pPr fontAlgn="base"/>
            <a:endParaRPr lang="pt-BR" dirty="0"/>
          </a:p>
          <a:p>
            <a:endParaRPr lang="pt-BR"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48751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ítulo 1"/>
          <p:cNvSpPr>
            <a:spLocks noGrp="1"/>
          </p:cNvSpPr>
          <p:nvPr>
            <p:ph type="title"/>
          </p:nvPr>
        </p:nvSpPr>
        <p:spPr/>
        <p:txBody>
          <a:bodyPr>
            <a:normAutofit fontScale="90000"/>
          </a:bodyPr>
          <a:lstStyle/>
          <a:p>
            <a:r>
              <a:rPr lang="pt-BR" b="1" dirty="0"/>
              <a:t>Aposentadoria Por Tempo de Contribuição</a:t>
            </a:r>
            <a:endParaRPr lang="pt-BR" dirty="0"/>
          </a:p>
        </p:txBody>
      </p:sp>
      <p:sp>
        <p:nvSpPr>
          <p:cNvPr id="3" name="Espaço Reservado para Conteúdo 2"/>
          <p:cNvSpPr>
            <a:spLocks noGrp="1"/>
          </p:cNvSpPr>
          <p:nvPr>
            <p:ph idx="1"/>
          </p:nvPr>
        </p:nvSpPr>
        <p:spPr/>
        <p:txBody>
          <a:bodyPr/>
          <a:lstStyle/>
          <a:p>
            <a:pPr fontAlgn="base"/>
            <a:r>
              <a:rPr lang="pt-BR" b="1" dirty="0"/>
              <a:t>Regra para proporcional</a:t>
            </a:r>
          </a:p>
          <a:p>
            <a:pPr fontAlgn="base"/>
            <a:r>
              <a:rPr lang="pt-BR" dirty="0"/>
              <a:t>Idade mínima de 48 anos (mulher) e 53 anos (homem)</a:t>
            </a:r>
          </a:p>
          <a:p>
            <a:pPr fontAlgn="base"/>
            <a:r>
              <a:rPr lang="pt-BR" dirty="0"/>
              <a:t>Tempo total de contribuição</a:t>
            </a:r>
          </a:p>
          <a:p>
            <a:pPr lvl="1" fontAlgn="base"/>
            <a:r>
              <a:rPr lang="pt-BR" dirty="0"/>
              <a:t>25 anos de contribuição + adicional (mulher)</a:t>
            </a:r>
          </a:p>
          <a:p>
            <a:pPr lvl="1" fontAlgn="base"/>
            <a:r>
              <a:rPr lang="pt-BR" dirty="0"/>
              <a:t>30 anos de contribuição + adicional (homem)</a:t>
            </a:r>
          </a:p>
          <a:p>
            <a:pPr fontAlgn="base"/>
            <a:r>
              <a:rPr lang="pt-BR" dirty="0"/>
              <a:t>180 meses efetivamente trabalhados, para efeito de carência</a:t>
            </a:r>
          </a:p>
        </p:txBody>
      </p:sp>
    </p:spTree>
    <p:extLst>
      <p:ext uri="{BB962C8B-B14F-4D97-AF65-F5344CB8AC3E}">
        <p14:creationId xmlns:p14="http://schemas.microsoft.com/office/powerpoint/2010/main" val="3023904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Pensão Por Morte</a:t>
            </a:r>
          </a:p>
        </p:txBody>
      </p:sp>
      <p:sp>
        <p:nvSpPr>
          <p:cNvPr id="3" name="Espaço Reservado para Conteúdo 2"/>
          <p:cNvSpPr>
            <a:spLocks noGrp="1"/>
          </p:cNvSpPr>
          <p:nvPr>
            <p:ph idx="1"/>
          </p:nvPr>
        </p:nvSpPr>
        <p:spPr/>
        <p:txBody>
          <a:bodyPr>
            <a:normAutofit/>
          </a:bodyPr>
          <a:lstStyle/>
          <a:p>
            <a:pPr algn="just" fontAlgn="base"/>
            <a:r>
              <a:rPr lang="pt-BR" dirty="0"/>
              <a:t>A pensão por morte é um benefício pago aos dependentes do segurado do INSS que vier a falecer ou, em caso de desaparecimento, tiver sua morte presumida declarada judicialmente.</a:t>
            </a:r>
          </a:p>
          <a:p>
            <a:pPr algn="just" fontAlgn="base"/>
            <a:r>
              <a:rPr lang="pt-BR" dirty="0"/>
              <a:t>É necessário comprovar que o falecido  era segurado do INSS na data do óbito</a:t>
            </a:r>
          </a:p>
          <a:p>
            <a:pPr algn="just" fontAlgn="base"/>
            <a:r>
              <a:rPr lang="pt-BR" b="1" dirty="0"/>
              <a:t>OBS: </a:t>
            </a:r>
            <a:r>
              <a:rPr lang="pt-BR" dirty="0"/>
              <a:t>A Pensionista não perde a pensão ao contrair novo matrimônio.</a:t>
            </a:r>
          </a:p>
          <a:p>
            <a:pPr algn="just" fontAlgn="base"/>
            <a:endParaRPr lang="pt-BR" b="1" dirty="0"/>
          </a:p>
          <a:p>
            <a:endParaRPr lang="pt-BR"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05416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Pensão Por Morte</a:t>
            </a:r>
          </a:p>
        </p:txBody>
      </p:sp>
      <p:sp>
        <p:nvSpPr>
          <p:cNvPr id="3" name="Espaço Reservado para Conteúdo 2"/>
          <p:cNvSpPr>
            <a:spLocks noGrp="1"/>
          </p:cNvSpPr>
          <p:nvPr>
            <p:ph idx="1"/>
          </p:nvPr>
        </p:nvSpPr>
        <p:spPr>
          <a:xfrm>
            <a:off x="457200" y="1600200"/>
            <a:ext cx="8229600" cy="5141168"/>
          </a:xfrm>
        </p:spPr>
        <p:txBody>
          <a:bodyPr>
            <a:normAutofit fontScale="32500" lnSpcReduction="20000"/>
          </a:bodyPr>
          <a:lstStyle/>
          <a:p>
            <a:pPr marL="0" indent="0" algn="just">
              <a:buNone/>
            </a:pPr>
            <a:r>
              <a:rPr lang="pt-BR" sz="8600" b="1" dirty="0"/>
              <a:t>Duração do Benefício:</a:t>
            </a:r>
          </a:p>
          <a:p>
            <a:pPr marL="0" indent="0" algn="just" fontAlgn="base">
              <a:buNone/>
            </a:pPr>
            <a:endParaRPr lang="pt-BR" sz="8600" b="1" dirty="0"/>
          </a:p>
          <a:p>
            <a:pPr marL="0" indent="0" algn="just" fontAlgn="base">
              <a:buNone/>
            </a:pPr>
            <a:r>
              <a:rPr lang="pt-BR" sz="8600" b="1" dirty="0"/>
              <a:t>A) Para o(a) cônjuge, o(a) companheiro(a), o(a) cônjuge divorciado(a) ou separado(a) judicialmente ou de fato que recebia pensão alimentícia:</a:t>
            </a:r>
          </a:p>
          <a:p>
            <a:pPr algn="just" fontAlgn="base"/>
            <a:r>
              <a:rPr lang="pt-BR" sz="8600" b="1" dirty="0"/>
              <a:t>Duração de 4 meses a contar da data do óbito:</a:t>
            </a:r>
            <a:endParaRPr lang="pt-BR" sz="8600" dirty="0"/>
          </a:p>
          <a:p>
            <a:pPr lvl="1" algn="just" fontAlgn="base"/>
            <a:r>
              <a:rPr lang="pt-BR" sz="8600" dirty="0"/>
              <a:t>Se o óbito ocorrer sem que o segurado tenha realizado 18 contribuições mensais à Previdência ou;</a:t>
            </a:r>
          </a:p>
          <a:p>
            <a:pPr lvl="1" algn="just" fontAlgn="base"/>
            <a:r>
              <a:rPr lang="pt-BR" sz="8600" dirty="0"/>
              <a:t>Se o casamento ou união estável se iniciou em menos de 2 anos antes do falecimento do segurado;</a:t>
            </a:r>
          </a:p>
          <a:p>
            <a:endParaRPr lang="pt-BR" b="1"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818027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Pensão Por Morte</a:t>
            </a:r>
          </a:p>
        </p:txBody>
      </p:sp>
      <p:sp>
        <p:nvSpPr>
          <p:cNvPr id="3" name="Espaço Reservado para Conteúdo 2"/>
          <p:cNvSpPr>
            <a:spLocks noGrp="1"/>
          </p:cNvSpPr>
          <p:nvPr>
            <p:ph idx="1"/>
          </p:nvPr>
        </p:nvSpPr>
        <p:spPr/>
        <p:txBody>
          <a:bodyPr>
            <a:normAutofit fontScale="32500" lnSpcReduction="20000"/>
          </a:bodyPr>
          <a:lstStyle/>
          <a:p>
            <a:pPr algn="just" fontAlgn="base"/>
            <a:r>
              <a:rPr lang="pt-BR" sz="8800" b="1" dirty="0"/>
              <a:t>Duração variável conforme a tabela abaixo:</a:t>
            </a:r>
            <a:endParaRPr lang="pt-BR" sz="8800" dirty="0"/>
          </a:p>
          <a:p>
            <a:pPr lvl="1" algn="just" fontAlgn="base"/>
            <a:r>
              <a:rPr lang="pt-BR" sz="8800" dirty="0"/>
              <a:t>Se o óbito ocorrer depois de vertidas 18 contribuições mensais pelo segurado e pelo menos 2 anos após o início do casamento ou da união estável; ou</a:t>
            </a:r>
          </a:p>
          <a:p>
            <a:pPr lvl="1" algn="just" fontAlgn="base"/>
            <a:r>
              <a:rPr lang="pt-BR" sz="8800" dirty="0"/>
              <a:t>Se o óbito decorrer de acidente de qualquer natureza, independentemente da quantidade de contribuições e tempo de casamento/união estável.</a:t>
            </a:r>
          </a:p>
          <a:p>
            <a:endParaRPr lang="pt-BR"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916984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Pensão Por Morte</a:t>
            </a: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748330335"/>
              </p:ext>
            </p:extLst>
          </p:nvPr>
        </p:nvGraphicFramePr>
        <p:xfrm>
          <a:off x="179512" y="2224881"/>
          <a:ext cx="8507288" cy="3276600"/>
        </p:xfrm>
        <a:graphic>
          <a:graphicData uri="http://schemas.openxmlformats.org/drawingml/2006/table">
            <a:tbl>
              <a:tblPr/>
              <a:tblGrid>
                <a:gridCol w="4253644">
                  <a:extLst>
                    <a:ext uri="{9D8B030D-6E8A-4147-A177-3AD203B41FA5}">
                      <a16:colId xmlns:a16="http://schemas.microsoft.com/office/drawing/2014/main" val="20000"/>
                    </a:ext>
                  </a:extLst>
                </a:gridCol>
                <a:gridCol w="4253644">
                  <a:extLst>
                    <a:ext uri="{9D8B030D-6E8A-4147-A177-3AD203B41FA5}">
                      <a16:colId xmlns:a16="http://schemas.microsoft.com/office/drawing/2014/main" val="20001"/>
                    </a:ext>
                  </a:extLst>
                </a:gridCol>
              </a:tblGrid>
              <a:tr h="0">
                <a:tc>
                  <a:txBody>
                    <a:bodyPr/>
                    <a:lstStyle/>
                    <a:p>
                      <a:pPr algn="just" fontAlgn="t"/>
                      <a:r>
                        <a:rPr lang="pt-BR" b="1" dirty="0">
                          <a:effectLst/>
                        </a:rPr>
                        <a:t>Idade do dependente na data do óbito</a:t>
                      </a:r>
                      <a:endParaRPr lang="pt-BR" dirty="0">
                        <a:effectLst/>
                      </a:endParaRPr>
                    </a:p>
                  </a:txBody>
                  <a:tcPr marL="76200" marR="76200" marT="38100" marB="38100">
                    <a:lnL>
                      <a:noFill/>
                    </a:lnL>
                    <a:lnR w="7620" cap="flat" cmpd="sng" algn="ctr">
                      <a:solidFill>
                        <a:srgbClr val="E8E7E7"/>
                      </a:solidFill>
                      <a:prstDash val="solid"/>
                      <a:round/>
                      <a:headEnd type="none" w="med" len="med"/>
                      <a:tailEnd type="none" w="med" len="med"/>
                    </a:lnR>
                    <a:lnT>
                      <a:noFill/>
                    </a:lnT>
                    <a:lnB w="7620" cap="flat" cmpd="sng" algn="ctr">
                      <a:solidFill>
                        <a:srgbClr val="E8E7E7"/>
                      </a:solidFill>
                      <a:prstDash val="solid"/>
                      <a:round/>
                      <a:headEnd type="none" w="med" len="med"/>
                      <a:tailEnd type="none" w="med" len="med"/>
                    </a:lnB>
                  </a:tcPr>
                </a:tc>
                <a:tc>
                  <a:txBody>
                    <a:bodyPr/>
                    <a:lstStyle/>
                    <a:p>
                      <a:pPr algn="just" fontAlgn="t"/>
                      <a:r>
                        <a:rPr lang="pt-BR" b="1" dirty="0">
                          <a:effectLst/>
                        </a:rPr>
                        <a:t>Duração máxima do benefício ou cota</a:t>
                      </a:r>
                      <a:endParaRPr lang="pt-BR" dirty="0">
                        <a:effectLst/>
                      </a:endParaRPr>
                    </a:p>
                  </a:txBody>
                  <a:tcPr marL="76200" marR="76200" marT="38100" marB="38100">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a:noFill/>
                    </a:lnT>
                    <a:lnB w="7620" cap="flat" cmpd="sng" algn="ctr">
                      <a:solidFill>
                        <a:srgbClr val="E8E7E7"/>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just" fontAlgn="t"/>
                      <a:r>
                        <a:rPr lang="pt-BR" dirty="0">
                          <a:effectLst/>
                        </a:rPr>
                        <a:t>menos de 21 (vinte e um) anos</a:t>
                      </a:r>
                    </a:p>
                  </a:txBody>
                  <a:tcPr marL="76200" marR="76200" marT="38100" marB="38100">
                    <a:lnL>
                      <a:noFill/>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tcPr>
                </a:tc>
                <a:tc>
                  <a:txBody>
                    <a:bodyPr/>
                    <a:lstStyle/>
                    <a:p>
                      <a:pPr algn="just" fontAlgn="t"/>
                      <a:r>
                        <a:rPr lang="pt-BR" dirty="0">
                          <a:effectLst/>
                        </a:rPr>
                        <a:t>3 (três) anos</a:t>
                      </a:r>
                    </a:p>
                  </a:txBody>
                  <a:tcPr marL="76200" marR="76200" marT="38100" marB="38100">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just" fontAlgn="t"/>
                      <a:r>
                        <a:rPr lang="pt-BR" dirty="0">
                          <a:effectLst/>
                        </a:rPr>
                        <a:t>entre 21 (vinte e um) e 26 (vinte e seis) anos</a:t>
                      </a:r>
                    </a:p>
                  </a:txBody>
                  <a:tcPr marL="76200" marR="76200" marT="38100" marB="38100">
                    <a:lnL>
                      <a:noFill/>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tcPr>
                </a:tc>
                <a:tc>
                  <a:txBody>
                    <a:bodyPr/>
                    <a:lstStyle/>
                    <a:p>
                      <a:pPr algn="just" fontAlgn="t"/>
                      <a:r>
                        <a:rPr lang="pt-BR" dirty="0">
                          <a:effectLst/>
                        </a:rPr>
                        <a:t>6 (seis) anos</a:t>
                      </a:r>
                    </a:p>
                  </a:txBody>
                  <a:tcPr marL="76200" marR="76200" marT="38100" marB="38100">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just" fontAlgn="t"/>
                      <a:r>
                        <a:rPr lang="pt-BR" dirty="0">
                          <a:effectLst/>
                        </a:rPr>
                        <a:t>entre 27 (vinte e sete) e 29 (vinte e nove) anos</a:t>
                      </a:r>
                    </a:p>
                  </a:txBody>
                  <a:tcPr marL="76200" marR="76200" marT="38100" marB="38100">
                    <a:lnL>
                      <a:noFill/>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tcPr>
                </a:tc>
                <a:tc>
                  <a:txBody>
                    <a:bodyPr/>
                    <a:lstStyle/>
                    <a:p>
                      <a:pPr algn="just" fontAlgn="t"/>
                      <a:r>
                        <a:rPr lang="pt-BR" dirty="0">
                          <a:effectLst/>
                        </a:rPr>
                        <a:t>10 (dez) anos</a:t>
                      </a:r>
                    </a:p>
                  </a:txBody>
                  <a:tcPr marL="76200" marR="76200" marT="38100" marB="38100">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just" fontAlgn="t"/>
                      <a:r>
                        <a:rPr lang="pt-BR" dirty="0">
                          <a:effectLst/>
                        </a:rPr>
                        <a:t>entre 30 (trinta) e 40 (quarenta) anos</a:t>
                      </a:r>
                    </a:p>
                  </a:txBody>
                  <a:tcPr marL="76200" marR="76200" marT="38100" marB="38100">
                    <a:lnL>
                      <a:noFill/>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tcPr>
                </a:tc>
                <a:tc>
                  <a:txBody>
                    <a:bodyPr/>
                    <a:lstStyle/>
                    <a:p>
                      <a:pPr algn="just" fontAlgn="t"/>
                      <a:r>
                        <a:rPr lang="pt-BR" dirty="0">
                          <a:effectLst/>
                        </a:rPr>
                        <a:t>15 (quinze) anos</a:t>
                      </a:r>
                    </a:p>
                  </a:txBody>
                  <a:tcPr marL="76200" marR="76200" marT="38100" marB="38100">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gn="just" fontAlgn="t"/>
                      <a:r>
                        <a:rPr lang="pt-BR" dirty="0">
                          <a:effectLst/>
                        </a:rPr>
                        <a:t>entre 41 (quarenta e um) e 43 (quarenta e três) anos</a:t>
                      </a:r>
                    </a:p>
                  </a:txBody>
                  <a:tcPr marL="76200" marR="76200" marT="38100" marB="38100">
                    <a:lnL>
                      <a:noFill/>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tcPr>
                </a:tc>
                <a:tc>
                  <a:txBody>
                    <a:bodyPr/>
                    <a:lstStyle/>
                    <a:p>
                      <a:pPr algn="just" fontAlgn="t"/>
                      <a:r>
                        <a:rPr lang="pt-BR" dirty="0">
                          <a:effectLst/>
                        </a:rPr>
                        <a:t>20 (vinte) anos</a:t>
                      </a:r>
                    </a:p>
                  </a:txBody>
                  <a:tcPr marL="76200" marR="76200" marT="38100" marB="38100">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algn="just" fontAlgn="t"/>
                      <a:r>
                        <a:rPr lang="pt-BR" dirty="0">
                          <a:effectLst/>
                        </a:rPr>
                        <a:t>a partir de 44 (quarenta e quatro) anos</a:t>
                      </a:r>
                    </a:p>
                  </a:txBody>
                  <a:tcPr marL="76200" marR="76200" marT="38100" marB="38100">
                    <a:lnL>
                      <a:noFill/>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tcPr>
                </a:tc>
                <a:tc>
                  <a:txBody>
                    <a:bodyPr/>
                    <a:lstStyle/>
                    <a:p>
                      <a:pPr algn="just" fontAlgn="t"/>
                      <a:r>
                        <a:rPr lang="pt-BR" dirty="0">
                          <a:effectLst/>
                        </a:rPr>
                        <a:t>Vitalício</a:t>
                      </a:r>
                    </a:p>
                  </a:txBody>
                  <a:tcPr marL="76200" marR="76200" marT="38100" marB="38100">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cxnSp>
        <p:nvCxnSpPr>
          <p:cNvPr id="6" name="Conector reto 5"/>
          <p:cNvCxnSpPr/>
          <p:nvPr/>
        </p:nvCxnSpPr>
        <p:spPr>
          <a:xfrm>
            <a:off x="179512" y="2204864"/>
            <a:ext cx="0" cy="331236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ector reto 7"/>
          <p:cNvCxnSpPr/>
          <p:nvPr/>
        </p:nvCxnSpPr>
        <p:spPr>
          <a:xfrm>
            <a:off x="179512" y="2204864"/>
            <a:ext cx="84969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a:xfrm flipH="1">
            <a:off x="8604448" y="2276872"/>
            <a:ext cx="72008" cy="32403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179512" y="5517232"/>
            <a:ext cx="84249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ector reto 13"/>
          <p:cNvCxnSpPr>
            <a:endCxn id="4" idx="2"/>
          </p:cNvCxnSpPr>
          <p:nvPr/>
        </p:nvCxnSpPr>
        <p:spPr>
          <a:xfrm>
            <a:off x="4427984" y="2276872"/>
            <a:ext cx="5172" cy="3224609"/>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962006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Previdência Social</a:t>
            </a:r>
          </a:p>
        </p:txBody>
      </p:sp>
      <p:sp>
        <p:nvSpPr>
          <p:cNvPr id="3" name="Espaço Reservado para Conteúdo 2"/>
          <p:cNvSpPr>
            <a:spLocks noGrp="1"/>
          </p:cNvSpPr>
          <p:nvPr>
            <p:ph idx="1"/>
          </p:nvPr>
        </p:nvSpPr>
        <p:spPr/>
        <p:txBody>
          <a:bodyPr/>
          <a:lstStyle/>
          <a:p>
            <a:pPr marL="0" indent="0" algn="just">
              <a:buNone/>
            </a:pPr>
            <a:r>
              <a:rPr lang="pt-BR" b="1" dirty="0"/>
              <a:t>Conceito: </a:t>
            </a:r>
            <a:r>
              <a:rPr lang="pt-BR" dirty="0"/>
              <a:t>É um sistema de proteção social que tem por objetivo proporcionar meios indispensáveis de subsistência ao segurado e sua família.</a:t>
            </a:r>
          </a:p>
          <a:p>
            <a:pPr algn="just"/>
            <a:endParaRPr lang="pt-BR" dirty="0"/>
          </a:p>
          <a:p>
            <a:pPr marL="0" indent="0" algn="just">
              <a:buNone/>
            </a:pPr>
            <a:r>
              <a:rPr lang="pt-BR" b="1" dirty="0"/>
              <a:t>Compreende os seguintes benefícios:</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76637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Pensão Por Morte</a:t>
            </a:r>
          </a:p>
        </p:txBody>
      </p:sp>
      <p:sp>
        <p:nvSpPr>
          <p:cNvPr id="3" name="Espaço Reservado para Conteúdo 2"/>
          <p:cNvSpPr>
            <a:spLocks noGrp="1"/>
          </p:cNvSpPr>
          <p:nvPr>
            <p:ph idx="1"/>
          </p:nvPr>
        </p:nvSpPr>
        <p:spPr/>
        <p:txBody>
          <a:bodyPr>
            <a:normAutofit lnSpcReduction="10000"/>
          </a:bodyPr>
          <a:lstStyle/>
          <a:p>
            <a:pPr marL="0" indent="0" algn="just" fontAlgn="base">
              <a:buNone/>
            </a:pPr>
            <a:r>
              <a:rPr lang="pt-BR" b="1" dirty="0"/>
              <a:t>B)Para o cônjuge inválido ou com deficiência:</a:t>
            </a:r>
          </a:p>
          <a:p>
            <a:pPr algn="just" fontAlgn="base"/>
            <a:r>
              <a:rPr lang="pt-BR" dirty="0"/>
              <a:t>O benefício será devido enquanto durar a deficiência ou invalidez, respeitando-se os prazos mínimos descritos na tabela acima.</a:t>
            </a:r>
          </a:p>
          <a:p>
            <a:pPr marL="0" indent="0" algn="just" fontAlgn="base">
              <a:buNone/>
            </a:pPr>
            <a:r>
              <a:rPr lang="pt-BR" b="1" dirty="0"/>
              <a:t>C)Para os filhos, equiparados ou irmãos do falecido (desde que comprovem o direito):</a:t>
            </a:r>
          </a:p>
          <a:p>
            <a:pPr algn="just" fontAlgn="base"/>
            <a:r>
              <a:rPr lang="pt-BR" dirty="0"/>
              <a:t>O benefício é devido até os 21 (vinte e um) anos de idade, salvo em caso de invalidez ou deficiência.</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33948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Salário- Maternidade</a:t>
            </a:r>
          </a:p>
        </p:txBody>
      </p:sp>
      <p:sp>
        <p:nvSpPr>
          <p:cNvPr id="3" name="Espaço Reservado para Conteúdo 2"/>
          <p:cNvSpPr>
            <a:spLocks noGrp="1"/>
          </p:cNvSpPr>
          <p:nvPr>
            <p:ph idx="1"/>
          </p:nvPr>
        </p:nvSpPr>
        <p:spPr/>
        <p:txBody>
          <a:bodyPr/>
          <a:lstStyle/>
          <a:p>
            <a:pPr algn="just"/>
            <a:r>
              <a:rPr lang="pt-BR" dirty="0"/>
              <a:t>Trata-se de um benefício pago às seguradas que acabaram de ter um filho, seja por parto ou adoção, ou aos segurados que adotem uma criança. Casos específicos estão descritos no quadro abaixo.</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169835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b="1" dirty="0"/>
              <a:t>Salário- Maternidade: Saiba onde e como Pedir</a:t>
            </a:r>
          </a:p>
        </p:txBody>
      </p:sp>
      <p:graphicFrame>
        <p:nvGraphicFramePr>
          <p:cNvPr id="6" name="Espaço Reservado para Conteúdo 5"/>
          <p:cNvGraphicFramePr>
            <a:graphicFrameLocks noGrp="1"/>
          </p:cNvGraphicFramePr>
          <p:nvPr>
            <p:ph idx="1"/>
            <p:extLst>
              <p:ext uri="{D42A27DB-BD31-4B8C-83A1-F6EECF244321}">
                <p14:modId xmlns:p14="http://schemas.microsoft.com/office/powerpoint/2010/main" val="2554915618"/>
              </p:ext>
            </p:extLst>
          </p:nvPr>
        </p:nvGraphicFramePr>
        <p:xfrm>
          <a:off x="467543" y="1600201"/>
          <a:ext cx="8280920" cy="4525961"/>
        </p:xfrm>
        <a:graphic>
          <a:graphicData uri="http://schemas.openxmlformats.org/drawingml/2006/table">
            <a:tbl>
              <a:tblPr/>
              <a:tblGrid>
                <a:gridCol w="1656184">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656184">
                  <a:extLst>
                    <a:ext uri="{9D8B030D-6E8A-4147-A177-3AD203B41FA5}">
                      <a16:colId xmlns:a16="http://schemas.microsoft.com/office/drawing/2014/main" val="20004"/>
                    </a:ext>
                  </a:extLst>
                </a:gridCol>
              </a:tblGrid>
              <a:tr h="397354">
                <a:tc>
                  <a:txBody>
                    <a:bodyPr/>
                    <a:lstStyle/>
                    <a:p>
                      <a:pPr algn="just" fontAlgn="t"/>
                      <a:r>
                        <a:rPr lang="pt-BR" sz="1100" b="1" dirty="0">
                          <a:solidFill>
                            <a:schemeClr val="tx1"/>
                          </a:solidFill>
                          <a:effectLst/>
                        </a:rPr>
                        <a:t>Evento gerador</a:t>
                      </a:r>
                      <a:endParaRPr lang="pt-BR" sz="1100" dirty="0">
                        <a:solidFill>
                          <a:schemeClr val="tx1"/>
                        </a:solidFill>
                        <a:effectLst/>
                      </a:endParaRP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a:txBody>
                    <a:bodyPr/>
                    <a:lstStyle/>
                    <a:p>
                      <a:pPr algn="just" fontAlgn="t"/>
                      <a:r>
                        <a:rPr lang="pt-BR" sz="1100" b="1">
                          <a:solidFill>
                            <a:schemeClr val="tx1"/>
                          </a:solidFill>
                          <a:effectLst/>
                        </a:rPr>
                        <a:t>Tipo de trabalhador</a:t>
                      </a:r>
                      <a:endParaRPr lang="pt-BR" sz="1100">
                        <a:solidFill>
                          <a:schemeClr val="tx1"/>
                        </a:solidFill>
                        <a:effectLst/>
                      </a:endParaRP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a:txBody>
                    <a:bodyPr/>
                    <a:lstStyle/>
                    <a:p>
                      <a:pPr algn="just" fontAlgn="t"/>
                      <a:r>
                        <a:rPr lang="pt-BR" sz="1100" b="1">
                          <a:solidFill>
                            <a:schemeClr val="tx1"/>
                          </a:solidFill>
                          <a:effectLst/>
                        </a:rPr>
                        <a:t>Onde pedir ?</a:t>
                      </a:r>
                      <a:endParaRPr lang="pt-BR" sz="1100">
                        <a:solidFill>
                          <a:schemeClr val="tx1"/>
                        </a:solidFill>
                        <a:effectLst/>
                      </a:endParaRP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a:txBody>
                    <a:bodyPr/>
                    <a:lstStyle/>
                    <a:p>
                      <a:pPr algn="just" fontAlgn="t"/>
                      <a:r>
                        <a:rPr lang="pt-BR" sz="1100" b="1">
                          <a:solidFill>
                            <a:schemeClr val="tx1"/>
                          </a:solidFill>
                          <a:effectLst/>
                        </a:rPr>
                        <a:t>Quando pedir ?</a:t>
                      </a:r>
                      <a:endParaRPr lang="pt-BR" sz="1100">
                        <a:solidFill>
                          <a:schemeClr val="tx1"/>
                        </a:solidFill>
                        <a:effectLst/>
                      </a:endParaRP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a:txBody>
                    <a:bodyPr/>
                    <a:lstStyle/>
                    <a:p>
                      <a:pPr algn="just" fontAlgn="t"/>
                      <a:r>
                        <a:rPr lang="pt-BR" sz="1100" b="1">
                          <a:solidFill>
                            <a:schemeClr val="tx1"/>
                          </a:solidFill>
                          <a:effectLst/>
                        </a:rPr>
                        <a:t>Como comprovar ?</a:t>
                      </a:r>
                      <a:endParaRPr lang="pt-BR" sz="1100">
                        <a:solidFill>
                          <a:schemeClr val="tx1"/>
                        </a:solidFill>
                        <a:effectLst/>
                      </a:endParaRP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095147">
                <a:tc rowSpan="3">
                  <a:txBody>
                    <a:bodyPr/>
                    <a:lstStyle/>
                    <a:p>
                      <a:pPr algn="just" fontAlgn="t"/>
                      <a:r>
                        <a:rPr lang="pt-BR" sz="1100" b="1">
                          <a:solidFill>
                            <a:schemeClr val="tx1"/>
                          </a:solidFill>
                          <a:effectLst/>
                        </a:rPr>
                        <a:t>Parto (inclusive de natimorto)</a:t>
                      </a:r>
                      <a:endParaRPr lang="pt-BR" sz="1100">
                        <a:solidFill>
                          <a:schemeClr val="tx1"/>
                        </a:solidFill>
                        <a:effectLst/>
                      </a:endParaRP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a:txBody>
                    <a:bodyPr/>
                    <a:lstStyle/>
                    <a:p>
                      <a:pPr algn="just" fontAlgn="t"/>
                      <a:r>
                        <a:rPr lang="pt-BR" sz="1100" i="1" dirty="0">
                          <a:solidFill>
                            <a:schemeClr val="tx1"/>
                          </a:solidFill>
                          <a:effectLst/>
                        </a:rPr>
                        <a:t>Empregada (só de empresa)</a:t>
                      </a:r>
                      <a:endParaRPr lang="pt-BR" sz="1100" dirty="0">
                        <a:solidFill>
                          <a:schemeClr val="tx1"/>
                        </a:solidFill>
                        <a:effectLst/>
                      </a:endParaRP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a:txBody>
                    <a:bodyPr/>
                    <a:lstStyle/>
                    <a:p>
                      <a:pPr algn="just" fontAlgn="t"/>
                      <a:r>
                        <a:rPr lang="pt-BR" sz="1100">
                          <a:solidFill>
                            <a:schemeClr val="tx1"/>
                          </a:solidFill>
                          <a:effectLst/>
                        </a:rPr>
                        <a:t>Na empresa</a:t>
                      </a: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a:txBody>
                    <a:bodyPr/>
                    <a:lstStyle/>
                    <a:p>
                      <a:pPr algn="just" fontAlgn="t"/>
                      <a:r>
                        <a:rPr lang="pt-BR" sz="1100">
                          <a:solidFill>
                            <a:schemeClr val="tx1"/>
                          </a:solidFill>
                          <a:effectLst/>
                        </a:rPr>
                        <a:t>A partir de 28 dias antes do parto</a:t>
                      </a: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a:txBody>
                    <a:bodyPr/>
                    <a:lstStyle/>
                    <a:p>
                      <a:pPr algn="just" fontAlgn="t"/>
                      <a:r>
                        <a:rPr lang="pt-BR" sz="1100">
                          <a:solidFill>
                            <a:schemeClr val="tx1"/>
                          </a:solidFill>
                          <a:effectLst/>
                        </a:rPr>
                        <a:t>Atestado médico (caso se afaste 28 dias antes do parto) ou certidão de nascimento</a:t>
                      </a: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97354">
                <a:tc vMerge="1">
                  <a:txBody>
                    <a:bodyPr/>
                    <a:lstStyle/>
                    <a:p>
                      <a:endParaRPr lang="pt-BR"/>
                    </a:p>
                  </a:txBody>
                  <a:tcPr/>
                </a:tc>
                <a:tc>
                  <a:txBody>
                    <a:bodyPr/>
                    <a:lstStyle/>
                    <a:p>
                      <a:pPr algn="just" fontAlgn="t"/>
                      <a:r>
                        <a:rPr lang="pt-BR" sz="1100" i="1">
                          <a:solidFill>
                            <a:schemeClr val="tx1"/>
                          </a:solidFill>
                          <a:effectLst/>
                        </a:rPr>
                        <a:t>Desempregada</a:t>
                      </a:r>
                      <a:endParaRPr lang="pt-BR" sz="1100">
                        <a:solidFill>
                          <a:schemeClr val="tx1"/>
                        </a:solidFill>
                        <a:effectLst/>
                      </a:endParaRP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a:txBody>
                    <a:bodyPr/>
                    <a:lstStyle/>
                    <a:p>
                      <a:pPr algn="just" fontAlgn="t"/>
                      <a:r>
                        <a:rPr lang="pt-BR" sz="1100">
                          <a:solidFill>
                            <a:schemeClr val="tx1"/>
                          </a:solidFill>
                          <a:effectLst/>
                        </a:rPr>
                        <a:t>No INSS</a:t>
                      </a: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a:txBody>
                    <a:bodyPr/>
                    <a:lstStyle/>
                    <a:p>
                      <a:pPr algn="just" fontAlgn="t"/>
                      <a:r>
                        <a:rPr lang="pt-BR" sz="1100">
                          <a:solidFill>
                            <a:schemeClr val="tx1"/>
                          </a:solidFill>
                          <a:effectLst/>
                        </a:rPr>
                        <a:t>A partir do parto</a:t>
                      </a: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a:txBody>
                    <a:bodyPr/>
                    <a:lstStyle/>
                    <a:p>
                      <a:pPr algn="just" fontAlgn="t"/>
                      <a:r>
                        <a:rPr lang="pt-BR" sz="1100">
                          <a:solidFill>
                            <a:schemeClr val="tx1"/>
                          </a:solidFill>
                          <a:effectLst/>
                        </a:rPr>
                        <a:t>Certidão de nascimento</a:t>
                      </a: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095147">
                <a:tc vMerge="1">
                  <a:txBody>
                    <a:bodyPr/>
                    <a:lstStyle/>
                    <a:p>
                      <a:endParaRPr lang="pt-BR"/>
                    </a:p>
                  </a:txBody>
                  <a:tcPr/>
                </a:tc>
                <a:tc>
                  <a:txBody>
                    <a:bodyPr/>
                    <a:lstStyle/>
                    <a:p>
                      <a:pPr algn="just" fontAlgn="t"/>
                      <a:r>
                        <a:rPr lang="pt-BR" sz="1100" i="1">
                          <a:solidFill>
                            <a:schemeClr val="tx1"/>
                          </a:solidFill>
                          <a:effectLst/>
                        </a:rPr>
                        <a:t>Demais seguradas</a:t>
                      </a:r>
                      <a:endParaRPr lang="pt-BR" sz="1100">
                        <a:solidFill>
                          <a:schemeClr val="tx1"/>
                        </a:solidFill>
                        <a:effectLst/>
                      </a:endParaRP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a:txBody>
                    <a:bodyPr/>
                    <a:lstStyle/>
                    <a:p>
                      <a:pPr algn="just" fontAlgn="t"/>
                      <a:r>
                        <a:rPr lang="pt-BR" sz="1100">
                          <a:solidFill>
                            <a:schemeClr val="tx1"/>
                          </a:solidFill>
                          <a:effectLst/>
                        </a:rPr>
                        <a:t>No INSS</a:t>
                      </a: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a:txBody>
                    <a:bodyPr/>
                    <a:lstStyle/>
                    <a:p>
                      <a:pPr algn="just" fontAlgn="t"/>
                      <a:r>
                        <a:rPr lang="pt-BR" sz="1100">
                          <a:solidFill>
                            <a:schemeClr val="tx1"/>
                          </a:solidFill>
                          <a:effectLst/>
                        </a:rPr>
                        <a:t>A partir de 28 dias antes do parto</a:t>
                      </a: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a:txBody>
                    <a:bodyPr/>
                    <a:lstStyle/>
                    <a:p>
                      <a:pPr algn="just" fontAlgn="t"/>
                      <a:r>
                        <a:rPr lang="pt-BR" sz="1100">
                          <a:solidFill>
                            <a:schemeClr val="tx1"/>
                          </a:solidFill>
                          <a:effectLst/>
                        </a:rPr>
                        <a:t>Atestado médico (caso se afaste 28 dias antes do parto) ou certidão de nascimento</a:t>
                      </a: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746251">
                <a:tc>
                  <a:txBody>
                    <a:bodyPr/>
                    <a:lstStyle/>
                    <a:p>
                      <a:pPr algn="just" fontAlgn="t"/>
                      <a:r>
                        <a:rPr lang="pt-BR" sz="1100" b="1">
                          <a:solidFill>
                            <a:schemeClr val="tx1"/>
                          </a:solidFill>
                          <a:effectLst/>
                        </a:rPr>
                        <a:t>Adoção</a:t>
                      </a:r>
                      <a:endParaRPr lang="pt-BR" sz="1100">
                        <a:solidFill>
                          <a:schemeClr val="tx1"/>
                        </a:solidFill>
                        <a:effectLst/>
                      </a:endParaRP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a:txBody>
                    <a:bodyPr/>
                    <a:lstStyle/>
                    <a:p>
                      <a:pPr algn="just" fontAlgn="t"/>
                      <a:r>
                        <a:rPr lang="pt-BR" sz="1100" i="1">
                          <a:solidFill>
                            <a:schemeClr val="tx1"/>
                          </a:solidFill>
                          <a:effectLst/>
                        </a:rPr>
                        <a:t>Todos os adotantes</a:t>
                      </a:r>
                      <a:endParaRPr lang="pt-BR" sz="1100">
                        <a:solidFill>
                          <a:schemeClr val="tx1"/>
                        </a:solidFill>
                        <a:effectLst/>
                      </a:endParaRP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a:txBody>
                    <a:bodyPr/>
                    <a:lstStyle/>
                    <a:p>
                      <a:pPr algn="just" fontAlgn="t"/>
                      <a:r>
                        <a:rPr lang="pt-BR" sz="1100">
                          <a:solidFill>
                            <a:schemeClr val="tx1"/>
                          </a:solidFill>
                          <a:effectLst/>
                        </a:rPr>
                        <a:t>No INSS</a:t>
                      </a: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a:txBody>
                    <a:bodyPr/>
                    <a:lstStyle/>
                    <a:p>
                      <a:pPr algn="just" fontAlgn="t"/>
                      <a:r>
                        <a:rPr lang="pt-BR" sz="1100">
                          <a:solidFill>
                            <a:schemeClr val="tx1"/>
                          </a:solidFill>
                          <a:effectLst/>
                        </a:rPr>
                        <a:t>A partir da adoção ou guarda para fins de adoção</a:t>
                      </a: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a:txBody>
                    <a:bodyPr/>
                    <a:lstStyle/>
                    <a:p>
                      <a:pPr algn="just" fontAlgn="t"/>
                      <a:r>
                        <a:rPr lang="pt-BR" sz="1100">
                          <a:solidFill>
                            <a:schemeClr val="tx1"/>
                          </a:solidFill>
                          <a:effectLst/>
                        </a:rPr>
                        <a:t>Termo de guarda ou certidão nova</a:t>
                      </a: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97354">
                <a:tc rowSpan="2">
                  <a:txBody>
                    <a:bodyPr/>
                    <a:lstStyle/>
                    <a:p>
                      <a:pPr algn="just" fontAlgn="t"/>
                      <a:r>
                        <a:rPr lang="pt-BR" sz="1100" b="1">
                          <a:solidFill>
                            <a:schemeClr val="tx1"/>
                          </a:solidFill>
                          <a:effectLst/>
                        </a:rPr>
                        <a:t>Aborto não-criminoso</a:t>
                      </a:r>
                      <a:endParaRPr lang="pt-BR" sz="1100">
                        <a:solidFill>
                          <a:schemeClr val="tx1"/>
                        </a:solidFill>
                        <a:effectLst/>
                      </a:endParaRP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a:txBody>
                    <a:bodyPr/>
                    <a:lstStyle/>
                    <a:p>
                      <a:pPr algn="just" fontAlgn="t"/>
                      <a:r>
                        <a:rPr lang="pt-BR" sz="1100" i="1">
                          <a:solidFill>
                            <a:schemeClr val="tx1"/>
                          </a:solidFill>
                          <a:effectLst/>
                        </a:rPr>
                        <a:t>Empregada (só de empresa)</a:t>
                      </a:r>
                      <a:endParaRPr lang="pt-BR" sz="1100">
                        <a:solidFill>
                          <a:schemeClr val="tx1"/>
                        </a:solidFill>
                        <a:effectLst/>
                      </a:endParaRP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a:txBody>
                    <a:bodyPr/>
                    <a:lstStyle/>
                    <a:p>
                      <a:pPr algn="just" fontAlgn="t"/>
                      <a:r>
                        <a:rPr lang="pt-BR" sz="1100">
                          <a:solidFill>
                            <a:schemeClr val="tx1"/>
                          </a:solidFill>
                          <a:effectLst/>
                        </a:rPr>
                        <a:t>Na empresa</a:t>
                      </a: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rowSpan="2">
                  <a:txBody>
                    <a:bodyPr/>
                    <a:lstStyle/>
                    <a:p>
                      <a:pPr algn="just" fontAlgn="t"/>
                      <a:r>
                        <a:rPr lang="pt-BR" sz="1100">
                          <a:solidFill>
                            <a:schemeClr val="tx1"/>
                          </a:solidFill>
                          <a:effectLst/>
                        </a:rPr>
                        <a:t>A partir da ocorrência do aborto</a:t>
                      </a: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rowSpan="2">
                  <a:txBody>
                    <a:bodyPr/>
                    <a:lstStyle/>
                    <a:p>
                      <a:pPr algn="just" fontAlgn="t"/>
                      <a:r>
                        <a:rPr lang="pt-BR" sz="1100" dirty="0">
                          <a:solidFill>
                            <a:schemeClr val="tx1"/>
                          </a:solidFill>
                          <a:effectLst/>
                        </a:rPr>
                        <a:t>Atestado médico comprovando a situação</a:t>
                      </a: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97354">
                <a:tc vMerge="1">
                  <a:txBody>
                    <a:bodyPr/>
                    <a:lstStyle/>
                    <a:p>
                      <a:endParaRPr lang="pt-BR"/>
                    </a:p>
                  </a:txBody>
                  <a:tcPr/>
                </a:tc>
                <a:tc>
                  <a:txBody>
                    <a:bodyPr/>
                    <a:lstStyle/>
                    <a:p>
                      <a:pPr algn="just" fontAlgn="t"/>
                      <a:r>
                        <a:rPr lang="pt-BR" sz="1100" i="1">
                          <a:solidFill>
                            <a:schemeClr val="tx1"/>
                          </a:solidFill>
                          <a:effectLst/>
                        </a:rPr>
                        <a:t>Demais trabalhadoras</a:t>
                      </a:r>
                      <a:endParaRPr lang="pt-BR" sz="1100">
                        <a:solidFill>
                          <a:schemeClr val="tx1"/>
                        </a:solidFill>
                        <a:effectLst/>
                      </a:endParaRP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a:txBody>
                    <a:bodyPr/>
                    <a:lstStyle/>
                    <a:p>
                      <a:pPr algn="just" fontAlgn="t"/>
                      <a:r>
                        <a:rPr lang="pt-BR" sz="1100" dirty="0">
                          <a:solidFill>
                            <a:schemeClr val="tx1"/>
                          </a:solidFill>
                          <a:effectLst/>
                        </a:rPr>
                        <a:t>No INSS</a:t>
                      </a:r>
                    </a:p>
                  </a:txBody>
                  <a:tcPr marL="48458" marR="48458" marT="24229" marB="24229">
                    <a:lnL w="7620" cap="flat" cmpd="sng" algn="ctr">
                      <a:solidFill>
                        <a:srgbClr val="E8E7E7"/>
                      </a:solidFill>
                      <a:prstDash val="solid"/>
                      <a:round/>
                      <a:headEnd type="none" w="med" len="med"/>
                      <a:tailEnd type="none" w="med" len="med"/>
                    </a:lnL>
                    <a:lnR w="7620" cap="flat" cmpd="sng" algn="ctr">
                      <a:solidFill>
                        <a:srgbClr val="E8E7E7"/>
                      </a:solidFill>
                      <a:prstDash val="solid"/>
                      <a:round/>
                      <a:headEnd type="none" w="med" len="med"/>
                      <a:tailEnd type="none" w="med" len="med"/>
                    </a:lnR>
                    <a:lnT w="7620" cap="flat" cmpd="sng" algn="ctr">
                      <a:solidFill>
                        <a:srgbClr val="E8E7E7"/>
                      </a:solidFill>
                      <a:prstDash val="solid"/>
                      <a:round/>
                      <a:headEnd type="none" w="med" len="med"/>
                      <a:tailEnd type="none" w="med" len="med"/>
                    </a:lnT>
                    <a:lnB w="7620" cap="flat" cmpd="sng" algn="ctr">
                      <a:solidFill>
                        <a:srgbClr val="E8E7E7"/>
                      </a:solidFill>
                      <a:prstDash val="solid"/>
                      <a:round/>
                      <a:headEnd type="none" w="med" len="med"/>
                      <a:tailEnd type="none" w="med" len="med"/>
                    </a:lnB>
                    <a:solidFill>
                      <a:srgbClr val="FFFFFF"/>
                    </a:solidFill>
                  </a:tcPr>
                </a:tc>
                <a:tc vMerge="1">
                  <a:txBody>
                    <a:bodyPr/>
                    <a:lstStyle/>
                    <a:p>
                      <a:endParaRPr lang="pt-BR"/>
                    </a:p>
                  </a:txBody>
                  <a:tcPr/>
                </a:tc>
                <a:tc vMerge="1">
                  <a:txBody>
                    <a:bodyPr/>
                    <a:lstStyle/>
                    <a:p>
                      <a:endParaRPr lang="pt-BR"/>
                    </a:p>
                  </a:txBody>
                  <a:tcPr/>
                </a:tc>
                <a:extLst>
                  <a:ext uri="{0D108BD9-81ED-4DB2-BD59-A6C34878D82A}">
                    <a16:rowId xmlns:a16="http://schemas.microsoft.com/office/drawing/2014/main" val="10006"/>
                  </a:ext>
                </a:extLst>
              </a:tr>
            </a:tbl>
          </a:graphicData>
        </a:graphic>
      </p:graphicFrame>
      <p:sp>
        <p:nvSpPr>
          <p:cNvPr id="7" name="Rectangle 2"/>
          <p:cNvSpPr>
            <a:spLocks noChangeArrowheads="1"/>
          </p:cNvSpPr>
          <p:nvPr/>
        </p:nvSpPr>
        <p:spPr bwMode="auto">
          <a:xfrm>
            <a:off x="1955800"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a:ln>
                  <a:noFill/>
                </a:ln>
                <a:solidFill>
                  <a:srgbClr val="000000"/>
                </a:solidFill>
                <a:effectLst/>
                <a:latin typeface="open_sansregular"/>
                <a:cs typeface="Arial" pitchFamily="34" charset="0"/>
              </a:rPr>
              <a:t> </a:t>
            </a:r>
            <a:endParaRPr kumimoji="0" lang="pt-BR" sz="1800" b="0" i="0" u="none" strike="noStrike" cap="none" normalizeH="0" baseline="0">
              <a:ln>
                <a:noFill/>
              </a:ln>
              <a:solidFill>
                <a:schemeClr val="tx1"/>
              </a:solidFill>
              <a:effectLst/>
              <a:latin typeface="Arial" pitchFamily="34" charset="0"/>
              <a:cs typeface="Arial" pitchFamily="34" charset="0"/>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30917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Salário Maternidade</a:t>
            </a:r>
          </a:p>
        </p:txBody>
      </p:sp>
      <p:sp>
        <p:nvSpPr>
          <p:cNvPr id="3" name="Espaço Reservado para Conteúdo 2"/>
          <p:cNvSpPr>
            <a:spLocks noGrp="1"/>
          </p:cNvSpPr>
          <p:nvPr>
            <p:ph idx="1"/>
          </p:nvPr>
        </p:nvSpPr>
        <p:spPr/>
        <p:txBody>
          <a:bodyPr>
            <a:normAutofit fontScale="70000" lnSpcReduction="20000"/>
          </a:bodyPr>
          <a:lstStyle/>
          <a:p>
            <a:pPr marL="0" indent="0" algn="ctr" fontAlgn="base">
              <a:buNone/>
            </a:pPr>
            <a:r>
              <a:rPr lang="pt-BR" sz="4600" b="1" dirty="0"/>
              <a:t>Principais requisitos</a:t>
            </a:r>
          </a:p>
          <a:p>
            <a:pPr algn="just" fontAlgn="base"/>
            <a:r>
              <a:rPr lang="pt-BR" dirty="0"/>
              <a:t>Para ter direito ao salário-maternidade, o(a) beneficiário(a) deve atender aos seguintes requisitos na data do parto, aborto ou adoção:</a:t>
            </a:r>
          </a:p>
          <a:p>
            <a:pPr marL="0" indent="0" algn="just" fontAlgn="base">
              <a:buNone/>
            </a:pPr>
            <a:r>
              <a:rPr lang="pt-BR" b="1" dirty="0"/>
              <a:t>Quantidade de meses trabalhados (carência)</a:t>
            </a:r>
            <a:endParaRPr lang="pt-BR" dirty="0"/>
          </a:p>
          <a:p>
            <a:pPr lvl="1" algn="just" fontAlgn="base"/>
            <a:r>
              <a:rPr lang="pt-BR" b="1" dirty="0"/>
              <a:t>10 meses:</a:t>
            </a:r>
            <a:r>
              <a:rPr lang="pt-BR" dirty="0"/>
              <a:t> para a trabalhadora Contribuinte Individual, Facultativa e Segurada Especial.</a:t>
            </a:r>
          </a:p>
          <a:p>
            <a:pPr lvl="1" algn="just" fontAlgn="base"/>
            <a:r>
              <a:rPr lang="pt-BR" b="1" dirty="0"/>
              <a:t>isento:</a:t>
            </a:r>
            <a:r>
              <a:rPr lang="pt-BR" dirty="0"/>
              <a:t> para seguradas Empregada de Microempresa Individual, Empregada Doméstica e Trabalhadora Avulsa (que estejam em atividade na data do afastamento, parto, adoção ou guarda com a mesma finalidade).</a:t>
            </a:r>
          </a:p>
          <a:p>
            <a:pPr marL="0" indent="0" algn="just" fontAlgn="base">
              <a:buNone/>
            </a:pPr>
            <a:r>
              <a:rPr lang="pt-BR" b="1" dirty="0"/>
              <a:t>Para as desempregadas:</a:t>
            </a:r>
            <a:r>
              <a:rPr lang="pt-BR" dirty="0"/>
              <a:t> é necessário comprovar a qualidade de segurada do INSS e, conforme o caso, cumprir carência de 10 meses trabalhados.</a:t>
            </a:r>
          </a:p>
          <a:p>
            <a:endParaRPr lang="pt-BR"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87827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Salário Maternidade</a:t>
            </a:r>
          </a:p>
        </p:txBody>
      </p:sp>
      <p:sp>
        <p:nvSpPr>
          <p:cNvPr id="3" name="Espaço Reservado para Conteúdo 2"/>
          <p:cNvSpPr>
            <a:spLocks noGrp="1"/>
          </p:cNvSpPr>
          <p:nvPr>
            <p:ph idx="1"/>
          </p:nvPr>
        </p:nvSpPr>
        <p:spPr/>
        <p:txBody>
          <a:bodyPr>
            <a:normAutofit fontScale="85000" lnSpcReduction="20000"/>
          </a:bodyPr>
          <a:lstStyle/>
          <a:p>
            <a:pPr marL="0" indent="0" algn="just" fontAlgn="base">
              <a:buNone/>
            </a:pPr>
            <a:r>
              <a:rPr lang="pt-BR" b="1" dirty="0"/>
              <a:t>Duração do benefício</a:t>
            </a:r>
          </a:p>
          <a:p>
            <a:pPr algn="just" fontAlgn="base"/>
            <a:r>
              <a:rPr lang="pt-BR" dirty="0"/>
              <a:t>A duração do salário-maternidade dependerá do tipo do evento que deu origem ao benefício:</a:t>
            </a:r>
          </a:p>
          <a:p>
            <a:pPr algn="just" fontAlgn="base"/>
            <a:r>
              <a:rPr lang="pt-BR" dirty="0"/>
              <a:t>120 (cento e vinte) dias no caso de parto;</a:t>
            </a:r>
          </a:p>
          <a:p>
            <a:pPr algn="just" fontAlgn="base"/>
            <a:r>
              <a:rPr lang="pt-BR" dirty="0"/>
              <a:t>120 (cento e vinte) dias no caso de adoção ou guarda judicial para fins de adoção, independentemente da idade do adotado que deverá ter no máximo 12 (doze) anos de idade.</a:t>
            </a:r>
          </a:p>
          <a:p>
            <a:pPr algn="just" fontAlgn="base"/>
            <a:r>
              <a:rPr lang="pt-BR" dirty="0"/>
              <a:t>120 (cento e vinte) dias, no caso de natimorto;</a:t>
            </a:r>
          </a:p>
          <a:p>
            <a:pPr algn="just" fontAlgn="base"/>
            <a:r>
              <a:rPr lang="pt-BR" dirty="0"/>
              <a:t>14 (quatorze) dias, no caso de aborto espontâneo ou previstos em lei (estupro ou risco de vida para a mãe), a critério médico.</a:t>
            </a:r>
          </a:p>
          <a:p>
            <a:endParaRPr lang="pt-BR"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93772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Salário Família</a:t>
            </a:r>
          </a:p>
        </p:txBody>
      </p:sp>
      <p:sp>
        <p:nvSpPr>
          <p:cNvPr id="3" name="Espaço Reservado para Conteúdo 2"/>
          <p:cNvSpPr>
            <a:spLocks noGrp="1"/>
          </p:cNvSpPr>
          <p:nvPr>
            <p:ph idx="1"/>
          </p:nvPr>
        </p:nvSpPr>
        <p:spPr/>
        <p:txBody>
          <a:bodyPr>
            <a:normAutofit fontScale="92500"/>
          </a:bodyPr>
          <a:lstStyle/>
          <a:p>
            <a:pPr algn="just" fontAlgn="base"/>
            <a:r>
              <a:rPr lang="pt-BR" dirty="0"/>
              <a:t>O salário-família é um valor pago ao empregado (inclusive o doméstico), de acordo com o número de filhos ou equiparados que possua.</a:t>
            </a:r>
          </a:p>
          <a:p>
            <a:pPr algn="just" fontAlgn="base"/>
            <a:r>
              <a:rPr lang="pt-BR" dirty="0"/>
              <a:t> Filhos maiores de quatorze anos não tem direito, exceto no caso dos inválidos (para quem não há limite de idade).</a:t>
            </a:r>
          </a:p>
          <a:p>
            <a:pPr algn="just" fontAlgn="base"/>
            <a:r>
              <a:rPr lang="pt-BR" dirty="0"/>
              <a:t>Para ter direito, o cidadão precisa enquadrar-se no limite máximo de renda estipulado pelo governo federal </a:t>
            </a:r>
          </a:p>
          <a:p>
            <a:endParaRPr lang="pt-BR"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0395801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Salário Família</a:t>
            </a:r>
          </a:p>
        </p:txBody>
      </p:sp>
      <p:sp>
        <p:nvSpPr>
          <p:cNvPr id="3" name="Espaço Reservado para Conteúdo 2"/>
          <p:cNvSpPr>
            <a:spLocks noGrp="1"/>
          </p:cNvSpPr>
          <p:nvPr>
            <p:ph idx="1"/>
          </p:nvPr>
        </p:nvSpPr>
        <p:spPr/>
        <p:txBody>
          <a:bodyPr/>
          <a:lstStyle/>
          <a:p>
            <a:pPr marL="0" indent="0" algn="just" fontAlgn="base">
              <a:buNone/>
            </a:pPr>
            <a:r>
              <a:rPr lang="pt-BR" b="1" dirty="0"/>
              <a:t>Principais requisitos:</a:t>
            </a:r>
          </a:p>
          <a:p>
            <a:pPr algn="just" fontAlgn="base"/>
            <a:r>
              <a:rPr lang="pt-BR" dirty="0"/>
              <a:t>Ter filho(s) de qualquer condição com menos de 14 anos de idade, ou filho(s) inválido(s) de qualquer idade;</a:t>
            </a:r>
          </a:p>
          <a:p>
            <a:pPr algn="just" fontAlgn="base"/>
            <a:r>
              <a:rPr lang="pt-BR" dirty="0"/>
              <a:t>Ter remuneração mensal abaixo do valor limite para recebimento do salário-família.</a:t>
            </a:r>
          </a:p>
          <a:p>
            <a:endParaRPr lang="pt-BR"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158984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498178"/>
          </a:xfrm>
        </p:spPr>
        <p:txBody>
          <a:bodyPr>
            <a:normAutofit fontScale="90000"/>
          </a:bodyPr>
          <a:lstStyle/>
          <a:p>
            <a:br>
              <a:rPr lang="pt-BR" b="1" dirty="0"/>
            </a:br>
            <a:br>
              <a:rPr lang="pt-BR" b="1" dirty="0"/>
            </a:br>
            <a:r>
              <a:rPr lang="pt-BR" b="1" dirty="0"/>
              <a:t>Nunca contribuiu para a Previdência, completou idade e quer se aposentar?</a:t>
            </a:r>
            <a:br>
              <a:rPr lang="pt-BR" dirty="0"/>
            </a:br>
            <a:endParaRPr lang="pt-BR" dirty="0"/>
          </a:p>
        </p:txBody>
      </p:sp>
      <p:sp>
        <p:nvSpPr>
          <p:cNvPr id="3" name="Espaço Reservado para Conteúdo 2"/>
          <p:cNvSpPr>
            <a:spLocks noGrp="1"/>
          </p:cNvSpPr>
          <p:nvPr>
            <p:ph idx="1"/>
          </p:nvPr>
        </p:nvSpPr>
        <p:spPr>
          <a:xfrm>
            <a:off x="457200" y="2636912"/>
            <a:ext cx="8229600" cy="3489251"/>
          </a:xfrm>
        </p:spPr>
        <p:txBody>
          <a:bodyPr>
            <a:normAutofit fontScale="92500" lnSpcReduction="10000"/>
          </a:bodyPr>
          <a:lstStyle/>
          <a:p>
            <a:pPr algn="just"/>
            <a:r>
              <a:rPr lang="pt-BR" dirty="0"/>
              <a:t>O idoso acima de 65 anos, ou  a pessoa com deficiência (após avaliação da Perícia Médica do INSS),  tem direito ao benefício denominado LOAS (Lei Orgânica de Assistência Social). Neste caso, quem nunca contribuiu ou não tem número suficiente de contribuição, pode receber o benefício desde que comprove renda mensal inferior a ¼ do salário mínimo por pessoa.</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5921169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Referências:</a:t>
            </a:r>
          </a:p>
        </p:txBody>
      </p:sp>
      <p:sp>
        <p:nvSpPr>
          <p:cNvPr id="3" name="Espaço Reservado para Conteúdo 2"/>
          <p:cNvSpPr>
            <a:spLocks noGrp="1"/>
          </p:cNvSpPr>
          <p:nvPr>
            <p:ph idx="1"/>
          </p:nvPr>
        </p:nvSpPr>
        <p:spPr/>
        <p:txBody>
          <a:bodyPr/>
          <a:lstStyle/>
          <a:p>
            <a:r>
              <a:rPr lang="pt-BR" dirty="0">
                <a:hlinkClick r:id="rId2"/>
              </a:rPr>
              <a:t>http://www.mtps.gov.br/</a:t>
            </a:r>
            <a:endParaRPr lang="pt-BR" dirty="0"/>
          </a:p>
          <a:p>
            <a:r>
              <a:rPr lang="pt-BR" u="sng" dirty="0">
                <a:hlinkClick r:id="rId3"/>
              </a:rPr>
              <a:t>http://portal.mte.gov.br/portal-mte/</a:t>
            </a:r>
            <a:endParaRPr lang="pt-BR" dirty="0"/>
          </a:p>
          <a:p>
            <a:endParaRPr lang="pt-BR" dirty="0"/>
          </a:p>
          <a:p>
            <a:r>
              <a:rPr lang="pt-BR" b="1" dirty="0"/>
              <a:t>Legislação:</a:t>
            </a:r>
          </a:p>
          <a:p>
            <a:r>
              <a:rPr lang="pt-BR" dirty="0">
                <a:hlinkClick r:id="rId4"/>
              </a:rPr>
              <a:t>http://www.planalto.gov.br/ccivil_03/decreto-lei/Del5452.htm</a:t>
            </a:r>
            <a:endParaRPr lang="pt-BR" dirty="0"/>
          </a:p>
          <a:p>
            <a:r>
              <a:rPr lang="pt-BR" dirty="0">
                <a:hlinkClick r:id="rId5"/>
              </a:rPr>
              <a:t>http://www.planalto.gov.br/ccivil_03/leis/L8213cons.htm</a:t>
            </a:r>
            <a:endParaRPr lang="pt-BR" dirty="0"/>
          </a:p>
          <a:p>
            <a:endParaRPr lang="pt-BR" dirty="0"/>
          </a:p>
          <a:p>
            <a:endParaRPr lang="pt-BR" dirty="0"/>
          </a:p>
        </p:txBody>
      </p:sp>
    </p:spTree>
    <p:extLst>
      <p:ext uri="{BB962C8B-B14F-4D97-AF65-F5344CB8AC3E}">
        <p14:creationId xmlns:p14="http://schemas.microsoft.com/office/powerpoint/2010/main" val="3488545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br>
              <a:rPr lang="pt-BR" b="1" dirty="0"/>
            </a:br>
            <a:br>
              <a:rPr lang="pt-BR" b="1" dirty="0"/>
            </a:br>
            <a:r>
              <a:rPr lang="pt-BR" b="1" dirty="0"/>
              <a:t>Muito Obrigado!</a:t>
            </a:r>
          </a:p>
        </p:txBody>
      </p:sp>
      <p:sp>
        <p:nvSpPr>
          <p:cNvPr id="3" name="Espaço Reservado para Conteúdo 2"/>
          <p:cNvSpPr>
            <a:spLocks noGrp="1"/>
          </p:cNvSpPr>
          <p:nvPr>
            <p:ph idx="1"/>
          </p:nvPr>
        </p:nvSpPr>
        <p:spPr/>
        <p:txBody>
          <a:bodyPr/>
          <a:lstStyle/>
          <a:p>
            <a:endParaRPr lang="pt-BR" dirty="0"/>
          </a:p>
          <a:p>
            <a:endParaRPr lang="pt-BR" dirty="0"/>
          </a:p>
          <a:p>
            <a:r>
              <a:rPr lang="pt-BR" dirty="0"/>
              <a:t>Contato: fredericoecerruti@hotmail.com</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565531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Auxílio Doença</a:t>
            </a:r>
          </a:p>
        </p:txBody>
      </p:sp>
      <p:sp>
        <p:nvSpPr>
          <p:cNvPr id="3" name="Espaço Reservado para Conteúdo 2"/>
          <p:cNvSpPr>
            <a:spLocks noGrp="1"/>
          </p:cNvSpPr>
          <p:nvPr>
            <p:ph idx="1"/>
          </p:nvPr>
        </p:nvSpPr>
        <p:spPr/>
        <p:txBody>
          <a:bodyPr>
            <a:normAutofit lnSpcReduction="10000"/>
          </a:bodyPr>
          <a:lstStyle/>
          <a:p>
            <a:pPr algn="just"/>
            <a:r>
              <a:rPr lang="pt-BR" dirty="0"/>
              <a:t>O segurado que fica incapacitado para o trabalho por </a:t>
            </a:r>
            <a:r>
              <a:rPr lang="pt-BR" b="1" dirty="0"/>
              <a:t>mais de 15 dias </a:t>
            </a:r>
            <a:r>
              <a:rPr lang="pt-BR" dirty="0"/>
              <a:t>consecutivos, terá direito ao auxílio doença</a:t>
            </a:r>
            <a:r>
              <a:rPr lang="pt-BR" dirty="0">
                <a:solidFill>
                  <a:schemeClr val="tx2"/>
                </a:solidFill>
              </a:rPr>
              <a:t>. ( art. 59 da Lei n° 8.213)</a:t>
            </a:r>
          </a:p>
          <a:p>
            <a:pPr algn="just"/>
            <a:r>
              <a:rPr lang="pt-BR" dirty="0"/>
              <a:t>A  incapacidade para o trabalho deve ser comprovada através de exame realizado pela perícia médica da Previdência Social.</a:t>
            </a:r>
          </a:p>
          <a:p>
            <a:pPr algn="just"/>
            <a:r>
              <a:rPr lang="pt-BR" dirty="0"/>
              <a:t> Carência de no mínimo 12 contribuições mensais (</a:t>
            </a:r>
            <a:r>
              <a:rPr lang="pt-BR" dirty="0" err="1"/>
              <a:t>Arts</a:t>
            </a:r>
            <a:r>
              <a:rPr lang="pt-BR" dirty="0"/>
              <a:t>. 24 a 26 da Lei nº 8.213/91</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098911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Auxílio Doença</a:t>
            </a:r>
          </a:p>
        </p:txBody>
      </p:sp>
      <p:sp>
        <p:nvSpPr>
          <p:cNvPr id="3" name="Espaço Reservado para Conteúdo 2"/>
          <p:cNvSpPr>
            <a:spLocks noGrp="1"/>
          </p:cNvSpPr>
          <p:nvPr>
            <p:ph idx="1"/>
          </p:nvPr>
        </p:nvSpPr>
        <p:spPr/>
        <p:txBody>
          <a:bodyPr>
            <a:normAutofit/>
          </a:bodyPr>
          <a:lstStyle/>
          <a:p>
            <a:pPr algn="just"/>
            <a:endParaRPr lang="pt-BR" dirty="0"/>
          </a:p>
          <a:p>
            <a:pPr algn="just"/>
            <a:r>
              <a:rPr lang="pt-BR" dirty="0"/>
              <a:t>Os benefícios previdenciários por incapacidade ( auxílio- doença ou aposentadoria por invalidez) não são concedidos pela doença, mas pela incapacidade para o trabalho que a enfermidade pode gerar.</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880679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ítulo 1"/>
          <p:cNvSpPr>
            <a:spLocks noGrp="1"/>
          </p:cNvSpPr>
          <p:nvPr>
            <p:ph type="title"/>
          </p:nvPr>
        </p:nvSpPr>
        <p:spPr/>
        <p:txBody>
          <a:bodyPr/>
          <a:lstStyle/>
          <a:p>
            <a:r>
              <a:rPr lang="pt-BR" b="1" dirty="0"/>
              <a:t>Aposentadoria Por Invalidez</a:t>
            </a:r>
          </a:p>
        </p:txBody>
      </p:sp>
      <p:sp>
        <p:nvSpPr>
          <p:cNvPr id="3" name="Espaço Reservado para Conteúdo 2"/>
          <p:cNvSpPr>
            <a:spLocks noGrp="1"/>
          </p:cNvSpPr>
          <p:nvPr>
            <p:ph idx="1"/>
          </p:nvPr>
        </p:nvSpPr>
        <p:spPr/>
        <p:txBody>
          <a:bodyPr>
            <a:normAutofit lnSpcReduction="10000"/>
          </a:bodyPr>
          <a:lstStyle/>
          <a:p>
            <a:pPr marL="0" indent="0" algn="just">
              <a:buNone/>
            </a:pPr>
            <a:r>
              <a:rPr lang="pt-BR" b="1" dirty="0"/>
              <a:t>O que é?</a:t>
            </a:r>
          </a:p>
          <a:p>
            <a:pPr algn="just"/>
            <a:r>
              <a:rPr lang="pt-BR" dirty="0"/>
              <a:t> É um benefício devido ao </a:t>
            </a:r>
            <a:r>
              <a:rPr lang="pt-BR" b="1" dirty="0"/>
              <a:t>trabalhador permanentemente incapaz</a:t>
            </a:r>
            <a:r>
              <a:rPr lang="pt-BR" dirty="0"/>
              <a:t> de exercer qualquer atividade laborativa, e que também não possa ser reabilitado em outra profissão, de acordo com a avaliação da perícia médica do INSS. O benefício é pago enquanto persistir a incapacidade e pode ser reavaliado pelo INSS a cada dois anos.</a:t>
            </a:r>
          </a:p>
        </p:txBody>
      </p:sp>
    </p:spTree>
    <p:extLst>
      <p:ext uri="{BB962C8B-B14F-4D97-AF65-F5344CB8AC3E}">
        <p14:creationId xmlns:p14="http://schemas.microsoft.com/office/powerpoint/2010/main" val="99233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ítulo 1"/>
          <p:cNvSpPr>
            <a:spLocks noGrp="1"/>
          </p:cNvSpPr>
          <p:nvPr>
            <p:ph type="title"/>
          </p:nvPr>
        </p:nvSpPr>
        <p:spPr/>
        <p:txBody>
          <a:bodyPr/>
          <a:lstStyle/>
          <a:p>
            <a:r>
              <a:rPr lang="pt-BR" b="1" dirty="0"/>
              <a:t>Aposentadoria Por Invalidez</a:t>
            </a:r>
          </a:p>
        </p:txBody>
      </p:sp>
      <p:sp>
        <p:nvSpPr>
          <p:cNvPr id="3" name="Espaço Reservado para Conteúdo 2"/>
          <p:cNvSpPr>
            <a:spLocks noGrp="1"/>
          </p:cNvSpPr>
          <p:nvPr>
            <p:ph idx="1"/>
          </p:nvPr>
        </p:nvSpPr>
        <p:spPr/>
        <p:txBody>
          <a:bodyPr/>
          <a:lstStyle/>
          <a:p>
            <a:pPr marL="0" indent="0">
              <a:buNone/>
            </a:pPr>
            <a:endParaRPr lang="pt-BR" dirty="0"/>
          </a:p>
          <a:p>
            <a:pPr algn="just"/>
            <a:r>
              <a:rPr lang="pt-BR" dirty="0"/>
              <a:t>Há a necessidade de </a:t>
            </a:r>
            <a:r>
              <a:rPr lang="pt-BR" b="1" dirty="0"/>
              <a:t>carência de 12 contribuições mensais. </a:t>
            </a:r>
          </a:p>
          <a:p>
            <a:pPr algn="just"/>
            <a:r>
              <a:rPr lang="pt-BR" b="1" dirty="0"/>
              <a:t>Exceção: </a:t>
            </a:r>
            <a:r>
              <a:rPr lang="pt-BR" dirty="0"/>
              <a:t>Não há carência para a aposentadoria por invalidez decorrente de acidente ou para os casos de segurados especiais.</a:t>
            </a:r>
          </a:p>
        </p:txBody>
      </p:sp>
    </p:spTree>
    <p:extLst>
      <p:ext uri="{BB962C8B-B14F-4D97-AF65-F5344CB8AC3E}">
        <p14:creationId xmlns:p14="http://schemas.microsoft.com/office/powerpoint/2010/main" val="2271945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Aposentadoria Especial</a:t>
            </a:r>
          </a:p>
        </p:txBody>
      </p:sp>
      <p:sp>
        <p:nvSpPr>
          <p:cNvPr id="3" name="Espaço Reservado para Conteúdo 2"/>
          <p:cNvSpPr>
            <a:spLocks noGrp="1"/>
          </p:cNvSpPr>
          <p:nvPr>
            <p:ph idx="1"/>
          </p:nvPr>
        </p:nvSpPr>
        <p:spPr/>
        <p:txBody>
          <a:bodyPr>
            <a:normAutofit/>
          </a:bodyPr>
          <a:lstStyle/>
          <a:p>
            <a:pPr algn="just" fontAlgn="base"/>
            <a:r>
              <a:rPr lang="pt-BR" dirty="0"/>
              <a:t>Aposentadoria especial é um benefício concedido ao cidadão que trabalha exposto a agentes nocivos à saúde, como calor ou ruído, de forma contínua e ininterrupta, em níveis de exposição </a:t>
            </a:r>
            <a:r>
              <a:rPr lang="pt-BR" b="1" dirty="0"/>
              <a:t>acima</a:t>
            </a:r>
            <a:r>
              <a:rPr lang="pt-BR" dirty="0"/>
              <a:t> dos limites estabelecidos em legislação própria.</a:t>
            </a:r>
          </a:p>
          <a:p>
            <a:endParaRPr lang="pt-BR"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07128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Aposentadoria Especial</a:t>
            </a:r>
          </a:p>
        </p:txBody>
      </p:sp>
      <p:sp>
        <p:nvSpPr>
          <p:cNvPr id="3" name="Espaço Reservado para Conteúdo 2"/>
          <p:cNvSpPr>
            <a:spLocks noGrp="1"/>
          </p:cNvSpPr>
          <p:nvPr>
            <p:ph idx="1"/>
          </p:nvPr>
        </p:nvSpPr>
        <p:spPr/>
        <p:txBody>
          <a:bodyPr>
            <a:normAutofit/>
          </a:bodyPr>
          <a:lstStyle/>
          <a:p>
            <a:pPr marL="0" indent="0" fontAlgn="base">
              <a:buNone/>
            </a:pPr>
            <a:r>
              <a:rPr lang="pt-BR" b="1" dirty="0"/>
              <a:t>Principais requisitos</a:t>
            </a:r>
          </a:p>
          <a:p>
            <a:pPr algn="just" fontAlgn="base"/>
            <a:r>
              <a:rPr lang="pt-BR" dirty="0"/>
              <a:t>Tempo total de contribuição  de </a:t>
            </a:r>
            <a:r>
              <a:rPr lang="pt-BR" b="1" dirty="0"/>
              <a:t>25, 20 ou 15 anos</a:t>
            </a:r>
            <a:r>
              <a:rPr lang="pt-BR" dirty="0"/>
              <a:t>, conforme o caso, exposto aos agentes nocivos especificados em lei. A exposição deve ser contínua e ininterrupta durante a jornada de trabalho.</a:t>
            </a:r>
          </a:p>
          <a:p>
            <a:pPr algn="just" fontAlgn="base"/>
            <a:r>
              <a:rPr lang="pt-BR" dirty="0"/>
              <a:t>Mínimo de </a:t>
            </a:r>
            <a:r>
              <a:rPr lang="pt-BR" b="1" dirty="0"/>
              <a:t>180 meses ( 15 anos) </a:t>
            </a:r>
            <a:r>
              <a:rPr lang="pt-BR" dirty="0"/>
              <a:t>de efetiva atividade, para fins de </a:t>
            </a:r>
            <a:r>
              <a:rPr lang="pt-BR" b="1" dirty="0"/>
              <a:t>carência.</a:t>
            </a:r>
            <a:endParaRPr lang="pt-BR" dirty="0"/>
          </a:p>
          <a:p>
            <a:pPr fontAlgn="base"/>
            <a:endParaRPr lang="pt-BR" dirty="0"/>
          </a:p>
          <a:p>
            <a:endParaRPr lang="pt-BR"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228737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Aposentadoria Especial</a:t>
            </a:r>
            <a:endParaRPr lang="pt-BR" dirty="0"/>
          </a:p>
        </p:txBody>
      </p:sp>
      <p:sp>
        <p:nvSpPr>
          <p:cNvPr id="3" name="Espaço Reservado para Conteúdo 2"/>
          <p:cNvSpPr>
            <a:spLocks noGrp="1"/>
          </p:cNvSpPr>
          <p:nvPr>
            <p:ph idx="1"/>
          </p:nvPr>
        </p:nvSpPr>
        <p:spPr/>
        <p:txBody>
          <a:bodyPr>
            <a:normAutofit fontScale="85000" lnSpcReduction="10000"/>
          </a:bodyPr>
          <a:lstStyle/>
          <a:p>
            <a:pPr marL="0" indent="0" fontAlgn="base">
              <a:buNone/>
            </a:pPr>
            <a:r>
              <a:rPr lang="pt-BR" b="1" dirty="0"/>
              <a:t>Documentos necessários</a:t>
            </a:r>
          </a:p>
          <a:p>
            <a:pPr algn="just" fontAlgn="base"/>
            <a:r>
              <a:rPr lang="pt-BR" dirty="0"/>
              <a:t>Ir até uma agência do INSS e levar documento original com foto e documentos que comprovem os seus períodos trabalhados, como carteira profissional, carnês de contribuição e outros comprovantes de pagamento ao INSS.</a:t>
            </a:r>
          </a:p>
          <a:p>
            <a:pPr algn="just" fontAlgn="base"/>
            <a:r>
              <a:rPr lang="pt-BR" dirty="0"/>
              <a:t>Para a aposentadoria especial, é fundamental que você apresente os </a:t>
            </a:r>
            <a:r>
              <a:rPr lang="pt-BR" b="1" dirty="0"/>
              <a:t>documentos que comprovem a exposição a agentes nocivos</a:t>
            </a:r>
            <a:r>
              <a:rPr lang="pt-BR" dirty="0"/>
              <a:t>, como o </a:t>
            </a:r>
            <a:r>
              <a:rPr lang="pt-BR" b="1" dirty="0"/>
              <a:t>Perfil </a:t>
            </a:r>
            <a:r>
              <a:rPr lang="pt-BR" b="1" dirty="0" err="1"/>
              <a:t>Profissiográfico</a:t>
            </a:r>
            <a:r>
              <a:rPr lang="pt-BR" b="1" dirty="0"/>
              <a:t> Previdenciário (PPP)</a:t>
            </a:r>
            <a:r>
              <a:rPr lang="pt-BR" dirty="0"/>
              <a:t> emitido pelas empresas em que você trabalhou.</a:t>
            </a:r>
          </a:p>
          <a:p>
            <a:endParaRPr lang="pt-BR"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116" y="215900"/>
            <a:ext cx="1339850" cy="9842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64971545"/>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1285</Words>
  <Application>Microsoft Office PowerPoint</Application>
  <PresentationFormat>Apresentação na tela (4:3)</PresentationFormat>
  <Paragraphs>169</Paragraphs>
  <Slides>29</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29</vt:i4>
      </vt:variant>
    </vt:vector>
  </HeadingPairs>
  <TitlesOfParts>
    <vt:vector size="33" baseType="lpstr">
      <vt:lpstr>Arial</vt:lpstr>
      <vt:lpstr>Calibri</vt:lpstr>
      <vt:lpstr>open_sansregular</vt:lpstr>
      <vt:lpstr>Tema do Office</vt:lpstr>
      <vt:lpstr>Seguridade Social</vt:lpstr>
      <vt:lpstr>Previdência Social</vt:lpstr>
      <vt:lpstr>Auxílio Doença</vt:lpstr>
      <vt:lpstr>Auxílio Doença</vt:lpstr>
      <vt:lpstr>Aposentadoria Por Invalidez</vt:lpstr>
      <vt:lpstr>Aposentadoria Por Invalidez</vt:lpstr>
      <vt:lpstr>Aposentadoria Especial</vt:lpstr>
      <vt:lpstr>Aposentadoria Especial</vt:lpstr>
      <vt:lpstr>Aposentadoria Especial</vt:lpstr>
      <vt:lpstr>Aposentadoria Por Idade</vt:lpstr>
      <vt:lpstr>Aposentadoria Por Idade</vt:lpstr>
      <vt:lpstr>Aposentadoria Por Tempo de Contribuição</vt:lpstr>
      <vt:lpstr>Aposentadoria Por Tempo de Contribuição</vt:lpstr>
      <vt:lpstr>Aposentadoria Por Tempo de Contribuição</vt:lpstr>
      <vt:lpstr>Aposentadoria Por Tempo de Contribuição</vt:lpstr>
      <vt:lpstr>Pensão Por Morte</vt:lpstr>
      <vt:lpstr>Pensão Por Morte</vt:lpstr>
      <vt:lpstr>Pensão Por Morte</vt:lpstr>
      <vt:lpstr>Pensão Por Morte</vt:lpstr>
      <vt:lpstr>Pensão Por Morte</vt:lpstr>
      <vt:lpstr>Salário- Maternidade</vt:lpstr>
      <vt:lpstr>Salário- Maternidade: Saiba onde e como Pedir</vt:lpstr>
      <vt:lpstr>Salário Maternidade</vt:lpstr>
      <vt:lpstr>Salário Maternidade</vt:lpstr>
      <vt:lpstr>Salário Família</vt:lpstr>
      <vt:lpstr>Salário Família</vt:lpstr>
      <vt:lpstr>  Nunca contribuiu para a Previdência, completou idade e quer se aposentar? </vt:lpstr>
      <vt:lpstr>Referências:</vt:lpstr>
      <vt:lpstr>  Muito Obrigado!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Seguridade Social</dc:title>
  <dc:creator>Frederico</dc:creator>
  <cp:lastModifiedBy>Irene Kazumi Miura</cp:lastModifiedBy>
  <cp:revision>24</cp:revision>
  <dcterms:created xsi:type="dcterms:W3CDTF">2016-06-27T21:57:54Z</dcterms:created>
  <dcterms:modified xsi:type="dcterms:W3CDTF">2016-07-11T15:08:15Z</dcterms:modified>
</cp:coreProperties>
</file>