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Lst>
  <p:notesMasterIdLst>
    <p:notesMasterId r:id="rId97"/>
  </p:notesMasterIdLst>
  <p:sldIdLst>
    <p:sldId id="362" r:id="rId3"/>
    <p:sldId id="363" r:id="rId4"/>
    <p:sldId id="321" r:id="rId5"/>
    <p:sldId id="322"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8" r:id="rId88"/>
    <p:sldId id="352" r:id="rId89"/>
    <p:sldId id="351" r:id="rId90"/>
    <p:sldId id="353" r:id="rId91"/>
    <p:sldId id="354" r:id="rId92"/>
    <p:sldId id="365" r:id="rId93"/>
    <p:sldId id="370" r:id="rId94"/>
    <p:sldId id="368" r:id="rId95"/>
    <p:sldId id="369" r:id="rId9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DF1D2-33B5-43CC-90B9-43C0F208E9F7}" type="datetimeFigureOut">
              <a:rPr lang="pt-BR" smtClean="0"/>
              <a:t>14/07/2016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77770-D0F3-4D4A-8925-BC7ADC86D5F8}" type="slidenum">
              <a:rPr lang="pt-BR" smtClean="0"/>
              <a:t>‹nº›</a:t>
            </a:fld>
            <a:endParaRPr lang="pt-BR"/>
          </a:p>
        </p:txBody>
      </p:sp>
    </p:spTree>
    <p:extLst>
      <p:ext uri="{BB962C8B-B14F-4D97-AF65-F5344CB8AC3E}">
        <p14:creationId xmlns:p14="http://schemas.microsoft.com/office/powerpoint/2010/main" val="342630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lvl1pPr>
              <a:defRPr/>
            </a:lvl1pPr>
          </a:lstStyle>
          <a:p>
            <a:r>
              <a:rPr lang="pt-BR"/>
              <a:t>Clique para editar 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sz="900"/>
            </a:lvl1p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lvl1pPr>
              <a:defRPr sz="900"/>
            </a:lvl1p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39541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23118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501151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pt-B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6"/>
          <p:cNvSpPr>
            <a:spLocks noGrp="1" noChangeArrowheads="1"/>
          </p:cNvSpPr>
          <p:nvPr>
            <p:ph type="sldNum" sz="quarter" idx="11"/>
          </p:nvPr>
        </p:nvSpPr>
        <p:spPr>
          <a:ln/>
        </p:spPr>
        <p:txBody>
          <a:bodyPr/>
          <a:lstStyle>
            <a:lvl1pPr>
              <a:defRPr/>
            </a:lvl1pPr>
          </a:lstStyle>
          <a:p>
            <a:pPr>
              <a:defRPr/>
            </a:pPr>
            <a:fld id="{CAEFF1EB-9599-48E2-859E-2B86EADCDE7B}" type="slidenum">
              <a:rPr lang="pt-BR" altLang="pt-BR"/>
              <a:pPr>
                <a:defRPr/>
              </a:pPr>
              <a:t>‹nº›</a:t>
            </a:fld>
            <a:endParaRPr lang="pt-BR" altLang="pt-BR"/>
          </a:p>
        </p:txBody>
      </p:sp>
      <p:sp>
        <p:nvSpPr>
          <p:cNvPr id="7" name="Text Box 10"/>
          <p:cNvSpPr txBox="1">
            <a:spLocks noGrp="1" noChangeArrowheads="1"/>
          </p:cNvSpPr>
          <p:nvPr>
            <p:ph type="ftr" sz="quarter" idx="12"/>
          </p:nvPr>
        </p:nvSpPr>
        <p:spPr>
          <a:ln/>
        </p:spPr>
        <p:txBody>
          <a:bodyPr/>
          <a:lstStyle>
            <a:lvl1pPr>
              <a:defRPr/>
            </a:lvl1pPr>
          </a:lstStyle>
          <a:p>
            <a:pPr>
              <a:defRPr/>
            </a:pPr>
            <a:r>
              <a:rPr lang="pt-BR"/>
              <a:t>Profª. Drª. Sonia V. W. B. de Oliveira</a:t>
            </a:r>
          </a:p>
        </p:txBody>
      </p:sp>
    </p:spTree>
    <p:extLst>
      <p:ext uri="{BB962C8B-B14F-4D97-AF65-F5344CB8AC3E}">
        <p14:creationId xmlns:p14="http://schemas.microsoft.com/office/powerpoint/2010/main" val="115691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pt-B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6"/>
          <p:cNvSpPr>
            <a:spLocks noGrp="1" noChangeArrowheads="1"/>
          </p:cNvSpPr>
          <p:nvPr>
            <p:ph type="sldNum" sz="quarter" idx="11"/>
          </p:nvPr>
        </p:nvSpPr>
        <p:spPr>
          <a:ln/>
        </p:spPr>
        <p:txBody>
          <a:bodyPr/>
          <a:lstStyle>
            <a:lvl1pPr>
              <a:defRPr/>
            </a:lvl1pPr>
          </a:lstStyle>
          <a:p>
            <a:pPr>
              <a:defRPr/>
            </a:pPr>
            <a:fld id="{FC904C42-FDA2-40F9-A88E-1C29A293B1D0}" type="slidenum">
              <a:rPr lang="pt-BR" altLang="pt-BR"/>
              <a:pPr>
                <a:defRPr/>
              </a:pPr>
              <a:t>‹nº›</a:t>
            </a:fld>
            <a:endParaRPr lang="pt-BR" altLang="pt-BR"/>
          </a:p>
        </p:txBody>
      </p:sp>
      <p:sp>
        <p:nvSpPr>
          <p:cNvPr id="9" name="Text Box 10"/>
          <p:cNvSpPr txBox="1">
            <a:spLocks noGrp="1" noChangeArrowheads="1"/>
          </p:cNvSpPr>
          <p:nvPr>
            <p:ph type="ftr" sz="quarter" idx="12"/>
          </p:nvPr>
        </p:nvSpPr>
        <p:spPr>
          <a:ln/>
        </p:spPr>
        <p:txBody>
          <a:bodyPr/>
          <a:lstStyle>
            <a:lvl1pPr>
              <a:defRPr/>
            </a:lvl1pPr>
          </a:lstStyle>
          <a:p>
            <a:pPr>
              <a:defRPr/>
            </a:pPr>
            <a:r>
              <a:rPr lang="pt-BR"/>
              <a:t>Profª. Drª. Sonia V. W. B. de Oliveira</a:t>
            </a:r>
          </a:p>
        </p:txBody>
      </p:sp>
    </p:spTree>
    <p:extLst>
      <p:ext uri="{BB962C8B-B14F-4D97-AF65-F5344CB8AC3E}">
        <p14:creationId xmlns:p14="http://schemas.microsoft.com/office/powerpoint/2010/main" val="3869455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Rectangle 4"/>
          <p:cNvSpPr>
            <a:spLocks noGrp="1" noChangeArrowheads="1"/>
          </p:cNvSpPr>
          <p:nvPr>
            <p:ph type="dt" sz="half" idx="10"/>
          </p:nvPr>
        </p:nvSpPr>
        <p:spPr>
          <a:ln/>
        </p:spPr>
        <p:txBody>
          <a:bodyPr/>
          <a:lstStyle>
            <a:lvl1pPr>
              <a:defRPr/>
            </a:lvl1pPr>
          </a:lstStyle>
          <a:p>
            <a:pPr>
              <a:defRPr/>
            </a:pPr>
            <a:endParaRPr lang="pt-BR"/>
          </a:p>
        </p:txBody>
      </p:sp>
      <p:sp>
        <p:nvSpPr>
          <p:cNvPr id="7" name="Rectangle 6"/>
          <p:cNvSpPr>
            <a:spLocks noGrp="1" noChangeArrowheads="1"/>
          </p:cNvSpPr>
          <p:nvPr>
            <p:ph type="sldNum" sz="quarter" idx="11"/>
          </p:nvPr>
        </p:nvSpPr>
        <p:spPr>
          <a:ln/>
        </p:spPr>
        <p:txBody>
          <a:bodyPr/>
          <a:lstStyle>
            <a:lvl1pPr>
              <a:defRPr/>
            </a:lvl1pPr>
          </a:lstStyle>
          <a:p>
            <a:pPr>
              <a:defRPr/>
            </a:pPr>
            <a:fld id="{86843CAA-03C5-4E94-818B-07691C1DDFEF}" type="slidenum">
              <a:rPr lang="pt-BR" altLang="pt-BR"/>
              <a:pPr>
                <a:defRPr/>
              </a:pPr>
              <a:t>‹nº›</a:t>
            </a:fld>
            <a:endParaRPr lang="pt-BR" altLang="pt-BR"/>
          </a:p>
        </p:txBody>
      </p:sp>
      <p:sp>
        <p:nvSpPr>
          <p:cNvPr id="8" name="Text Box 10"/>
          <p:cNvSpPr txBox="1">
            <a:spLocks noGrp="1" noChangeArrowheads="1"/>
          </p:cNvSpPr>
          <p:nvPr>
            <p:ph type="ftr" sz="quarter" idx="12"/>
          </p:nvPr>
        </p:nvSpPr>
        <p:spPr>
          <a:ln/>
        </p:spPr>
        <p:txBody>
          <a:bodyPr/>
          <a:lstStyle>
            <a:lvl1pPr>
              <a:defRPr/>
            </a:lvl1pPr>
          </a:lstStyle>
          <a:p>
            <a:pPr>
              <a:defRPr/>
            </a:pPr>
            <a:r>
              <a:rPr lang="pt-BR"/>
              <a:t>Profª. Drª. Sonia V. W. B. de Oliveira</a:t>
            </a:r>
          </a:p>
        </p:txBody>
      </p:sp>
    </p:spTree>
    <p:extLst>
      <p:ext uri="{BB962C8B-B14F-4D97-AF65-F5344CB8AC3E}">
        <p14:creationId xmlns:p14="http://schemas.microsoft.com/office/powerpoint/2010/main" val="3325809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lvl1pPr>
              <a:defRPr/>
            </a:lvl1pPr>
          </a:lstStyle>
          <a:p>
            <a:r>
              <a:rPr lang="pt-BR"/>
              <a:t>Clique para editar 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sz="900"/>
            </a:lvl1p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lvl1pPr>
              <a:defRPr sz="900"/>
            </a:lvl1p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882630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256945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3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407752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14/07/2016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123655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FFFE354-6FBD-476C-9BD3-2B9D32B94844}" type="datetimeFigureOut">
              <a:rPr lang="pt-BR" smtClean="0"/>
              <a:t>14/07/2016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29589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090721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FFFE354-6FBD-476C-9BD3-2B9D32B94844}" type="datetimeFigureOut">
              <a:rPr lang="pt-BR" smtClean="0"/>
              <a:t>14/07/2016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4271370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FFFE354-6FBD-476C-9BD3-2B9D32B94844}" type="datetimeFigureOut">
              <a:rPr lang="pt-BR" smtClean="0"/>
              <a:t>14/07/2016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405211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1500" b="1"/>
            </a:lvl1pPr>
          </a:lstStyle>
          <a:p>
            <a:r>
              <a:rPr lang="pt-BR"/>
              <a:t>Clique para editar o título mestre</a:t>
            </a:r>
          </a:p>
        </p:txBody>
      </p:sp>
      <p:sp>
        <p:nvSpPr>
          <p:cNvPr id="3" name="Espaço Reservado para Conteúdo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14/07/2016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3246641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15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14/07/2016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153317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3033330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395351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3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83958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14/07/2016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416723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FFFE354-6FBD-476C-9BD3-2B9D32B94844}" type="datetimeFigureOut">
              <a:rPr lang="pt-BR" smtClean="0"/>
              <a:t>14/07/2016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401953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FFFE354-6FBD-476C-9BD3-2B9D32B94844}" type="datetimeFigureOut">
              <a:rPr lang="pt-BR" smtClean="0"/>
              <a:t>14/07/2016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172138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FFFE354-6FBD-476C-9BD3-2B9D32B94844}" type="datetimeFigureOut">
              <a:rPr lang="pt-BR" smtClean="0"/>
              <a:t>14/07/2016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43160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1500" b="1"/>
            </a:lvl1pPr>
          </a:lstStyle>
          <a:p>
            <a:r>
              <a:rPr lang="pt-BR"/>
              <a:t>Clique para editar o título mestre</a:t>
            </a:r>
          </a:p>
        </p:txBody>
      </p:sp>
      <p:sp>
        <p:nvSpPr>
          <p:cNvPr id="3" name="Espaço Reservado para Conteúdo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14/07/2016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312819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15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FFFE354-6FBD-476C-9BD3-2B9D32B94844}" type="datetimeFigureOut">
              <a:rPr lang="pt-BR" smtClean="0"/>
              <a:t>14/07/2016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621B8DC-F238-46EF-9A83-D20CB73B4D9A}" type="slidenum">
              <a:rPr lang="pt-BR" smtClean="0"/>
              <a:t>‹nº›</a:t>
            </a:fld>
            <a:endParaRPr lang="pt-BR"/>
          </a:p>
        </p:txBody>
      </p:sp>
    </p:spTree>
    <p:extLst>
      <p:ext uri="{BB962C8B-B14F-4D97-AF65-F5344CB8AC3E}">
        <p14:creationId xmlns:p14="http://schemas.microsoft.com/office/powerpoint/2010/main" val="279367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19000"/>
          </a:blip>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21B8DC-F238-46EF-9A83-D20CB73B4D9A}" type="slidenum">
              <a:rPr lang="pt-BR" smtClean="0"/>
              <a:t>‹nº›</a:t>
            </a:fld>
            <a:endParaRPr lang="pt-BR"/>
          </a:p>
        </p:txBody>
      </p:sp>
    </p:spTree>
    <p:extLst>
      <p:ext uri="{BB962C8B-B14F-4D97-AF65-F5344CB8AC3E}">
        <p14:creationId xmlns:p14="http://schemas.microsoft.com/office/powerpoint/2010/main" val="682712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1" r:id="rId12"/>
    <p:sldLayoutId id="2147483712" r:id="rId13"/>
    <p:sldLayoutId id="2147483713"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1000"/>
            <a:lum/>
          </a:blip>
          <a:srcRect/>
          <a:stretch>
            <a:fillRect l="-26000" r="-26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FFE354-6FBD-476C-9BD3-2B9D32B94844}" type="datetimeFigureOut">
              <a:rPr lang="pt-BR" smtClean="0"/>
              <a:t>14/07/2016</a:t>
            </a:fld>
            <a:endParaRPr lang="pt-BR"/>
          </a:p>
        </p:txBody>
      </p:sp>
      <p:sp>
        <p:nvSpPr>
          <p:cNvPr id="5" name="Espaço Reservado para Rodap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21B8DC-F238-46EF-9A83-D20CB73B4D9A}" type="slidenum">
              <a:rPr lang="pt-BR" smtClean="0"/>
              <a:t>‹nº›</a:t>
            </a:fld>
            <a:endParaRPr lang="pt-BR"/>
          </a:p>
        </p:txBody>
      </p:sp>
    </p:spTree>
    <p:extLst>
      <p:ext uri="{BB962C8B-B14F-4D97-AF65-F5344CB8AC3E}">
        <p14:creationId xmlns:p14="http://schemas.microsoft.com/office/powerpoint/2010/main" val="92496842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ercadolivre.com.br/jm/item?site=MLB&amp;id=58109707"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br/imgres?imgurl=http://www.segs.com.br/imagens/Cocodrink.jpg&amp;imgrefurl=http://www.segs.com.br/cocoverde.htm&amp;usg=__-C1OCU5AW6TTZQRNRL9lVwqNY8Q=&amp;h=600&amp;w=450&amp;sz=31&amp;hl=pt-BR&amp;start=14&amp;sig2=b9-nSloh2cbhsFUTeaWgsA&amp;tbnid=PhNh3HHD2uv15M:&amp;tbnh=135&amp;tbnw=101&amp;prev=/images?q%3Dcoco%2Bverde%26gbv%3D2%26ndsp%3D20%26hl%3Dpt-BR%26sa%3DX&amp;ei=2Mm6SvuxHoPT8QaVrPyrCw"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sabesp.com.br/sabesp_ensina/intermediario/tratamento_agua/default.htm##" TargetMode="External"/><Relationship Id="rId1" Type="http://schemas.openxmlformats.org/officeDocument/2006/relationships/slideLayout" Target="../slideLayouts/slideLayout2.xml"/><Relationship Id="rId4" Type="http://schemas.openxmlformats.org/officeDocument/2006/relationships/image" Target="http://www.sabesp.com.br/imagens/gif/sabens_2.gi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upload.wikimedia.org/wikipedia/commons/3/33/Edo_period_chamber_pot_1.jpg" TargetMode="Externa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48.wmf"/><Relationship Id="rId5" Type="http://schemas.openxmlformats.org/officeDocument/2006/relationships/image" Target="../media/image47.jpe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f61JxBM8wrY"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abesp.com.br/sabesp_ensina/basico/ciclo/default.htm##" TargetMode="Externa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ideo" Target="file:///C:\Users\Sonia\Dropbox\SONIA%20DB\Filmes\Filmes%20did&#225;ticos\Desperdicio.wmv"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www.youtube.com/watch?v=3sgVwDeMtU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ideo" Target="file:///C:\Users\Sonia\Dropbox\SONIA%20DB\Filmes\Filmes%20Sonia\a&#231;&#227;o%20e%20rea&#231;&#227;o.mpg"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4.xml"/><Relationship Id="rId5" Type="http://schemas.openxmlformats.org/officeDocument/2006/relationships/image" Target="../media/image61.jpeg"/><Relationship Id="rId4" Type="http://schemas.openxmlformats.org/officeDocument/2006/relationships/image" Target="../media/image60.jpeg"/></Relationships>
</file>

<file path=ppt/slides/_rels/slide8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3"/>
          <p:cNvSpPr>
            <a:spLocks noGrp="1"/>
          </p:cNvSpPr>
          <p:nvPr>
            <p:ph type="ftr" sz="quarter" idx="11"/>
          </p:nvPr>
        </p:nvSpPr>
        <p:spPr>
          <a:xfrm>
            <a:off x="3638343" y="4993637"/>
            <a:ext cx="1628775" cy="205383"/>
          </a:xfrm>
        </p:spPr>
        <p:txBody>
          <a:bodyPr/>
          <a:lstStyle/>
          <a:p>
            <a:pPr defTabSz="514350"/>
            <a:r>
              <a:rPr lang="pt-BR" sz="788" b="1" kern="0" dirty="0">
                <a:solidFill>
                  <a:schemeClr val="tx1"/>
                </a:solidFill>
              </a:rPr>
              <a:t>Projeto Rondon- Operação Itapemirim/ ES </a:t>
            </a:r>
          </a:p>
        </p:txBody>
      </p:sp>
      <p:pic>
        <p:nvPicPr>
          <p:cNvPr id="6" name="Espaço Reservado para Conteúd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495" y="1723843"/>
            <a:ext cx="3394472" cy="25458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256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pt-BR" altLang="pt-BR"/>
              <a:t>Usos múltiplos</a:t>
            </a:r>
          </a:p>
        </p:txBody>
      </p:sp>
      <p:graphicFrame>
        <p:nvGraphicFramePr>
          <p:cNvPr id="11269" name="Object 3"/>
          <p:cNvGraphicFramePr>
            <a:graphicFrameLocks noGrp="1" noChangeAspect="1"/>
          </p:cNvGraphicFramePr>
          <p:nvPr>
            <p:ph idx="1"/>
          </p:nvPr>
        </p:nvGraphicFramePr>
        <p:xfrm>
          <a:off x="381000" y="1219200"/>
          <a:ext cx="5410200" cy="3270250"/>
        </p:xfrm>
        <a:graphic>
          <a:graphicData uri="http://schemas.openxmlformats.org/presentationml/2006/ole">
            <mc:AlternateContent xmlns:mc="http://schemas.openxmlformats.org/markup-compatibility/2006">
              <mc:Choice xmlns:v="urn:schemas-microsoft-com:vml" Requires="v">
                <p:oleObj spid="_x0000_s59397" name="Foto do Photo Editor" r:id="rId3" imgW="8980952" imgH="5428571" progId="MSPhotoEd.3">
                  <p:embed/>
                </p:oleObj>
              </mc:Choice>
              <mc:Fallback>
                <p:oleObj name="Foto do Photo Editor" r:id="rId3" imgW="8980952" imgH="5428571" progId="MSPhotoEd.3">
                  <p:embed/>
                  <p:pic>
                    <p:nvPicPr>
                      <p:cNvPr id="1126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5410200" cy="327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112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89E9EF8-9291-4CD4-9D5D-4EC6AF476232}"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10</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11270" name="Text Box 4"/>
          <p:cNvSpPr txBox="1">
            <a:spLocks noChangeArrowheads="1"/>
          </p:cNvSpPr>
          <p:nvPr/>
        </p:nvSpPr>
        <p:spPr bwMode="auto">
          <a:xfrm>
            <a:off x="762000" y="4572000"/>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2400" b="0" i="0" u="none" strike="noStrike" kern="0" cap="none" spc="0" normalizeH="0" baseline="0" noProof="0">
                <a:ln>
                  <a:noFill/>
                </a:ln>
                <a:solidFill>
                  <a:schemeClr val="tx1"/>
                </a:solidFill>
                <a:effectLst/>
                <a:uLnTx/>
                <a:uFillTx/>
                <a:latin typeface="Arial" panose="020B0604020202020204" pitchFamily="34" charset="0"/>
              </a:rPr>
              <a:t>O </a:t>
            </a:r>
            <a:r>
              <a:rPr kumimoji="0" lang="pt-BR" altLang="pt-BR" sz="2400" b="0" i="1" u="none" strike="noStrike" kern="0" cap="none" spc="0" normalizeH="0" baseline="0" noProof="0">
                <a:ln>
                  <a:noFill/>
                </a:ln>
                <a:solidFill>
                  <a:schemeClr val="tx1"/>
                </a:solidFill>
                <a:effectLst/>
                <a:uLnTx/>
                <a:uFillTx/>
                <a:latin typeface="Arial" panose="020B0604020202020204" pitchFamily="34" charset="0"/>
              </a:rPr>
              <a:t>Wasserstrassenkreuz</a:t>
            </a:r>
            <a:r>
              <a:rPr kumimoji="0" lang="pt-BR" altLang="pt-BR" sz="2400" b="0" i="0" u="none" strike="noStrike" kern="0" cap="none" spc="0" normalizeH="0" baseline="0" noProof="0">
                <a:ln>
                  <a:noFill/>
                </a:ln>
                <a:solidFill>
                  <a:schemeClr val="tx1"/>
                </a:solidFill>
                <a:effectLst/>
                <a:uLnTx/>
                <a:uFillTx/>
                <a:latin typeface="Arial" panose="020B0604020202020204" pitchFamily="34" charset="0"/>
              </a:rPr>
              <a:t> (cruzamento de ruas de água) é um canal-ponte sobre o Rio Elba, que conecta as redes de vias navegáveis das antigas Alemanhas Ocidental e Oriental</a:t>
            </a:r>
          </a:p>
        </p:txBody>
      </p:sp>
    </p:spTree>
    <p:extLst>
      <p:ext uri="{BB962C8B-B14F-4D97-AF65-F5344CB8AC3E}">
        <p14:creationId xmlns:p14="http://schemas.microsoft.com/office/powerpoint/2010/main" val="357612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pt-BR" altLang="pt-BR"/>
              <a:t>A Importância da Água</a:t>
            </a:r>
          </a:p>
        </p:txBody>
      </p:sp>
      <p:sp>
        <p:nvSpPr>
          <p:cNvPr id="12293" name="Rectangle 3"/>
          <p:cNvSpPr>
            <a:spLocks noGrp="1" noChangeArrowheads="1"/>
          </p:cNvSpPr>
          <p:nvPr>
            <p:ph idx="1"/>
          </p:nvPr>
        </p:nvSpPr>
        <p:spPr/>
        <p:txBody>
          <a:bodyPr/>
          <a:lstStyle/>
          <a:p>
            <a:pPr eaLnBrk="1" hangingPunct="1">
              <a:lnSpc>
                <a:spcPct val="90000"/>
              </a:lnSpc>
              <a:defRPr/>
            </a:pPr>
            <a:r>
              <a:rPr lang="pt-BR" altLang="pt-BR" dirty="0"/>
              <a:t>Gestão por Bacia Hidrográfica</a:t>
            </a:r>
          </a:p>
          <a:p>
            <a:pPr lvl="1" eaLnBrk="1" hangingPunct="1">
              <a:lnSpc>
                <a:spcPct val="90000"/>
              </a:lnSpc>
              <a:defRPr/>
            </a:pPr>
            <a:r>
              <a:rPr lang="pt-BR" altLang="pt-BR" dirty="0"/>
              <a:t>Bacia: unidade de planejamento e ação;</a:t>
            </a:r>
          </a:p>
          <a:p>
            <a:pPr lvl="1" eaLnBrk="1" hangingPunct="1">
              <a:lnSpc>
                <a:spcPct val="90000"/>
              </a:lnSpc>
              <a:defRPr/>
            </a:pPr>
            <a:r>
              <a:rPr lang="pt-BR" altLang="pt-BR" dirty="0"/>
              <a:t>Estudo da água deve ser feito pensando-se na bacia e não num corpo d’água isolado;</a:t>
            </a:r>
          </a:p>
          <a:p>
            <a:pPr lvl="1" eaLnBrk="1" hangingPunct="1">
              <a:lnSpc>
                <a:spcPct val="90000"/>
              </a:lnSpc>
              <a:defRPr/>
            </a:pPr>
            <a:r>
              <a:rPr lang="pt-BR" altLang="pt-BR" dirty="0"/>
              <a:t>o município é o espaço do cidadão;</a:t>
            </a:r>
          </a:p>
          <a:p>
            <a:pPr lvl="1" eaLnBrk="1" hangingPunct="1">
              <a:lnSpc>
                <a:spcPct val="90000"/>
              </a:lnSpc>
              <a:defRPr/>
            </a:pPr>
            <a:r>
              <a:rPr lang="pt-BR" altLang="pt-BR" dirty="0"/>
              <a:t>a bacia hidrográfica é o espaço da água.</a:t>
            </a:r>
          </a:p>
          <a:p>
            <a:pPr eaLnBrk="1" hangingPunct="1">
              <a:lnSpc>
                <a:spcPct val="90000"/>
              </a:lnSpc>
              <a:defRPr/>
            </a:pPr>
            <a:r>
              <a:rPr lang="pt-BR" altLang="pt-BR" dirty="0"/>
              <a:t>Gestão Descentralizada e Participativa:</a:t>
            </a:r>
          </a:p>
          <a:p>
            <a:pPr algn="ctr" eaLnBrk="1" hangingPunct="1">
              <a:lnSpc>
                <a:spcPct val="90000"/>
              </a:lnSpc>
              <a:buFontTx/>
              <a:buNone/>
              <a:defRPr/>
            </a:pPr>
            <a:r>
              <a:rPr lang="pt-BR" altLang="pt-BR" dirty="0"/>
              <a:t>	</a:t>
            </a:r>
            <a:r>
              <a:rPr lang="pt-BR" altLang="pt-BR" dirty="0">
                <a:solidFill>
                  <a:srgbClr val="FF0000"/>
                </a:solidFill>
                <a:effectLst>
                  <a:outerShdw blurRad="38100" dist="38100" dir="2700000" algn="tl">
                    <a:srgbClr val="000000">
                      <a:alpha val="43137"/>
                    </a:srgbClr>
                  </a:outerShdw>
                </a:effectLst>
              </a:rPr>
              <a:t>Governo + Usuários + Sociedade</a:t>
            </a:r>
          </a:p>
          <a:p>
            <a:pPr eaLnBrk="1" hangingPunct="1">
              <a:lnSpc>
                <a:spcPct val="90000"/>
              </a:lnSpc>
              <a:defRPr/>
            </a:pPr>
            <a:endParaRPr lang="pt-BR" altLang="pt-BR" dirty="0"/>
          </a:p>
          <a:p>
            <a:pPr eaLnBrk="1" hangingPunct="1">
              <a:lnSpc>
                <a:spcPct val="90000"/>
              </a:lnSpc>
              <a:defRPr/>
            </a:pPr>
            <a:endParaRPr lang="pt-BR" altLang="pt-BR" dirty="0"/>
          </a:p>
        </p:txBody>
      </p:sp>
      <p:sp>
        <p:nvSpPr>
          <p:cNvPr id="1229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122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0B93300-2C7A-438C-9028-61D8D1BCC8BC}"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11</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13766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pt-BR" altLang="pt-BR" sz="5400"/>
              <a:t>Aquífero Guarani</a:t>
            </a:r>
          </a:p>
        </p:txBody>
      </p:sp>
      <p:sp>
        <p:nvSpPr>
          <p:cNvPr id="13317" name="Rectangle 3"/>
          <p:cNvSpPr>
            <a:spLocks noGrp="1" noChangeArrowheads="1"/>
          </p:cNvSpPr>
          <p:nvPr>
            <p:ph type="body" sz="half" idx="1"/>
          </p:nvPr>
        </p:nvSpPr>
        <p:spPr>
          <a:xfrm>
            <a:off x="457200" y="1600200"/>
            <a:ext cx="4267200" cy="4953000"/>
          </a:xfrm>
        </p:spPr>
        <p:txBody>
          <a:bodyPr/>
          <a:lstStyle/>
          <a:p>
            <a:pPr eaLnBrk="1" hangingPunct="1"/>
            <a:r>
              <a:rPr lang="pt-BR" altLang="pt-BR" sz="2800"/>
              <a:t>Um dos maiores sistemas aquíferos do mundo</a:t>
            </a:r>
          </a:p>
          <a:p>
            <a:pPr eaLnBrk="1" hangingPunct="1"/>
            <a:r>
              <a:rPr lang="pt-BR" altLang="pt-BR" sz="2800"/>
              <a:t>Estende-se pelo Brasil Paraguai, Uruguai  e Argentina</a:t>
            </a:r>
            <a:endParaRPr lang="pt-BR" altLang="pt-BR" sz="3600"/>
          </a:p>
        </p:txBody>
      </p:sp>
      <p:pic>
        <p:nvPicPr>
          <p:cNvPr id="13318" name="Picture 4" descr="mapa_america"/>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39840" y="3405981"/>
            <a:ext cx="655320" cy="914400"/>
          </a:xfrm>
          <a:noFill/>
        </p:spPr>
      </p:pic>
      <p:sp>
        <p:nvSpPr>
          <p:cNvPr id="133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A00A184-518F-46A1-811D-8B2D4FB5F42B}"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12</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13315" name="Footer Placeholder 6"/>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Tree>
    <p:extLst>
      <p:ext uri="{BB962C8B-B14F-4D97-AF65-F5344CB8AC3E}">
        <p14:creationId xmlns:p14="http://schemas.microsoft.com/office/powerpoint/2010/main" val="387814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pt-BR" altLang="pt-BR" sz="5400"/>
              <a:t>Aquífero Guarani</a:t>
            </a:r>
          </a:p>
        </p:txBody>
      </p:sp>
      <p:sp>
        <p:nvSpPr>
          <p:cNvPr id="1433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143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F9031771-590C-48AB-B7D6-507E753DA7E0}"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13</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14341" name="Picture 3" descr="bacia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4225"/>
            <a:ext cx="82296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74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pt-BR" altLang="pt-BR"/>
              <a:t>Matéria Orgânica</a:t>
            </a:r>
          </a:p>
        </p:txBody>
      </p:sp>
      <p:sp>
        <p:nvSpPr>
          <p:cNvPr id="17413" name="Rectangle 3"/>
          <p:cNvSpPr>
            <a:spLocks noGrp="1" noChangeArrowheads="1"/>
          </p:cNvSpPr>
          <p:nvPr>
            <p:ph idx="1"/>
          </p:nvPr>
        </p:nvSpPr>
        <p:spPr>
          <a:xfrm>
            <a:off x="457200" y="1600200"/>
            <a:ext cx="8229600" cy="4708525"/>
          </a:xfrm>
        </p:spPr>
        <p:txBody>
          <a:bodyPr/>
          <a:lstStyle/>
          <a:p>
            <a:pPr eaLnBrk="1" hangingPunct="1"/>
            <a:r>
              <a:rPr lang="pt-BR" altLang="pt-BR"/>
              <a:t>Alguns exemplos de poluentes e suas concentrações (médias):</a:t>
            </a:r>
          </a:p>
          <a:p>
            <a:pPr lvl="1" eaLnBrk="1" hangingPunct="1"/>
            <a:r>
              <a:rPr lang="pt-BR" altLang="pt-BR"/>
              <a:t>Esgoto doméstico: 550 mg/L</a:t>
            </a:r>
          </a:p>
          <a:p>
            <a:pPr lvl="1" eaLnBrk="1" hangingPunct="1"/>
            <a:r>
              <a:rPr lang="pt-BR" altLang="pt-BR"/>
              <a:t>Vinhaça: 28.000 mg/L</a:t>
            </a:r>
          </a:p>
          <a:p>
            <a:pPr lvl="1" eaLnBrk="1" hangingPunct="1"/>
            <a:r>
              <a:rPr lang="pt-BR" altLang="pt-BR"/>
              <a:t>Sangue: 400.000 mg/L</a:t>
            </a:r>
          </a:p>
          <a:p>
            <a:pPr lvl="1" eaLnBrk="1" hangingPunct="1"/>
            <a:r>
              <a:rPr lang="pt-BR" altLang="pt-BR"/>
              <a:t>Esterco de porco: 98.000 mg/L</a:t>
            </a:r>
          </a:p>
          <a:p>
            <a:pPr lvl="1" eaLnBrk="1" hangingPunct="1"/>
            <a:r>
              <a:rPr lang="pt-BR" altLang="pt-BR"/>
              <a:t>Soro de leite (de queijo): 80.000 mg/L</a:t>
            </a:r>
          </a:p>
          <a:p>
            <a:pPr lvl="1" eaLnBrk="1" hangingPunct="1"/>
            <a:r>
              <a:rPr lang="pt-BR" altLang="pt-BR"/>
              <a:t>Leite: 210.000 mg/L</a:t>
            </a:r>
          </a:p>
          <a:p>
            <a:pPr lvl="1" eaLnBrk="1" hangingPunct="1"/>
            <a:endParaRPr lang="pt-BR" altLang="pt-BR" sz="2400"/>
          </a:p>
        </p:txBody>
      </p:sp>
      <p:sp>
        <p:nvSpPr>
          <p:cNvPr id="1741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174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3D41AC7-51C6-45E5-B245-329BA2658C95}"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14</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22333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pt-BR" altLang="pt-BR"/>
              <a:t>Auto-depuração</a:t>
            </a:r>
          </a:p>
        </p:txBody>
      </p:sp>
      <p:sp>
        <p:nvSpPr>
          <p:cNvPr id="18437" name="Rectangle 3"/>
          <p:cNvSpPr>
            <a:spLocks noGrp="1" noChangeArrowheads="1"/>
          </p:cNvSpPr>
          <p:nvPr>
            <p:ph idx="1"/>
          </p:nvPr>
        </p:nvSpPr>
        <p:spPr>
          <a:xfrm>
            <a:off x="457200" y="1600200"/>
            <a:ext cx="8229600" cy="4800600"/>
          </a:xfrm>
        </p:spPr>
        <p:txBody>
          <a:bodyPr/>
          <a:lstStyle/>
          <a:p>
            <a:pPr eaLnBrk="1" hangingPunct="1"/>
            <a:r>
              <a:rPr lang="pt-BR" altLang="pt-BR"/>
              <a:t>Auto-depuração: capacidade natural de um corpo d’água em assimilar um resíduo orgânico</a:t>
            </a:r>
          </a:p>
          <a:p>
            <a:pPr eaLnBrk="1" hangingPunct="1"/>
            <a:r>
              <a:rPr lang="pt-BR" altLang="pt-BR"/>
              <a:t>Envolve o trabalho de micro-organismos</a:t>
            </a:r>
          </a:p>
          <a:p>
            <a:pPr eaLnBrk="1" hangingPunct="1"/>
            <a:r>
              <a:rPr lang="pt-BR" altLang="pt-BR"/>
              <a:t>Quanto maior a carga poluidora, maior o consumo de oxigênio dissolvido (O.D.)</a:t>
            </a:r>
          </a:p>
          <a:p>
            <a:pPr eaLnBrk="1" hangingPunct="1"/>
            <a:r>
              <a:rPr lang="pt-BR" altLang="pt-BR"/>
              <a:t>Quando o O.D. atinge níveis muito baixos, muitos peixes e organismos aeróbios são sacrificados</a:t>
            </a:r>
          </a:p>
        </p:txBody>
      </p:sp>
      <p:sp>
        <p:nvSpPr>
          <p:cNvPr id="1843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184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4AFE9F11-AA1C-421D-8540-A75E94795F07}"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15</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56979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pt-BR" altLang="pt-BR"/>
              <a:t>Poluição e Auto-depuração</a:t>
            </a:r>
          </a:p>
        </p:txBody>
      </p:sp>
      <p:pic>
        <p:nvPicPr>
          <p:cNvPr id="1946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371600" y="2062956"/>
            <a:ext cx="6400800" cy="3600450"/>
          </a:xfrm>
          <a:noFill/>
        </p:spPr>
      </p:pic>
      <p:sp>
        <p:nvSpPr>
          <p:cNvPr id="1945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194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CB6AB4E-8AED-4DD7-827A-AF46F5240247}"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16</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64663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altLang="pt-BR"/>
              <a:t>Eutrofização</a:t>
            </a:r>
            <a:endParaRPr lang="pt-BR" altLang="pt-BR"/>
          </a:p>
        </p:txBody>
      </p:sp>
      <p:sp>
        <p:nvSpPr>
          <p:cNvPr id="20485" name="Rectangle 3"/>
          <p:cNvSpPr>
            <a:spLocks noGrp="1" noChangeArrowheads="1"/>
          </p:cNvSpPr>
          <p:nvPr>
            <p:ph idx="1"/>
          </p:nvPr>
        </p:nvSpPr>
        <p:spPr/>
        <p:txBody>
          <a:bodyPr/>
          <a:lstStyle/>
          <a:p>
            <a:pPr eaLnBrk="1" hangingPunct="1"/>
            <a:r>
              <a:rPr lang="pt-BR" altLang="pt-BR" sz="2800"/>
              <a:t>Origens: nitrogênio e fósforo nas águas (presentes nos esgotos)</a:t>
            </a:r>
          </a:p>
          <a:p>
            <a:pPr eaLnBrk="1" hangingPunct="1"/>
            <a:r>
              <a:rPr lang="pt-BR" altLang="pt-BR" sz="2800"/>
              <a:t>“Fertilização” das águas</a:t>
            </a:r>
          </a:p>
          <a:p>
            <a:pPr eaLnBrk="1" hangingPunct="1"/>
            <a:r>
              <a:rPr lang="pt-BR" altLang="pt-BR" sz="2800"/>
              <a:t>Proliferação de algas</a:t>
            </a:r>
          </a:p>
          <a:p>
            <a:pPr eaLnBrk="1" hangingPunct="1"/>
            <a:r>
              <a:rPr lang="pt-BR" altLang="pt-BR" sz="2800"/>
              <a:t>Crescimento de vegetação </a:t>
            </a:r>
          </a:p>
          <a:p>
            <a:pPr eaLnBrk="1" hangingPunct="1"/>
            <a:r>
              <a:rPr lang="pt-BR" altLang="pt-BR" sz="2800"/>
              <a:t>Tendência à anaerobiose (falta de oxigênio)</a:t>
            </a:r>
          </a:p>
          <a:p>
            <a:pPr eaLnBrk="1" hangingPunct="1"/>
            <a:r>
              <a:rPr lang="pt-BR" altLang="pt-BR" sz="2800"/>
              <a:t>Mortandade de peixes</a:t>
            </a:r>
          </a:p>
          <a:p>
            <a:pPr eaLnBrk="1" hangingPunct="1"/>
            <a:r>
              <a:rPr lang="pt-BR" altLang="pt-BR" sz="2800"/>
              <a:t>Elevação do custo do tratamento da água</a:t>
            </a:r>
          </a:p>
        </p:txBody>
      </p:sp>
      <p:sp>
        <p:nvSpPr>
          <p:cNvPr id="2048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204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8058AAA9-B9C1-4499-84D1-CE08A7AD791D}"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17</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365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pt-BR" altLang="pt-BR"/>
              <a:t>Eutrofização Urbana</a:t>
            </a:r>
          </a:p>
        </p:txBody>
      </p:sp>
      <p:sp>
        <p:nvSpPr>
          <p:cNvPr id="21509" name="Rectangle 3"/>
          <p:cNvSpPr>
            <a:spLocks noGrp="1" noChangeArrowheads="1"/>
          </p:cNvSpPr>
          <p:nvPr>
            <p:ph type="body" sz="half" idx="1"/>
          </p:nvPr>
        </p:nvSpPr>
        <p:spPr>
          <a:xfrm>
            <a:off x="457200" y="1600200"/>
            <a:ext cx="8382000" cy="4525963"/>
          </a:xfrm>
        </p:spPr>
        <p:txBody>
          <a:bodyPr/>
          <a:lstStyle/>
          <a:p>
            <a:pPr eaLnBrk="1" hangingPunct="1"/>
            <a:r>
              <a:rPr lang="pt-BR" altLang="pt-BR" sz="2800"/>
              <a:t>“Maré Vermelha” – Lagoa Rodrigo de Freitas - RJ</a:t>
            </a:r>
          </a:p>
          <a:p>
            <a:pPr eaLnBrk="1" hangingPunct="1">
              <a:buFontTx/>
              <a:buNone/>
            </a:pPr>
            <a:r>
              <a:rPr lang="pt-BR" altLang="pt-BR" sz="2800"/>
              <a:t> </a:t>
            </a:r>
          </a:p>
          <a:p>
            <a:pPr eaLnBrk="1" hangingPunct="1"/>
            <a:endParaRPr lang="pt-BR" altLang="pt-BR" sz="2800"/>
          </a:p>
        </p:txBody>
      </p:sp>
      <p:pic>
        <p:nvPicPr>
          <p:cNvPr id="21510" name="Picture 4" descr="Lagoa Rodrigo de Freitas - Foto de José Conde da Roch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33600" y="2514600"/>
            <a:ext cx="4953000" cy="3308350"/>
          </a:xfrm>
          <a:noFill/>
        </p:spPr>
      </p:pic>
      <p:sp>
        <p:nvSpPr>
          <p:cNvPr id="2150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F89965FB-2B7F-49C3-843D-D2C5AB4B9A23}"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18</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1507" name="Footer Placeholder 6"/>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Tree>
    <p:extLst>
      <p:ext uri="{BB962C8B-B14F-4D97-AF65-F5344CB8AC3E}">
        <p14:creationId xmlns:p14="http://schemas.microsoft.com/office/powerpoint/2010/main" val="123472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pt-BR" altLang="pt-BR"/>
          </a:p>
        </p:txBody>
      </p:sp>
      <p:sp>
        <p:nvSpPr>
          <p:cNvPr id="22531" name="Rectangle 3"/>
          <p:cNvSpPr>
            <a:spLocks noGrp="1" noChangeArrowheads="1"/>
          </p:cNvSpPr>
          <p:nvPr>
            <p:ph idx="1"/>
          </p:nvPr>
        </p:nvSpPr>
        <p:spPr/>
        <p:txBody>
          <a:bodyPr/>
          <a:lstStyle/>
          <a:p>
            <a:endParaRPr lang="pt-BR" altLang="pt-BR"/>
          </a:p>
        </p:txBody>
      </p:sp>
      <p:pic>
        <p:nvPicPr>
          <p:cNvPr id="22532" name="Picture 4" descr="mp_main_wide_DeepwaterHorizon4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95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061610" y="1872058"/>
            <a:ext cx="6939390" cy="1347411"/>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pt-BR" sz="4050" b="1" kern="0" dirty="0">
                <a:solidFill>
                  <a:schemeClr val="tx1"/>
                </a:solidFill>
              </a:rPr>
              <a:t>Saneamento Básico</a:t>
            </a:r>
          </a:p>
          <a:p>
            <a:pPr algn="ctr" defTabSz="514350"/>
            <a:endParaRPr lang="pt-BR" sz="3038" kern="0" dirty="0">
              <a:solidFill>
                <a:schemeClr val="tx1"/>
              </a:solidFill>
            </a:endParaRP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634" y="1970838"/>
            <a:ext cx="864096" cy="8505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074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4450"/>
            <a:ext cx="8229600" cy="1143000"/>
          </a:xfrm>
        </p:spPr>
        <p:txBody>
          <a:bodyPr/>
          <a:lstStyle/>
          <a:p>
            <a:r>
              <a:rPr lang="pt-BR" altLang="pt-BR" sz="3600"/>
              <a:t>5000 barris de óleo/dia de vazamento</a:t>
            </a:r>
          </a:p>
        </p:txBody>
      </p:sp>
      <p:pic>
        <p:nvPicPr>
          <p:cNvPr id="23555" name="Picture 4" descr="vazamento_Louisiana_Greenpeace_Reu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135063"/>
            <a:ext cx="8537575"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0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pt-BR" altLang="pt-BR"/>
              <a:t>Legislação das Águas</a:t>
            </a:r>
          </a:p>
        </p:txBody>
      </p:sp>
      <p:sp>
        <p:nvSpPr>
          <p:cNvPr id="24581" name="Rectangle 3"/>
          <p:cNvSpPr>
            <a:spLocks noGrp="1" noChangeArrowheads="1"/>
          </p:cNvSpPr>
          <p:nvPr>
            <p:ph idx="1"/>
          </p:nvPr>
        </p:nvSpPr>
        <p:spPr>
          <a:xfrm>
            <a:off x="457200" y="1600200"/>
            <a:ext cx="8229600" cy="4800600"/>
          </a:xfrm>
        </p:spPr>
        <p:txBody>
          <a:bodyPr/>
          <a:lstStyle/>
          <a:p>
            <a:pPr eaLnBrk="1" hangingPunct="1"/>
            <a:r>
              <a:rPr lang="pt-BR" altLang="pt-BR" sz="2800"/>
              <a:t>Legislação Ambiental Federal: </a:t>
            </a:r>
          </a:p>
          <a:p>
            <a:pPr lvl="1" eaLnBrk="1" hangingPunct="1"/>
            <a:r>
              <a:rPr lang="pt-BR" altLang="pt-BR" sz="2400"/>
              <a:t>1934 – Decreto  n º 24.643 – Código das Águas</a:t>
            </a:r>
          </a:p>
          <a:p>
            <a:pPr lvl="1" eaLnBrk="1" hangingPunct="1"/>
            <a:r>
              <a:rPr lang="pt-BR" altLang="pt-BR" sz="2400"/>
              <a:t>1981 – Lei 6.938 - Política Nacional do Meio Ambiente</a:t>
            </a:r>
          </a:p>
          <a:p>
            <a:pPr lvl="1" eaLnBrk="1" hangingPunct="1"/>
            <a:r>
              <a:rPr lang="pt-BR" altLang="pt-BR" sz="2400"/>
              <a:t>1989 – Criação do IBAMA (Instituto Brasileiro do Meio Ambiente), pela fusão da SEMA, SUDEPE, SUDEHVEA e IBDF</a:t>
            </a:r>
          </a:p>
          <a:p>
            <a:pPr lvl="1" eaLnBrk="1" hangingPunct="1"/>
            <a:r>
              <a:rPr lang="pt-BR" altLang="pt-BR" sz="2400"/>
              <a:t>1997 – Lei 9.433 – Política Nacional dos Recursos Hídricos</a:t>
            </a:r>
          </a:p>
          <a:p>
            <a:pPr lvl="1" eaLnBrk="1" hangingPunct="1"/>
            <a:r>
              <a:rPr lang="pt-BR" altLang="pt-BR" sz="2400"/>
              <a:t>1998 – Lei 9.605 – Lei de Crimes Ambientais</a:t>
            </a:r>
          </a:p>
          <a:p>
            <a:pPr eaLnBrk="1" hangingPunct="1"/>
            <a:r>
              <a:rPr lang="pt-BR" altLang="pt-BR" sz="2800">
                <a:cs typeface="Times New Roman" panose="02020603050405020304" pitchFamily="18" charset="0"/>
              </a:rPr>
              <a:t>A legislação e a cobrança das autoridades</a:t>
            </a:r>
            <a:endParaRPr lang="pt-BR" altLang="pt-BR" sz="2800"/>
          </a:p>
        </p:txBody>
      </p:sp>
      <p:sp>
        <p:nvSpPr>
          <p:cNvPr id="2457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245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B45E0A9-AD9F-4CB1-9395-076AFC5893BA}"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21</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25445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pt-BR" altLang="pt-BR"/>
              <a:t>Curiosidades da água potável</a:t>
            </a:r>
          </a:p>
        </p:txBody>
      </p:sp>
      <p:sp>
        <p:nvSpPr>
          <p:cNvPr id="2560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256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6BC872A-C9E4-4E82-A99B-7D5593F97948}"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22</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25605" name="Picture 3" descr="1791628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2057400"/>
            <a:ext cx="2022475"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img?s=MLB&amp;f=57248958_442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5621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descr="InfibraCxFibroc1000R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191000"/>
            <a:ext cx="44196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786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57200" y="188913"/>
            <a:ext cx="8229600" cy="1143000"/>
          </a:xfrm>
        </p:spPr>
        <p:txBody>
          <a:bodyPr>
            <a:normAutofit fontScale="90000"/>
          </a:bodyPr>
          <a:lstStyle/>
          <a:p>
            <a:r>
              <a:rPr lang="pt-BR" altLang="pt-BR" sz="4000"/>
              <a:t>Doenças de veiculação hídrica (direta ou indiretamente)</a:t>
            </a:r>
          </a:p>
        </p:txBody>
      </p:sp>
      <p:sp>
        <p:nvSpPr>
          <p:cNvPr id="26629" name="Rectangle 3"/>
          <p:cNvSpPr>
            <a:spLocks noGrp="1" noChangeArrowheads="1"/>
          </p:cNvSpPr>
          <p:nvPr>
            <p:ph idx="1"/>
          </p:nvPr>
        </p:nvSpPr>
        <p:spPr>
          <a:xfrm>
            <a:off x="457200" y="1600200"/>
            <a:ext cx="8382000" cy="4953000"/>
          </a:xfrm>
        </p:spPr>
        <p:txBody>
          <a:bodyPr/>
          <a:lstStyle/>
          <a:p>
            <a:pPr>
              <a:lnSpc>
                <a:spcPct val="80000"/>
              </a:lnSpc>
            </a:pPr>
            <a:r>
              <a:rPr lang="pt-BR" altLang="pt-BR" sz="2800" u="sng"/>
              <a:t>Malária</a:t>
            </a:r>
            <a:r>
              <a:rPr lang="pt-BR" altLang="pt-BR" sz="2800"/>
              <a:t>: transmitida de uma pessoa para outra pela picada de mosquitos </a:t>
            </a:r>
            <a:r>
              <a:rPr lang="pt-BR" altLang="pt-BR" sz="2800" i="1"/>
              <a:t>Anopheles</a:t>
            </a:r>
            <a:r>
              <a:rPr lang="pt-BR" altLang="pt-BR" sz="2800"/>
              <a:t> </a:t>
            </a:r>
          </a:p>
          <a:p>
            <a:pPr>
              <a:lnSpc>
                <a:spcPct val="80000"/>
              </a:lnSpc>
            </a:pPr>
            <a:r>
              <a:rPr lang="pt-BR" altLang="pt-BR" sz="2800" u="sng"/>
              <a:t>Febre amarela e Dengue</a:t>
            </a:r>
            <a:r>
              <a:rPr lang="pt-BR" altLang="pt-BR" sz="2800"/>
              <a:t>: mosquito do gênero </a:t>
            </a:r>
            <a:r>
              <a:rPr lang="pt-BR" altLang="pt-BR" sz="2800" i="1"/>
              <a:t>Aedes</a:t>
            </a:r>
            <a:r>
              <a:rPr lang="pt-BR" altLang="pt-BR" sz="2800"/>
              <a:t> nas áreas urbanas e do gênero </a:t>
            </a:r>
            <a:r>
              <a:rPr lang="pt-BR" altLang="pt-BR" sz="2800" i="1"/>
              <a:t>Haemagogus</a:t>
            </a:r>
            <a:r>
              <a:rPr lang="pt-BR" altLang="pt-BR" sz="2800"/>
              <a:t> na área de floresta </a:t>
            </a:r>
          </a:p>
          <a:p>
            <a:pPr>
              <a:lnSpc>
                <a:spcPct val="80000"/>
              </a:lnSpc>
            </a:pPr>
            <a:r>
              <a:rPr lang="pt-BR" altLang="pt-BR" sz="2800" u="sng"/>
              <a:t>Febre Tifóide</a:t>
            </a:r>
            <a:r>
              <a:rPr lang="pt-BR" altLang="pt-BR" sz="2800"/>
              <a:t>: transmissão pela ingestão de água e moluscos, assim como do leite e derivados contaminados</a:t>
            </a:r>
          </a:p>
          <a:p>
            <a:pPr>
              <a:lnSpc>
                <a:spcPct val="80000"/>
              </a:lnSpc>
            </a:pPr>
            <a:r>
              <a:rPr lang="pt-BR" altLang="pt-BR" sz="2800" u="sng"/>
              <a:t>Hepatite A</a:t>
            </a:r>
            <a:r>
              <a:rPr lang="pt-BR" altLang="pt-BR" sz="2800"/>
              <a:t>: transmissão fecal-oral, água contaminada, alimentos contaminados</a:t>
            </a:r>
          </a:p>
          <a:p>
            <a:pPr>
              <a:lnSpc>
                <a:spcPct val="80000"/>
              </a:lnSpc>
            </a:pPr>
            <a:r>
              <a:rPr lang="pt-BR" altLang="pt-BR" sz="2800" u="sng"/>
              <a:t>Amebíase</a:t>
            </a:r>
            <a:r>
              <a:rPr lang="pt-BR" altLang="pt-BR" sz="2800"/>
              <a:t>: ingestão de água ou alimentos contaminados por dejetos, contendo cistos amebianos </a:t>
            </a:r>
          </a:p>
        </p:txBody>
      </p:sp>
      <p:sp>
        <p:nvSpPr>
          <p:cNvPr id="2662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2662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1DF88E3-61B8-40B5-81D0-466667EAAC53}"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23</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2171857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188913"/>
            <a:ext cx="8229600" cy="1143000"/>
          </a:xfrm>
        </p:spPr>
        <p:txBody>
          <a:bodyPr>
            <a:normAutofit fontScale="90000"/>
          </a:bodyPr>
          <a:lstStyle/>
          <a:p>
            <a:r>
              <a:rPr lang="pt-BR" altLang="pt-BR" sz="4000"/>
              <a:t>Doenças de veiculação hídrica (direta ou indiretamente)</a:t>
            </a:r>
          </a:p>
        </p:txBody>
      </p:sp>
      <p:sp>
        <p:nvSpPr>
          <p:cNvPr id="27653" name="Rectangle 3"/>
          <p:cNvSpPr>
            <a:spLocks noGrp="1" noChangeArrowheads="1"/>
          </p:cNvSpPr>
          <p:nvPr>
            <p:ph idx="1"/>
          </p:nvPr>
        </p:nvSpPr>
        <p:spPr>
          <a:xfrm>
            <a:off x="457200" y="1600200"/>
            <a:ext cx="8229600" cy="4876800"/>
          </a:xfrm>
        </p:spPr>
        <p:txBody>
          <a:bodyPr/>
          <a:lstStyle/>
          <a:p>
            <a:pPr>
              <a:lnSpc>
                <a:spcPct val="80000"/>
              </a:lnSpc>
            </a:pPr>
            <a:r>
              <a:rPr lang="pt-BR" altLang="pt-BR" sz="2400" u="sng"/>
              <a:t>Giardíase e Ascaridíase</a:t>
            </a:r>
            <a:r>
              <a:rPr lang="pt-BR" altLang="pt-BR" sz="2400"/>
              <a:t>: ingestão dos ovos infectantes do parasita, procedentes do solo, água ou alimentos contaminados com fezes humanas</a:t>
            </a:r>
          </a:p>
          <a:p>
            <a:pPr>
              <a:lnSpc>
                <a:spcPct val="80000"/>
              </a:lnSpc>
            </a:pPr>
            <a:r>
              <a:rPr lang="pt-BR" altLang="pt-BR" sz="2400" u="sng"/>
              <a:t>Esquistossomose</a:t>
            </a:r>
            <a:r>
              <a:rPr lang="pt-BR" altLang="pt-BR" sz="2400"/>
              <a:t>: o ser humano elimina ovos do verme nas fezes; o hospedeiro intermediário é o caramujo presente em lagoas e a transmissão ocorre pelo contato do homem com a água contendo cercárias de </a:t>
            </a:r>
            <a:r>
              <a:rPr lang="pt-BR" altLang="pt-BR" sz="2400" i="1"/>
              <a:t>S. mansoni</a:t>
            </a:r>
          </a:p>
          <a:p>
            <a:pPr>
              <a:lnSpc>
                <a:spcPct val="80000"/>
              </a:lnSpc>
            </a:pPr>
            <a:r>
              <a:rPr lang="pt-BR" altLang="pt-BR" sz="2400" u="sng"/>
              <a:t>Leptospirose</a:t>
            </a:r>
            <a:r>
              <a:rPr lang="pt-BR" altLang="pt-BR" sz="2400"/>
              <a:t>: transmitida pela urina de ratos; os surtos ocorrem, principalmente, na época de enchentes, quando a bactéria penetra no organismo através de pequenos ferimentos ou pelas mucosas do nariz ou da boca</a:t>
            </a:r>
          </a:p>
          <a:p>
            <a:pPr>
              <a:lnSpc>
                <a:spcPct val="80000"/>
              </a:lnSpc>
            </a:pPr>
            <a:r>
              <a:rPr lang="pt-BR" altLang="pt-BR" sz="2400" u="sng"/>
              <a:t>Cólera</a:t>
            </a:r>
            <a:r>
              <a:rPr lang="pt-BR" altLang="pt-BR" sz="2400"/>
              <a:t>: ingestão de água ou alimentos contaminados por fezes ou vômitos de doentes ou portadores</a:t>
            </a:r>
          </a:p>
        </p:txBody>
      </p:sp>
      <p:sp>
        <p:nvSpPr>
          <p:cNvPr id="2765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276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142D8F2-F0FE-422C-A6D0-46765A7D6B81}"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24</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234229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pt-BR" altLang="pt-BR"/>
              <a:t>Cuidados Especiais!</a:t>
            </a:r>
          </a:p>
        </p:txBody>
      </p:sp>
      <p:sp>
        <p:nvSpPr>
          <p:cNvPr id="28677" name="Rectangle 3"/>
          <p:cNvSpPr>
            <a:spLocks noGrp="1" noChangeArrowheads="1"/>
          </p:cNvSpPr>
          <p:nvPr>
            <p:ph idx="1"/>
          </p:nvPr>
        </p:nvSpPr>
        <p:spPr/>
        <p:txBody>
          <a:bodyPr/>
          <a:lstStyle/>
          <a:p>
            <a:endParaRPr lang="pt-BR" altLang="pt-BR"/>
          </a:p>
          <a:p>
            <a:endParaRPr lang="pt-BR" altLang="pt-BR"/>
          </a:p>
          <a:p>
            <a:endParaRPr lang="pt-BR" altLang="pt-BR"/>
          </a:p>
          <a:p>
            <a:endParaRPr lang="pt-BR" altLang="pt-BR"/>
          </a:p>
          <a:p>
            <a:endParaRPr lang="pt-BR" altLang="pt-BR"/>
          </a:p>
          <a:p>
            <a:endParaRPr lang="pt-BR" altLang="pt-BR"/>
          </a:p>
        </p:txBody>
      </p:sp>
      <p:sp>
        <p:nvSpPr>
          <p:cNvPr id="2867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286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F7476CF-C063-4EB2-92E0-35D75E88E92F}"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25</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28678" name="Picture 7" descr="g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57338"/>
            <a:ext cx="331311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Cocodrin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700213"/>
            <a:ext cx="2370138"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1" descr="Img252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4292600"/>
            <a:ext cx="352901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40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pt-BR" altLang="pt-BR"/>
              <a:t>Tratamento de Água</a:t>
            </a:r>
          </a:p>
        </p:txBody>
      </p:sp>
      <p:sp>
        <p:nvSpPr>
          <p:cNvPr id="29701" name="Rectangle 3"/>
          <p:cNvSpPr>
            <a:spLocks noGrp="1" noChangeArrowheads="1"/>
          </p:cNvSpPr>
          <p:nvPr>
            <p:ph idx="1"/>
          </p:nvPr>
        </p:nvSpPr>
        <p:spPr/>
        <p:txBody>
          <a:bodyPr/>
          <a:lstStyle/>
          <a:p>
            <a:r>
              <a:rPr lang="pt-BR" altLang="pt-BR" sz="2800"/>
              <a:t>Águas de poços profundos: geralmente só é necessária a desinfecção </a:t>
            </a:r>
          </a:p>
          <a:p>
            <a:r>
              <a:rPr lang="pt-BR" altLang="pt-BR" sz="2800"/>
              <a:t>Águas superficiais: várias fases de tratamento</a:t>
            </a:r>
            <a:endParaRPr lang="pt-BR" altLang="pt-BR"/>
          </a:p>
        </p:txBody>
      </p:sp>
      <p:sp>
        <p:nvSpPr>
          <p:cNvPr id="2969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296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6FEC2D3-DD83-4688-A620-CA710F9E9FEE}"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26</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1232900" name="AutoShape 4"/>
          <p:cNvSpPr>
            <a:spLocks noChangeArrowheads="1"/>
          </p:cNvSpPr>
          <p:nvPr/>
        </p:nvSpPr>
        <p:spPr bwMode="auto">
          <a:xfrm>
            <a:off x="762000" y="3289300"/>
            <a:ext cx="1752600" cy="838200"/>
          </a:xfrm>
          <a:prstGeom prst="roundRect">
            <a:avLst>
              <a:gd name="adj" fmla="val 16667"/>
            </a:avLst>
          </a:prstGeom>
          <a:gradFill rotWithShape="1">
            <a:gsLst>
              <a:gs pos="0">
                <a:schemeClr val="hlink">
                  <a:gamma/>
                  <a:shade val="46275"/>
                  <a:invGamma/>
                </a:schemeClr>
              </a:gs>
              <a:gs pos="100000">
                <a:schemeClr val="hlink"/>
              </a:gs>
            </a:gsLst>
            <a:lin ang="5400000" scaled="1"/>
          </a:gra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a:ln>
                  <a:noFill/>
                </a:ln>
                <a:solidFill>
                  <a:schemeClr val="bg1"/>
                </a:solidFill>
                <a:effectLst/>
                <a:uLnTx/>
                <a:uFillTx/>
                <a:latin typeface="Arial" charset="0"/>
              </a:rPr>
              <a:t>Floculador</a:t>
            </a:r>
          </a:p>
        </p:txBody>
      </p:sp>
      <p:sp>
        <p:nvSpPr>
          <p:cNvPr id="1232901" name="AutoShape 5"/>
          <p:cNvSpPr>
            <a:spLocks noChangeArrowheads="1"/>
          </p:cNvSpPr>
          <p:nvPr/>
        </p:nvSpPr>
        <p:spPr bwMode="auto">
          <a:xfrm>
            <a:off x="2286000" y="4279900"/>
            <a:ext cx="1752600" cy="838200"/>
          </a:xfrm>
          <a:prstGeom prst="roundRect">
            <a:avLst>
              <a:gd name="adj" fmla="val 16667"/>
            </a:avLst>
          </a:prstGeom>
          <a:gradFill rotWithShape="1">
            <a:gsLst>
              <a:gs pos="0">
                <a:schemeClr val="hlink">
                  <a:gamma/>
                  <a:shade val="46275"/>
                  <a:invGamma/>
                </a:schemeClr>
              </a:gs>
              <a:gs pos="100000">
                <a:schemeClr val="hlink"/>
              </a:gs>
            </a:gsLst>
            <a:lin ang="5400000" scaled="1"/>
          </a:gra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a:ln>
                  <a:noFill/>
                </a:ln>
                <a:solidFill>
                  <a:schemeClr val="bg1"/>
                </a:solidFill>
                <a:effectLst/>
                <a:uLnTx/>
                <a:uFillTx/>
                <a:latin typeface="Arial" charset="0"/>
              </a:rPr>
              <a:t>Decantador</a:t>
            </a:r>
          </a:p>
        </p:txBody>
      </p:sp>
      <p:sp>
        <p:nvSpPr>
          <p:cNvPr id="1232902" name="AutoShape 6"/>
          <p:cNvSpPr>
            <a:spLocks noChangeArrowheads="1"/>
          </p:cNvSpPr>
          <p:nvPr/>
        </p:nvSpPr>
        <p:spPr bwMode="auto">
          <a:xfrm>
            <a:off x="3810000" y="5346700"/>
            <a:ext cx="1752600" cy="838200"/>
          </a:xfrm>
          <a:prstGeom prst="roundRect">
            <a:avLst>
              <a:gd name="adj" fmla="val 16667"/>
            </a:avLst>
          </a:prstGeom>
          <a:gradFill rotWithShape="1">
            <a:gsLst>
              <a:gs pos="0">
                <a:schemeClr val="hlink">
                  <a:gamma/>
                  <a:shade val="46275"/>
                  <a:invGamma/>
                </a:schemeClr>
              </a:gs>
              <a:gs pos="100000">
                <a:schemeClr val="hlink"/>
              </a:gs>
            </a:gsLst>
            <a:lin ang="5400000" scaled="1"/>
          </a:gra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a:ln>
                  <a:noFill/>
                </a:ln>
                <a:solidFill>
                  <a:schemeClr val="bg1"/>
                </a:solidFill>
                <a:effectLst/>
                <a:uLnTx/>
                <a:uFillTx/>
                <a:latin typeface="Arial" charset="0"/>
              </a:rPr>
              <a:t>Filtro</a:t>
            </a:r>
          </a:p>
        </p:txBody>
      </p:sp>
      <p:sp>
        <p:nvSpPr>
          <p:cNvPr id="1232903" name="AutoShape 7"/>
          <p:cNvSpPr>
            <a:spLocks noChangeArrowheads="1"/>
          </p:cNvSpPr>
          <p:nvPr/>
        </p:nvSpPr>
        <p:spPr bwMode="auto">
          <a:xfrm>
            <a:off x="5257800" y="4356100"/>
            <a:ext cx="1752600" cy="838200"/>
          </a:xfrm>
          <a:prstGeom prst="roundRect">
            <a:avLst>
              <a:gd name="adj" fmla="val 16667"/>
            </a:avLst>
          </a:prstGeom>
          <a:gradFill rotWithShape="1">
            <a:gsLst>
              <a:gs pos="0">
                <a:schemeClr val="hlink">
                  <a:gamma/>
                  <a:shade val="46275"/>
                  <a:invGamma/>
                </a:schemeClr>
              </a:gs>
              <a:gs pos="100000">
                <a:schemeClr val="hlink"/>
              </a:gs>
            </a:gsLst>
            <a:lin ang="5400000" scaled="1"/>
          </a:gra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a:ln>
                  <a:noFill/>
                </a:ln>
                <a:solidFill>
                  <a:schemeClr val="bg1"/>
                </a:solidFill>
                <a:effectLst/>
                <a:uLnTx/>
                <a:uFillTx/>
                <a:latin typeface="Arial" charset="0"/>
              </a:rPr>
              <a:t>Cloração</a:t>
            </a:r>
          </a:p>
        </p:txBody>
      </p:sp>
      <p:sp>
        <p:nvSpPr>
          <p:cNvPr id="29706" name="Oval 8"/>
          <p:cNvSpPr>
            <a:spLocks noChangeArrowheads="1"/>
          </p:cNvSpPr>
          <p:nvPr/>
        </p:nvSpPr>
        <p:spPr bwMode="auto">
          <a:xfrm>
            <a:off x="6858000" y="3213100"/>
            <a:ext cx="1600200" cy="914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pt-BR" altLang="pt-BR" sz="2400" b="0" i="0" u="none" strike="noStrike" kern="0" cap="none" spc="0" normalizeH="0" baseline="0" noProof="0">
                <a:ln>
                  <a:noFill/>
                </a:ln>
                <a:solidFill>
                  <a:srgbClr val="CC3300"/>
                </a:solidFill>
                <a:effectLst/>
                <a:uLnTx/>
                <a:uFillTx/>
                <a:latin typeface="Arial" panose="020B0604020202020204" pitchFamily="34" charset="0"/>
              </a:rPr>
              <a:t>Consumo</a:t>
            </a:r>
          </a:p>
        </p:txBody>
      </p:sp>
      <p:sp>
        <p:nvSpPr>
          <p:cNvPr id="29707" name="AutoShape 9"/>
          <p:cNvSpPr>
            <a:spLocks noChangeArrowheads="1"/>
          </p:cNvSpPr>
          <p:nvPr/>
        </p:nvSpPr>
        <p:spPr bwMode="auto">
          <a:xfrm rot="-2090744">
            <a:off x="1524000" y="4203700"/>
            <a:ext cx="533400" cy="914400"/>
          </a:xfrm>
          <a:prstGeom prst="curvedRightArrow">
            <a:avLst>
              <a:gd name="adj1" fmla="val 34286"/>
              <a:gd name="adj2" fmla="val 68571"/>
              <a:gd name="adj3" fmla="val 33333"/>
            </a:avLst>
          </a:prstGeom>
          <a:gradFill rotWithShape="1">
            <a:gsLst>
              <a:gs pos="0">
                <a:srgbClr val="FFFF00">
                  <a:alpha val="99001"/>
                </a:srgbClr>
              </a:gs>
              <a:gs pos="100000">
                <a:srgbClr val="767600"/>
              </a:gs>
            </a:gsLst>
            <a:lin ang="27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9708" name="AutoShape 10"/>
          <p:cNvSpPr>
            <a:spLocks noChangeArrowheads="1"/>
          </p:cNvSpPr>
          <p:nvPr/>
        </p:nvSpPr>
        <p:spPr bwMode="auto">
          <a:xfrm rot="-8645894">
            <a:off x="5791200" y="5194300"/>
            <a:ext cx="533400" cy="914400"/>
          </a:xfrm>
          <a:prstGeom prst="curvedRightArrow">
            <a:avLst>
              <a:gd name="adj1" fmla="val 34286"/>
              <a:gd name="adj2" fmla="val 68571"/>
              <a:gd name="adj3" fmla="val 33333"/>
            </a:avLst>
          </a:prstGeom>
          <a:gradFill rotWithShape="1">
            <a:gsLst>
              <a:gs pos="0">
                <a:srgbClr val="FFFF00">
                  <a:alpha val="99001"/>
                </a:srgbClr>
              </a:gs>
              <a:gs pos="100000">
                <a:srgbClr val="767600"/>
              </a:gs>
            </a:gsLst>
            <a:lin ang="27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9709" name="AutoShape 11"/>
          <p:cNvSpPr>
            <a:spLocks noChangeArrowheads="1"/>
          </p:cNvSpPr>
          <p:nvPr/>
        </p:nvSpPr>
        <p:spPr bwMode="auto">
          <a:xfrm rot="-2090744">
            <a:off x="3124200" y="5118100"/>
            <a:ext cx="533400" cy="914400"/>
          </a:xfrm>
          <a:prstGeom prst="curvedRightArrow">
            <a:avLst>
              <a:gd name="adj1" fmla="val 34286"/>
              <a:gd name="adj2" fmla="val 68571"/>
              <a:gd name="adj3" fmla="val 33333"/>
            </a:avLst>
          </a:prstGeom>
          <a:gradFill rotWithShape="1">
            <a:gsLst>
              <a:gs pos="0">
                <a:srgbClr val="FFFF00">
                  <a:alpha val="99001"/>
                </a:srgbClr>
              </a:gs>
              <a:gs pos="100000">
                <a:srgbClr val="767600"/>
              </a:gs>
            </a:gsLst>
            <a:lin ang="27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9710" name="AutoShape 12"/>
          <p:cNvSpPr>
            <a:spLocks noChangeArrowheads="1"/>
          </p:cNvSpPr>
          <p:nvPr/>
        </p:nvSpPr>
        <p:spPr bwMode="auto">
          <a:xfrm rot="-2800659">
            <a:off x="5753100" y="3556000"/>
            <a:ext cx="1219200" cy="533400"/>
          </a:xfrm>
          <a:prstGeom prst="curvedDownArrow">
            <a:avLst>
              <a:gd name="adj1" fmla="val 45714"/>
              <a:gd name="adj2" fmla="val 91429"/>
              <a:gd name="adj3" fmla="val 33333"/>
            </a:avLst>
          </a:prstGeom>
          <a:gradFill rotWithShape="1">
            <a:gsLst>
              <a:gs pos="0">
                <a:srgbClr val="FFFF00"/>
              </a:gs>
              <a:gs pos="100000">
                <a:srgbClr val="767600"/>
              </a:gs>
            </a:gsLst>
            <a:lin ang="27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527880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307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8727682-BAEB-49AB-8BB1-1DB2470EFB1E}"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27</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072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30725" name="Picture 3" descr="http://www.sabesp.com.br/imagens/gif/sabens_2.gif">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95400" y="76200"/>
            <a:ext cx="655320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4"/>
          <p:cNvSpPr>
            <a:spLocks noChangeArrowheads="1"/>
          </p:cNvSpPr>
          <p:nvPr/>
        </p:nvSpPr>
        <p:spPr bwMode="auto">
          <a:xfrm>
            <a:off x="0" y="4171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pt-BR" altLang="pt-BR"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30727" name="Text Box 5"/>
          <p:cNvSpPr txBox="1">
            <a:spLocks noChangeArrowheads="1"/>
          </p:cNvSpPr>
          <p:nvPr/>
        </p:nvSpPr>
        <p:spPr bwMode="auto">
          <a:xfrm>
            <a:off x="1447800" y="64770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pt-BR" sz="1800" b="0" i="0" u="none" strike="noStrike" kern="0" cap="none" spc="0" normalizeH="0" baseline="0" noProof="0">
                <a:ln>
                  <a:noFill/>
                </a:ln>
                <a:solidFill>
                  <a:schemeClr val="tx1"/>
                </a:solidFill>
                <a:effectLst/>
                <a:uLnTx/>
                <a:uFillTx/>
                <a:latin typeface="Arial" panose="020B0604020202020204" pitchFamily="34" charset="0"/>
              </a:rPr>
              <a:t>Fonte: SABESP</a:t>
            </a:r>
            <a:endParaRPr kumimoji="0" lang="pt-BR" altLang="pt-BR" sz="18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2486936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pt-BR" altLang="pt-BR"/>
              <a:t>Fases do Tratamento</a:t>
            </a:r>
          </a:p>
        </p:txBody>
      </p:sp>
      <p:sp>
        <p:nvSpPr>
          <p:cNvPr id="31749" name="Rectangle 3"/>
          <p:cNvSpPr>
            <a:spLocks noGrp="1" noChangeArrowheads="1"/>
          </p:cNvSpPr>
          <p:nvPr>
            <p:ph type="body" sz="half" idx="1"/>
          </p:nvPr>
        </p:nvSpPr>
        <p:spPr>
          <a:xfrm>
            <a:off x="457200" y="1600200"/>
            <a:ext cx="4038600" cy="4800600"/>
          </a:xfrm>
        </p:spPr>
        <p:txBody>
          <a:bodyPr/>
          <a:lstStyle/>
          <a:p>
            <a:pPr eaLnBrk="1" hangingPunct="1">
              <a:lnSpc>
                <a:spcPct val="90000"/>
              </a:lnSpc>
            </a:pPr>
            <a:r>
              <a:rPr lang="pt-BR" altLang="pt-BR" sz="2800"/>
              <a:t>Coagulação: </a:t>
            </a:r>
          </a:p>
          <a:p>
            <a:pPr lvl="1" eaLnBrk="1" hangingPunct="1">
              <a:lnSpc>
                <a:spcPct val="90000"/>
              </a:lnSpc>
            </a:pPr>
            <a:r>
              <a:rPr lang="pt-BR" altLang="pt-BR" sz="2400"/>
              <a:t>aplicação de coagulantes como sulfato de alumínio ou cloreto férrico;</a:t>
            </a:r>
          </a:p>
          <a:p>
            <a:pPr lvl="1" eaLnBrk="1" hangingPunct="1">
              <a:lnSpc>
                <a:spcPct val="90000"/>
              </a:lnSpc>
            </a:pPr>
            <a:r>
              <a:rPr lang="pt-BR" altLang="pt-BR" sz="2400"/>
              <a:t>auxiliares de coagulação: hidróxido de cálcio =cal,  carbonato de sódio= barrilha etc.;</a:t>
            </a:r>
          </a:p>
          <a:p>
            <a:pPr lvl="1" eaLnBrk="1" hangingPunct="1">
              <a:lnSpc>
                <a:spcPct val="90000"/>
              </a:lnSpc>
            </a:pPr>
            <a:r>
              <a:rPr lang="pt-BR" altLang="pt-BR" sz="2400"/>
              <a:t>retirada de partículas coloidais ou dissolvidas. </a:t>
            </a:r>
          </a:p>
          <a:p>
            <a:pPr lvl="1" eaLnBrk="1" hangingPunct="1">
              <a:lnSpc>
                <a:spcPct val="90000"/>
              </a:lnSpc>
            </a:pPr>
            <a:endParaRPr lang="pt-BR" altLang="pt-BR" sz="2400"/>
          </a:p>
        </p:txBody>
      </p:sp>
      <p:pic>
        <p:nvPicPr>
          <p:cNvPr id="3175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2212975"/>
            <a:ext cx="3810000" cy="3121025"/>
          </a:xfrm>
          <a:noFill/>
        </p:spPr>
      </p:pic>
      <p:sp>
        <p:nvSpPr>
          <p:cNvPr id="3174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98381C9-7B24-4288-B7B3-B167966A1753}"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28</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1747" name="Footer Placeholder 6"/>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Tree>
    <p:extLst>
      <p:ext uri="{BB962C8B-B14F-4D97-AF65-F5344CB8AC3E}">
        <p14:creationId xmlns:p14="http://schemas.microsoft.com/office/powerpoint/2010/main" val="256497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pt-BR" altLang="pt-BR"/>
              <a:t>Fases do Tratamento</a:t>
            </a:r>
          </a:p>
        </p:txBody>
      </p:sp>
      <p:sp>
        <p:nvSpPr>
          <p:cNvPr id="32773" name="Rectangle 3"/>
          <p:cNvSpPr>
            <a:spLocks noGrp="1" noChangeArrowheads="1"/>
          </p:cNvSpPr>
          <p:nvPr>
            <p:ph type="body" sz="half" idx="1"/>
          </p:nvPr>
        </p:nvSpPr>
        <p:spPr/>
        <p:txBody>
          <a:bodyPr/>
          <a:lstStyle/>
          <a:p>
            <a:pPr eaLnBrk="1" hangingPunct="1"/>
            <a:r>
              <a:rPr lang="pt-BR" altLang="pt-BR"/>
              <a:t>Floculação:</a:t>
            </a:r>
          </a:p>
          <a:p>
            <a:pPr lvl="1" eaLnBrk="1" hangingPunct="1"/>
            <a:r>
              <a:rPr lang="pt-BR" altLang="pt-BR"/>
              <a:t>auxiliar na formação de partículas sedimentáveis;</a:t>
            </a:r>
          </a:p>
          <a:p>
            <a:pPr lvl="1" eaLnBrk="1" hangingPunct="1"/>
            <a:r>
              <a:rPr lang="pt-BR" altLang="pt-BR"/>
              <a:t>tanques com pás giratórias para formação dos flocos.</a:t>
            </a:r>
          </a:p>
        </p:txBody>
      </p:sp>
      <p:pic>
        <p:nvPicPr>
          <p:cNvPr id="3277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2286000"/>
            <a:ext cx="3811588" cy="3122613"/>
          </a:xfrm>
          <a:noFill/>
        </p:spPr>
      </p:pic>
      <p:sp>
        <p:nvSpPr>
          <p:cNvPr id="3277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CC50536-A04F-4533-8F16-1279AE55EBA0}"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29</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2771" name="Footer Placeholder 6"/>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Tree>
    <p:extLst>
      <p:ext uri="{BB962C8B-B14F-4D97-AF65-F5344CB8AC3E}">
        <p14:creationId xmlns:p14="http://schemas.microsoft.com/office/powerpoint/2010/main" val="104364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86958"/>
            <a:ext cx="8784976" cy="5328592"/>
          </a:xfrm>
        </p:spPr>
        <p:txBody>
          <a:bodyPr>
            <a:normAutofit/>
          </a:bodyPr>
          <a:lstStyle/>
          <a:p>
            <a:pPr marL="0" indent="0">
              <a:buNone/>
            </a:pPr>
            <a:r>
              <a:rPr lang="pt-BR" dirty="0"/>
              <a:t>	Saneamento é o conjunto de medidas que visa </a:t>
            </a:r>
            <a:r>
              <a:rPr lang="pt-BR" b="1" dirty="0"/>
              <a:t>preservar ou modificar as condições do meio ambiente </a:t>
            </a:r>
            <a:r>
              <a:rPr lang="pt-BR" dirty="0"/>
              <a:t>com a finalidade de prevenir doenças e promover a saúde, melhorar a qualidade de vida da população e à produtividade do indivíduo e facilitar a atividade econômica. No Brasil, o saneamento básico é um direito assegurado pela Constituição como o </a:t>
            </a:r>
            <a:r>
              <a:rPr lang="pt-BR" b="1" dirty="0">
                <a:solidFill>
                  <a:schemeClr val="tx2"/>
                </a:solidFill>
              </a:rPr>
              <a:t>conjunto dos serviços, infraestrutura e Instalações operacionais de abastecimento de água, esgotamento sanitário, limpeza urbana, drenagem urbana, manejos de resíduos sólidos e de águas pluviais.</a:t>
            </a:r>
          </a:p>
          <a:p>
            <a:pPr marL="0" indent="0">
              <a:buNone/>
            </a:pPr>
            <a:endParaRPr lang="pt-BR" b="1" dirty="0">
              <a:solidFill>
                <a:schemeClr val="tx2"/>
              </a:solidFill>
            </a:endParaRPr>
          </a:p>
          <a:p>
            <a:pPr marL="0" indent="0">
              <a:buNone/>
            </a:pPr>
            <a:r>
              <a:rPr lang="pt-BR" dirty="0"/>
              <a:t>	Com foco maior nos serviços de acesso à água potável, à coleta e ao tratamento dos esgotos.</a:t>
            </a:r>
          </a:p>
          <a:p>
            <a:endParaRPr lang="pt-BR" dirty="0"/>
          </a:p>
        </p:txBody>
      </p:sp>
      <p:sp>
        <p:nvSpPr>
          <p:cNvPr id="4" name="Fluxograma: Processo Alternativo 3"/>
          <p:cNvSpPr/>
          <p:nvPr/>
        </p:nvSpPr>
        <p:spPr>
          <a:xfrm>
            <a:off x="251520" y="167143"/>
            <a:ext cx="7560840" cy="882294"/>
          </a:xfrm>
          <a:prstGeom prst="flowChartAlternateProcess">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bg1"/>
              </a:solidFill>
            </a:endParaRPr>
          </a:p>
        </p:txBody>
      </p:sp>
      <p:sp>
        <p:nvSpPr>
          <p:cNvPr id="2" name="Título 1"/>
          <p:cNvSpPr>
            <a:spLocks noGrp="1"/>
          </p:cNvSpPr>
          <p:nvPr>
            <p:ph type="title"/>
          </p:nvPr>
        </p:nvSpPr>
        <p:spPr>
          <a:xfrm>
            <a:off x="-972616" y="404664"/>
            <a:ext cx="8229600" cy="908720"/>
          </a:xfrm>
        </p:spPr>
        <p:txBody>
          <a:bodyPr>
            <a:noAutofit/>
          </a:bodyPr>
          <a:lstStyle/>
          <a:p>
            <a:r>
              <a:rPr lang="pt-BR" sz="4400" b="1" dirty="0">
                <a:solidFill>
                  <a:schemeClr val="bg1"/>
                </a:solidFill>
              </a:rPr>
              <a:t>O que é saneamento?</a:t>
            </a:r>
            <a:br>
              <a:rPr lang="pt-BR" sz="4400" b="1" dirty="0">
                <a:solidFill>
                  <a:schemeClr val="bg1"/>
                </a:solidFill>
              </a:rPr>
            </a:br>
            <a:endParaRPr lang="pt-BR" sz="4400" dirty="0">
              <a:solidFill>
                <a:schemeClr val="bg1"/>
              </a:solidFill>
            </a:endParaRPr>
          </a:p>
        </p:txBody>
      </p:sp>
    </p:spTree>
    <p:extLst>
      <p:ext uri="{BB962C8B-B14F-4D97-AF65-F5344CB8AC3E}">
        <p14:creationId xmlns:p14="http://schemas.microsoft.com/office/powerpoint/2010/main" val="1489721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pt-BR" altLang="pt-BR"/>
              <a:t>Fases do Tratamento</a:t>
            </a:r>
          </a:p>
        </p:txBody>
      </p:sp>
      <p:sp>
        <p:nvSpPr>
          <p:cNvPr id="33797" name="Rectangle 3"/>
          <p:cNvSpPr>
            <a:spLocks noGrp="1" noChangeArrowheads="1"/>
          </p:cNvSpPr>
          <p:nvPr>
            <p:ph type="body" sz="half" idx="1"/>
          </p:nvPr>
        </p:nvSpPr>
        <p:spPr/>
        <p:txBody>
          <a:bodyPr/>
          <a:lstStyle/>
          <a:p>
            <a:pPr eaLnBrk="1" hangingPunct="1"/>
            <a:r>
              <a:rPr lang="pt-BR" altLang="pt-BR" sz="2800"/>
              <a:t>Decantação:</a:t>
            </a:r>
          </a:p>
          <a:p>
            <a:pPr lvl="1" eaLnBrk="1" hangingPunct="1"/>
            <a:r>
              <a:rPr lang="pt-BR" altLang="pt-BR" sz="2400"/>
              <a:t>tanques de decantação: decantadores; </a:t>
            </a:r>
          </a:p>
          <a:p>
            <a:pPr lvl="1" eaLnBrk="1" hangingPunct="1"/>
            <a:r>
              <a:rPr lang="pt-BR" altLang="pt-BR" sz="2400"/>
              <a:t>repouso prolongado (cerca de 3 h): os flocos vão se depositando no fundo destes tanques; </a:t>
            </a:r>
          </a:p>
          <a:p>
            <a:pPr lvl="1" eaLnBrk="1" hangingPunct="1"/>
            <a:r>
              <a:rPr lang="pt-BR" altLang="pt-BR" sz="2400"/>
              <a:t>remoção das partículas floculadas.</a:t>
            </a:r>
          </a:p>
        </p:txBody>
      </p:sp>
      <p:pic>
        <p:nvPicPr>
          <p:cNvPr id="3379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2813" y="2287588"/>
            <a:ext cx="3811587" cy="3122612"/>
          </a:xfrm>
          <a:noFill/>
        </p:spPr>
      </p:pic>
      <p:sp>
        <p:nvSpPr>
          <p:cNvPr id="3379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EE663AC-6390-4654-BE44-2DBAB13C010C}"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30</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3795" name="Footer Placeholder 6"/>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Tree>
    <p:extLst>
      <p:ext uri="{BB962C8B-B14F-4D97-AF65-F5344CB8AC3E}">
        <p14:creationId xmlns:p14="http://schemas.microsoft.com/office/powerpoint/2010/main" val="50079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pt-BR" altLang="pt-BR"/>
              <a:t>Fases do Tratamento</a:t>
            </a:r>
          </a:p>
        </p:txBody>
      </p:sp>
      <p:sp>
        <p:nvSpPr>
          <p:cNvPr id="34821" name="Rectangle 3"/>
          <p:cNvSpPr>
            <a:spLocks noGrp="1" noChangeArrowheads="1"/>
          </p:cNvSpPr>
          <p:nvPr>
            <p:ph type="body" sz="half" idx="1"/>
          </p:nvPr>
        </p:nvSpPr>
        <p:spPr/>
        <p:txBody>
          <a:bodyPr/>
          <a:lstStyle/>
          <a:p>
            <a:pPr eaLnBrk="1" hangingPunct="1"/>
            <a:r>
              <a:rPr lang="pt-BR" altLang="pt-BR" sz="2700"/>
              <a:t>Filtração:</a:t>
            </a:r>
          </a:p>
          <a:p>
            <a:pPr lvl="1" eaLnBrk="1" hangingPunct="1"/>
            <a:r>
              <a:rPr lang="pt-BR" altLang="pt-BR" sz="2300"/>
              <a:t>passagem da água através de materiais porosos; </a:t>
            </a:r>
          </a:p>
          <a:p>
            <a:pPr lvl="1" eaLnBrk="1" hangingPunct="1"/>
            <a:r>
              <a:rPr lang="pt-BR" altLang="pt-BR" sz="2300"/>
              <a:t>remoção das impurezas que não ficaram retidas no fundo dos decantadores;</a:t>
            </a:r>
          </a:p>
          <a:p>
            <a:pPr lvl="1" eaLnBrk="1" hangingPunct="1"/>
            <a:r>
              <a:rPr lang="pt-BR" altLang="pt-BR" sz="2300"/>
              <a:t>retirada de cor e turbidez;</a:t>
            </a:r>
          </a:p>
          <a:p>
            <a:pPr lvl="1" eaLnBrk="1" hangingPunct="1"/>
            <a:r>
              <a:rPr lang="pt-BR" altLang="pt-BR" sz="2300"/>
              <a:t>remoção de 90 a 99% das bactérias.</a:t>
            </a:r>
          </a:p>
        </p:txBody>
      </p:sp>
      <p:pic>
        <p:nvPicPr>
          <p:cNvPr id="3482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2211388"/>
            <a:ext cx="3811588" cy="3122612"/>
          </a:xfrm>
          <a:noFill/>
        </p:spPr>
      </p:pic>
      <p:sp>
        <p:nvSpPr>
          <p:cNvPr id="3481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6BC56D7E-C6E6-4315-AC79-5C339C583603}"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31</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4819" name="Footer Placeholder 6"/>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Tree>
    <p:extLst>
      <p:ext uri="{BB962C8B-B14F-4D97-AF65-F5344CB8AC3E}">
        <p14:creationId xmlns:p14="http://schemas.microsoft.com/office/powerpoint/2010/main" val="3367378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pt-BR" altLang="pt-BR"/>
              <a:t>Fases do Tratamento</a:t>
            </a:r>
          </a:p>
        </p:txBody>
      </p:sp>
      <p:sp>
        <p:nvSpPr>
          <p:cNvPr id="35845" name="Rectangle 3"/>
          <p:cNvSpPr>
            <a:spLocks noGrp="1" noChangeArrowheads="1"/>
          </p:cNvSpPr>
          <p:nvPr>
            <p:ph idx="1"/>
          </p:nvPr>
        </p:nvSpPr>
        <p:spPr>
          <a:xfrm>
            <a:off x="457200" y="1600200"/>
            <a:ext cx="8229600" cy="4852988"/>
          </a:xfrm>
        </p:spPr>
        <p:txBody>
          <a:bodyPr/>
          <a:lstStyle/>
          <a:p>
            <a:pPr eaLnBrk="1" hangingPunct="1"/>
            <a:r>
              <a:rPr lang="pt-BR" altLang="pt-BR" sz="2800"/>
              <a:t>Desinfecção:</a:t>
            </a:r>
          </a:p>
          <a:p>
            <a:pPr lvl="1" eaLnBrk="1" hangingPunct="1"/>
            <a:r>
              <a:rPr lang="pt-BR" altLang="pt-BR" sz="2400"/>
              <a:t>destruição ou inativação de organismos patogênicos, capazes de produzir doenças ou de outros organismos indesejáveis;</a:t>
            </a:r>
          </a:p>
          <a:p>
            <a:pPr lvl="1" eaLnBrk="1" hangingPunct="1"/>
            <a:r>
              <a:rPr lang="pt-BR" altLang="pt-BR" sz="2400"/>
              <a:t>método mais utilizado: adição de cloro</a:t>
            </a:r>
          </a:p>
          <a:p>
            <a:pPr lvl="2" eaLnBrk="1" hangingPunct="1"/>
            <a:r>
              <a:rPr lang="pt-BR" altLang="pt-BR" sz="2000"/>
              <a:t>aplicado na forma de gás cloro ou em solução de hipoclorito;</a:t>
            </a:r>
          </a:p>
          <a:p>
            <a:pPr lvl="2" eaLnBrk="1" hangingPunct="1"/>
            <a:r>
              <a:rPr lang="pt-BR" altLang="pt-BR" sz="2000"/>
              <a:t>geralmente com uma concentração de 2 a 3 g/cm3, para se obter um residual médio de 1 g/m3 na rede de distribuição.</a:t>
            </a:r>
          </a:p>
          <a:p>
            <a:pPr lvl="1" eaLnBrk="1" hangingPunct="1"/>
            <a:r>
              <a:rPr lang="pt-BR" altLang="pt-BR" sz="2400"/>
              <a:t>ultra-violeta: ótimo processo, porém a água pode se recontaminar. </a:t>
            </a:r>
          </a:p>
        </p:txBody>
      </p:sp>
      <p:sp>
        <p:nvSpPr>
          <p:cNvPr id="3584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358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6655ABA-3CB2-432B-834B-F4048F049F2E}"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32</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2932054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pt-BR" altLang="pt-BR"/>
              <a:t>Fases do Tratamento</a:t>
            </a:r>
          </a:p>
        </p:txBody>
      </p:sp>
      <p:sp>
        <p:nvSpPr>
          <p:cNvPr id="36869" name="Rectangle 3"/>
          <p:cNvSpPr>
            <a:spLocks noGrp="1" noChangeArrowheads="1"/>
          </p:cNvSpPr>
          <p:nvPr>
            <p:ph idx="1"/>
          </p:nvPr>
        </p:nvSpPr>
        <p:spPr>
          <a:xfrm>
            <a:off x="457200" y="1600200"/>
            <a:ext cx="8229600" cy="4953000"/>
          </a:xfrm>
        </p:spPr>
        <p:txBody>
          <a:bodyPr/>
          <a:lstStyle/>
          <a:p>
            <a:pPr eaLnBrk="1" hangingPunct="1"/>
            <a:r>
              <a:rPr lang="pt-BR" altLang="pt-BR" sz="2800"/>
              <a:t>Correção do pH:</a:t>
            </a:r>
          </a:p>
          <a:p>
            <a:pPr lvl="1" eaLnBrk="1" hangingPunct="1"/>
            <a:r>
              <a:rPr lang="pt-BR" altLang="pt-BR" sz="2400"/>
              <a:t>aplicação de produtos químicos visando corrigir acidez ou alcalinidade excessivas da água;</a:t>
            </a:r>
          </a:p>
          <a:p>
            <a:pPr lvl="1" eaLnBrk="1" hangingPunct="1"/>
            <a:r>
              <a:rPr lang="pt-BR" altLang="pt-BR" sz="2400"/>
              <a:t>esta providência visa principalmente proteger estruturas de armazenamento e distribuição da água.</a:t>
            </a:r>
          </a:p>
          <a:p>
            <a:pPr eaLnBrk="1" hangingPunct="1"/>
            <a:r>
              <a:rPr lang="pt-BR" altLang="pt-BR" sz="2800"/>
              <a:t>Fluoretação:</a:t>
            </a:r>
          </a:p>
          <a:p>
            <a:pPr lvl="1" eaLnBrk="1" hangingPunct="1"/>
            <a:r>
              <a:rPr lang="pt-BR" altLang="pt-BR" sz="2400"/>
              <a:t>os produtos mais utilizados: fluorsilicato de sódio ou ácido fluorsilícico, aplicados na concentração de 0,7g/m3, aproximadamente; </a:t>
            </a:r>
          </a:p>
          <a:p>
            <a:pPr lvl="1" eaLnBrk="1" hangingPunct="1"/>
            <a:r>
              <a:rPr lang="pt-BR" altLang="pt-BR" sz="2400"/>
              <a:t>esta aplicação reduz em até 60% a incidência de cáries dentárias.</a:t>
            </a:r>
          </a:p>
        </p:txBody>
      </p:sp>
      <p:sp>
        <p:nvSpPr>
          <p:cNvPr id="3686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368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E9399DD-1B07-449A-AEEE-73E74755EBB5}"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33</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525100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fld id="{CF1EC84A-7003-43DE-8523-C335D9E2FC2C}"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algn="r" defTabSz="914400" eaLnBrk="1" fontAlgn="auto" latinLnBrk="0" hangingPunct="1">
                <a:lnSpc>
                  <a:spcPct val="100000"/>
                </a:lnSpc>
                <a:spcBef>
                  <a:spcPct val="0"/>
                </a:spcBef>
                <a:spcAft>
                  <a:spcPts val="0"/>
                </a:spcAft>
                <a:buClrTx/>
                <a:buSzTx/>
                <a:buFontTx/>
                <a:buNone/>
                <a:tabLst/>
                <a:defRPr/>
              </a:pPr>
              <a:t>34</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7891" name="Text Box 10"/>
          <p:cNvSpPr txBox="1">
            <a:spLocks noGrp="1"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37892" name="Rectangle 2"/>
          <p:cNvSpPr>
            <a:spLocks noGrp="1" noChangeArrowheads="1"/>
          </p:cNvSpPr>
          <p:nvPr>
            <p:ph type="title" idx="4294967295"/>
          </p:nvPr>
        </p:nvSpPr>
        <p:spPr>
          <a:xfrm>
            <a:off x="0" y="125413"/>
            <a:ext cx="8229600" cy="1143000"/>
          </a:xfrm>
        </p:spPr>
        <p:txBody>
          <a:bodyPr>
            <a:normAutofit fontScale="90000"/>
          </a:bodyPr>
          <a:lstStyle/>
          <a:p>
            <a:r>
              <a:rPr lang="pt-BR" altLang="pt-BR" sz="3600"/>
              <a:t>Tratamento biológico anaeróbio de Formol do HC-RP</a:t>
            </a:r>
          </a:p>
        </p:txBody>
      </p:sp>
      <p:pic>
        <p:nvPicPr>
          <p:cNvPr id="37893"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5745163" y="1628775"/>
            <a:ext cx="3398837" cy="4537075"/>
          </a:xfrm>
          <a:noFill/>
        </p:spPr>
      </p:pic>
      <p:pic>
        <p:nvPicPr>
          <p:cNvPr id="378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1630363"/>
            <a:ext cx="34036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067963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r>
              <a:rPr lang="pt-BR" altLang="pt-BR"/>
              <a:t>Abastecimento</a:t>
            </a:r>
          </a:p>
        </p:txBody>
      </p:sp>
      <p:sp>
        <p:nvSpPr>
          <p:cNvPr id="38917" name="Rectangle 3"/>
          <p:cNvSpPr>
            <a:spLocks noGrp="1" noChangeArrowheads="1"/>
          </p:cNvSpPr>
          <p:nvPr>
            <p:ph idx="1"/>
          </p:nvPr>
        </p:nvSpPr>
        <p:spPr/>
        <p:txBody>
          <a:bodyPr/>
          <a:lstStyle/>
          <a:p>
            <a:pPr>
              <a:lnSpc>
                <a:spcPct val="90000"/>
              </a:lnSpc>
            </a:pPr>
            <a:r>
              <a:rPr lang="pt-BR" altLang="pt-BR"/>
              <a:t>Recomendação mínima da OMS: 100L/hab.dia (Brasil: 149 L/hab.dia)</a:t>
            </a:r>
          </a:p>
          <a:p>
            <a:pPr>
              <a:lnSpc>
                <a:spcPct val="90000"/>
              </a:lnSpc>
            </a:pPr>
            <a:r>
              <a:rPr lang="pt-BR" altLang="pt-BR"/>
              <a:t>Média anual de 606 L/hab.dia (urbano)</a:t>
            </a:r>
          </a:p>
          <a:p>
            <a:pPr>
              <a:lnSpc>
                <a:spcPct val="90000"/>
              </a:lnSpc>
            </a:pPr>
            <a:r>
              <a:rPr lang="pt-BR" altLang="pt-BR"/>
              <a:t>Cálculo doméstico: 250 L/hab.dia </a:t>
            </a:r>
          </a:p>
          <a:p>
            <a:pPr>
              <a:lnSpc>
                <a:spcPct val="90000"/>
              </a:lnSpc>
            </a:pPr>
            <a:r>
              <a:rPr lang="pt-BR" altLang="pt-BR"/>
              <a:t>Cálculo do consumo máximo urbano:</a:t>
            </a:r>
          </a:p>
          <a:p>
            <a:pPr>
              <a:lnSpc>
                <a:spcPct val="90000"/>
              </a:lnSpc>
            </a:pPr>
            <a:endParaRPr lang="pt-BR" altLang="pt-BR" sz="800"/>
          </a:p>
          <a:p>
            <a:pPr>
              <a:lnSpc>
                <a:spcPct val="90000"/>
              </a:lnSpc>
              <a:buFontTx/>
              <a:buNone/>
            </a:pPr>
            <a:r>
              <a:rPr lang="pt-BR" altLang="pt-BR"/>
              <a:t>	606 x 1,80 x 2,0 = 2180 L/hab.dia</a:t>
            </a:r>
          </a:p>
          <a:p>
            <a:pPr>
              <a:lnSpc>
                <a:spcPct val="90000"/>
              </a:lnSpc>
            </a:pPr>
            <a:endParaRPr lang="pt-BR" altLang="pt-BR" sz="800"/>
          </a:p>
          <a:p>
            <a:pPr>
              <a:lnSpc>
                <a:spcPct val="90000"/>
              </a:lnSpc>
            </a:pPr>
            <a:r>
              <a:rPr lang="pt-BR" altLang="pt-BR"/>
              <a:t>Prever demanda de incêndio: cerca de 250 m</a:t>
            </a:r>
            <a:r>
              <a:rPr lang="pt-BR" altLang="pt-BR" baseline="30000"/>
              <a:t>3</a:t>
            </a:r>
            <a:r>
              <a:rPr lang="pt-BR" altLang="pt-BR"/>
              <a:t> por reservatório</a:t>
            </a:r>
          </a:p>
        </p:txBody>
      </p:sp>
      <p:sp>
        <p:nvSpPr>
          <p:cNvPr id="3891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389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DD9F1F7F-744E-4801-8D73-B83B8CF3B804}"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35</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2429164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pt-BR" altLang="pt-BR"/>
              <a:t>Cálculo da População por ha</a:t>
            </a:r>
          </a:p>
        </p:txBody>
      </p:sp>
      <p:pic>
        <p:nvPicPr>
          <p:cNvPr id="3994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57200" y="1925722"/>
            <a:ext cx="8229600" cy="3874919"/>
          </a:xfrm>
          <a:noFill/>
        </p:spPr>
      </p:pic>
      <p:sp>
        <p:nvSpPr>
          <p:cNvPr id="3993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399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FC6621D7-2A92-4F50-8A02-9C43707E21A6}"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36</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119228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pt-BR" altLang="pt-BR"/>
              <a:t>Observações</a:t>
            </a:r>
          </a:p>
        </p:txBody>
      </p:sp>
      <p:sp>
        <p:nvSpPr>
          <p:cNvPr id="40965" name="Rectangle 3"/>
          <p:cNvSpPr>
            <a:spLocks noGrp="1" noChangeArrowheads="1"/>
          </p:cNvSpPr>
          <p:nvPr>
            <p:ph idx="1"/>
          </p:nvPr>
        </p:nvSpPr>
        <p:spPr>
          <a:xfrm>
            <a:off x="457200" y="1600200"/>
            <a:ext cx="8382000" cy="4924425"/>
          </a:xfrm>
        </p:spPr>
        <p:txBody>
          <a:bodyPr/>
          <a:lstStyle/>
          <a:p>
            <a:pPr eaLnBrk="1" hangingPunct="1">
              <a:lnSpc>
                <a:spcPct val="80000"/>
              </a:lnSpc>
            </a:pPr>
            <a:r>
              <a:rPr lang="pt-BR" altLang="pt-BR" sz="2800" u="sng"/>
              <a:t>Cloro</a:t>
            </a:r>
            <a:r>
              <a:rPr lang="pt-BR" altLang="pt-BR" sz="2800"/>
              <a:t>: perigoso para a saúde, mas a condição da tubulação e do armazenamento necessita de um produto químico com residual ativo</a:t>
            </a:r>
          </a:p>
          <a:p>
            <a:pPr eaLnBrk="1" hangingPunct="1">
              <a:lnSpc>
                <a:spcPct val="80000"/>
              </a:lnSpc>
            </a:pPr>
            <a:r>
              <a:rPr lang="pt-BR" altLang="pt-BR" sz="2800" u="sng"/>
              <a:t>Vazamentos</a:t>
            </a:r>
            <a:r>
              <a:rPr lang="pt-BR" altLang="pt-BR" sz="2800"/>
              <a:t>: em muitas cidades, até 50% da água é perdida em vazamentos da tubulação urbana</a:t>
            </a:r>
          </a:p>
          <a:p>
            <a:pPr eaLnBrk="1" hangingPunct="1">
              <a:lnSpc>
                <a:spcPct val="80000"/>
              </a:lnSpc>
            </a:pPr>
            <a:r>
              <a:rPr lang="pt-BR" altLang="pt-BR" sz="2800" u="sng"/>
              <a:t>Desperdício</a:t>
            </a:r>
            <a:r>
              <a:rPr lang="pt-BR" altLang="pt-BR" sz="2800"/>
              <a:t> dos próprios consumidores: lavagem de calçadas, torneiras abertas sem necessidade, falta de reparos nas instalações etc.</a:t>
            </a:r>
          </a:p>
          <a:p>
            <a:pPr eaLnBrk="1" hangingPunct="1">
              <a:lnSpc>
                <a:spcPct val="80000"/>
              </a:lnSpc>
            </a:pPr>
            <a:r>
              <a:rPr lang="pt-BR" altLang="pt-BR" sz="2800" u="sng"/>
              <a:t>Roubo</a:t>
            </a:r>
            <a:r>
              <a:rPr lang="pt-BR" altLang="pt-BR" sz="2800"/>
              <a:t>: há um número muito grande de ligações clandestinas de água, trazendo grandes prejuízos às empresas de abastecimento</a:t>
            </a:r>
          </a:p>
        </p:txBody>
      </p:sp>
      <p:sp>
        <p:nvSpPr>
          <p:cNvPr id="4096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409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2764835-8C25-4550-A2CA-396DE4B26616}"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37</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2768056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pt-BR" altLang="pt-BR"/>
              <a:t>Dessalinização</a:t>
            </a:r>
          </a:p>
        </p:txBody>
      </p:sp>
      <p:sp>
        <p:nvSpPr>
          <p:cNvPr id="41989" name="Rectangle 3"/>
          <p:cNvSpPr>
            <a:spLocks noGrp="1" noChangeArrowheads="1"/>
          </p:cNvSpPr>
          <p:nvPr>
            <p:ph idx="1"/>
          </p:nvPr>
        </p:nvSpPr>
        <p:spPr>
          <a:xfrm>
            <a:off x="457200" y="1600200"/>
            <a:ext cx="8229600" cy="4953000"/>
          </a:xfrm>
        </p:spPr>
        <p:txBody>
          <a:bodyPr/>
          <a:lstStyle/>
          <a:p>
            <a:pPr eaLnBrk="1" hangingPunct="1">
              <a:lnSpc>
                <a:spcPct val="80000"/>
              </a:lnSpc>
            </a:pPr>
            <a:r>
              <a:rPr lang="pt-BR" altLang="pt-BR" sz="2400" u="sng"/>
              <a:t>Osmose Reversa</a:t>
            </a:r>
            <a:r>
              <a:rPr lang="pt-BR" altLang="pt-BR" sz="2400"/>
              <a:t>:</a:t>
            </a:r>
          </a:p>
          <a:p>
            <a:pPr lvl="1" eaLnBrk="1" hangingPunct="1">
              <a:lnSpc>
                <a:spcPct val="80000"/>
              </a:lnSpc>
            </a:pPr>
            <a:r>
              <a:rPr lang="pt-BR" altLang="pt-BR" sz="2000"/>
              <a:t>ocorre quando é exercida pressão em uma solução salina;</a:t>
            </a:r>
          </a:p>
          <a:p>
            <a:pPr lvl="1" eaLnBrk="1" hangingPunct="1">
              <a:lnSpc>
                <a:spcPct val="80000"/>
              </a:lnSpc>
            </a:pPr>
            <a:r>
              <a:rPr lang="pt-BR" altLang="pt-BR" sz="2000"/>
              <a:t>a água atravessa uma membrana semipermeável, com poros microscópicos, que retém sais, microorganismos e outras impurezas;</a:t>
            </a:r>
          </a:p>
          <a:p>
            <a:pPr lvl="1" eaLnBrk="1" hangingPunct="1">
              <a:lnSpc>
                <a:spcPct val="80000"/>
              </a:lnSpc>
            </a:pPr>
            <a:r>
              <a:rPr lang="pt-BR" altLang="pt-BR" sz="2000"/>
              <a:t>a água pura "sai" da solução salgada e fica separada em outro local.</a:t>
            </a:r>
          </a:p>
          <a:p>
            <a:pPr eaLnBrk="1" hangingPunct="1">
              <a:lnSpc>
                <a:spcPct val="80000"/>
              </a:lnSpc>
            </a:pPr>
            <a:r>
              <a:rPr lang="pt-BR" altLang="pt-BR" sz="2400" u="sng"/>
              <a:t>Dessalinização Térmica</a:t>
            </a:r>
            <a:r>
              <a:rPr lang="pt-BR" altLang="pt-BR" sz="2400"/>
              <a:t>:</a:t>
            </a:r>
          </a:p>
          <a:p>
            <a:pPr lvl="1" eaLnBrk="1" hangingPunct="1">
              <a:lnSpc>
                <a:spcPct val="80000"/>
              </a:lnSpc>
            </a:pPr>
            <a:r>
              <a:rPr lang="pt-BR" altLang="pt-BR" sz="2000"/>
              <a:t>é um dos processos mais antigos, imitando a circulação natural da água;</a:t>
            </a:r>
          </a:p>
          <a:p>
            <a:pPr lvl="1" eaLnBrk="1" hangingPunct="1">
              <a:lnSpc>
                <a:spcPct val="80000"/>
              </a:lnSpc>
            </a:pPr>
            <a:r>
              <a:rPr lang="pt-BR" altLang="pt-BR" sz="2000"/>
              <a:t>"destilação solar“: utilizada em lugares quentes, com a construção de grandes tanques cobertos com vidro ou outro material transparente;</a:t>
            </a:r>
          </a:p>
          <a:p>
            <a:pPr lvl="1" eaLnBrk="1" hangingPunct="1">
              <a:lnSpc>
                <a:spcPct val="80000"/>
              </a:lnSpc>
            </a:pPr>
            <a:r>
              <a:rPr lang="pt-BR" altLang="pt-BR" sz="2000"/>
              <a:t>a luz solar atravessa o vidro, a água do líquido bruto evapora, os vapores se condensam na parte interna do vidro, transformando-se novamente em água, que escorre para um sistema de recolhimento.</a:t>
            </a:r>
          </a:p>
        </p:txBody>
      </p:sp>
      <p:sp>
        <p:nvSpPr>
          <p:cNvPr id="4198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4198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42854D72-57DA-454D-8129-B7ED3A2AC731}"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38</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772956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pt-BR" altLang="pt-BR"/>
              <a:t>Dessalinização Térmica</a:t>
            </a:r>
          </a:p>
        </p:txBody>
      </p:sp>
      <p:sp>
        <p:nvSpPr>
          <p:cNvPr id="4301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430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C215071-19C8-4B8D-A8FE-244D1FE6FBDF}"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39</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43013" name="Picture 4" descr="dessalinizador s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16113"/>
            <a:ext cx="7489825"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46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7504" y="980728"/>
            <a:ext cx="8797259"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Arial" panose="020B0604020202020204" pitchFamily="34" charset="0"/>
              </a:rPr>
              <a:t>	Ter saneamento básico é um fator essencial para um país poder ser chamado de país desenvolvido. Os serviços de água tratada, coleta e tratamento dos esgotos levam à melhoria da qualidade de vidas das pessoas, sobretudo na Saúde Infantil com redução da mortalidade infantil, melhorias na Educação, na expansão do Turismo, na valorização dos Imóveis, na Renda do trabalhador, na Despoluição dos rios e Preservação dos recursos hídricos, etc.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Arial" panose="020B0604020202020204" pitchFamily="34" charset="0"/>
              </a:rPr>
              <a:t>	Estudo do Instituto Trata Brasil, por exemplo, mostrou que o Brasil convive com centenas de milhares de casos de internação por diarreias todos os ano (400 mil casos em 2011, sendo 53% de crianças de 0 a 5 anos), muito disso devido à falta de saneamento.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Arial" panose="020B0604020202020204" pitchFamily="34" charset="0"/>
              </a:rPr>
              <a:t>	Estudo do BNDES estima que 65% das internações em hospitais de crianças com menos de 10 anos sejam provocadas por males oriundos da deficiência ou inexistência de esgoto e água limpa, que também surte efeito no desempenho escolar, pois crianças que vivem em áreas sem saneamento básico apresentam 18% a menos no rendimento escolar.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000" b="0" i="0" u="none" strike="noStrike" cap="none" normalizeH="0" baseline="0" dirty="0">
              <a:ln>
                <a:noFill/>
              </a:ln>
              <a:solidFill>
                <a:schemeClr val="tx1"/>
              </a:solidFill>
              <a:effectLst/>
              <a:latin typeface="Arial" panose="020B0604020202020204" pitchFamily="34" charset="0"/>
            </a:endParaRPr>
          </a:p>
        </p:txBody>
      </p:sp>
      <p:pic>
        <p:nvPicPr>
          <p:cNvPr id="1028" name="Picture 4" descr="http://www.tratabrasil.org.br/images/bla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12" y="3904184"/>
            <a:ext cx="45719"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a:spLocks noGrp="1"/>
          </p:cNvSpPr>
          <p:nvPr>
            <p:ph type="title"/>
          </p:nvPr>
        </p:nvSpPr>
        <p:spPr>
          <a:xfrm>
            <a:off x="529208" y="214354"/>
            <a:ext cx="8229600" cy="908720"/>
          </a:xfrm>
        </p:spPr>
        <p:txBody>
          <a:bodyPr>
            <a:noAutofit/>
          </a:bodyPr>
          <a:lstStyle/>
          <a:p>
            <a:r>
              <a:rPr lang="pt-BR" sz="4400" b="1" dirty="0">
                <a:solidFill>
                  <a:schemeClr val="tx2"/>
                </a:solidFill>
              </a:rPr>
              <a:t>Sua importância</a:t>
            </a:r>
            <a:br>
              <a:rPr lang="pt-BR" sz="4400" b="1" dirty="0">
                <a:solidFill>
                  <a:schemeClr val="tx2"/>
                </a:solidFill>
              </a:rPr>
            </a:br>
            <a:endParaRPr lang="pt-BR" sz="4400" dirty="0">
              <a:solidFill>
                <a:schemeClr val="tx2"/>
              </a:solidFill>
            </a:endParaRPr>
          </a:p>
        </p:txBody>
      </p:sp>
      <p:pic>
        <p:nvPicPr>
          <p:cNvPr id="6" name="Imagem 5"/>
          <p:cNvPicPr>
            <a:picLocks noChangeAspect="1"/>
          </p:cNvPicPr>
          <p:nvPr/>
        </p:nvPicPr>
        <p:blipFill>
          <a:blip r:embed="rId3">
            <a:extLst>
              <a:ext uri="{BEBA8EAE-BF5A-486C-A8C5-ECC9F3942E4B}">
                <a14:imgProps xmlns:a14="http://schemas.microsoft.com/office/drawing/2010/main">
                  <a14:imgLayer r:embed="rId4">
                    <a14:imgEffect>
                      <a14:backgroundRemoval t="9274" b="95968" l="324" r="100000"/>
                    </a14:imgEffect>
                  </a14:imgLayer>
                </a14:imgProps>
              </a:ext>
            </a:extLst>
          </a:blip>
          <a:stretch>
            <a:fillRect/>
          </a:stretch>
        </p:blipFill>
        <p:spPr>
          <a:xfrm rot="2979690">
            <a:off x="-254706" y="647360"/>
            <a:ext cx="724419" cy="951427"/>
          </a:xfrm>
          <a:prstGeom prst="rect">
            <a:avLst/>
          </a:prstGeom>
        </p:spPr>
      </p:pic>
      <p:pic>
        <p:nvPicPr>
          <p:cNvPr id="7" name="Imagem 6"/>
          <p:cNvPicPr>
            <a:picLocks noChangeAspect="1"/>
          </p:cNvPicPr>
          <p:nvPr/>
        </p:nvPicPr>
        <p:blipFill>
          <a:blip r:embed="rId3">
            <a:extLst>
              <a:ext uri="{BEBA8EAE-BF5A-486C-A8C5-ECC9F3942E4B}">
                <a14:imgProps xmlns:a14="http://schemas.microsoft.com/office/drawing/2010/main">
                  <a14:imgLayer r:embed="rId4">
                    <a14:imgEffect>
                      <a14:backgroundRemoval t="9274" b="95968" l="324" r="100000"/>
                    </a14:imgEffect>
                  </a14:imgLayer>
                </a14:imgProps>
              </a:ext>
            </a:extLst>
          </a:blip>
          <a:stretch>
            <a:fillRect/>
          </a:stretch>
        </p:blipFill>
        <p:spPr>
          <a:xfrm rot="2979690">
            <a:off x="-254705" y="3116101"/>
            <a:ext cx="724419" cy="951427"/>
          </a:xfrm>
          <a:prstGeom prst="rect">
            <a:avLst/>
          </a:prstGeom>
        </p:spPr>
      </p:pic>
      <p:pic>
        <p:nvPicPr>
          <p:cNvPr id="8" name="Imagem 7"/>
          <p:cNvPicPr>
            <a:picLocks noChangeAspect="1"/>
          </p:cNvPicPr>
          <p:nvPr/>
        </p:nvPicPr>
        <p:blipFill>
          <a:blip r:embed="rId3">
            <a:extLst>
              <a:ext uri="{BEBA8EAE-BF5A-486C-A8C5-ECC9F3942E4B}">
                <a14:imgProps xmlns:a14="http://schemas.microsoft.com/office/drawing/2010/main">
                  <a14:imgLayer r:embed="rId4">
                    <a14:imgEffect>
                      <a14:backgroundRemoval t="9274" b="95968" l="324" r="100000"/>
                    </a14:imgEffect>
                  </a14:imgLayer>
                </a14:imgProps>
              </a:ext>
            </a:extLst>
          </a:blip>
          <a:stretch>
            <a:fillRect/>
          </a:stretch>
        </p:blipFill>
        <p:spPr>
          <a:xfrm rot="2979690">
            <a:off x="-254706" y="4725811"/>
            <a:ext cx="724419" cy="951427"/>
          </a:xfrm>
          <a:prstGeom prst="rect">
            <a:avLst/>
          </a:prstGeom>
        </p:spPr>
      </p:pic>
    </p:spTree>
    <p:extLst>
      <p:ext uri="{BB962C8B-B14F-4D97-AF65-F5344CB8AC3E}">
        <p14:creationId xmlns:p14="http://schemas.microsoft.com/office/powerpoint/2010/main" val="498160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pt-BR" altLang="pt-BR"/>
              <a:t>Dessalinização</a:t>
            </a:r>
          </a:p>
        </p:txBody>
      </p:sp>
      <p:sp>
        <p:nvSpPr>
          <p:cNvPr id="44037" name="Rectangle 3"/>
          <p:cNvSpPr>
            <a:spLocks noGrp="1" noChangeArrowheads="1"/>
          </p:cNvSpPr>
          <p:nvPr>
            <p:ph idx="1"/>
          </p:nvPr>
        </p:nvSpPr>
        <p:spPr/>
        <p:txBody>
          <a:bodyPr/>
          <a:lstStyle/>
          <a:p>
            <a:pPr eaLnBrk="1" hangingPunct="1">
              <a:lnSpc>
                <a:spcPct val="90000"/>
              </a:lnSpc>
            </a:pPr>
            <a:r>
              <a:rPr lang="pt-BR" altLang="pt-BR" u="sng"/>
              <a:t>Congelamento</a:t>
            </a:r>
            <a:r>
              <a:rPr lang="pt-BR" altLang="pt-BR"/>
              <a:t>: </a:t>
            </a:r>
          </a:p>
          <a:p>
            <a:pPr lvl="1" eaLnBrk="1" hangingPunct="1">
              <a:lnSpc>
                <a:spcPct val="90000"/>
              </a:lnSpc>
            </a:pPr>
            <a:r>
              <a:rPr lang="pt-BR" altLang="pt-BR"/>
              <a:t>quando congelamos a água, produzimos gelo puro, sem sal;</a:t>
            </a:r>
          </a:p>
          <a:p>
            <a:pPr lvl="1" eaLnBrk="1" hangingPunct="1">
              <a:lnSpc>
                <a:spcPct val="90000"/>
              </a:lnSpc>
            </a:pPr>
            <a:r>
              <a:rPr lang="pt-BR" altLang="pt-BR"/>
              <a:t>então, pelo congelamento/ descongelamento pode-se obter água doce;</a:t>
            </a:r>
          </a:p>
          <a:p>
            <a:pPr lvl="1" eaLnBrk="1" hangingPunct="1">
              <a:lnSpc>
                <a:spcPct val="90000"/>
              </a:lnSpc>
            </a:pPr>
            <a:r>
              <a:rPr lang="pt-BR" altLang="pt-BR"/>
              <a:t>esse método não foi testado em larga escala, porém, existem propostas para a utilização de calotas polares (onde está boa parte da água doce do planeta) para obtenção de água pura.</a:t>
            </a:r>
          </a:p>
        </p:txBody>
      </p:sp>
      <p:sp>
        <p:nvSpPr>
          <p:cNvPr id="4403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440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42F1BF4-5B46-4D71-89F0-64EEC3EAC43C}"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40</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260036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457200" y="188913"/>
            <a:ext cx="8229600" cy="1143000"/>
          </a:xfrm>
        </p:spPr>
        <p:txBody>
          <a:bodyPr/>
          <a:lstStyle/>
          <a:p>
            <a:pPr eaLnBrk="1" hangingPunct="1"/>
            <a:r>
              <a:rPr lang="pt-BR" altLang="pt-BR" sz="4000"/>
              <a:t>Classificação das águas residuárias</a:t>
            </a:r>
          </a:p>
        </p:txBody>
      </p:sp>
      <p:sp>
        <p:nvSpPr>
          <p:cNvPr id="45061" name="Rectangle 3"/>
          <p:cNvSpPr>
            <a:spLocks noGrp="1" noChangeArrowheads="1"/>
          </p:cNvSpPr>
          <p:nvPr>
            <p:ph idx="1"/>
          </p:nvPr>
        </p:nvSpPr>
        <p:spPr>
          <a:xfrm>
            <a:off x="457200" y="1600200"/>
            <a:ext cx="8229600" cy="4876800"/>
          </a:xfrm>
        </p:spPr>
        <p:txBody>
          <a:bodyPr/>
          <a:lstStyle/>
          <a:p>
            <a:pPr eaLnBrk="1" hangingPunct="1">
              <a:lnSpc>
                <a:spcPct val="130000"/>
              </a:lnSpc>
            </a:pPr>
            <a:r>
              <a:rPr lang="pt-BR" altLang="pt-BR"/>
              <a:t>Esgoto sanitário (doméstico): residências, comércio e instituições</a:t>
            </a:r>
          </a:p>
          <a:p>
            <a:pPr eaLnBrk="1" hangingPunct="1">
              <a:lnSpc>
                <a:spcPct val="130000"/>
              </a:lnSpc>
            </a:pPr>
            <a:r>
              <a:rPr lang="pt-BR" altLang="pt-BR"/>
              <a:t>Água de infiltração: parcela das águas do subsolo que infiltra nas tubulações </a:t>
            </a:r>
          </a:p>
          <a:p>
            <a:pPr eaLnBrk="1" hangingPunct="1">
              <a:lnSpc>
                <a:spcPct val="130000"/>
              </a:lnSpc>
            </a:pPr>
            <a:r>
              <a:rPr lang="pt-BR" altLang="pt-BR"/>
              <a:t>Águas pluviais (chuvas)</a:t>
            </a:r>
          </a:p>
          <a:p>
            <a:pPr eaLnBrk="1" hangingPunct="1">
              <a:lnSpc>
                <a:spcPct val="130000"/>
              </a:lnSpc>
            </a:pPr>
            <a:r>
              <a:rPr lang="pt-BR" altLang="pt-BR"/>
              <a:t>Águas residuárias industriais</a:t>
            </a:r>
          </a:p>
        </p:txBody>
      </p:sp>
      <p:sp>
        <p:nvSpPr>
          <p:cNvPr id="4505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450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074B463-4CEB-4612-967D-FBEBE42FA0E4}"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41</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458972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457200" y="188913"/>
            <a:ext cx="8229600" cy="1143000"/>
          </a:xfrm>
        </p:spPr>
        <p:txBody>
          <a:bodyPr>
            <a:normAutofit fontScale="90000"/>
          </a:bodyPr>
          <a:lstStyle/>
          <a:p>
            <a:pPr eaLnBrk="1" hangingPunct="1"/>
            <a:r>
              <a:rPr lang="pt-BR" altLang="pt-BR" sz="4000"/>
              <a:t>Sistema de Coleta de Águas Residuárias</a:t>
            </a:r>
          </a:p>
        </p:txBody>
      </p:sp>
      <p:sp>
        <p:nvSpPr>
          <p:cNvPr id="46085" name="Rectangle 3"/>
          <p:cNvSpPr>
            <a:spLocks noGrp="1" noChangeArrowheads="1"/>
          </p:cNvSpPr>
          <p:nvPr>
            <p:ph idx="1"/>
          </p:nvPr>
        </p:nvSpPr>
        <p:spPr/>
        <p:txBody>
          <a:bodyPr/>
          <a:lstStyle/>
          <a:p>
            <a:pPr eaLnBrk="1" hangingPunct="1"/>
            <a:r>
              <a:rPr lang="pt-BR" altLang="pt-BR"/>
              <a:t>Instalações prediais </a:t>
            </a:r>
          </a:p>
          <a:p>
            <a:pPr eaLnBrk="1" hangingPunct="1"/>
            <a:r>
              <a:rPr lang="pt-BR" altLang="pt-BR"/>
              <a:t>Coletores tronco ou secundários</a:t>
            </a:r>
          </a:p>
          <a:p>
            <a:pPr eaLnBrk="1" hangingPunct="1"/>
            <a:r>
              <a:rPr lang="pt-BR" altLang="pt-BR"/>
              <a:t>Interceptor: recebe os coletores tronco</a:t>
            </a:r>
          </a:p>
          <a:p>
            <a:pPr eaLnBrk="1" hangingPunct="1"/>
            <a:r>
              <a:rPr lang="pt-BR" altLang="pt-BR"/>
              <a:t>Emissário: destino, sem contribuições</a:t>
            </a:r>
          </a:p>
          <a:p>
            <a:pPr eaLnBrk="1" hangingPunct="1"/>
            <a:r>
              <a:rPr lang="pt-BR" altLang="pt-BR"/>
              <a:t>Estação de tratamento</a:t>
            </a:r>
          </a:p>
          <a:p>
            <a:pPr eaLnBrk="1" hangingPunct="1"/>
            <a:r>
              <a:rPr lang="pt-BR" altLang="pt-BR"/>
              <a:t>Reuso ou</a:t>
            </a:r>
          </a:p>
          <a:p>
            <a:pPr eaLnBrk="1" hangingPunct="1"/>
            <a:r>
              <a:rPr lang="pt-BR" altLang="pt-BR"/>
              <a:t>Corpo d’água receptor</a:t>
            </a:r>
          </a:p>
          <a:p>
            <a:pPr eaLnBrk="1" hangingPunct="1"/>
            <a:endParaRPr lang="pt-BR" altLang="pt-BR"/>
          </a:p>
        </p:txBody>
      </p:sp>
      <p:sp>
        <p:nvSpPr>
          <p:cNvPr id="4608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460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A80E3FC-87F4-4F89-A939-2ADD7EF85A5A}"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42</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12779130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pt-BR" altLang="pt-BR"/>
              <a:t>Privadas coletivas da Itália</a:t>
            </a:r>
          </a:p>
        </p:txBody>
      </p:sp>
      <p:pic>
        <p:nvPicPr>
          <p:cNvPr id="47109" name="Content Placeholder 5" descr="http://www.sewerhistory.org/images/pu/100_pu0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700213"/>
            <a:ext cx="6624638" cy="4249737"/>
          </a:xfrm>
        </p:spPr>
      </p:pic>
      <p:sp>
        <p:nvSpPr>
          <p:cNvPr id="471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471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60CD9C38-2704-49D7-878C-1F7A4EEFC335}"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43</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7110" name="TextBox 6"/>
          <p:cNvSpPr txBox="1">
            <a:spLocks noChangeArrowheads="1"/>
          </p:cNvSpPr>
          <p:nvPr/>
        </p:nvSpPr>
        <p:spPr bwMode="auto">
          <a:xfrm>
            <a:off x="1258888" y="5970588"/>
            <a:ext cx="6697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r>
              <a:rPr kumimoji="0" lang="pt-BR" altLang="pt-BR" sz="1600" b="0" i="0" u="none" strike="noStrike" kern="0" cap="none" spc="0" normalizeH="0" baseline="0" noProof="0">
                <a:ln>
                  <a:noFill/>
                </a:ln>
                <a:solidFill>
                  <a:schemeClr val="tx1"/>
                </a:solidFill>
                <a:effectLst/>
                <a:uLnTx/>
                <a:uFillTx/>
                <a:latin typeface="Arial" panose="020B0604020202020204" pitchFamily="34" charset="0"/>
              </a:rPr>
              <a:t>http://www.sewerhistory.org/images/pu/100_pu05.jpg</a:t>
            </a:r>
          </a:p>
        </p:txBody>
      </p:sp>
    </p:spTree>
    <p:extLst>
      <p:ext uri="{BB962C8B-B14F-4D97-AF65-F5344CB8AC3E}">
        <p14:creationId xmlns:p14="http://schemas.microsoft.com/office/powerpoint/2010/main" val="2353347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pt-BR" altLang="pt-BR"/>
              <a:t>Privadas coletivas em Roma</a:t>
            </a:r>
          </a:p>
        </p:txBody>
      </p:sp>
      <p:pic>
        <p:nvPicPr>
          <p:cNvPr id="48133" name="Content Placeholder 5" descr="http://www.sewerhistory.org/images/w/wemi/wemi_Ostia_Latrin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484313"/>
            <a:ext cx="5848350" cy="4525962"/>
          </a:xfrm>
        </p:spPr>
      </p:pic>
      <p:sp>
        <p:nvSpPr>
          <p:cNvPr id="481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481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2E42764-88FF-4D6D-850B-69242AF187B2}"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44</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8134" name="TextBox 6"/>
          <p:cNvSpPr txBox="1">
            <a:spLocks noChangeArrowheads="1"/>
          </p:cNvSpPr>
          <p:nvPr/>
        </p:nvSpPr>
        <p:spPr bwMode="auto">
          <a:xfrm>
            <a:off x="1692275" y="5949950"/>
            <a:ext cx="60483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Char char="•"/>
              <a:tabLst/>
              <a:defRPr/>
            </a:pPr>
            <a:r>
              <a:rPr kumimoji="0" lang="pt-BR" altLang="pt-BR" sz="1400" b="0" i="0" u="none" strike="noStrike" kern="0" cap="none" spc="0" normalizeH="0" baseline="0" noProof="0">
                <a:ln>
                  <a:noFill/>
                </a:ln>
                <a:solidFill>
                  <a:schemeClr val="tx1"/>
                </a:solidFill>
                <a:effectLst/>
                <a:uLnTx/>
                <a:uFillTx/>
                <a:latin typeface="Arial" panose="020B0604020202020204" pitchFamily="34" charset="0"/>
              </a:rPr>
              <a:t>http://www.sewerhistory.org/images/w/wemi/wemi_Ostia_Latrine.jpg</a:t>
            </a:r>
          </a:p>
        </p:txBody>
      </p:sp>
    </p:spTree>
    <p:extLst>
      <p:ext uri="{BB962C8B-B14F-4D97-AF65-F5344CB8AC3E}">
        <p14:creationId xmlns:p14="http://schemas.microsoft.com/office/powerpoint/2010/main" val="2674059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pt-BR" altLang="pt-BR"/>
              <a:t>Penicos ao longo da história</a:t>
            </a:r>
          </a:p>
        </p:txBody>
      </p:sp>
      <p:pic>
        <p:nvPicPr>
          <p:cNvPr id="49156" name="Content Placeholder 5" descr="http://upload.wikimedia.org/wikipedia/commons/c/c7/Edo_period_chamber_pot_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628775"/>
            <a:ext cx="3095625" cy="2592388"/>
          </a:xfrm>
        </p:spPr>
      </p:pic>
      <p:sp>
        <p:nvSpPr>
          <p:cNvPr id="491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B2B4544-E84B-4B82-A39A-168B0A9661C1}"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45</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49157" name="Picture 6" descr="http://art.library.wisc.edu/exhibits/images/ChamberPot_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484313"/>
            <a:ext cx="28813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http://www.collectiblesbypj.com/images/chamberp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149725"/>
            <a:ext cx="30972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9" descr="File:Edo period chamber pot 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3789363"/>
            <a:ext cx="298926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547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pt-BR" altLang="pt-BR"/>
              <a:t>“Tronos”</a:t>
            </a:r>
          </a:p>
        </p:txBody>
      </p:sp>
      <p:pic>
        <p:nvPicPr>
          <p:cNvPr id="50181" name="Content Placeholder 5" descr="http://www.vam.ac.uk/images/image/25424-larg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628775"/>
            <a:ext cx="3222625" cy="4525963"/>
          </a:xfrm>
        </p:spPr>
      </p:pic>
      <p:sp>
        <p:nvSpPr>
          <p:cNvPr id="501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501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483AF3E1-0D6C-47FD-BC50-9C234F40CC8E}"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46</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50182" name="Picture 6" descr="http://farm4.static.flickr.com/3633/3644680670_4e65726a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654175"/>
            <a:ext cx="3240088"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172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r>
              <a:rPr lang="pt-BR" altLang="pt-BR"/>
              <a:t>Parati - RJ</a:t>
            </a:r>
          </a:p>
        </p:txBody>
      </p:sp>
      <p:sp>
        <p:nvSpPr>
          <p:cNvPr id="5120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512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6917FB4-E859-48F8-A8CF-3B283F59DE71}"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47</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51205" name="Picture 3" descr="parat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454150"/>
            <a:ext cx="6376988"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631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0" y="609600"/>
            <a:ext cx="4114800" cy="2514600"/>
          </a:xfrm>
        </p:spPr>
        <p:txBody>
          <a:bodyPr>
            <a:normAutofit fontScale="90000"/>
          </a:bodyPr>
          <a:lstStyle/>
          <a:p>
            <a:pPr eaLnBrk="1" hangingPunct="1"/>
            <a:r>
              <a:rPr lang="pt-BR" altLang="pt-BR" sz="4000"/>
              <a:t>“Casinha”</a:t>
            </a:r>
            <a:br>
              <a:rPr lang="pt-BR" altLang="pt-BR" sz="4000"/>
            </a:br>
            <a:r>
              <a:rPr lang="pt-BR" altLang="pt-BR" sz="4000"/>
              <a:t>Solução para locais sem coleta de esgoto</a:t>
            </a:r>
            <a:br>
              <a:rPr lang="pt-BR" altLang="pt-BR" sz="4000"/>
            </a:br>
            <a:endParaRPr lang="pt-BR" altLang="pt-BR" sz="4000"/>
          </a:p>
        </p:txBody>
      </p:sp>
      <p:pic>
        <p:nvPicPr>
          <p:cNvPr id="52227" name="Picture 3" descr="image3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457200"/>
            <a:ext cx="3811588" cy="6096000"/>
          </a:xfrm>
          <a:noFill/>
        </p:spPr>
      </p:pic>
      <p:pic>
        <p:nvPicPr>
          <p:cNvPr id="52228" name="Picture 4" descr="image2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240088"/>
            <a:ext cx="3154363"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076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457200" y="274638"/>
            <a:ext cx="8229600" cy="1231900"/>
          </a:xfrm>
        </p:spPr>
        <p:txBody>
          <a:bodyPr/>
          <a:lstStyle/>
          <a:p>
            <a:pPr eaLnBrk="1" hangingPunct="1"/>
            <a:r>
              <a:rPr lang="pt-BR" altLang="pt-BR"/>
              <a:t>Objetivos do Tratamento</a:t>
            </a:r>
          </a:p>
        </p:txBody>
      </p:sp>
      <p:sp>
        <p:nvSpPr>
          <p:cNvPr id="56325" name="Rectangle 3"/>
          <p:cNvSpPr>
            <a:spLocks noGrp="1" noChangeArrowheads="1"/>
          </p:cNvSpPr>
          <p:nvPr>
            <p:ph idx="1"/>
          </p:nvPr>
        </p:nvSpPr>
        <p:spPr>
          <a:xfrm>
            <a:off x="457200" y="1600200"/>
            <a:ext cx="8229600" cy="4876800"/>
          </a:xfrm>
        </p:spPr>
        <p:txBody>
          <a:bodyPr/>
          <a:lstStyle/>
          <a:p>
            <a:pPr eaLnBrk="1" hangingPunct="1">
              <a:lnSpc>
                <a:spcPct val="90000"/>
              </a:lnSpc>
              <a:defRPr/>
            </a:pPr>
            <a:r>
              <a:rPr lang="pt-BR" dirty="0"/>
              <a:t>Higiênico/ambiental: minimizar a carga poluidora lançada na natureza (rios, represas, lagos, oceanos, solo etc.)</a:t>
            </a:r>
          </a:p>
          <a:p>
            <a:pPr eaLnBrk="1" hangingPunct="1">
              <a:lnSpc>
                <a:spcPct val="90000"/>
              </a:lnSpc>
              <a:defRPr/>
            </a:pPr>
            <a:r>
              <a:rPr lang="pt-BR" dirty="0"/>
              <a:t>Legal: minimizar as multas dos órgãos fiscalizadores</a:t>
            </a:r>
          </a:p>
          <a:p>
            <a:pPr eaLnBrk="1" hangingPunct="1">
              <a:lnSpc>
                <a:spcPct val="90000"/>
              </a:lnSpc>
              <a:defRPr/>
            </a:pPr>
            <a:r>
              <a:rPr lang="pt-BR" dirty="0"/>
              <a:t>Objetivo principal do tratamento: </a:t>
            </a:r>
            <a:r>
              <a:rPr lang="pt-BR" dirty="0">
                <a:solidFill>
                  <a:srgbClr val="FF0000"/>
                </a:solidFill>
                <a:effectLst>
                  <a:outerShdw blurRad="38100" dist="38100" dir="2700000" algn="tl">
                    <a:srgbClr val="000000">
                      <a:alpha val="43137"/>
                    </a:srgbClr>
                  </a:outerShdw>
                </a:effectLst>
              </a:rPr>
              <a:t>remoção da matéria orgânica</a:t>
            </a:r>
            <a:r>
              <a:rPr lang="pt-BR" dirty="0"/>
              <a:t> (M.O.)</a:t>
            </a:r>
          </a:p>
          <a:p>
            <a:pPr eaLnBrk="1" hangingPunct="1">
              <a:lnSpc>
                <a:spcPct val="90000"/>
              </a:lnSpc>
              <a:defRPr/>
            </a:pPr>
            <a:r>
              <a:rPr lang="pt-BR" dirty="0"/>
              <a:t>Eficiência do tratamento: eficiência de remoção de matéria orgânica, patogênicos, sólidos, tóxicos etc.</a:t>
            </a:r>
          </a:p>
        </p:txBody>
      </p:sp>
      <p:sp>
        <p:nvSpPr>
          <p:cNvPr id="5325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532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FF04988F-024B-4987-88A8-3A64EE8E3484}"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49</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29547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pt-BR" altLang="pt-BR" b="1" dirty="0">
                <a:solidFill>
                  <a:schemeClr val="tx2"/>
                </a:solidFill>
              </a:rPr>
              <a:t>A importância da água</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9342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183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pt-BR" altLang="pt-BR"/>
              <a:t>Níveis de Tratamento</a:t>
            </a:r>
          </a:p>
        </p:txBody>
      </p:sp>
      <p:sp>
        <p:nvSpPr>
          <p:cNvPr id="54277" name="Rectangle 3"/>
          <p:cNvSpPr>
            <a:spLocks noGrp="1" noChangeArrowheads="1"/>
          </p:cNvSpPr>
          <p:nvPr>
            <p:ph idx="1"/>
          </p:nvPr>
        </p:nvSpPr>
        <p:spPr>
          <a:xfrm>
            <a:off x="457200" y="1600200"/>
            <a:ext cx="8458200" cy="4781550"/>
          </a:xfrm>
        </p:spPr>
        <p:txBody>
          <a:bodyPr/>
          <a:lstStyle/>
          <a:p>
            <a:pPr eaLnBrk="1" hangingPunct="1">
              <a:lnSpc>
                <a:spcPct val="80000"/>
              </a:lnSpc>
            </a:pPr>
            <a:r>
              <a:rPr lang="pt-BR" altLang="pt-BR" sz="2400"/>
              <a:t>Preliminar (físico): retirada de sólidos grosseiros</a:t>
            </a:r>
          </a:p>
          <a:p>
            <a:pPr eaLnBrk="1" hangingPunct="1">
              <a:lnSpc>
                <a:spcPct val="80000"/>
              </a:lnSpc>
            </a:pPr>
            <a:r>
              <a:rPr lang="pt-BR" altLang="pt-BR" sz="2400" u="sng"/>
              <a:t>Primário </a:t>
            </a:r>
            <a:r>
              <a:rPr lang="pt-BR" altLang="pt-BR" sz="2400"/>
              <a:t>(físico): retirada de </a:t>
            </a:r>
          </a:p>
          <a:p>
            <a:pPr lvl="1" eaLnBrk="1" hangingPunct="1">
              <a:lnSpc>
                <a:spcPct val="80000"/>
              </a:lnSpc>
            </a:pPr>
            <a:r>
              <a:rPr lang="pt-BR" altLang="pt-BR" sz="2200"/>
              <a:t>Sólidos em suspensão sedimentáveis </a:t>
            </a:r>
          </a:p>
          <a:p>
            <a:pPr lvl="1" eaLnBrk="1" hangingPunct="1">
              <a:lnSpc>
                <a:spcPct val="80000"/>
              </a:lnSpc>
            </a:pPr>
            <a:r>
              <a:rPr lang="pt-BR" altLang="pt-BR" sz="2200"/>
              <a:t>Matéria orgânica em suspensão sedimentável</a:t>
            </a:r>
          </a:p>
          <a:p>
            <a:pPr eaLnBrk="1" hangingPunct="1">
              <a:lnSpc>
                <a:spcPct val="80000"/>
              </a:lnSpc>
            </a:pPr>
            <a:r>
              <a:rPr lang="pt-BR" altLang="pt-BR" sz="2400" u="sng"/>
              <a:t>Secundário</a:t>
            </a:r>
            <a:r>
              <a:rPr lang="pt-BR" altLang="pt-BR" sz="2400"/>
              <a:t> (biológico): retirada de </a:t>
            </a:r>
          </a:p>
          <a:p>
            <a:pPr lvl="1" eaLnBrk="1" hangingPunct="1">
              <a:lnSpc>
                <a:spcPct val="80000"/>
              </a:lnSpc>
            </a:pPr>
            <a:r>
              <a:rPr lang="pt-BR" altLang="pt-BR" sz="2200"/>
              <a:t>Matéria orgânica em suspensão ou dissolvida</a:t>
            </a:r>
          </a:p>
          <a:p>
            <a:pPr lvl="1" eaLnBrk="1" hangingPunct="1">
              <a:lnSpc>
                <a:spcPct val="80000"/>
              </a:lnSpc>
            </a:pPr>
            <a:r>
              <a:rPr lang="pt-BR" altLang="pt-BR" sz="2200"/>
              <a:t>Eventualmente nutrientes (Nitrogênio e Fósforo)</a:t>
            </a:r>
          </a:p>
          <a:p>
            <a:pPr eaLnBrk="1" hangingPunct="1">
              <a:lnSpc>
                <a:spcPct val="80000"/>
              </a:lnSpc>
            </a:pPr>
            <a:r>
              <a:rPr lang="pt-BR" altLang="pt-BR" sz="2400"/>
              <a:t>T</a:t>
            </a:r>
            <a:r>
              <a:rPr lang="pt-BR" altLang="pt-BR" sz="2400" u="sng"/>
              <a:t>erciário</a:t>
            </a:r>
            <a:r>
              <a:rPr lang="pt-BR" altLang="pt-BR" sz="2400"/>
              <a:t> (físico ou químico): remoção de </a:t>
            </a:r>
          </a:p>
          <a:p>
            <a:pPr lvl="1" eaLnBrk="1" hangingPunct="1">
              <a:lnSpc>
                <a:spcPct val="80000"/>
              </a:lnSpc>
            </a:pPr>
            <a:r>
              <a:rPr lang="pt-BR" altLang="pt-BR" sz="2200"/>
              <a:t>Poluentes específicos</a:t>
            </a:r>
          </a:p>
          <a:p>
            <a:pPr lvl="1" eaLnBrk="1" hangingPunct="1">
              <a:lnSpc>
                <a:spcPct val="80000"/>
              </a:lnSpc>
            </a:pPr>
            <a:r>
              <a:rPr lang="pt-BR" altLang="pt-BR" sz="2200"/>
              <a:t>Patogênicos</a:t>
            </a:r>
          </a:p>
          <a:p>
            <a:pPr lvl="1" eaLnBrk="1" hangingPunct="1">
              <a:lnSpc>
                <a:spcPct val="80000"/>
              </a:lnSpc>
            </a:pPr>
            <a:r>
              <a:rPr lang="pt-BR" altLang="pt-BR" sz="2200"/>
              <a:t>Metais pesados</a:t>
            </a:r>
          </a:p>
          <a:p>
            <a:pPr lvl="1" eaLnBrk="1" hangingPunct="1">
              <a:lnSpc>
                <a:spcPct val="80000"/>
              </a:lnSpc>
            </a:pPr>
            <a:r>
              <a:rPr lang="pt-BR" altLang="pt-BR" sz="2200"/>
              <a:t>Substâncias inorgânicas ou não biodegradáveis</a:t>
            </a:r>
          </a:p>
          <a:p>
            <a:pPr lvl="1" eaLnBrk="1" hangingPunct="1">
              <a:lnSpc>
                <a:spcPct val="80000"/>
              </a:lnSpc>
            </a:pPr>
            <a:r>
              <a:rPr lang="pt-BR" altLang="pt-BR" sz="2200"/>
              <a:t>Nutrientes (N e P)</a:t>
            </a:r>
          </a:p>
        </p:txBody>
      </p:sp>
      <p:sp>
        <p:nvSpPr>
          <p:cNvPr id="5427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542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72FFF415-04EF-40D1-9FAF-E4FD9D24F810}"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50</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453566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pt-BR" altLang="pt-BR" sz="4000"/>
              <a:t>Sistemas de Tratamento de Esgoto</a:t>
            </a:r>
          </a:p>
        </p:txBody>
      </p:sp>
      <p:pic>
        <p:nvPicPr>
          <p:cNvPr id="5530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0250" y="2224881"/>
            <a:ext cx="5143500" cy="3276600"/>
          </a:xfrm>
          <a:noFill/>
        </p:spPr>
      </p:pic>
      <p:sp>
        <p:nvSpPr>
          <p:cNvPr id="5529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552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7BA267E1-177E-4BD4-B4CD-D0D4240D27A1}"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51</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45119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sz="quarter"/>
          </p:nvPr>
        </p:nvSpPr>
        <p:spPr>
          <a:xfrm>
            <a:off x="457200" y="228600"/>
            <a:ext cx="8382000" cy="1143000"/>
          </a:xfrm>
        </p:spPr>
        <p:txBody>
          <a:bodyPr/>
          <a:lstStyle/>
          <a:p>
            <a:pPr eaLnBrk="1" hangingPunct="1"/>
            <a:r>
              <a:rPr lang="pt-BR" altLang="pt-BR" sz="4000"/>
              <a:t>Sistemas de Tratamento de Esgoto</a:t>
            </a:r>
          </a:p>
        </p:txBody>
      </p:sp>
      <p:pic>
        <p:nvPicPr>
          <p:cNvPr id="56325" name="Picture 3" descr="Image29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4025" y="1447800"/>
            <a:ext cx="2671763" cy="2185988"/>
          </a:xfrm>
          <a:noFill/>
        </p:spPr>
      </p:pic>
      <p:pic>
        <p:nvPicPr>
          <p:cNvPr id="56326" name="Picture 4" descr="Image29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273425" y="1447800"/>
            <a:ext cx="2671763" cy="2185988"/>
          </a:xfrm>
          <a:noFill/>
        </p:spPr>
      </p:pic>
      <p:pic>
        <p:nvPicPr>
          <p:cNvPr id="56327" name="Picture 5" descr="Image30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54025" y="4343400"/>
            <a:ext cx="2673350" cy="2187575"/>
          </a:xfrm>
          <a:noFill/>
        </p:spPr>
      </p:pic>
      <p:pic>
        <p:nvPicPr>
          <p:cNvPr id="56331" name="Picture 9" descr="Faultanks_oben_NE"/>
          <p:cNvPicPr>
            <a:picLocks noGrp="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092825" y="1447800"/>
            <a:ext cx="2670175" cy="2184400"/>
          </a:xfrm>
          <a:noFill/>
        </p:spPr>
      </p:pic>
      <p:sp>
        <p:nvSpPr>
          <p:cNvPr id="56322"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41534C7-2A89-4582-9BAE-B60B9FB47C51}"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52</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6323" name="Footer Placeholder 8"/>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pic>
        <p:nvPicPr>
          <p:cNvPr id="56328" name="Picture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9650" y="4343400"/>
            <a:ext cx="26701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Text Box 7"/>
          <p:cNvSpPr txBox="1">
            <a:spLocks noChangeArrowheads="1"/>
          </p:cNvSpPr>
          <p:nvPr/>
        </p:nvSpPr>
        <p:spPr bwMode="auto">
          <a:xfrm>
            <a:off x="6092825" y="64770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pt-BR" sz="2000" b="0" i="0" u="none" strike="noStrike" kern="0" cap="none" spc="0" normalizeH="0" baseline="0" noProof="0">
                <a:ln>
                  <a:noFill/>
                </a:ln>
                <a:solidFill>
                  <a:schemeClr val="tx1"/>
                </a:solidFill>
                <a:effectLst/>
                <a:uLnTx/>
                <a:uFillTx/>
                <a:latin typeface="Arial" panose="020B0604020202020204" pitchFamily="34" charset="0"/>
              </a:rPr>
              <a:t>EGSB</a:t>
            </a: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6330" name="Text Box 8"/>
          <p:cNvSpPr txBox="1">
            <a:spLocks noChangeArrowheads="1"/>
          </p:cNvSpPr>
          <p:nvPr/>
        </p:nvSpPr>
        <p:spPr bwMode="auto">
          <a:xfrm>
            <a:off x="3273425" y="35814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t-BR" altLang="pt-BR" sz="2000" b="0" i="0" u="none" strike="noStrike" kern="0" cap="none" spc="0" normalizeH="0" baseline="0" noProof="0">
                <a:ln>
                  <a:noFill/>
                </a:ln>
                <a:solidFill>
                  <a:schemeClr val="tx1"/>
                </a:solidFill>
                <a:effectLst/>
                <a:uLnTx/>
                <a:uFillTx/>
                <a:latin typeface="Arial" panose="020B0604020202020204" pitchFamily="34" charset="0"/>
              </a:rPr>
              <a:t>Lodos Ativados</a:t>
            </a:r>
          </a:p>
        </p:txBody>
      </p:sp>
      <p:pic>
        <p:nvPicPr>
          <p:cNvPr id="56332" name="Picture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3425" y="4343400"/>
            <a:ext cx="26701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3" name="Text Box 11"/>
          <p:cNvSpPr txBox="1">
            <a:spLocks noChangeArrowheads="1"/>
          </p:cNvSpPr>
          <p:nvPr/>
        </p:nvSpPr>
        <p:spPr bwMode="auto">
          <a:xfrm>
            <a:off x="6092825" y="35814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pt-BR" sz="2000" b="0" i="0" u="none" strike="noStrike" kern="0" cap="none" spc="0" normalizeH="0" baseline="0" noProof="0">
                <a:ln>
                  <a:noFill/>
                </a:ln>
                <a:solidFill>
                  <a:schemeClr val="tx1"/>
                </a:solidFill>
                <a:effectLst/>
                <a:uLnTx/>
                <a:uFillTx/>
                <a:latin typeface="Arial" panose="020B0604020202020204" pitchFamily="34" charset="0"/>
              </a:rPr>
              <a:t>UASB</a:t>
            </a:r>
            <a:endParaRPr kumimoji="0" lang="pt-BR" altLang="pt-BR" sz="20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6334" name="Text Box 12"/>
          <p:cNvSpPr txBox="1">
            <a:spLocks noChangeArrowheads="1"/>
          </p:cNvSpPr>
          <p:nvPr/>
        </p:nvSpPr>
        <p:spPr bwMode="auto">
          <a:xfrm>
            <a:off x="377825" y="35814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t-BR" altLang="pt-BR" sz="2000" b="0" i="0" u="none" strike="noStrike" kern="0" cap="none" spc="0" normalizeH="0" baseline="0" noProof="0">
                <a:ln>
                  <a:noFill/>
                </a:ln>
                <a:solidFill>
                  <a:schemeClr val="tx1"/>
                </a:solidFill>
                <a:effectLst/>
                <a:uLnTx/>
                <a:uFillTx/>
                <a:latin typeface="Arial" panose="020B0604020202020204" pitchFamily="34" charset="0"/>
              </a:rPr>
              <a:t>Grades</a:t>
            </a:r>
          </a:p>
        </p:txBody>
      </p:sp>
      <p:sp>
        <p:nvSpPr>
          <p:cNvPr id="56335" name="Text Box 13"/>
          <p:cNvSpPr txBox="1">
            <a:spLocks noChangeArrowheads="1"/>
          </p:cNvSpPr>
          <p:nvPr/>
        </p:nvSpPr>
        <p:spPr bwMode="auto">
          <a:xfrm>
            <a:off x="3273425" y="64611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t-BR" altLang="pt-BR" sz="2000" b="0" i="0" u="none" strike="noStrike" kern="0" cap="none" spc="0" normalizeH="0" baseline="0" noProof="0">
                <a:ln>
                  <a:noFill/>
                </a:ln>
                <a:solidFill>
                  <a:schemeClr val="tx1"/>
                </a:solidFill>
                <a:effectLst/>
                <a:uLnTx/>
                <a:uFillTx/>
                <a:latin typeface="Arial" panose="020B0604020202020204" pitchFamily="34" charset="0"/>
              </a:rPr>
              <a:t>Lagoas</a:t>
            </a:r>
          </a:p>
        </p:txBody>
      </p:sp>
      <p:sp>
        <p:nvSpPr>
          <p:cNvPr id="56336" name="Text Box 14"/>
          <p:cNvSpPr txBox="1">
            <a:spLocks noChangeArrowheads="1"/>
          </p:cNvSpPr>
          <p:nvPr/>
        </p:nvSpPr>
        <p:spPr bwMode="auto">
          <a:xfrm>
            <a:off x="454025" y="6461125"/>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t-BR" altLang="pt-BR" sz="2000" b="0" i="0" u="none" strike="noStrike" kern="0" cap="none" spc="0" normalizeH="0" baseline="0" noProof="0">
                <a:ln>
                  <a:noFill/>
                </a:ln>
                <a:solidFill>
                  <a:schemeClr val="tx1"/>
                </a:solidFill>
                <a:effectLst/>
                <a:uLnTx/>
                <a:uFillTx/>
                <a:latin typeface="Arial" panose="020B0604020202020204" pitchFamily="34" charset="0"/>
              </a:rPr>
              <a:t>Digestor de lodo</a:t>
            </a:r>
          </a:p>
        </p:txBody>
      </p:sp>
    </p:spTree>
    <p:extLst>
      <p:ext uri="{BB962C8B-B14F-4D97-AF65-F5344CB8AC3E}">
        <p14:creationId xmlns:p14="http://schemas.microsoft.com/office/powerpoint/2010/main" val="2356452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lstStyle/>
          <a:p>
            <a:pPr eaLnBrk="1" hangingPunct="1"/>
            <a:endParaRPr lang="pt-BR" altLang="pt-BR"/>
          </a:p>
        </p:txBody>
      </p:sp>
      <p:sp>
        <p:nvSpPr>
          <p:cNvPr id="57349" name="Rectangle 3"/>
          <p:cNvSpPr>
            <a:spLocks noGrp="1" noChangeArrowheads="1"/>
          </p:cNvSpPr>
          <p:nvPr>
            <p:ph idx="1"/>
          </p:nvPr>
        </p:nvSpPr>
        <p:spPr>
          <a:xfrm>
            <a:off x="-180975" y="1052513"/>
            <a:ext cx="8229600" cy="4525962"/>
          </a:xfrm>
        </p:spPr>
        <p:txBody>
          <a:bodyPr/>
          <a:lstStyle/>
          <a:p>
            <a:pPr eaLnBrk="1" hangingPunct="1"/>
            <a:endParaRPr lang="pt-BR" altLang="pt-BR"/>
          </a:p>
        </p:txBody>
      </p:sp>
      <p:sp>
        <p:nvSpPr>
          <p:cNvPr id="5734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573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77B3DE5-0A71-40F0-A1AC-CE950235EC9D}"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53</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57350" name="Picture 5" descr="emschergenossenschaft-klaranlage-bottro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066088"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704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p:txBody>
          <a:bodyPr/>
          <a:lstStyle/>
          <a:p>
            <a:r>
              <a:rPr lang="pt-BR" altLang="pt-BR"/>
              <a:t>Sistema combinado</a:t>
            </a:r>
          </a:p>
        </p:txBody>
      </p:sp>
      <p:sp>
        <p:nvSpPr>
          <p:cNvPr id="58371" name="Espaço Reservado para Conteúdo 2"/>
          <p:cNvSpPr>
            <a:spLocks noGrp="1"/>
          </p:cNvSpPr>
          <p:nvPr>
            <p:ph idx="1"/>
          </p:nvPr>
        </p:nvSpPr>
        <p:spPr/>
        <p:txBody>
          <a:bodyPr/>
          <a:lstStyle/>
          <a:p>
            <a:r>
              <a:rPr lang="pt-BR" altLang="pt-BR"/>
              <a:t>Exemplo de ETE com estágio inicial anaeróbio seguido de processo aeróbio</a:t>
            </a:r>
          </a:p>
          <a:p>
            <a:r>
              <a:rPr lang="pt-BR" altLang="pt-BR">
                <a:hlinkClick r:id="rId2"/>
              </a:rPr>
              <a:t>https://www.youtube.com/watch?v=f61JxBM8wrY</a:t>
            </a:r>
            <a:r>
              <a:rPr lang="pt-BR" altLang="pt-BR"/>
              <a:t> </a:t>
            </a:r>
          </a:p>
        </p:txBody>
      </p:sp>
      <p:sp>
        <p:nvSpPr>
          <p:cNvPr id="58373" name="Espaço Reservado para Rodapé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58372" name="Espaço Reservado para Número de Slid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38B6BF5-E176-4176-95C7-B6641B75D122}"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54</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261386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lstStyle/>
          <a:p>
            <a:pPr eaLnBrk="1" hangingPunct="1"/>
            <a:r>
              <a:rPr lang="pt-BR" altLang="pt-BR" sz="4000"/>
              <a:t>Tratamento e Disposição do Lodo</a:t>
            </a:r>
          </a:p>
        </p:txBody>
      </p:sp>
      <p:sp>
        <p:nvSpPr>
          <p:cNvPr id="63493" name="Rectangle 3"/>
          <p:cNvSpPr>
            <a:spLocks noGrp="1" noChangeArrowheads="1"/>
          </p:cNvSpPr>
          <p:nvPr>
            <p:ph idx="1"/>
          </p:nvPr>
        </p:nvSpPr>
        <p:spPr>
          <a:xfrm>
            <a:off x="457200" y="1628775"/>
            <a:ext cx="8229600" cy="4548188"/>
          </a:xfrm>
        </p:spPr>
        <p:txBody>
          <a:bodyPr/>
          <a:lstStyle/>
          <a:p>
            <a:pPr eaLnBrk="1" hangingPunct="1">
              <a:lnSpc>
                <a:spcPct val="90000"/>
              </a:lnSpc>
              <a:defRPr/>
            </a:pPr>
            <a:r>
              <a:rPr lang="pt-BR" sz="2800" dirty="0">
                <a:solidFill>
                  <a:srgbClr val="FF0000"/>
                </a:solidFill>
                <a:effectLst>
                  <a:outerShdw blurRad="38100" dist="38100" dir="2700000" algn="tl">
                    <a:srgbClr val="000000">
                      <a:alpha val="43137"/>
                    </a:srgbClr>
                  </a:outerShdw>
                </a:effectLst>
              </a:rPr>
              <a:t>Adensamento</a:t>
            </a:r>
            <a:r>
              <a:rPr lang="pt-BR" sz="2800" dirty="0"/>
              <a:t>: remoção de umidade (</a:t>
            </a:r>
            <a:r>
              <a:rPr lang="pt-BR" sz="2800" dirty="0" err="1"/>
              <a:t>adensador</a:t>
            </a:r>
            <a:r>
              <a:rPr lang="pt-BR" sz="2800" dirty="0"/>
              <a:t> por gravidade)</a:t>
            </a:r>
          </a:p>
          <a:p>
            <a:pPr eaLnBrk="1" hangingPunct="1">
              <a:lnSpc>
                <a:spcPct val="90000"/>
              </a:lnSpc>
              <a:defRPr/>
            </a:pPr>
            <a:r>
              <a:rPr lang="pt-BR" sz="2800" dirty="0">
                <a:solidFill>
                  <a:srgbClr val="FF0000"/>
                </a:solidFill>
                <a:effectLst>
                  <a:outerShdw blurRad="38100" dist="38100" dir="2700000" algn="tl">
                    <a:srgbClr val="000000">
                      <a:alpha val="43137"/>
                    </a:srgbClr>
                  </a:outerShdw>
                </a:effectLst>
              </a:rPr>
              <a:t>Estabilização</a:t>
            </a:r>
            <a:r>
              <a:rPr lang="pt-BR" sz="2800" dirty="0"/>
              <a:t>: remoção de matéria orgânica (digestor anaeróbio)</a:t>
            </a:r>
          </a:p>
          <a:p>
            <a:pPr eaLnBrk="1" hangingPunct="1">
              <a:lnSpc>
                <a:spcPct val="90000"/>
              </a:lnSpc>
              <a:defRPr/>
            </a:pPr>
            <a:r>
              <a:rPr lang="pt-BR" sz="2800" dirty="0">
                <a:solidFill>
                  <a:srgbClr val="FF0000"/>
                </a:solidFill>
                <a:effectLst>
                  <a:outerShdw blurRad="38100" dist="38100" dir="2700000" algn="tl">
                    <a:srgbClr val="000000">
                      <a:alpha val="43137"/>
                    </a:srgbClr>
                  </a:outerShdw>
                </a:effectLst>
              </a:rPr>
              <a:t>Condicionamento</a:t>
            </a:r>
            <a:r>
              <a:rPr lang="pt-BR" sz="2800" dirty="0"/>
              <a:t>: preparo para a desidratação (desidratador mecânico)</a:t>
            </a:r>
          </a:p>
          <a:p>
            <a:pPr eaLnBrk="1" hangingPunct="1">
              <a:lnSpc>
                <a:spcPct val="90000"/>
              </a:lnSpc>
              <a:defRPr/>
            </a:pPr>
            <a:r>
              <a:rPr lang="pt-BR" sz="2800" dirty="0">
                <a:solidFill>
                  <a:srgbClr val="FF0000"/>
                </a:solidFill>
                <a:effectLst>
                  <a:outerShdw blurRad="38100" dist="38100" dir="2700000" algn="tl">
                    <a:srgbClr val="000000">
                      <a:alpha val="43137"/>
                    </a:srgbClr>
                  </a:outerShdw>
                </a:effectLst>
              </a:rPr>
              <a:t>Desidratação</a:t>
            </a:r>
            <a:r>
              <a:rPr lang="pt-BR" sz="2800" dirty="0"/>
              <a:t>: remoção de umidade (leito de secagem)</a:t>
            </a:r>
          </a:p>
          <a:p>
            <a:pPr eaLnBrk="1" hangingPunct="1">
              <a:lnSpc>
                <a:spcPct val="90000"/>
              </a:lnSpc>
              <a:defRPr/>
            </a:pPr>
            <a:r>
              <a:rPr lang="pt-BR" sz="2800" dirty="0">
                <a:solidFill>
                  <a:srgbClr val="FF0000"/>
                </a:solidFill>
                <a:effectLst>
                  <a:outerShdw blurRad="38100" dist="38100" dir="2700000" algn="tl">
                    <a:srgbClr val="000000">
                      <a:alpha val="43137"/>
                    </a:srgbClr>
                  </a:outerShdw>
                </a:effectLst>
              </a:rPr>
              <a:t>Disposição</a:t>
            </a:r>
            <a:r>
              <a:rPr lang="pt-BR" sz="2800" dirty="0"/>
              <a:t>: aterro sanitário, condicionamento de solo</a:t>
            </a:r>
          </a:p>
          <a:p>
            <a:pPr eaLnBrk="1" hangingPunct="1">
              <a:lnSpc>
                <a:spcPct val="90000"/>
              </a:lnSpc>
              <a:defRPr/>
            </a:pPr>
            <a:endParaRPr lang="pt-BR" sz="2800" dirty="0"/>
          </a:p>
        </p:txBody>
      </p:sp>
      <p:sp>
        <p:nvSpPr>
          <p:cNvPr id="5939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593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D0D2BC5-65E1-4C87-8CC0-AAAFB6F4B71A}"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55</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78758526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pPr eaLnBrk="1" hangingPunct="1"/>
            <a:r>
              <a:rPr lang="pt-BR" altLang="pt-BR"/>
              <a:t>Piscinão de Ramos</a:t>
            </a:r>
          </a:p>
        </p:txBody>
      </p:sp>
      <p:pic>
        <p:nvPicPr>
          <p:cNvPr id="6042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1088" y="1552575"/>
            <a:ext cx="7148512" cy="4486275"/>
          </a:xfrm>
          <a:noFill/>
        </p:spPr>
      </p:pic>
      <p:sp>
        <p:nvSpPr>
          <p:cNvPr id="6041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604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D3A42E6A-7912-4364-B413-9E2D6CC95B85}"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56</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875502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pPr eaLnBrk="1" hangingPunct="1"/>
            <a:r>
              <a:rPr lang="pt-BR" altLang="pt-BR"/>
              <a:t>Redução do uso da água</a:t>
            </a:r>
          </a:p>
        </p:txBody>
      </p:sp>
      <p:sp>
        <p:nvSpPr>
          <p:cNvPr id="61445" name="Rectangle 3"/>
          <p:cNvSpPr>
            <a:spLocks noGrp="1" noChangeArrowheads="1"/>
          </p:cNvSpPr>
          <p:nvPr>
            <p:ph idx="1"/>
          </p:nvPr>
        </p:nvSpPr>
        <p:spPr/>
        <p:txBody>
          <a:bodyPr/>
          <a:lstStyle/>
          <a:p>
            <a:pPr eaLnBrk="1" hangingPunct="1"/>
            <a:r>
              <a:rPr lang="pt-BR" altLang="pt-BR" sz="3400"/>
              <a:t>Conscientização da população quanto ao desperdício</a:t>
            </a:r>
          </a:p>
          <a:p>
            <a:pPr eaLnBrk="1" hangingPunct="1"/>
            <a:r>
              <a:rPr lang="pt-BR" altLang="pt-BR" sz="3400"/>
              <a:t>Condições das redes públicas</a:t>
            </a:r>
          </a:p>
          <a:p>
            <a:pPr eaLnBrk="1" hangingPunct="1"/>
            <a:r>
              <a:rPr lang="pt-BR" altLang="pt-BR" sz="3400"/>
              <a:t>Fiscalização dos roubos de água</a:t>
            </a:r>
          </a:p>
          <a:p>
            <a:pPr eaLnBrk="1" hangingPunct="1"/>
            <a:r>
              <a:rPr lang="pt-BR" altLang="pt-BR" sz="3400"/>
              <a:t>Condições das instalações prediais</a:t>
            </a:r>
          </a:p>
          <a:p>
            <a:pPr eaLnBrk="1" hangingPunct="1"/>
            <a:r>
              <a:rPr lang="pt-BR" altLang="pt-BR" sz="3400"/>
              <a:t>Cobrança pelo uso da água em bacias</a:t>
            </a:r>
          </a:p>
          <a:p>
            <a:pPr eaLnBrk="1" hangingPunct="1"/>
            <a:r>
              <a:rPr lang="pt-BR" altLang="pt-BR" sz="3400"/>
              <a:t>Equipamentos economizadores</a:t>
            </a:r>
          </a:p>
        </p:txBody>
      </p:sp>
      <p:sp>
        <p:nvSpPr>
          <p:cNvPr id="6144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614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DDFBEF5D-35D9-4B6D-B839-AD72864DF1C8}"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57</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4096066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eaLnBrk="1" hangingPunct="1"/>
            <a:r>
              <a:rPr lang="pt-BR" altLang="pt-BR"/>
              <a:t>Equipamentos Economizadores</a:t>
            </a:r>
          </a:p>
        </p:txBody>
      </p:sp>
      <p:sp>
        <p:nvSpPr>
          <p:cNvPr id="62469" name="Rectangle 3"/>
          <p:cNvSpPr>
            <a:spLocks noGrp="1" noChangeArrowheads="1"/>
          </p:cNvSpPr>
          <p:nvPr>
            <p:ph idx="1"/>
          </p:nvPr>
        </p:nvSpPr>
        <p:spPr>
          <a:xfrm>
            <a:off x="457200" y="1600200"/>
            <a:ext cx="8229600" cy="5257800"/>
          </a:xfrm>
        </p:spPr>
        <p:txBody>
          <a:bodyPr/>
          <a:lstStyle/>
          <a:p>
            <a:pPr eaLnBrk="1" hangingPunct="1">
              <a:lnSpc>
                <a:spcPct val="90000"/>
              </a:lnSpc>
            </a:pPr>
            <a:r>
              <a:rPr lang="pt-BR" altLang="pt-BR" sz="3000"/>
              <a:t>Torneira automática: redução de 20% </a:t>
            </a:r>
          </a:p>
          <a:p>
            <a:pPr eaLnBrk="1" hangingPunct="1">
              <a:lnSpc>
                <a:spcPct val="90000"/>
              </a:lnSpc>
            </a:pPr>
            <a:r>
              <a:rPr lang="pt-BR" altLang="pt-BR" sz="3000"/>
              <a:t>Torneira eletrônica: redução de 40%</a:t>
            </a:r>
          </a:p>
          <a:p>
            <a:pPr eaLnBrk="1" hangingPunct="1">
              <a:lnSpc>
                <a:spcPct val="90000"/>
              </a:lnSpc>
            </a:pPr>
            <a:r>
              <a:rPr lang="pt-BR" altLang="pt-BR" sz="3000"/>
              <a:t>Torneira de cozinha com pedal!!!</a:t>
            </a:r>
          </a:p>
          <a:p>
            <a:pPr eaLnBrk="1" hangingPunct="1">
              <a:lnSpc>
                <a:spcPct val="90000"/>
              </a:lnSpc>
            </a:pPr>
            <a:r>
              <a:rPr lang="pt-BR" altLang="pt-BR" sz="3000"/>
              <a:t>Bacia com caixa de descarga de acionamento </a:t>
            </a:r>
            <a:r>
              <a:rPr lang="pt-BR" altLang="pt-BR" sz="3000" u="sng"/>
              <a:t>seletivo</a:t>
            </a:r>
            <a:r>
              <a:rPr lang="pt-BR" altLang="pt-BR" sz="3000"/>
              <a:t> (3 ou 6 litros): redução de 50 a 75%</a:t>
            </a:r>
          </a:p>
          <a:p>
            <a:pPr eaLnBrk="1" hangingPunct="1">
              <a:lnSpc>
                <a:spcPct val="90000"/>
              </a:lnSpc>
            </a:pPr>
            <a:r>
              <a:rPr lang="pt-BR" altLang="pt-BR" sz="3000"/>
              <a:t>Bacia com sucção (2 litros)</a:t>
            </a:r>
          </a:p>
          <a:p>
            <a:pPr eaLnBrk="1" hangingPunct="1">
              <a:lnSpc>
                <a:spcPct val="90000"/>
              </a:lnSpc>
            </a:pPr>
            <a:r>
              <a:rPr lang="pt-BR" altLang="pt-BR" sz="3000"/>
              <a:t>Chuveiros e torneiras com entradas de ar (arejadores) </a:t>
            </a:r>
          </a:p>
          <a:p>
            <a:pPr eaLnBrk="1" hangingPunct="1">
              <a:lnSpc>
                <a:spcPct val="90000"/>
              </a:lnSpc>
            </a:pPr>
            <a:r>
              <a:rPr lang="pt-BR" altLang="pt-BR" sz="3000"/>
              <a:t>Ver Sabesp- PURA</a:t>
            </a:r>
          </a:p>
        </p:txBody>
      </p:sp>
      <p:sp>
        <p:nvSpPr>
          <p:cNvPr id="6246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624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432C53E4-39B6-436F-8C98-584FB4187B9B}"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58</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2454708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pt-BR" altLang="pt-BR"/>
              <a:t>Vaso Sanitário</a:t>
            </a:r>
          </a:p>
        </p:txBody>
      </p:sp>
      <p:pic>
        <p:nvPicPr>
          <p:cNvPr id="63493"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00364" y="1600200"/>
            <a:ext cx="7543271" cy="4525963"/>
          </a:xfrm>
        </p:spPr>
      </p:pic>
      <p:sp>
        <p:nvSpPr>
          <p:cNvPr id="634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634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8C6B54A-9A2A-4CD6-8F44-4E9D368CAE59}"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59</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7" name="TextBox 6"/>
          <p:cNvSpPr txBox="1"/>
          <p:nvPr/>
        </p:nvSpPr>
        <p:spPr>
          <a:xfrm>
            <a:off x="7452320" y="1676984"/>
            <a:ext cx="430887" cy="4704344"/>
          </a:xfrm>
          <a:prstGeom prst="rect">
            <a:avLst/>
          </a:prstGeom>
          <a:noFill/>
        </p:spPr>
        <p:txBody>
          <a:bodyPr vert="vert270">
            <a:spAutoFit/>
          </a:bodyPr>
          <a:lstStyle/>
          <a:p>
            <a:pPr marL="0" marR="0" lvl="0" indent="0" defTabSz="914400" eaLnBrk="1" fontAlgn="auto" latinLnBrk="0" hangingPunct="1">
              <a:lnSpc>
                <a:spcPct val="100000"/>
              </a:lnSpc>
              <a:spcBef>
                <a:spcPct val="20000"/>
              </a:spcBef>
              <a:spcAft>
                <a:spcPts val="0"/>
              </a:spcAft>
              <a:buClrTx/>
              <a:buSzTx/>
              <a:buFontTx/>
              <a:buChar char="•"/>
              <a:tabLst/>
              <a:defRPr/>
            </a:pPr>
            <a:r>
              <a:rPr kumimoji="0" lang="pt-BR" sz="1600" b="0" i="0" u="none" strike="noStrike" kern="0" cap="none" spc="0" normalizeH="0" baseline="0" noProof="0" dirty="0">
                <a:ln>
                  <a:noFill/>
                </a:ln>
                <a:solidFill>
                  <a:sysClr val="windowText" lastClr="000000"/>
                </a:solidFill>
                <a:effectLst/>
                <a:uLnTx/>
                <a:uFillTx/>
                <a:latin typeface="Arial" charset="0"/>
              </a:rPr>
              <a:t>http://casa.hsw.uol.com.br/vasos-sanitarios1.htm</a:t>
            </a:r>
          </a:p>
        </p:txBody>
      </p:sp>
    </p:spTree>
    <p:extLst>
      <p:ext uri="{BB962C8B-B14F-4D97-AF65-F5344CB8AC3E}">
        <p14:creationId xmlns:p14="http://schemas.microsoft.com/office/powerpoint/2010/main" val="214750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4" descr="ciclo">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8200" y="1905000"/>
            <a:ext cx="7620000" cy="4567238"/>
          </a:xfrm>
        </p:spPr>
      </p:pic>
      <p:sp>
        <p:nvSpPr>
          <p:cNvPr id="717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87EDD599-64EB-4333-BDA4-EB15AEFAFA62}"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6</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7171" name="Footer Placeholder 6"/>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2" name="Título 1"/>
          <p:cNvSpPr>
            <a:spLocks noGrp="1"/>
          </p:cNvSpPr>
          <p:nvPr>
            <p:ph type="title"/>
          </p:nvPr>
        </p:nvSpPr>
        <p:spPr>
          <a:xfrm>
            <a:off x="-2052736" y="620688"/>
            <a:ext cx="8229600" cy="1143000"/>
          </a:xfrm>
        </p:spPr>
        <p:txBody>
          <a:bodyPr/>
          <a:lstStyle/>
          <a:p>
            <a:pPr marL="571500" indent="-571500">
              <a:buFont typeface="Wingdings" panose="05000000000000000000" pitchFamily="2" charset="2"/>
              <a:buChar char="Ø"/>
            </a:pPr>
            <a:r>
              <a:rPr lang="pt-BR" altLang="pt-BR" sz="3600" b="1" dirty="0">
                <a:solidFill>
                  <a:schemeClr val="tx2"/>
                </a:solidFill>
              </a:rPr>
              <a:t>Ciclo Hidrológico</a:t>
            </a:r>
            <a:br>
              <a:rPr lang="pt-BR" altLang="pt-BR" sz="3600" b="1" dirty="0">
                <a:solidFill>
                  <a:schemeClr val="tx2"/>
                </a:solidFill>
              </a:rPr>
            </a:br>
            <a:endParaRPr lang="pt-BR" b="1" dirty="0">
              <a:solidFill>
                <a:schemeClr val="tx2"/>
              </a:solidFill>
            </a:endParaRPr>
          </a:p>
        </p:txBody>
      </p:sp>
    </p:spTree>
    <p:extLst>
      <p:ext uri="{BB962C8B-B14F-4D97-AF65-F5344CB8AC3E}">
        <p14:creationId xmlns:p14="http://schemas.microsoft.com/office/powerpoint/2010/main" val="1095940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pt-BR" altLang="pt-BR"/>
              <a:t>Poli e IPT</a:t>
            </a:r>
          </a:p>
        </p:txBody>
      </p:sp>
      <p:sp>
        <p:nvSpPr>
          <p:cNvPr id="64515" name="Content Placeholder 2"/>
          <p:cNvSpPr>
            <a:spLocks noGrp="1"/>
          </p:cNvSpPr>
          <p:nvPr>
            <p:ph idx="1"/>
          </p:nvPr>
        </p:nvSpPr>
        <p:spPr/>
        <p:txBody>
          <a:bodyPr>
            <a:normAutofit lnSpcReduction="10000"/>
          </a:bodyPr>
          <a:lstStyle/>
          <a:p>
            <a:r>
              <a:rPr lang="pt-BR" altLang="pt-BR" sz="3000"/>
              <a:t>Desenvolvido em Conjunto com a SABESP, Escola Politécnica USP e IPT </a:t>
            </a:r>
          </a:p>
          <a:p>
            <a:r>
              <a:rPr lang="pt-BR" altLang="pt-BR" sz="3000"/>
              <a:t>Instalação de 34 torneiras eletrônicas</a:t>
            </a:r>
          </a:p>
          <a:p>
            <a:r>
              <a:rPr lang="pt-BR" altLang="pt-BR" sz="3000"/>
              <a:t>30 torneiras de fechamento automático</a:t>
            </a:r>
          </a:p>
          <a:p>
            <a:r>
              <a:rPr lang="pt-BR" altLang="pt-BR" sz="3000"/>
              <a:t>15 bacias sanitárias (V.D.R.)</a:t>
            </a:r>
          </a:p>
          <a:p>
            <a:r>
              <a:rPr lang="pt-BR" altLang="pt-BR" sz="3000"/>
              <a:t>7 arejadores</a:t>
            </a:r>
          </a:p>
          <a:p>
            <a:r>
              <a:rPr lang="pt-BR" altLang="pt-BR" sz="3000"/>
              <a:t>Investimento: R$15.811,14 Economia Mensal: R$7.364,00 </a:t>
            </a:r>
          </a:p>
          <a:p>
            <a:r>
              <a:rPr lang="pt-BR" altLang="pt-BR" sz="3000"/>
              <a:t>Amortização do investimento: 2 meses </a:t>
            </a:r>
          </a:p>
        </p:txBody>
      </p:sp>
      <p:sp>
        <p:nvSpPr>
          <p:cNvPr id="645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645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034ECF4-51F2-4EDA-A6CA-F96486F7481C}"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60</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470980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lstStyle/>
          <a:p>
            <a:pPr eaLnBrk="1" hangingPunct="1"/>
            <a:r>
              <a:rPr lang="pt-BR" altLang="pt-BR"/>
              <a:t>Reuso de águas</a:t>
            </a:r>
          </a:p>
        </p:txBody>
      </p:sp>
      <p:sp>
        <p:nvSpPr>
          <p:cNvPr id="65541" name="Rectangle 3"/>
          <p:cNvSpPr>
            <a:spLocks noGrp="1" noChangeArrowheads="1"/>
          </p:cNvSpPr>
          <p:nvPr>
            <p:ph idx="1"/>
          </p:nvPr>
        </p:nvSpPr>
        <p:spPr>
          <a:xfrm>
            <a:off x="457200" y="1600200"/>
            <a:ext cx="8229600" cy="5257800"/>
          </a:xfrm>
        </p:spPr>
        <p:txBody>
          <a:bodyPr/>
          <a:lstStyle/>
          <a:p>
            <a:pPr marL="533400" indent="-533400" eaLnBrk="1" hangingPunct="1"/>
            <a:r>
              <a:rPr lang="pt-BR" altLang="pt-BR" sz="3000"/>
              <a:t>Praticado em todo o mundo há muitos anos </a:t>
            </a:r>
          </a:p>
          <a:p>
            <a:pPr marL="533400" indent="-533400" eaLnBrk="1" hangingPunct="1"/>
            <a:r>
              <a:rPr lang="pt-BR" altLang="pt-BR" sz="3000"/>
              <a:t>Grécia Antiga: utilização de esgotos na irrigação</a:t>
            </a:r>
          </a:p>
          <a:p>
            <a:pPr marL="533400" indent="-533400" eaLnBrk="1" hangingPunct="1"/>
            <a:r>
              <a:rPr lang="pt-BR" altLang="pt-BR" sz="3000"/>
              <a:t>Demanda crescente por água</a:t>
            </a:r>
          </a:p>
          <a:p>
            <a:pPr marL="533400" indent="-533400" eaLnBrk="1" hangingPunct="1"/>
            <a:r>
              <a:rPr lang="pt-BR" altLang="pt-BR" sz="3000"/>
              <a:t>Organização Mundial de Saúde (OMS)</a:t>
            </a:r>
          </a:p>
          <a:p>
            <a:pPr marL="533400" indent="-533400" eaLnBrk="1" hangingPunct="1"/>
            <a:r>
              <a:rPr lang="pt-BR" altLang="pt-BR" sz="3000"/>
              <a:t>Reuso de esgotos tratados</a:t>
            </a:r>
          </a:p>
          <a:p>
            <a:pPr marL="533400" indent="-533400" eaLnBrk="1" hangingPunct="1"/>
            <a:r>
              <a:rPr lang="pt-BR" altLang="pt-BR" sz="3000"/>
              <a:t>Substituição de água potável para usos não nobres </a:t>
            </a:r>
          </a:p>
        </p:txBody>
      </p:sp>
      <p:sp>
        <p:nvSpPr>
          <p:cNvPr id="6553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655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DA09FB6F-2447-4D77-B203-9C3DD44DDFA6}"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61</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245708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p:txBody>
          <a:bodyPr/>
          <a:lstStyle/>
          <a:p>
            <a:pPr eaLnBrk="1" hangingPunct="1"/>
            <a:r>
              <a:rPr lang="pt-BR" altLang="pt-BR" sz="4000"/>
              <a:t>Água de Chuva</a:t>
            </a:r>
          </a:p>
        </p:txBody>
      </p:sp>
      <p:sp>
        <p:nvSpPr>
          <p:cNvPr id="66565" name="Rectangle 3"/>
          <p:cNvSpPr>
            <a:spLocks noGrp="1" noChangeArrowheads="1"/>
          </p:cNvSpPr>
          <p:nvPr>
            <p:ph idx="1"/>
          </p:nvPr>
        </p:nvSpPr>
        <p:spPr>
          <a:xfrm>
            <a:off x="457200" y="1600200"/>
            <a:ext cx="8229600" cy="5257800"/>
          </a:xfrm>
        </p:spPr>
        <p:txBody>
          <a:bodyPr/>
          <a:lstStyle/>
          <a:p>
            <a:pPr eaLnBrk="1" hangingPunct="1"/>
            <a:r>
              <a:rPr lang="pt-BR" altLang="pt-BR" sz="2800"/>
              <a:t>Captação em residências: uso em piscinas, lavagem de carros, rega de jardins, lavagem de pisos, jardim japonês, criação de peixes etc.</a:t>
            </a:r>
          </a:p>
          <a:p>
            <a:pPr eaLnBrk="1" hangingPunct="1"/>
            <a:r>
              <a:rPr lang="pt-BR" altLang="pt-BR" sz="2800"/>
              <a:t>Descartar as águas das primeiras chuvas</a:t>
            </a:r>
          </a:p>
          <a:p>
            <a:pPr eaLnBrk="1" hangingPunct="1"/>
            <a:r>
              <a:rPr lang="pt-BR" altLang="pt-BR" sz="2800"/>
              <a:t>Reservatório: </a:t>
            </a:r>
          </a:p>
          <a:p>
            <a:pPr lvl="1" eaLnBrk="1" hangingPunct="1"/>
            <a:r>
              <a:rPr lang="pt-BR" altLang="pt-BR" sz="2400"/>
              <a:t>geralmente enterrado com sistema de bomba;</a:t>
            </a:r>
          </a:p>
          <a:p>
            <a:pPr lvl="1" eaLnBrk="1" hangingPunct="1"/>
            <a:r>
              <a:rPr lang="pt-BR" altLang="pt-BR" sz="2400"/>
              <a:t>se houver degradação (odores): fazer a cloração com bomba dosadora ou pastilhas de cloro.</a:t>
            </a:r>
          </a:p>
        </p:txBody>
      </p:sp>
      <p:sp>
        <p:nvSpPr>
          <p:cNvPr id="6656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665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DB19F7E4-5D91-4F04-8078-49CEAE84FDDC}"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62</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499206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717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100564-10D2-4F33-B994-923C7D1912B6}" type="slidenum">
              <a:rPr lang="pt-BR" altLang="pt-BR" sz="1400" smtClean="0"/>
              <a:pPr>
                <a:spcBef>
                  <a:spcPct val="0"/>
                </a:spcBef>
                <a:buFontTx/>
                <a:buNone/>
              </a:pPr>
              <a:t>63</a:t>
            </a:fld>
            <a:endParaRPr lang="pt-BR" altLang="pt-BR" sz="1400"/>
          </a:p>
        </p:txBody>
      </p:sp>
      <p:sp>
        <p:nvSpPr>
          <p:cNvPr id="7173" name="Rectangle 2"/>
          <p:cNvSpPr>
            <a:spLocks noGrp="1" noChangeArrowheads="1"/>
          </p:cNvSpPr>
          <p:nvPr>
            <p:ph type="title" idx="4294967295"/>
          </p:nvPr>
        </p:nvSpPr>
        <p:spPr>
          <a:xfrm>
            <a:off x="0" y="274638"/>
            <a:ext cx="8229600" cy="1143000"/>
          </a:xfrm>
        </p:spPr>
        <p:txBody>
          <a:bodyPr/>
          <a:lstStyle/>
          <a:p>
            <a:pPr eaLnBrk="1" hangingPunct="1"/>
            <a:r>
              <a:rPr lang="pt-BR" altLang="pt-BR"/>
              <a:t>Introdução</a:t>
            </a:r>
          </a:p>
        </p:txBody>
      </p:sp>
      <p:sp>
        <p:nvSpPr>
          <p:cNvPr id="7174" name="Rectangle 3"/>
          <p:cNvSpPr>
            <a:spLocks noGrp="1" noChangeArrowheads="1"/>
          </p:cNvSpPr>
          <p:nvPr>
            <p:ph type="body" idx="4294967295"/>
          </p:nvPr>
        </p:nvSpPr>
        <p:spPr>
          <a:xfrm>
            <a:off x="0" y="1557338"/>
            <a:ext cx="8229600" cy="4525962"/>
          </a:xfrm>
        </p:spPr>
        <p:txBody>
          <a:bodyPr/>
          <a:lstStyle/>
          <a:p>
            <a:pPr eaLnBrk="1" hangingPunct="1">
              <a:lnSpc>
                <a:spcPct val="90000"/>
              </a:lnSpc>
              <a:spcAft>
                <a:spcPts val="300"/>
              </a:spcAft>
            </a:pPr>
            <a:r>
              <a:rPr lang="pt-BR" altLang="pt-BR" sz="3000"/>
              <a:t>Primeiras formas de tratamento de resíduos: </a:t>
            </a:r>
          </a:p>
          <a:p>
            <a:pPr lvl="1" eaLnBrk="1" hangingPunct="1">
              <a:lnSpc>
                <a:spcPct val="90000"/>
              </a:lnSpc>
              <a:spcAft>
                <a:spcPts val="300"/>
              </a:spcAft>
            </a:pPr>
            <a:r>
              <a:rPr lang="pt-BR" altLang="pt-BR"/>
              <a:t>afastamento e degradação natural;</a:t>
            </a:r>
          </a:p>
          <a:p>
            <a:pPr lvl="1" eaLnBrk="1" hangingPunct="1">
              <a:lnSpc>
                <a:spcPct val="90000"/>
              </a:lnSpc>
              <a:spcAft>
                <a:spcPts val="300"/>
              </a:spcAft>
            </a:pPr>
            <a:r>
              <a:rPr lang="pt-BR" altLang="pt-BR"/>
              <a:t>problemas com saúde pública.</a:t>
            </a:r>
          </a:p>
          <a:p>
            <a:pPr eaLnBrk="1" hangingPunct="1">
              <a:lnSpc>
                <a:spcPct val="90000"/>
              </a:lnSpc>
              <a:spcAft>
                <a:spcPts val="300"/>
              </a:spcAft>
            </a:pPr>
            <a:r>
              <a:rPr lang="pt-BR" altLang="pt-BR" sz="3000"/>
              <a:t>Século XIX: descoberta dos vírus e bactérias e relação com doenças</a:t>
            </a:r>
          </a:p>
          <a:p>
            <a:pPr eaLnBrk="1" hangingPunct="1">
              <a:lnSpc>
                <a:spcPct val="90000"/>
              </a:lnSpc>
              <a:spcAft>
                <a:spcPts val="300"/>
              </a:spcAft>
            </a:pPr>
            <a:r>
              <a:rPr lang="pt-BR" altLang="pt-BR" sz="3000"/>
              <a:t>1876: primeiro incinerador para lixo para iluminar as ruas</a:t>
            </a:r>
          </a:p>
          <a:p>
            <a:pPr eaLnBrk="1" hangingPunct="1">
              <a:lnSpc>
                <a:spcPct val="90000"/>
              </a:lnSpc>
              <a:spcAft>
                <a:spcPts val="300"/>
              </a:spcAft>
            </a:pPr>
            <a:r>
              <a:rPr lang="pt-BR" altLang="pt-BR" sz="3000"/>
              <a:t>Anos 70: incluída a preocupação ambiental</a:t>
            </a:r>
          </a:p>
        </p:txBody>
      </p:sp>
      <p:sp>
        <p:nvSpPr>
          <p:cNvPr id="7172" name="Espaço Reservado para Número de Slide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BE01DC22-746C-4F8B-9413-CC2CA512ECB3}" type="slidenum">
              <a:rPr lang="pt-BR" altLang="pt-BR" sz="1400"/>
              <a:pPr algn="r" eaLnBrk="1" hangingPunct="1">
                <a:spcBef>
                  <a:spcPct val="0"/>
                </a:spcBef>
                <a:buFontTx/>
                <a:buNone/>
              </a:pPr>
              <a:t>63</a:t>
            </a:fld>
            <a:endParaRPr lang="pt-BR" altLang="pt-BR" sz="1400"/>
          </a:p>
        </p:txBody>
      </p:sp>
    </p:spTree>
    <p:extLst>
      <p:ext uri="{BB962C8B-B14F-4D97-AF65-F5344CB8AC3E}">
        <p14:creationId xmlns:p14="http://schemas.microsoft.com/office/powerpoint/2010/main" val="4259349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pt-BR" altLang="pt-BR"/>
              <a:t>Introdução</a:t>
            </a:r>
          </a:p>
        </p:txBody>
      </p:sp>
      <p:sp>
        <p:nvSpPr>
          <p:cNvPr id="5125" name="Rectangle 3"/>
          <p:cNvSpPr>
            <a:spLocks noGrp="1" noChangeArrowheads="1"/>
          </p:cNvSpPr>
          <p:nvPr>
            <p:ph idx="1"/>
          </p:nvPr>
        </p:nvSpPr>
        <p:spPr>
          <a:xfrm>
            <a:off x="457200" y="1600200"/>
            <a:ext cx="8229600" cy="4997450"/>
          </a:xfrm>
        </p:spPr>
        <p:txBody>
          <a:bodyPr/>
          <a:lstStyle/>
          <a:p>
            <a:pPr eaLnBrk="1" hangingPunct="1">
              <a:lnSpc>
                <a:spcPct val="90000"/>
              </a:lnSpc>
              <a:defRPr/>
            </a:pPr>
            <a:r>
              <a:rPr lang="pt-BR" altLang="pt-BR" sz="2600" dirty="0">
                <a:solidFill>
                  <a:srgbClr val="FF0000"/>
                </a:solidFill>
                <a:effectLst>
                  <a:outerShdw blurRad="38100" dist="38100" dir="2700000" algn="tl">
                    <a:srgbClr val="000000">
                      <a:alpha val="43137"/>
                    </a:srgbClr>
                  </a:outerShdw>
                </a:effectLst>
              </a:rPr>
              <a:t>Lixo</a:t>
            </a:r>
            <a:r>
              <a:rPr lang="pt-BR" altLang="pt-BR" sz="2600" u="sng" dirty="0"/>
              <a:t>:</a:t>
            </a:r>
          </a:p>
          <a:p>
            <a:pPr lvl="1" eaLnBrk="1" hangingPunct="1">
              <a:lnSpc>
                <a:spcPct val="90000"/>
              </a:lnSpc>
              <a:defRPr/>
            </a:pPr>
            <a:r>
              <a:rPr lang="pt-BR" altLang="pt-BR" sz="2300" u="sng" dirty="0"/>
              <a:t>Mistura</a:t>
            </a:r>
            <a:r>
              <a:rPr lang="pt-BR" altLang="pt-BR" sz="2300" dirty="0"/>
              <a:t> de resíduos como vidros, plásticos, metais, papel e matéria orgânica</a:t>
            </a:r>
            <a:endParaRPr lang="pt-BR" altLang="pt-BR" sz="2100" u="sng" dirty="0"/>
          </a:p>
          <a:p>
            <a:pPr eaLnBrk="1" hangingPunct="1">
              <a:lnSpc>
                <a:spcPct val="90000"/>
              </a:lnSpc>
              <a:defRPr/>
            </a:pPr>
            <a:r>
              <a:rPr lang="pt-BR" altLang="pt-BR" sz="2600" dirty="0">
                <a:solidFill>
                  <a:srgbClr val="FF0000"/>
                </a:solidFill>
                <a:effectLst>
                  <a:outerShdw blurRad="38100" dist="38100" dir="2700000" algn="tl">
                    <a:srgbClr val="000000">
                      <a:alpha val="43137"/>
                    </a:srgbClr>
                  </a:outerShdw>
                </a:effectLst>
              </a:rPr>
              <a:t>Resíduo</a:t>
            </a:r>
            <a:r>
              <a:rPr lang="pt-BR" altLang="pt-BR" sz="2600" dirty="0"/>
              <a:t>:</a:t>
            </a:r>
          </a:p>
          <a:p>
            <a:pPr lvl="1" eaLnBrk="1" hangingPunct="1">
              <a:lnSpc>
                <a:spcPct val="90000"/>
              </a:lnSpc>
              <a:defRPr/>
            </a:pPr>
            <a:r>
              <a:rPr lang="pt-BR" altLang="pt-BR" sz="2400" dirty="0"/>
              <a:t>Apresenta </a:t>
            </a:r>
            <a:r>
              <a:rPr lang="pt-BR" altLang="pt-BR" sz="2400" b="1" u="sng" dirty="0"/>
              <a:t>potencial de uso</a:t>
            </a:r>
            <a:r>
              <a:rPr lang="pt-BR" altLang="pt-BR" sz="2400" dirty="0"/>
              <a:t> com ou sem tratamento</a:t>
            </a:r>
          </a:p>
          <a:p>
            <a:pPr lvl="1" eaLnBrk="1" hangingPunct="1">
              <a:lnSpc>
                <a:spcPct val="90000"/>
              </a:lnSpc>
              <a:defRPr/>
            </a:pPr>
            <a:r>
              <a:rPr lang="pt-BR" altLang="pt-BR" sz="2400" dirty="0"/>
              <a:t>Pode ser aproveitado pelo gerador ou outro usuário</a:t>
            </a:r>
          </a:p>
          <a:p>
            <a:pPr eaLnBrk="1" hangingPunct="1">
              <a:lnSpc>
                <a:spcPct val="90000"/>
              </a:lnSpc>
              <a:defRPr/>
            </a:pPr>
            <a:r>
              <a:rPr lang="pt-BR" altLang="pt-BR" sz="2600" dirty="0">
                <a:solidFill>
                  <a:srgbClr val="FF0000"/>
                </a:solidFill>
                <a:effectLst>
                  <a:outerShdw blurRad="38100" dist="38100" dir="2700000" algn="tl">
                    <a:srgbClr val="000000">
                      <a:alpha val="43137"/>
                    </a:srgbClr>
                  </a:outerShdw>
                </a:effectLst>
              </a:rPr>
              <a:t>Rejeito</a:t>
            </a:r>
            <a:r>
              <a:rPr lang="pt-BR" altLang="pt-BR" sz="2600" dirty="0"/>
              <a:t>:</a:t>
            </a:r>
          </a:p>
          <a:p>
            <a:pPr lvl="1" eaLnBrk="1" hangingPunct="1">
              <a:lnSpc>
                <a:spcPct val="90000"/>
              </a:lnSpc>
              <a:defRPr/>
            </a:pPr>
            <a:r>
              <a:rPr lang="pt-BR" altLang="pt-BR" sz="2400" dirty="0"/>
              <a:t>Material residual </a:t>
            </a:r>
            <a:r>
              <a:rPr lang="pt-BR" altLang="pt-BR" sz="2400" b="1" u="sng" dirty="0"/>
              <a:t>inservível </a:t>
            </a:r>
            <a:endParaRPr lang="pt-BR" altLang="pt-BR" sz="2400" dirty="0"/>
          </a:p>
          <a:p>
            <a:pPr lvl="1" eaLnBrk="1" hangingPunct="1">
              <a:lnSpc>
                <a:spcPct val="90000"/>
              </a:lnSpc>
              <a:defRPr/>
            </a:pPr>
            <a:r>
              <a:rPr lang="pt-BR" altLang="pt-BR" sz="2400" dirty="0"/>
              <a:t>Sem possibilidade técnica ou econômica de reaproveitamento</a:t>
            </a:r>
          </a:p>
          <a:p>
            <a:pPr lvl="1" eaLnBrk="1" hangingPunct="1">
              <a:lnSpc>
                <a:spcPct val="90000"/>
              </a:lnSpc>
              <a:defRPr/>
            </a:pPr>
            <a:r>
              <a:rPr lang="pt-BR" altLang="pt-BR" sz="2400" dirty="0"/>
              <a:t>Deve ser tratado e descartado de forma adequada</a:t>
            </a:r>
          </a:p>
        </p:txBody>
      </p:sp>
      <p:sp>
        <p:nvSpPr>
          <p:cNvPr id="819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81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3F539E4-9C5C-477E-A451-917232046656}" type="slidenum">
              <a:rPr lang="pt-BR" altLang="pt-BR" sz="1400" smtClean="0"/>
              <a:pPr>
                <a:spcBef>
                  <a:spcPct val="0"/>
                </a:spcBef>
                <a:buFontTx/>
                <a:buNone/>
              </a:pPr>
              <a:t>64</a:t>
            </a:fld>
            <a:endParaRPr lang="pt-BR" altLang="pt-BR" sz="1400"/>
          </a:p>
        </p:txBody>
      </p:sp>
    </p:spTree>
    <p:extLst>
      <p:ext uri="{BB962C8B-B14F-4D97-AF65-F5344CB8AC3E}">
        <p14:creationId xmlns:p14="http://schemas.microsoft.com/office/powerpoint/2010/main" val="37742868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pt-BR" altLang="pt-BR" sz="4000"/>
              <a:t>Caracterização de resíduos sólidos</a:t>
            </a:r>
          </a:p>
        </p:txBody>
      </p:sp>
      <p:sp>
        <p:nvSpPr>
          <p:cNvPr id="6149" name="Rectangle 3"/>
          <p:cNvSpPr>
            <a:spLocks noGrp="1" noChangeArrowheads="1"/>
          </p:cNvSpPr>
          <p:nvPr>
            <p:ph idx="1"/>
          </p:nvPr>
        </p:nvSpPr>
        <p:spPr>
          <a:xfrm>
            <a:off x="457200" y="1600200"/>
            <a:ext cx="8229600" cy="5257800"/>
          </a:xfrm>
        </p:spPr>
        <p:txBody>
          <a:bodyPr/>
          <a:lstStyle/>
          <a:p>
            <a:pPr eaLnBrk="1" hangingPunct="1">
              <a:defRPr/>
            </a:pPr>
            <a:r>
              <a:rPr lang="pt-BR" sz="2900" dirty="0">
                <a:cs typeface="Times New Roman" pitchFamily="18" charset="0"/>
              </a:rPr>
              <a:t>Modificação dos nossos costumes</a:t>
            </a:r>
          </a:p>
          <a:p>
            <a:pPr lvl="1" eaLnBrk="1" hangingPunct="1">
              <a:defRPr/>
            </a:pPr>
            <a:r>
              <a:rPr lang="pt-BR" sz="2500" dirty="0">
                <a:cs typeface="Times New Roman" pitchFamily="18" charset="0"/>
              </a:rPr>
              <a:t>Fim da mulher no lar</a:t>
            </a:r>
          </a:p>
          <a:p>
            <a:pPr lvl="1" eaLnBrk="1" hangingPunct="1">
              <a:defRPr/>
            </a:pPr>
            <a:r>
              <a:rPr lang="pt-BR" sz="2500" dirty="0">
                <a:cs typeface="Times New Roman" pitchFamily="18" charset="0"/>
              </a:rPr>
              <a:t>Vida cada vez mais corrida</a:t>
            </a:r>
          </a:p>
          <a:p>
            <a:pPr lvl="1" eaLnBrk="1" hangingPunct="1">
              <a:defRPr/>
            </a:pPr>
            <a:r>
              <a:rPr lang="pt-BR" sz="2500" dirty="0">
                <a:cs typeface="Times New Roman" pitchFamily="18" charset="0"/>
              </a:rPr>
              <a:t>“Qualidade” e higiene dos alimentos</a:t>
            </a:r>
          </a:p>
          <a:p>
            <a:pPr lvl="1" eaLnBrk="1" hangingPunct="1">
              <a:defRPr/>
            </a:pPr>
            <a:r>
              <a:rPr lang="pt-BR" sz="2500" dirty="0">
                <a:cs typeface="Times New Roman" pitchFamily="18" charset="0"/>
              </a:rPr>
              <a:t>Aumento do </a:t>
            </a:r>
            <a:r>
              <a:rPr lang="pt-BR" sz="2500" dirty="0">
                <a:solidFill>
                  <a:srgbClr val="FF0000"/>
                </a:solidFill>
                <a:effectLst>
                  <a:outerShdw blurRad="38100" dist="38100" dir="2700000" algn="tl">
                    <a:srgbClr val="000000">
                      <a:alpha val="43137"/>
                    </a:srgbClr>
                  </a:outerShdw>
                </a:effectLst>
                <a:cs typeface="Times New Roman" pitchFamily="18" charset="0"/>
              </a:rPr>
              <a:t>consumo</a:t>
            </a:r>
            <a:r>
              <a:rPr lang="pt-BR" sz="2500" dirty="0">
                <a:cs typeface="Times New Roman" pitchFamily="18" charset="0"/>
              </a:rPr>
              <a:t> em geral e do </a:t>
            </a:r>
            <a:r>
              <a:rPr lang="pt-BR" sz="2500" dirty="0">
                <a:solidFill>
                  <a:srgbClr val="FF0000"/>
                </a:solidFill>
                <a:effectLst>
                  <a:outerShdw blurRad="38100" dist="38100" dir="2700000" algn="tl">
                    <a:srgbClr val="000000">
                      <a:alpha val="43137"/>
                    </a:srgbClr>
                  </a:outerShdw>
                </a:effectLst>
                <a:cs typeface="Times New Roman" pitchFamily="18" charset="0"/>
              </a:rPr>
              <a:t>consumismo</a:t>
            </a:r>
          </a:p>
          <a:p>
            <a:pPr eaLnBrk="1" hangingPunct="1">
              <a:defRPr/>
            </a:pPr>
            <a:r>
              <a:rPr lang="pt-BR" sz="2900" dirty="0">
                <a:cs typeface="Times New Roman" pitchFamily="18" charset="0"/>
              </a:rPr>
              <a:t>Produção per capita de lixo no Brasil:</a:t>
            </a:r>
          </a:p>
          <a:p>
            <a:pPr lvl="1" eaLnBrk="1" hangingPunct="1">
              <a:defRPr/>
            </a:pPr>
            <a:r>
              <a:rPr lang="pt-BR" sz="2500" dirty="0">
                <a:cs typeface="Times New Roman" pitchFamily="18" charset="0"/>
              </a:rPr>
              <a:t>Varia de 0,3 a 1,5 kg/</a:t>
            </a:r>
            <a:r>
              <a:rPr lang="pt-BR" sz="2500" dirty="0" err="1">
                <a:cs typeface="Times New Roman" pitchFamily="18" charset="0"/>
              </a:rPr>
              <a:t>hab.dia</a:t>
            </a:r>
            <a:r>
              <a:rPr lang="pt-BR" sz="2500" dirty="0">
                <a:cs typeface="Times New Roman" pitchFamily="18" charset="0"/>
              </a:rPr>
              <a:t> </a:t>
            </a:r>
          </a:p>
          <a:p>
            <a:pPr lvl="1" eaLnBrk="1" hangingPunct="1">
              <a:defRPr/>
            </a:pPr>
            <a:r>
              <a:rPr lang="pt-BR" sz="2500" dirty="0">
                <a:cs typeface="Times New Roman" pitchFamily="18" charset="0"/>
              </a:rPr>
              <a:t>Quanto maior o poder aquisitivo da população, maior é a quantidade de lixo produzida por habitante.</a:t>
            </a:r>
          </a:p>
        </p:txBody>
      </p:sp>
      <p:sp>
        <p:nvSpPr>
          <p:cNvPr id="921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92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4CE87F-A9DA-4F04-8696-0C27EB651B43}" type="slidenum">
              <a:rPr lang="pt-BR" altLang="pt-BR" sz="1400" smtClean="0"/>
              <a:pPr>
                <a:spcBef>
                  <a:spcPct val="0"/>
                </a:spcBef>
                <a:buFontTx/>
                <a:buNone/>
              </a:pPr>
              <a:t>65</a:t>
            </a:fld>
            <a:endParaRPr lang="pt-BR" altLang="pt-BR" sz="1400"/>
          </a:p>
        </p:txBody>
      </p:sp>
    </p:spTree>
    <p:extLst>
      <p:ext uri="{BB962C8B-B14F-4D97-AF65-F5344CB8AC3E}">
        <p14:creationId xmlns:p14="http://schemas.microsoft.com/office/powerpoint/2010/main" val="2320932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r>
              <a:rPr lang="pt-BR" altLang="pt-BR"/>
              <a:t>Filme: Desperdício</a:t>
            </a:r>
          </a:p>
        </p:txBody>
      </p:sp>
      <p:pic>
        <p:nvPicPr>
          <p:cNvPr id="2" name="Desperdicio.wmv">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201738" y="1593850"/>
            <a:ext cx="6681787" cy="5011738"/>
          </a:xfrm>
        </p:spPr>
      </p:pic>
      <p:sp>
        <p:nvSpPr>
          <p:cNvPr id="10245" name="Espaço Reservado para Rodapé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10244" name="Espaço Reservado para Número de Slid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FEE8CA-299A-45BE-ABCA-5AD37FC3C117}" type="slidenum">
              <a:rPr lang="pt-BR" altLang="pt-BR" sz="1400" smtClean="0"/>
              <a:pPr>
                <a:spcBef>
                  <a:spcPct val="0"/>
                </a:spcBef>
                <a:buFontTx/>
                <a:buNone/>
              </a:pPr>
              <a:t>66</a:t>
            </a:fld>
            <a:endParaRPr lang="pt-BR" altLang="pt-BR" sz="1400"/>
          </a:p>
        </p:txBody>
      </p:sp>
    </p:spTree>
    <p:extLst>
      <p:ext uri="{BB962C8B-B14F-4D97-AF65-F5344CB8AC3E}">
        <p14:creationId xmlns:p14="http://schemas.microsoft.com/office/powerpoint/2010/main" val="80055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r>
              <a:rPr lang="pt-BR" altLang="pt-BR"/>
              <a:t>Consumismo infantil</a:t>
            </a:r>
          </a:p>
        </p:txBody>
      </p:sp>
      <p:sp>
        <p:nvSpPr>
          <p:cNvPr id="11267" name="Espaço Reservado para Conteúdo 2"/>
          <p:cNvSpPr>
            <a:spLocks noGrp="1"/>
          </p:cNvSpPr>
          <p:nvPr>
            <p:ph idx="1"/>
          </p:nvPr>
        </p:nvSpPr>
        <p:spPr/>
        <p:txBody>
          <a:bodyPr/>
          <a:lstStyle/>
          <a:p>
            <a:r>
              <a:rPr lang="pt-BR" altLang="pt-BR"/>
              <a:t>Vem se acelerando junto ao consumo dos adultos</a:t>
            </a:r>
          </a:p>
          <a:p>
            <a:r>
              <a:rPr lang="pt-BR" altLang="pt-BR"/>
              <a:t>Filme:</a:t>
            </a:r>
          </a:p>
          <a:p>
            <a:r>
              <a:rPr lang="pt-BR" altLang="pt-BR" u="sng">
                <a:hlinkClick r:id="rId2"/>
              </a:rPr>
              <a:t>http://www.youtube.com/watch?v=3sgVwDeMtUs</a:t>
            </a:r>
            <a:endParaRPr lang="pt-BR" altLang="pt-BR"/>
          </a:p>
        </p:txBody>
      </p:sp>
      <p:sp>
        <p:nvSpPr>
          <p:cNvPr id="11269" name="Espaço Reservado para Rodapé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11268" name="Espaço Reservado para Número de Slid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0654C7-9C7C-4EF9-A709-6E84C8C8DA09}" type="slidenum">
              <a:rPr lang="pt-BR" altLang="pt-BR" sz="1400" smtClean="0"/>
              <a:pPr>
                <a:spcBef>
                  <a:spcPct val="0"/>
                </a:spcBef>
                <a:buFontTx/>
                <a:buNone/>
              </a:pPr>
              <a:t>67</a:t>
            </a:fld>
            <a:endParaRPr lang="pt-BR" altLang="pt-BR" sz="1400"/>
          </a:p>
        </p:txBody>
      </p:sp>
    </p:spTree>
    <p:extLst>
      <p:ext uri="{BB962C8B-B14F-4D97-AF65-F5344CB8AC3E}">
        <p14:creationId xmlns:p14="http://schemas.microsoft.com/office/powerpoint/2010/main" val="1615361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pt-BR" altLang="pt-BR"/>
              <a:t>Classificação dos Resíduos</a:t>
            </a:r>
          </a:p>
        </p:txBody>
      </p:sp>
      <p:sp>
        <p:nvSpPr>
          <p:cNvPr id="12293" name="Rectangle 3"/>
          <p:cNvSpPr>
            <a:spLocks noGrp="1" noChangeArrowheads="1"/>
          </p:cNvSpPr>
          <p:nvPr>
            <p:ph idx="1"/>
          </p:nvPr>
        </p:nvSpPr>
        <p:spPr/>
        <p:txBody>
          <a:bodyPr/>
          <a:lstStyle/>
          <a:p>
            <a:pPr eaLnBrk="1" hangingPunct="1"/>
            <a:r>
              <a:rPr lang="pt-BR" altLang="pt-BR" sz="2800"/>
              <a:t>Existem várias formas de classificá-lo</a:t>
            </a:r>
          </a:p>
          <a:p>
            <a:pPr lvl="1" eaLnBrk="1" hangingPunct="1"/>
            <a:r>
              <a:rPr lang="pt-BR" altLang="pt-BR" sz="2400" u="sng"/>
              <a:t>Composição química</a:t>
            </a:r>
            <a:r>
              <a:rPr lang="pt-BR" altLang="pt-BR" sz="2400"/>
              <a:t>: matéria orgânica e matéria inorgânica</a:t>
            </a:r>
          </a:p>
          <a:p>
            <a:pPr lvl="1" eaLnBrk="1" hangingPunct="1"/>
            <a:r>
              <a:rPr lang="pt-BR" altLang="pt-BR" sz="2400" u="sng"/>
              <a:t>Natureza física</a:t>
            </a:r>
            <a:r>
              <a:rPr lang="pt-BR" altLang="pt-BR" sz="2400"/>
              <a:t>: seco e molhado</a:t>
            </a:r>
          </a:p>
          <a:p>
            <a:pPr lvl="1" eaLnBrk="1" hangingPunct="1"/>
            <a:r>
              <a:rPr lang="pt-BR" altLang="pt-BR" sz="2400" u="sng"/>
              <a:t>Riscos potenciais à saúde pública e ao meio ambiente (periculosidade):</a:t>
            </a:r>
            <a:r>
              <a:rPr lang="pt-BR" altLang="pt-BR" sz="2400"/>
              <a:t> perigosos, não inertes e inertes</a:t>
            </a:r>
          </a:p>
          <a:p>
            <a:pPr lvl="1" eaLnBrk="1" hangingPunct="1"/>
            <a:r>
              <a:rPr lang="pt-BR" altLang="pt-BR" sz="2400" u="sng"/>
              <a:t>Quanto à sua origem</a:t>
            </a:r>
            <a:r>
              <a:rPr lang="pt-BR" altLang="pt-BR" sz="2400"/>
              <a:t>: domiciliar, comercial, de varrição e feiras livres, de serviços de saúde, de aeroportos e terminais rodoviários e ferroviários, industriais, agrícolas, podas e entulhos</a:t>
            </a:r>
          </a:p>
        </p:txBody>
      </p:sp>
      <p:sp>
        <p:nvSpPr>
          <p:cNvPr id="1229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122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511AD4-CD0E-4A6E-A771-EE913AE81553}" type="slidenum">
              <a:rPr lang="pt-BR" altLang="pt-BR" sz="1400" smtClean="0"/>
              <a:pPr>
                <a:spcBef>
                  <a:spcPct val="0"/>
                </a:spcBef>
                <a:buFontTx/>
                <a:buNone/>
              </a:pPr>
              <a:t>68</a:t>
            </a:fld>
            <a:endParaRPr lang="pt-BR" altLang="pt-BR" sz="1400"/>
          </a:p>
        </p:txBody>
      </p:sp>
    </p:spTree>
    <p:extLst>
      <p:ext uri="{BB962C8B-B14F-4D97-AF65-F5344CB8AC3E}">
        <p14:creationId xmlns:p14="http://schemas.microsoft.com/office/powerpoint/2010/main" val="1372814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pt-BR" altLang="pt-BR"/>
              <a:t>Classificação quanto ao Risco</a:t>
            </a:r>
          </a:p>
        </p:txBody>
      </p:sp>
      <p:sp>
        <p:nvSpPr>
          <p:cNvPr id="1331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133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BF2176-59D1-468A-B820-F2ED883679EB}" type="slidenum">
              <a:rPr lang="pt-BR" altLang="pt-BR" sz="1400" smtClean="0"/>
              <a:pPr>
                <a:spcBef>
                  <a:spcPct val="0"/>
                </a:spcBef>
                <a:buFontTx/>
                <a:buNone/>
              </a:pPr>
              <a:t>69</a:t>
            </a:fld>
            <a:endParaRPr lang="pt-BR" altLang="pt-BR" sz="1400"/>
          </a:p>
        </p:txBody>
      </p:sp>
      <p:pic>
        <p:nvPicPr>
          <p:cNvPr id="133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84313"/>
            <a:ext cx="7205663"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CaixaDeTexto 3"/>
          <p:cNvSpPr txBox="1">
            <a:spLocks noChangeArrowheads="1"/>
          </p:cNvSpPr>
          <p:nvPr/>
        </p:nvSpPr>
        <p:spPr bwMode="auto">
          <a:xfrm>
            <a:off x="395288" y="6524625"/>
            <a:ext cx="79930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pt-BR" altLang="pt-BR" sz="1600"/>
              <a:t>Fonte: http://thor.sead.ufrgs.br/edital13/Hugo/pag2.php</a:t>
            </a:r>
          </a:p>
        </p:txBody>
      </p:sp>
    </p:spTree>
    <p:extLst>
      <p:ext uri="{BB962C8B-B14F-4D97-AF65-F5344CB8AC3E}">
        <p14:creationId xmlns:p14="http://schemas.microsoft.com/office/powerpoint/2010/main" val="320832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pt-BR" altLang="pt-BR" b="1" dirty="0">
                <a:solidFill>
                  <a:schemeClr val="tx2"/>
                </a:solidFill>
              </a:rPr>
              <a:t>A Importância da Água</a:t>
            </a:r>
          </a:p>
        </p:txBody>
      </p:sp>
      <p:sp>
        <p:nvSpPr>
          <p:cNvPr id="8197" name="Rectangle 3"/>
          <p:cNvSpPr>
            <a:spLocks noGrp="1" noChangeArrowheads="1"/>
          </p:cNvSpPr>
          <p:nvPr>
            <p:ph idx="1"/>
          </p:nvPr>
        </p:nvSpPr>
        <p:spPr>
          <a:xfrm>
            <a:off x="457200" y="1600200"/>
            <a:ext cx="8229600" cy="4953000"/>
          </a:xfrm>
        </p:spPr>
        <p:txBody>
          <a:bodyPr/>
          <a:lstStyle/>
          <a:p>
            <a:pPr eaLnBrk="1" hangingPunct="1"/>
            <a:r>
              <a:rPr lang="pt-BR" altLang="pt-BR"/>
              <a:t>A água em números:</a:t>
            </a:r>
          </a:p>
          <a:p>
            <a:pPr lvl="1" eaLnBrk="1" hangingPunct="1"/>
            <a:r>
              <a:rPr lang="pt-BR" altLang="pt-BR"/>
              <a:t>97,3 %: oceanos</a:t>
            </a:r>
          </a:p>
          <a:p>
            <a:pPr lvl="1" eaLnBrk="1" hangingPunct="1"/>
            <a:r>
              <a:rPr lang="pt-BR" altLang="pt-BR"/>
              <a:t>2,34 %: geleiras e lençóis freáticos profundos</a:t>
            </a:r>
          </a:p>
          <a:p>
            <a:pPr lvl="1" eaLnBrk="1" hangingPunct="1"/>
            <a:r>
              <a:rPr lang="pt-BR" altLang="pt-BR"/>
              <a:t>0,36 %: rios, lagos ou alagados (consumo)</a:t>
            </a:r>
          </a:p>
          <a:p>
            <a:pPr eaLnBrk="1" hangingPunct="1"/>
            <a:r>
              <a:rPr lang="pt-BR" altLang="pt-BR"/>
              <a:t>12 % dos mananciais do planeta estão no Brasil:</a:t>
            </a:r>
          </a:p>
          <a:p>
            <a:pPr lvl="1" eaLnBrk="1" hangingPunct="1"/>
            <a:r>
              <a:rPr lang="pt-BR" altLang="pt-BR"/>
              <a:t>70% na Amazônia: onde se concentram apenas 7% da população</a:t>
            </a:r>
          </a:p>
        </p:txBody>
      </p:sp>
      <p:sp>
        <p:nvSpPr>
          <p:cNvPr id="819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81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7CED2ED7-F589-4F85-9F2A-433DC671D804}"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7</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262040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pt-BR" altLang="pt-BR"/>
              <a:t>Classe I – Resíduos Perigosos</a:t>
            </a:r>
          </a:p>
        </p:txBody>
      </p:sp>
      <p:sp>
        <p:nvSpPr>
          <p:cNvPr id="14341" name="Rectangle 3"/>
          <p:cNvSpPr>
            <a:spLocks noGrp="1" noChangeArrowheads="1"/>
          </p:cNvSpPr>
          <p:nvPr>
            <p:ph idx="1"/>
          </p:nvPr>
        </p:nvSpPr>
        <p:spPr/>
        <p:txBody>
          <a:bodyPr/>
          <a:lstStyle/>
          <a:p>
            <a:pPr eaLnBrk="1" hangingPunct="1">
              <a:lnSpc>
                <a:spcPct val="90000"/>
              </a:lnSpc>
            </a:pPr>
            <a:r>
              <a:rPr lang="pt-BR" altLang="pt-BR"/>
              <a:t>Apresentam riscos à saúde pública e ao meio ambiente</a:t>
            </a:r>
          </a:p>
          <a:p>
            <a:pPr eaLnBrk="1" hangingPunct="1">
              <a:lnSpc>
                <a:spcPct val="90000"/>
              </a:lnSpc>
            </a:pPr>
            <a:r>
              <a:rPr lang="pt-BR" altLang="pt-BR"/>
              <a:t>Exigem tratamento e disposição especiais em função de suas características de:</a:t>
            </a:r>
          </a:p>
          <a:p>
            <a:pPr lvl="1" eaLnBrk="1" hangingPunct="1">
              <a:lnSpc>
                <a:spcPct val="90000"/>
              </a:lnSpc>
            </a:pPr>
            <a:r>
              <a:rPr lang="pt-BR" altLang="pt-BR"/>
              <a:t>inflamabilidade;</a:t>
            </a:r>
          </a:p>
          <a:p>
            <a:pPr lvl="1" eaLnBrk="1" hangingPunct="1">
              <a:lnSpc>
                <a:spcPct val="90000"/>
              </a:lnSpc>
            </a:pPr>
            <a:r>
              <a:rPr lang="pt-BR" altLang="pt-BR"/>
              <a:t>corrosividade;</a:t>
            </a:r>
          </a:p>
          <a:p>
            <a:pPr lvl="1" eaLnBrk="1" hangingPunct="1">
              <a:lnSpc>
                <a:spcPct val="90000"/>
              </a:lnSpc>
            </a:pPr>
            <a:r>
              <a:rPr lang="pt-BR" altLang="pt-BR"/>
              <a:t>reatividade;</a:t>
            </a:r>
          </a:p>
          <a:p>
            <a:pPr lvl="1" eaLnBrk="1" hangingPunct="1">
              <a:lnSpc>
                <a:spcPct val="90000"/>
              </a:lnSpc>
            </a:pPr>
            <a:r>
              <a:rPr lang="pt-BR" altLang="pt-BR"/>
              <a:t>toxicidade;</a:t>
            </a:r>
          </a:p>
          <a:p>
            <a:pPr lvl="1" eaLnBrk="1" hangingPunct="1">
              <a:lnSpc>
                <a:spcPct val="90000"/>
              </a:lnSpc>
            </a:pPr>
            <a:r>
              <a:rPr lang="pt-BR" altLang="pt-BR"/>
              <a:t>patogenicidade.</a:t>
            </a:r>
          </a:p>
        </p:txBody>
      </p:sp>
      <p:sp>
        <p:nvSpPr>
          <p:cNvPr id="1433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143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1C65C6C-C7DF-480A-839E-FE57BA9C7E37}" type="slidenum">
              <a:rPr lang="pt-BR" altLang="pt-BR" sz="1400" smtClean="0"/>
              <a:pPr>
                <a:spcBef>
                  <a:spcPct val="0"/>
                </a:spcBef>
                <a:buFontTx/>
                <a:buNone/>
              </a:pPr>
              <a:t>70</a:t>
            </a:fld>
            <a:endParaRPr lang="pt-BR" altLang="pt-BR" sz="1400"/>
          </a:p>
        </p:txBody>
      </p:sp>
    </p:spTree>
    <p:extLst>
      <p:ext uri="{BB962C8B-B14F-4D97-AF65-F5344CB8AC3E}">
        <p14:creationId xmlns:p14="http://schemas.microsoft.com/office/powerpoint/2010/main" val="34500405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fontScale="90000"/>
          </a:bodyPr>
          <a:lstStyle/>
          <a:p>
            <a:pPr eaLnBrk="1" hangingPunct="1"/>
            <a:r>
              <a:rPr lang="pt-BR" altLang="pt-BR" sz="3600"/>
              <a:t>Classe II – A – Não Perigosos</a:t>
            </a:r>
            <a:br>
              <a:rPr lang="pt-BR" altLang="pt-BR" sz="3600"/>
            </a:br>
            <a:r>
              <a:rPr lang="pt-BR" altLang="pt-BR" sz="3600"/>
              <a:t>e não Inertes </a:t>
            </a:r>
          </a:p>
        </p:txBody>
      </p:sp>
      <p:sp>
        <p:nvSpPr>
          <p:cNvPr id="15365" name="Rectangle 3"/>
          <p:cNvSpPr>
            <a:spLocks noGrp="1" noChangeArrowheads="1"/>
          </p:cNvSpPr>
          <p:nvPr>
            <p:ph idx="1"/>
          </p:nvPr>
        </p:nvSpPr>
        <p:spPr/>
        <p:txBody>
          <a:bodyPr/>
          <a:lstStyle/>
          <a:p>
            <a:pPr eaLnBrk="1" hangingPunct="1"/>
            <a:r>
              <a:rPr lang="pt-BR" altLang="pt-BR"/>
              <a:t>Não apresentam periculosidade</a:t>
            </a:r>
          </a:p>
          <a:p>
            <a:pPr eaLnBrk="1" hangingPunct="1"/>
            <a:r>
              <a:rPr lang="pt-BR" altLang="pt-BR" u="sng"/>
              <a:t>Não são inertes</a:t>
            </a:r>
          </a:p>
          <a:p>
            <a:pPr eaLnBrk="1" hangingPunct="1"/>
            <a:r>
              <a:rPr lang="pt-BR" altLang="pt-BR"/>
              <a:t>Podem ter propriedades tais como:</a:t>
            </a:r>
          </a:p>
          <a:p>
            <a:pPr lvl="1" eaLnBrk="1" hangingPunct="1"/>
            <a:r>
              <a:rPr lang="pt-BR" altLang="pt-BR"/>
              <a:t>combustibilidade; </a:t>
            </a:r>
          </a:p>
          <a:p>
            <a:pPr lvl="1" eaLnBrk="1" hangingPunct="1"/>
            <a:r>
              <a:rPr lang="pt-BR" altLang="pt-BR"/>
              <a:t>biodegradabilidade; </a:t>
            </a:r>
          </a:p>
          <a:p>
            <a:pPr lvl="1" eaLnBrk="1" hangingPunct="1"/>
            <a:r>
              <a:rPr lang="pt-BR" altLang="pt-BR"/>
              <a:t>solubilidade em água. </a:t>
            </a:r>
          </a:p>
          <a:p>
            <a:pPr eaLnBrk="1" hangingPunct="1"/>
            <a:r>
              <a:rPr lang="pt-BR" altLang="pt-BR"/>
              <a:t>São basicamente os resíduos com as características do lixo doméstico</a:t>
            </a:r>
          </a:p>
        </p:txBody>
      </p:sp>
      <p:sp>
        <p:nvSpPr>
          <p:cNvPr id="1536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153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9D6B4C-2BD3-40C4-92DA-E9D2BD14A0B9}" type="slidenum">
              <a:rPr lang="pt-BR" altLang="pt-BR" sz="1400" smtClean="0"/>
              <a:pPr>
                <a:spcBef>
                  <a:spcPct val="0"/>
                </a:spcBef>
                <a:buFontTx/>
                <a:buNone/>
              </a:pPr>
              <a:t>71</a:t>
            </a:fld>
            <a:endParaRPr lang="pt-BR" altLang="pt-BR" sz="1400"/>
          </a:p>
        </p:txBody>
      </p:sp>
    </p:spTree>
    <p:extLst>
      <p:ext uri="{BB962C8B-B14F-4D97-AF65-F5344CB8AC3E}">
        <p14:creationId xmlns:p14="http://schemas.microsoft.com/office/powerpoint/2010/main" val="8647966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fontScale="90000"/>
          </a:bodyPr>
          <a:lstStyle/>
          <a:p>
            <a:pPr eaLnBrk="1" hangingPunct="1"/>
            <a:r>
              <a:rPr lang="pt-BR" altLang="pt-BR" sz="3600"/>
              <a:t>Classe II – B – Não Perigosos</a:t>
            </a:r>
            <a:br>
              <a:rPr lang="pt-BR" altLang="pt-BR" sz="3600"/>
            </a:br>
            <a:r>
              <a:rPr lang="pt-BR" altLang="pt-BR" sz="3600"/>
              <a:t>e Inertes </a:t>
            </a:r>
          </a:p>
        </p:txBody>
      </p:sp>
      <p:sp>
        <p:nvSpPr>
          <p:cNvPr id="16389" name="Rectangle 3"/>
          <p:cNvSpPr>
            <a:spLocks noGrp="1" noChangeArrowheads="1"/>
          </p:cNvSpPr>
          <p:nvPr>
            <p:ph idx="1"/>
          </p:nvPr>
        </p:nvSpPr>
        <p:spPr>
          <a:xfrm>
            <a:off x="457200" y="1600200"/>
            <a:ext cx="8229600" cy="4708525"/>
          </a:xfrm>
        </p:spPr>
        <p:txBody>
          <a:bodyPr/>
          <a:lstStyle/>
          <a:p>
            <a:pPr eaLnBrk="1" hangingPunct="1">
              <a:lnSpc>
                <a:spcPct val="80000"/>
              </a:lnSpc>
            </a:pPr>
            <a:r>
              <a:rPr lang="pt-BR" altLang="pt-BR" sz="2800"/>
              <a:t>Quando submetidos aos testes de solubilização (NBR-10.007 da ABNT):</a:t>
            </a:r>
          </a:p>
          <a:p>
            <a:pPr lvl="1" eaLnBrk="1" hangingPunct="1">
              <a:lnSpc>
                <a:spcPct val="80000"/>
              </a:lnSpc>
            </a:pPr>
            <a:r>
              <a:rPr lang="pt-BR" altLang="pt-BR" sz="2400"/>
              <a:t>não têm nenhum de seus constituintes solubilizados em concentrações superiores aos padrões de potabilidade da água;</a:t>
            </a:r>
          </a:p>
          <a:p>
            <a:pPr lvl="1" eaLnBrk="1" hangingPunct="1">
              <a:lnSpc>
                <a:spcPct val="80000"/>
              </a:lnSpc>
            </a:pPr>
            <a:r>
              <a:rPr lang="pt-BR" altLang="pt-BR" sz="2400"/>
              <a:t>a água permanecerá potável quando em contato com o resíduo. </a:t>
            </a:r>
          </a:p>
          <a:p>
            <a:pPr eaLnBrk="1" hangingPunct="1">
              <a:lnSpc>
                <a:spcPct val="80000"/>
              </a:lnSpc>
            </a:pPr>
            <a:r>
              <a:rPr lang="pt-BR" altLang="pt-BR" sz="2800"/>
              <a:t>Muitos destes resíduos são recicláveis</a:t>
            </a:r>
          </a:p>
          <a:p>
            <a:pPr eaLnBrk="1" hangingPunct="1">
              <a:lnSpc>
                <a:spcPct val="80000"/>
              </a:lnSpc>
            </a:pPr>
            <a:r>
              <a:rPr lang="pt-BR" altLang="pt-BR" sz="2800"/>
              <a:t>Não se degradam ou não se decompõem quando dispostos no solo (se degradam muito lentamente)</a:t>
            </a:r>
          </a:p>
          <a:p>
            <a:pPr eaLnBrk="1" hangingPunct="1">
              <a:lnSpc>
                <a:spcPct val="80000"/>
              </a:lnSpc>
            </a:pPr>
            <a:r>
              <a:rPr lang="pt-BR" altLang="pt-BR" sz="2800"/>
              <a:t>Exemplo: entulhos de demolição, pedras e areias retirados de escavações</a:t>
            </a:r>
          </a:p>
        </p:txBody>
      </p:sp>
      <p:sp>
        <p:nvSpPr>
          <p:cNvPr id="1638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1638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98CFAD-3BB0-49E6-A49A-6A52E832BAFB}" type="slidenum">
              <a:rPr lang="pt-BR" altLang="pt-BR" sz="1400" smtClean="0"/>
              <a:pPr>
                <a:spcBef>
                  <a:spcPct val="0"/>
                </a:spcBef>
                <a:buFontTx/>
                <a:buNone/>
              </a:pPr>
              <a:t>72</a:t>
            </a:fld>
            <a:endParaRPr lang="pt-BR" altLang="pt-BR" sz="1400"/>
          </a:p>
        </p:txBody>
      </p:sp>
    </p:spTree>
    <p:extLst>
      <p:ext uri="{BB962C8B-B14F-4D97-AF65-F5344CB8AC3E}">
        <p14:creationId xmlns:p14="http://schemas.microsoft.com/office/powerpoint/2010/main" val="26792391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pt-BR" altLang="pt-BR"/>
              <a:t>Classificação quanto à Origem</a:t>
            </a:r>
          </a:p>
        </p:txBody>
      </p:sp>
      <p:sp>
        <p:nvSpPr>
          <p:cNvPr id="1741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174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9D9D19-7258-4AFE-989E-0F1B8DBA328C}" type="slidenum">
              <a:rPr lang="pt-BR" altLang="pt-BR" sz="1400" smtClean="0"/>
              <a:pPr>
                <a:spcBef>
                  <a:spcPct val="0"/>
                </a:spcBef>
                <a:buFontTx/>
                <a:buNone/>
              </a:pPr>
              <a:t>73</a:t>
            </a:fld>
            <a:endParaRPr lang="pt-BR" altLang="pt-BR" sz="1400"/>
          </a:p>
        </p:txBody>
      </p:sp>
      <p:graphicFrame>
        <p:nvGraphicFramePr>
          <p:cNvPr id="2" name="Tabela 1"/>
          <p:cNvGraphicFramePr>
            <a:graphicFrameLocks noGrp="1"/>
          </p:cNvGraphicFramePr>
          <p:nvPr/>
        </p:nvGraphicFramePr>
        <p:xfrm>
          <a:off x="539750" y="1557338"/>
          <a:ext cx="8208962" cy="4629150"/>
        </p:xfrm>
        <a:graphic>
          <a:graphicData uri="http://schemas.openxmlformats.org/drawingml/2006/table">
            <a:tbl>
              <a:tblPr/>
              <a:tblGrid>
                <a:gridCol w="2084726">
                  <a:extLst>
                    <a:ext uri="{9D8B030D-6E8A-4147-A177-3AD203B41FA5}">
                      <a16:colId xmlns:a16="http://schemas.microsoft.com/office/drawing/2014/main" val="20000"/>
                    </a:ext>
                  </a:extLst>
                </a:gridCol>
                <a:gridCol w="2011281">
                  <a:extLst>
                    <a:ext uri="{9D8B030D-6E8A-4147-A177-3AD203B41FA5}">
                      <a16:colId xmlns:a16="http://schemas.microsoft.com/office/drawing/2014/main" val="20001"/>
                    </a:ext>
                  </a:extLst>
                </a:gridCol>
                <a:gridCol w="1740096">
                  <a:extLst>
                    <a:ext uri="{9D8B030D-6E8A-4147-A177-3AD203B41FA5}">
                      <a16:colId xmlns:a16="http://schemas.microsoft.com/office/drawing/2014/main" val="20002"/>
                    </a:ext>
                  </a:extLst>
                </a:gridCol>
                <a:gridCol w="2372859">
                  <a:extLst>
                    <a:ext uri="{9D8B030D-6E8A-4147-A177-3AD203B41FA5}">
                      <a16:colId xmlns:a16="http://schemas.microsoft.com/office/drawing/2014/main" val="20003"/>
                    </a:ext>
                  </a:extLst>
                </a:gridCol>
              </a:tblGrid>
              <a:tr h="375285">
                <a:tc>
                  <a:txBody>
                    <a:bodyPr/>
                    <a:lstStyle/>
                    <a:p>
                      <a:pPr algn="ctr" fontAlgn="b"/>
                      <a:r>
                        <a:rPr lang="pt-BR" sz="2400" b="1" i="0" u="none" strike="noStrike" dirty="0">
                          <a:solidFill>
                            <a:srgbClr val="000000"/>
                          </a:solidFill>
                          <a:effectLst/>
                          <a:latin typeface="Calibri"/>
                        </a:rPr>
                        <a:t>Domiciliar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pt-BR" sz="2400" b="1" i="0" u="none" strike="noStrike" dirty="0">
                          <a:solidFill>
                            <a:srgbClr val="000000"/>
                          </a:solidFill>
                          <a:effectLst/>
                          <a:latin typeface="Calibri"/>
                        </a:rPr>
                        <a:t>Comercial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pt-BR" sz="2400" b="1" i="0" u="none" strike="noStrike" dirty="0">
                          <a:solidFill>
                            <a:srgbClr val="000000"/>
                          </a:solidFill>
                          <a:effectLst/>
                          <a:latin typeface="Calibri"/>
                        </a:rPr>
                        <a:t>Público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pt-BR" sz="2000" b="1" i="0" u="none" strike="noStrike" dirty="0">
                          <a:solidFill>
                            <a:srgbClr val="000000"/>
                          </a:solidFill>
                          <a:effectLst/>
                          <a:latin typeface="Calibri"/>
                        </a:rPr>
                        <a:t>De Serviços de Saúde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417955">
                <a:tc>
                  <a:txBody>
                    <a:bodyPr/>
                    <a:lstStyle/>
                    <a:p>
                      <a:pPr algn="ctr" fontAlgn="ctr"/>
                      <a:r>
                        <a:rPr lang="pt-BR" sz="2000" b="0" i="0" u="none" strike="noStrike" dirty="0">
                          <a:solidFill>
                            <a:srgbClr val="000000"/>
                          </a:solidFill>
                          <a:effectLst/>
                          <a:latin typeface="Calibri"/>
                        </a:rPr>
                        <a:t>Resíduos comuns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Geralmente recicláveis e orgânicos.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Atividades públicas/ coletivas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Resíduos de hospitais, farmácias, clínicas, laboratórios, veterinários etc.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1"/>
                  </a:ext>
                </a:extLst>
              </a:tr>
              <a:tr h="2835910">
                <a:tc>
                  <a:txBody>
                    <a:bodyPr/>
                    <a:lstStyle/>
                    <a:p>
                      <a:pPr algn="ctr" fontAlgn="ctr"/>
                      <a:r>
                        <a:rPr lang="pt-BR" sz="2000" b="0" i="0" u="none" strike="noStrike" dirty="0">
                          <a:solidFill>
                            <a:srgbClr val="000000"/>
                          </a:solidFill>
                          <a:effectLst/>
                          <a:latin typeface="Calibri"/>
                        </a:rPr>
                        <a:t>Ex.: material orgânico, metais, vidros, plásticos e papel.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Ex.: papel, papelão, restos de alimentos, plásticos, latas, vidros.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Ex.: varrição, feiras-livres, podas, capina, raspagem e o que for largado nas ruas.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Ex.: material contaminado, </a:t>
                      </a:r>
                      <a:r>
                        <a:rPr lang="pt-BR" sz="2000" b="0" i="0" u="none" strike="noStrike" dirty="0" err="1">
                          <a:solidFill>
                            <a:srgbClr val="000000"/>
                          </a:solidFill>
                          <a:effectLst/>
                          <a:latin typeface="Calibri"/>
                        </a:rPr>
                        <a:t>pérfuro</a:t>
                      </a:r>
                      <a:r>
                        <a:rPr lang="pt-BR" sz="2000" b="0" i="0" u="none" strike="noStrike" dirty="0">
                          <a:solidFill>
                            <a:srgbClr val="000000"/>
                          </a:solidFill>
                          <a:effectLst/>
                          <a:latin typeface="Calibri"/>
                        </a:rPr>
                        <a:t>-cortantes, órgãos e tecidos removidos, meios de cultura, luvas descartáveis, remédios etc.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35709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115888"/>
            <a:ext cx="8229600" cy="1143000"/>
          </a:xfrm>
        </p:spPr>
        <p:txBody>
          <a:bodyPr/>
          <a:lstStyle/>
          <a:p>
            <a:pPr eaLnBrk="1" hangingPunct="1"/>
            <a:r>
              <a:rPr lang="pt-BR" altLang="pt-BR"/>
              <a:t>Caracterização quanto à origem</a:t>
            </a:r>
          </a:p>
        </p:txBody>
      </p:sp>
      <p:sp>
        <p:nvSpPr>
          <p:cNvPr id="1843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184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262BCA7-F584-4463-BD5E-C67D47BE3189}" type="slidenum">
              <a:rPr lang="pt-BR" altLang="pt-BR" sz="1400" smtClean="0"/>
              <a:pPr>
                <a:spcBef>
                  <a:spcPct val="0"/>
                </a:spcBef>
                <a:buFontTx/>
                <a:buNone/>
              </a:pPr>
              <a:t>74</a:t>
            </a:fld>
            <a:endParaRPr lang="pt-BR" altLang="pt-BR" sz="1400"/>
          </a:p>
        </p:txBody>
      </p:sp>
      <p:graphicFrame>
        <p:nvGraphicFramePr>
          <p:cNvPr id="2" name="Tabela 1"/>
          <p:cNvGraphicFramePr>
            <a:graphicFrameLocks noGrp="1"/>
          </p:cNvGraphicFramePr>
          <p:nvPr/>
        </p:nvGraphicFramePr>
        <p:xfrm>
          <a:off x="539750" y="1484313"/>
          <a:ext cx="8208963" cy="4762500"/>
        </p:xfrm>
        <a:graphic>
          <a:graphicData uri="http://schemas.openxmlformats.org/drawingml/2006/table">
            <a:tbl>
              <a:tblPr/>
              <a:tblGrid>
                <a:gridCol w="2736321">
                  <a:extLst>
                    <a:ext uri="{9D8B030D-6E8A-4147-A177-3AD203B41FA5}">
                      <a16:colId xmlns:a16="http://schemas.microsoft.com/office/drawing/2014/main" val="20000"/>
                    </a:ext>
                  </a:extLst>
                </a:gridCol>
                <a:gridCol w="2736321">
                  <a:extLst>
                    <a:ext uri="{9D8B030D-6E8A-4147-A177-3AD203B41FA5}">
                      <a16:colId xmlns:a16="http://schemas.microsoft.com/office/drawing/2014/main" val="20001"/>
                    </a:ext>
                  </a:extLst>
                </a:gridCol>
                <a:gridCol w="2736321">
                  <a:extLst>
                    <a:ext uri="{9D8B030D-6E8A-4147-A177-3AD203B41FA5}">
                      <a16:colId xmlns:a16="http://schemas.microsoft.com/office/drawing/2014/main" val="20002"/>
                    </a:ext>
                  </a:extLst>
                </a:gridCol>
              </a:tblGrid>
              <a:tr h="375306">
                <a:tc>
                  <a:txBody>
                    <a:bodyPr/>
                    <a:lstStyle/>
                    <a:p>
                      <a:pPr marL="0" algn="ctr" defTabSz="914400" rtl="0" eaLnBrk="1" fontAlgn="b" latinLnBrk="0" hangingPunct="1"/>
                      <a:r>
                        <a:rPr lang="pt-BR" sz="2400" b="1" i="0" u="none" strike="noStrike" kern="1200" dirty="0">
                          <a:solidFill>
                            <a:srgbClr val="000000"/>
                          </a:solidFill>
                          <a:effectLst/>
                          <a:latin typeface="Calibri"/>
                          <a:ea typeface="+mn-ea"/>
                          <a:cs typeface="+mn-cs"/>
                        </a:rPr>
                        <a:t>Industriais</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pt-BR" sz="2400" b="1" i="0" u="none" strike="noStrike" kern="1200" dirty="0">
                          <a:solidFill>
                            <a:srgbClr val="000000"/>
                          </a:solidFill>
                          <a:effectLst/>
                          <a:latin typeface="Calibri"/>
                          <a:ea typeface="+mn-ea"/>
                          <a:cs typeface="+mn-cs"/>
                        </a:rPr>
                        <a:t>Agrícolas</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pt-BR" sz="2400" b="1" i="0" u="none" strike="noStrike" kern="1200" dirty="0">
                          <a:solidFill>
                            <a:srgbClr val="000000"/>
                          </a:solidFill>
                          <a:effectLst/>
                          <a:latin typeface="Calibri"/>
                          <a:ea typeface="+mn-ea"/>
                          <a:cs typeface="+mn-cs"/>
                        </a:rPr>
                        <a:t>Entulho</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827997">
                <a:tc>
                  <a:txBody>
                    <a:bodyPr/>
                    <a:lstStyle/>
                    <a:p>
                      <a:pPr algn="ctr" fontAlgn="ctr"/>
                      <a:r>
                        <a:rPr lang="pt-BR" sz="2000" b="0" i="0" u="none" strike="noStrike" dirty="0">
                          <a:solidFill>
                            <a:srgbClr val="000000"/>
                          </a:solidFill>
                          <a:effectLst/>
                          <a:latin typeface="Calibri"/>
                        </a:rPr>
                        <a:t>De diversos tipos de indústrias, como química, metalúrgica, papeleira, alimentícia etc.</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De atividades agrícolas e da pecuária.</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Resultantes dos processos de construção e demolição.</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1"/>
                  </a:ext>
                </a:extLst>
              </a:tr>
              <a:tr h="2559197">
                <a:tc>
                  <a:txBody>
                    <a:bodyPr/>
                    <a:lstStyle/>
                    <a:p>
                      <a:pPr algn="ctr" fontAlgn="ctr"/>
                      <a:r>
                        <a:rPr lang="pt-BR" sz="2000" b="0" i="0" u="none" strike="noStrike">
                          <a:solidFill>
                            <a:srgbClr val="000000"/>
                          </a:solidFill>
                          <a:effectLst/>
                          <a:latin typeface="Calibri"/>
                        </a:rPr>
                        <a:t>Ex.: lodo, cinzas, plásticos, papel, madeira, fibras, escórias, vidros, cerâmicas, produtos químicos, substâncias tóxicas e radioativas.</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a:solidFill>
                            <a:srgbClr val="000000"/>
                          </a:solidFill>
                          <a:effectLst/>
                          <a:latin typeface="Calibri"/>
                        </a:rPr>
                        <a:t>Ex.: embalagens de fertilizantes e de defensivos agrícolas, rações, restos de colheitas etc.</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lgn="ctr" fontAlgn="ctr"/>
                      <a:r>
                        <a:rPr lang="pt-BR" sz="2000" b="0" i="0" u="none" strike="noStrike" dirty="0">
                          <a:solidFill>
                            <a:srgbClr val="000000"/>
                          </a:solidFill>
                          <a:effectLst/>
                          <a:latin typeface="Calibri"/>
                        </a:rPr>
                        <a:t>Ex.: cacos de tijolos, massa, concreto, madeira, ferragens, terra, areia, pedra, telhas, </a:t>
                      </a:r>
                      <a:r>
                        <a:rPr lang="pt-BR" sz="2000" b="0" i="0" u="none" strike="noStrike" dirty="0" err="1">
                          <a:solidFill>
                            <a:srgbClr val="000000"/>
                          </a:solidFill>
                          <a:effectLst/>
                          <a:latin typeface="Calibri"/>
                        </a:rPr>
                        <a:t>fibro-cimento</a:t>
                      </a:r>
                      <a:r>
                        <a:rPr lang="pt-BR" sz="2000" b="0" i="0" u="none" strike="noStrike" dirty="0">
                          <a:solidFill>
                            <a:srgbClr val="000000"/>
                          </a:solidFill>
                          <a:effectLst/>
                          <a:latin typeface="Calibri"/>
                        </a:rPr>
                        <a:t> etc.</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45752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pt-BR" altLang="pt-BR"/>
              <a:t>Responsabilidade</a:t>
            </a:r>
          </a:p>
        </p:txBody>
      </p:sp>
      <p:pic>
        <p:nvPicPr>
          <p:cNvPr id="16389" name="Picture 3"/>
          <p:cNvPicPr>
            <a:picLocks noGrp="1" noChangeAspect="1" noChangeArrowheads="1"/>
          </p:cNvPicPr>
          <p:nvPr>
            <p:ph idx="1"/>
          </p:nvPr>
        </p:nvPicPr>
        <p:blipFill>
          <a:blip r:embed="rId2"/>
          <a:srcRect/>
          <a:stretch>
            <a:fillRect/>
          </a:stretch>
        </p:blipFill>
        <p:spPr>
          <a:xfrm>
            <a:off x="395288" y="1725613"/>
            <a:ext cx="8424862" cy="4137025"/>
          </a:xfrm>
          <a:effectLst>
            <a:outerShdw blurRad="190500" algn="tl" rotWithShape="0">
              <a:srgbClr val="000000">
                <a:alpha val="70000"/>
              </a:srgbClr>
            </a:outerShdw>
          </a:effectLst>
        </p:spPr>
      </p:pic>
      <p:sp>
        <p:nvSpPr>
          <p:cNvPr id="1945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194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3BE2F3-8D00-475F-A501-94BD79DE03CE}" type="slidenum">
              <a:rPr lang="pt-BR" altLang="pt-BR" sz="1400" smtClean="0"/>
              <a:pPr>
                <a:spcBef>
                  <a:spcPct val="0"/>
                </a:spcBef>
                <a:buFontTx/>
                <a:buNone/>
              </a:pPr>
              <a:t>75</a:t>
            </a:fld>
            <a:endParaRPr lang="pt-BR" altLang="pt-BR" sz="1400"/>
          </a:p>
        </p:txBody>
      </p:sp>
    </p:spTree>
    <p:extLst>
      <p:ext uri="{BB962C8B-B14F-4D97-AF65-F5344CB8AC3E}">
        <p14:creationId xmlns:p14="http://schemas.microsoft.com/office/powerpoint/2010/main" val="28943144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pPr eaLnBrk="1" hangingPunct="1"/>
            <a:r>
              <a:rPr lang="en-US" altLang="pt-BR"/>
              <a:t>Ação e Reação!</a:t>
            </a:r>
            <a:endParaRPr lang="pt-BR" altLang="pt-BR"/>
          </a:p>
        </p:txBody>
      </p:sp>
      <p:pic>
        <p:nvPicPr>
          <p:cNvPr id="3" name="ação e reação.mp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476375" y="1196975"/>
            <a:ext cx="6335713" cy="4751388"/>
          </a:xfrm>
        </p:spPr>
      </p:pic>
      <p:sp>
        <p:nvSpPr>
          <p:cNvPr id="20483" name="Text Box 3"/>
          <p:cNvSpPr txBox="1">
            <a:spLocks noChangeArrowheads="1"/>
          </p:cNvSpPr>
          <p:nvPr/>
        </p:nvSpPr>
        <p:spPr bwMode="auto">
          <a:xfrm>
            <a:off x="1828800" y="5943600"/>
            <a:ext cx="617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t-BR" altLang="pt-BR" sz="3600"/>
              <a:t>WWF (World Wildlife Fund) </a:t>
            </a:r>
          </a:p>
        </p:txBody>
      </p:sp>
    </p:spTree>
    <p:extLst>
      <p:ext uri="{BB962C8B-B14F-4D97-AF65-F5344CB8AC3E}">
        <p14:creationId xmlns:p14="http://schemas.microsoft.com/office/powerpoint/2010/main" val="2582635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pt-BR" altLang="pt-BR"/>
              <a:t>Poluentes (ref. natureza)</a:t>
            </a:r>
          </a:p>
        </p:txBody>
      </p:sp>
      <p:sp>
        <p:nvSpPr>
          <p:cNvPr id="21507" name="Rectangle 3"/>
          <p:cNvSpPr>
            <a:spLocks noGrp="1" noChangeArrowheads="1"/>
          </p:cNvSpPr>
          <p:nvPr>
            <p:ph idx="1"/>
          </p:nvPr>
        </p:nvSpPr>
        <p:spPr/>
        <p:txBody>
          <a:bodyPr/>
          <a:lstStyle/>
          <a:p>
            <a:pPr eaLnBrk="1" hangingPunct="1">
              <a:defRPr/>
            </a:pPr>
            <a:r>
              <a:rPr lang="pt-BR" altLang="pt-BR" sz="2800" dirty="0">
                <a:solidFill>
                  <a:srgbClr val="FF0000"/>
                </a:solidFill>
                <a:effectLst>
                  <a:outerShdw blurRad="38100" dist="38100" dir="2700000" algn="tl">
                    <a:srgbClr val="000000">
                      <a:alpha val="43137"/>
                    </a:srgbClr>
                  </a:outerShdw>
                </a:effectLst>
              </a:rPr>
              <a:t>Físicos:</a:t>
            </a:r>
            <a:r>
              <a:rPr lang="pt-BR" altLang="pt-BR" sz="2800" dirty="0"/>
              <a:t> Geralmente sólidos</a:t>
            </a:r>
          </a:p>
          <a:p>
            <a:pPr lvl="1" eaLnBrk="1" hangingPunct="1">
              <a:defRPr/>
            </a:pPr>
            <a:r>
              <a:rPr lang="pt-BR" altLang="pt-BR" sz="2400" dirty="0"/>
              <a:t>suspensão, sedimentáveis, coloidais ou dissolvidos.</a:t>
            </a:r>
          </a:p>
          <a:p>
            <a:pPr eaLnBrk="1" hangingPunct="1">
              <a:defRPr/>
            </a:pPr>
            <a:r>
              <a:rPr lang="pt-BR" altLang="pt-BR" sz="2800" dirty="0">
                <a:solidFill>
                  <a:srgbClr val="FF0000"/>
                </a:solidFill>
                <a:effectLst>
                  <a:outerShdw blurRad="38100" dist="38100" dir="2700000" algn="tl">
                    <a:srgbClr val="000000">
                      <a:alpha val="43137"/>
                    </a:srgbClr>
                  </a:outerShdw>
                </a:effectLst>
              </a:rPr>
              <a:t>Químicos:</a:t>
            </a:r>
            <a:r>
              <a:rPr lang="pt-BR" altLang="pt-BR" sz="2800" dirty="0"/>
              <a:t> </a:t>
            </a:r>
          </a:p>
          <a:p>
            <a:pPr lvl="1" eaLnBrk="1" hangingPunct="1">
              <a:defRPr/>
            </a:pPr>
            <a:r>
              <a:rPr lang="pt-BR" altLang="pt-BR" sz="2400" dirty="0"/>
              <a:t>compostos orgânicos, inorgânicos, radioativos; compostos orgânicos sintéticos; derivados do petróleo; metais pesados; fertilizantes; substâncias tóxicas; nutrientes etc.</a:t>
            </a:r>
          </a:p>
          <a:p>
            <a:pPr eaLnBrk="1" hangingPunct="1">
              <a:defRPr/>
            </a:pPr>
            <a:r>
              <a:rPr lang="pt-BR" altLang="pt-BR" sz="2800" dirty="0">
                <a:solidFill>
                  <a:srgbClr val="FF0000"/>
                </a:solidFill>
                <a:effectLst>
                  <a:outerShdw blurRad="38100" dist="38100" dir="2700000" algn="tl">
                    <a:srgbClr val="000000">
                      <a:alpha val="43137"/>
                    </a:srgbClr>
                  </a:outerShdw>
                </a:effectLst>
              </a:rPr>
              <a:t>Biológicos:</a:t>
            </a:r>
          </a:p>
          <a:p>
            <a:pPr lvl="1" eaLnBrk="1" hangingPunct="1">
              <a:defRPr/>
            </a:pPr>
            <a:r>
              <a:rPr lang="pt-BR" altLang="pt-BR" sz="2400" dirty="0"/>
              <a:t>bactérias, algas, protozoários, vírus, fungos, organismos patogênicos.</a:t>
            </a:r>
          </a:p>
        </p:txBody>
      </p:sp>
    </p:spTree>
    <p:extLst>
      <p:ext uri="{BB962C8B-B14F-4D97-AF65-F5344CB8AC3E}">
        <p14:creationId xmlns:p14="http://schemas.microsoft.com/office/powerpoint/2010/main" val="25374466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pt-BR" altLang="pt-BR"/>
              <a:t>Matéria Orgânica</a:t>
            </a:r>
          </a:p>
        </p:txBody>
      </p:sp>
      <p:sp>
        <p:nvSpPr>
          <p:cNvPr id="19459" name="Rectangle 3"/>
          <p:cNvSpPr>
            <a:spLocks noGrp="1" noChangeArrowheads="1"/>
          </p:cNvSpPr>
          <p:nvPr>
            <p:ph idx="1"/>
          </p:nvPr>
        </p:nvSpPr>
        <p:spPr>
          <a:xfrm>
            <a:off x="457200" y="1600200"/>
            <a:ext cx="8229600" cy="4708525"/>
          </a:xfrm>
        </p:spPr>
        <p:txBody>
          <a:bodyPr/>
          <a:lstStyle/>
          <a:p>
            <a:pPr eaLnBrk="1" hangingPunct="1">
              <a:defRPr/>
            </a:pPr>
            <a:r>
              <a:rPr lang="pt-BR" altLang="pt-BR" sz="3400" dirty="0"/>
              <a:t>Medidas mais usadas para a quantificação de matéria orgânica em corpos d’água:</a:t>
            </a:r>
          </a:p>
          <a:p>
            <a:pPr lvl="1" eaLnBrk="1" hangingPunct="1">
              <a:defRPr/>
            </a:pPr>
            <a:r>
              <a:rPr lang="pt-BR" altLang="pt-BR" dirty="0">
                <a:solidFill>
                  <a:srgbClr val="FF0000"/>
                </a:solidFill>
                <a:effectLst>
                  <a:outerShdw blurRad="38100" dist="38100" dir="2700000" algn="tl">
                    <a:srgbClr val="000000">
                      <a:alpha val="43137"/>
                    </a:srgbClr>
                  </a:outerShdw>
                </a:effectLst>
              </a:rPr>
              <a:t>Demanda Química de Oxigênio</a:t>
            </a:r>
            <a:r>
              <a:rPr lang="pt-BR" altLang="pt-BR" dirty="0"/>
              <a:t> (DQO): oxigênio necessário para a oxidação química da matéria orgânica. </a:t>
            </a:r>
          </a:p>
          <a:p>
            <a:pPr lvl="1" eaLnBrk="1" hangingPunct="1">
              <a:defRPr/>
            </a:pPr>
            <a:r>
              <a:rPr lang="pt-BR" altLang="pt-BR" dirty="0">
                <a:solidFill>
                  <a:srgbClr val="FF0000"/>
                </a:solidFill>
                <a:effectLst>
                  <a:outerShdw blurRad="38100" dist="38100" dir="2700000" algn="tl">
                    <a:srgbClr val="000000">
                      <a:alpha val="43137"/>
                    </a:srgbClr>
                  </a:outerShdw>
                </a:effectLst>
              </a:rPr>
              <a:t>Demanda Bioquímica de Oxigênio </a:t>
            </a:r>
            <a:r>
              <a:rPr lang="pt-BR" altLang="pt-BR" dirty="0"/>
              <a:t>(DBO): oxigênio necessário para estabilizar a matéria orgânica por processo bioquímico.</a:t>
            </a:r>
          </a:p>
        </p:txBody>
      </p:sp>
    </p:spTree>
    <p:extLst>
      <p:ext uri="{BB962C8B-B14F-4D97-AF65-F5344CB8AC3E}">
        <p14:creationId xmlns:p14="http://schemas.microsoft.com/office/powerpoint/2010/main" val="23940221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pt-BR" altLang="pt-BR"/>
              <a:t>Decomposição e poluição</a:t>
            </a:r>
          </a:p>
        </p:txBody>
      </p:sp>
      <p:sp>
        <p:nvSpPr>
          <p:cNvPr id="23557" name="Rectangle 3"/>
          <p:cNvSpPr>
            <a:spLocks noGrp="1" noChangeArrowheads="1"/>
          </p:cNvSpPr>
          <p:nvPr>
            <p:ph idx="1"/>
          </p:nvPr>
        </p:nvSpPr>
        <p:spPr/>
        <p:txBody>
          <a:bodyPr/>
          <a:lstStyle/>
          <a:p>
            <a:pPr eaLnBrk="1" hangingPunct="1"/>
            <a:r>
              <a:rPr lang="pt-BR" altLang="pt-BR" sz="2900"/>
              <a:t>“Efeito bumerangue”: tudo que se joga na natureza volta de alguma forma </a:t>
            </a:r>
          </a:p>
          <a:p>
            <a:pPr eaLnBrk="1" hangingPunct="1"/>
            <a:r>
              <a:rPr lang="pt-BR" altLang="pt-BR" sz="2900"/>
              <a:t>Composição média do lixo domiciliar no Brasil:</a:t>
            </a:r>
          </a:p>
          <a:p>
            <a:pPr lvl="1" eaLnBrk="1" hangingPunct="1"/>
            <a:r>
              <a:rPr lang="pt-BR" altLang="pt-BR"/>
              <a:t>65 %: matéria orgânica;</a:t>
            </a:r>
          </a:p>
          <a:p>
            <a:pPr lvl="1" eaLnBrk="1" hangingPunct="1"/>
            <a:r>
              <a:rPr lang="pt-BR" altLang="pt-BR"/>
              <a:t>25 %: papel;</a:t>
            </a:r>
          </a:p>
          <a:p>
            <a:pPr lvl="1" eaLnBrk="1" hangingPunct="1"/>
            <a:r>
              <a:rPr lang="pt-BR" altLang="pt-BR"/>
              <a:t>4 %: metal;</a:t>
            </a:r>
          </a:p>
          <a:p>
            <a:pPr lvl="1" eaLnBrk="1" hangingPunct="1"/>
            <a:r>
              <a:rPr lang="pt-BR" altLang="pt-BR"/>
              <a:t>3 %: vidro;</a:t>
            </a:r>
          </a:p>
          <a:p>
            <a:pPr lvl="1" eaLnBrk="1" hangingPunct="1"/>
            <a:r>
              <a:rPr lang="pt-BR" altLang="pt-BR"/>
              <a:t>3 %: plástico.</a:t>
            </a:r>
          </a:p>
          <a:p>
            <a:pPr eaLnBrk="1" hangingPunct="1"/>
            <a:endParaRPr lang="pt-BR" altLang="pt-BR" sz="2800"/>
          </a:p>
        </p:txBody>
      </p:sp>
      <p:sp>
        <p:nvSpPr>
          <p:cNvPr id="2355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2355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3F53E5-E457-4679-844E-F39AD7E2456D}" type="slidenum">
              <a:rPr lang="pt-BR" altLang="pt-BR" sz="1400" smtClean="0"/>
              <a:pPr>
                <a:spcBef>
                  <a:spcPct val="0"/>
                </a:spcBef>
                <a:buFontTx/>
                <a:buNone/>
              </a:pPr>
              <a:t>79</a:t>
            </a:fld>
            <a:endParaRPr lang="pt-BR" altLang="pt-BR" sz="1400"/>
          </a:p>
        </p:txBody>
      </p:sp>
    </p:spTree>
    <p:extLst>
      <p:ext uri="{BB962C8B-B14F-4D97-AF65-F5344CB8AC3E}">
        <p14:creationId xmlns:p14="http://schemas.microsoft.com/office/powerpoint/2010/main" val="228385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921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78FFB095-6185-4C1E-B445-18B99543120D}"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8</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9220" name="Picture 2" descr="Slide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Freeform 3"/>
          <p:cNvSpPr>
            <a:spLocks/>
          </p:cNvSpPr>
          <p:nvPr/>
        </p:nvSpPr>
        <p:spPr bwMode="auto">
          <a:xfrm>
            <a:off x="3581400" y="5562600"/>
            <a:ext cx="457200" cy="304800"/>
          </a:xfrm>
          <a:custGeom>
            <a:avLst/>
            <a:gdLst>
              <a:gd name="T0" fmla="*/ 2147483646 w 210"/>
              <a:gd name="T1" fmla="*/ 2147483646 h 304"/>
              <a:gd name="T2" fmla="*/ 0 w 210"/>
              <a:gd name="T3" fmla="*/ 0 h 304"/>
              <a:gd name="T4" fmla="*/ 0 60000 65536"/>
              <a:gd name="T5" fmla="*/ 0 60000 65536"/>
              <a:gd name="T6" fmla="*/ 0 w 210"/>
              <a:gd name="T7" fmla="*/ 0 h 304"/>
              <a:gd name="T8" fmla="*/ 210 w 210"/>
              <a:gd name="T9" fmla="*/ 304 h 304"/>
            </a:gdLst>
            <a:ahLst/>
            <a:cxnLst>
              <a:cxn ang="T4">
                <a:pos x="T0" y="T1"/>
              </a:cxn>
              <a:cxn ang="T5">
                <a:pos x="T2" y="T3"/>
              </a:cxn>
            </a:cxnLst>
            <a:rect l="T6" t="T7" r="T8" b="T9"/>
            <a:pathLst>
              <a:path w="210" h="304">
                <a:moveTo>
                  <a:pt x="210" y="304"/>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68" name="Text Box 4"/>
          <p:cNvSpPr txBox="1">
            <a:spLocks noChangeArrowheads="1"/>
          </p:cNvSpPr>
          <p:nvPr/>
        </p:nvSpPr>
        <p:spPr bwMode="auto">
          <a:xfrm>
            <a:off x="4038600" y="57150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t-BR" altLang="pt-BR" sz="1800" b="0" i="0" u="none" strike="noStrike" kern="0" cap="none" spc="0" normalizeH="0" baseline="0" noProof="0">
                <a:ln>
                  <a:noFill/>
                </a:ln>
                <a:solidFill>
                  <a:srgbClr val="FFCC00"/>
                </a:solidFill>
                <a:effectLst/>
                <a:uLnTx/>
                <a:uFillTx/>
                <a:latin typeface="Times New Roman" panose="02020603050405020304" pitchFamily="18" charset="0"/>
              </a:rPr>
              <a:t>Grande São Paulo</a:t>
            </a:r>
          </a:p>
        </p:txBody>
      </p:sp>
      <p:sp>
        <p:nvSpPr>
          <p:cNvPr id="62469" name="Freeform 5"/>
          <p:cNvSpPr>
            <a:spLocks/>
          </p:cNvSpPr>
          <p:nvPr/>
        </p:nvSpPr>
        <p:spPr bwMode="auto">
          <a:xfrm>
            <a:off x="4038600" y="5410200"/>
            <a:ext cx="533400" cy="76200"/>
          </a:xfrm>
          <a:custGeom>
            <a:avLst/>
            <a:gdLst>
              <a:gd name="T0" fmla="*/ 2147483646 w 219"/>
              <a:gd name="T1" fmla="*/ 2147483646 h 172"/>
              <a:gd name="T2" fmla="*/ 0 w 219"/>
              <a:gd name="T3" fmla="*/ 0 h 172"/>
              <a:gd name="T4" fmla="*/ 0 60000 65536"/>
              <a:gd name="T5" fmla="*/ 0 60000 65536"/>
              <a:gd name="T6" fmla="*/ 0 w 219"/>
              <a:gd name="T7" fmla="*/ 0 h 172"/>
              <a:gd name="T8" fmla="*/ 219 w 219"/>
              <a:gd name="T9" fmla="*/ 172 h 172"/>
            </a:gdLst>
            <a:ahLst/>
            <a:cxnLst>
              <a:cxn ang="T4">
                <a:pos x="T0" y="T1"/>
              </a:cxn>
              <a:cxn ang="T5">
                <a:pos x="T2" y="T3"/>
              </a:cxn>
            </a:cxnLst>
            <a:rect l="T6" t="T7" r="T8" b="T9"/>
            <a:pathLst>
              <a:path w="219" h="172">
                <a:moveTo>
                  <a:pt x="219" y="172"/>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70" name="Text Box 6"/>
          <p:cNvSpPr txBox="1">
            <a:spLocks noChangeArrowheads="1"/>
          </p:cNvSpPr>
          <p:nvPr/>
        </p:nvSpPr>
        <p:spPr bwMode="auto">
          <a:xfrm>
            <a:off x="4572000" y="5334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Rio de Janeiro</a:t>
            </a:r>
            <a:endParaRPr kumimoji="0" lang="es-ES" altLang="pt-BR" sz="1800" b="0" i="0" u="none" strike="noStrike" kern="0" cap="none" spc="0" normalizeH="0" baseline="0" noProof="0">
              <a:ln>
                <a:noFill/>
              </a:ln>
              <a:solidFill>
                <a:srgbClr val="FFCC00"/>
              </a:solidFill>
              <a:effectLst/>
              <a:uLnTx/>
              <a:uFillTx/>
              <a:latin typeface="Times New Roman" panose="02020603050405020304" pitchFamily="18" charset="0"/>
            </a:endParaRPr>
          </a:p>
        </p:txBody>
      </p:sp>
      <p:sp>
        <p:nvSpPr>
          <p:cNvPr id="62471" name="Text Box 7"/>
          <p:cNvSpPr txBox="1">
            <a:spLocks noChangeArrowheads="1"/>
          </p:cNvSpPr>
          <p:nvPr/>
        </p:nvSpPr>
        <p:spPr bwMode="auto">
          <a:xfrm>
            <a:off x="6588125" y="1484313"/>
            <a:ext cx="25558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O mesmo ponto geográfico com outro recurso de satélite realça outras cidades. Por exemplo: O ponto luminoso acima da região de São Paulo é a região da cidade de Campinas. A nordeste, as capitais dos estados destacam-se um pouco mais que as outras cidades.</a:t>
            </a:r>
            <a:endParaRPr kumimoji="0" lang="es-ES" altLang="pt-BR" sz="1800" b="0" i="0" u="none" strike="noStrike" kern="0" cap="none" spc="0" normalizeH="0" baseline="0" noProof="0">
              <a:ln>
                <a:noFill/>
              </a:ln>
              <a:solidFill>
                <a:srgbClr val="FF3300"/>
              </a:solidFill>
              <a:effectLst/>
              <a:uLnTx/>
              <a:uFillTx/>
              <a:latin typeface="Times New Roman" panose="02020603050405020304" pitchFamily="18" charset="0"/>
            </a:endParaRPr>
          </a:p>
        </p:txBody>
      </p:sp>
      <p:sp>
        <p:nvSpPr>
          <p:cNvPr id="62472" name="Freeform 8"/>
          <p:cNvSpPr>
            <a:spLocks/>
          </p:cNvSpPr>
          <p:nvPr/>
        </p:nvSpPr>
        <p:spPr bwMode="auto">
          <a:xfrm>
            <a:off x="4800600" y="3962400"/>
            <a:ext cx="533400" cy="228600"/>
          </a:xfrm>
          <a:custGeom>
            <a:avLst/>
            <a:gdLst>
              <a:gd name="T0" fmla="*/ 2147483646 w 210"/>
              <a:gd name="T1" fmla="*/ 2147483646 h 304"/>
              <a:gd name="T2" fmla="*/ 0 w 210"/>
              <a:gd name="T3" fmla="*/ 0 h 304"/>
              <a:gd name="T4" fmla="*/ 0 60000 65536"/>
              <a:gd name="T5" fmla="*/ 0 60000 65536"/>
              <a:gd name="T6" fmla="*/ 0 w 210"/>
              <a:gd name="T7" fmla="*/ 0 h 304"/>
              <a:gd name="T8" fmla="*/ 210 w 210"/>
              <a:gd name="T9" fmla="*/ 304 h 304"/>
            </a:gdLst>
            <a:ahLst/>
            <a:cxnLst>
              <a:cxn ang="T4">
                <a:pos x="T0" y="T1"/>
              </a:cxn>
              <a:cxn ang="T5">
                <a:pos x="T2" y="T3"/>
              </a:cxn>
            </a:cxnLst>
            <a:rect l="T6" t="T7" r="T8" b="T9"/>
            <a:pathLst>
              <a:path w="210" h="304">
                <a:moveTo>
                  <a:pt x="210" y="304"/>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73" name="Freeform 9"/>
          <p:cNvSpPr>
            <a:spLocks/>
          </p:cNvSpPr>
          <p:nvPr/>
        </p:nvSpPr>
        <p:spPr bwMode="auto">
          <a:xfrm>
            <a:off x="5257800" y="3276600"/>
            <a:ext cx="457200" cy="152400"/>
          </a:xfrm>
          <a:custGeom>
            <a:avLst/>
            <a:gdLst>
              <a:gd name="T0" fmla="*/ 2147483646 w 172"/>
              <a:gd name="T1" fmla="*/ 2147483646 h 148"/>
              <a:gd name="T2" fmla="*/ 0 w 172"/>
              <a:gd name="T3" fmla="*/ 0 h 148"/>
              <a:gd name="T4" fmla="*/ 0 60000 65536"/>
              <a:gd name="T5" fmla="*/ 0 60000 65536"/>
              <a:gd name="T6" fmla="*/ 0 w 172"/>
              <a:gd name="T7" fmla="*/ 0 h 148"/>
              <a:gd name="T8" fmla="*/ 172 w 172"/>
              <a:gd name="T9" fmla="*/ 148 h 148"/>
            </a:gdLst>
            <a:ahLst/>
            <a:cxnLst>
              <a:cxn ang="T4">
                <a:pos x="T0" y="T1"/>
              </a:cxn>
              <a:cxn ang="T5">
                <a:pos x="T2" y="T3"/>
              </a:cxn>
            </a:cxnLst>
            <a:rect l="T6" t="T7" r="T8" b="T9"/>
            <a:pathLst>
              <a:path w="172" h="148">
                <a:moveTo>
                  <a:pt x="172" y="148"/>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74" name="Text Box 10"/>
          <p:cNvSpPr txBox="1">
            <a:spLocks noChangeArrowheads="1"/>
          </p:cNvSpPr>
          <p:nvPr/>
        </p:nvSpPr>
        <p:spPr bwMode="auto">
          <a:xfrm>
            <a:off x="5334000" y="4038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Salvador</a:t>
            </a:r>
            <a:endParaRPr kumimoji="0" lang="es-ES" altLang="pt-BR" sz="1800" b="0" i="0" u="none" strike="noStrike" kern="0" cap="none" spc="0" normalizeH="0" baseline="0" noProof="0">
              <a:ln>
                <a:noFill/>
              </a:ln>
              <a:solidFill>
                <a:srgbClr val="FF3300"/>
              </a:solidFill>
              <a:effectLst/>
              <a:uLnTx/>
              <a:uFillTx/>
              <a:latin typeface="Times New Roman" panose="02020603050405020304" pitchFamily="18" charset="0"/>
            </a:endParaRPr>
          </a:p>
        </p:txBody>
      </p:sp>
      <p:sp>
        <p:nvSpPr>
          <p:cNvPr id="62475" name="Text Box 11"/>
          <p:cNvSpPr txBox="1">
            <a:spLocks noChangeArrowheads="1"/>
          </p:cNvSpPr>
          <p:nvPr/>
        </p:nvSpPr>
        <p:spPr bwMode="auto">
          <a:xfrm>
            <a:off x="5715000" y="3276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Recife</a:t>
            </a:r>
            <a:endParaRPr kumimoji="0" lang="es-ES" altLang="pt-BR" sz="1800" b="0" i="0" u="none" strike="noStrike" kern="0" cap="none" spc="0" normalizeH="0" baseline="0" noProof="0">
              <a:ln>
                <a:noFill/>
              </a:ln>
              <a:solidFill>
                <a:srgbClr val="FF3300"/>
              </a:solidFill>
              <a:effectLst/>
              <a:uLnTx/>
              <a:uFillTx/>
              <a:latin typeface="Times New Roman" panose="02020603050405020304" pitchFamily="18" charset="0"/>
            </a:endParaRPr>
          </a:p>
        </p:txBody>
      </p:sp>
      <p:sp>
        <p:nvSpPr>
          <p:cNvPr id="62476" name="Freeform 12"/>
          <p:cNvSpPr>
            <a:spLocks/>
          </p:cNvSpPr>
          <p:nvPr/>
        </p:nvSpPr>
        <p:spPr bwMode="auto">
          <a:xfrm>
            <a:off x="4935538" y="2424113"/>
            <a:ext cx="420687" cy="112712"/>
          </a:xfrm>
          <a:custGeom>
            <a:avLst/>
            <a:gdLst>
              <a:gd name="T0" fmla="*/ 2147483646 w 265"/>
              <a:gd name="T1" fmla="*/ 0 h 71"/>
              <a:gd name="T2" fmla="*/ 0 w 265"/>
              <a:gd name="T3" fmla="*/ 2147483646 h 71"/>
              <a:gd name="T4" fmla="*/ 0 60000 65536"/>
              <a:gd name="T5" fmla="*/ 0 60000 65536"/>
              <a:gd name="T6" fmla="*/ 0 w 265"/>
              <a:gd name="T7" fmla="*/ 0 h 71"/>
              <a:gd name="T8" fmla="*/ 265 w 265"/>
              <a:gd name="T9" fmla="*/ 71 h 71"/>
            </a:gdLst>
            <a:ahLst/>
            <a:cxnLst>
              <a:cxn ang="T4">
                <a:pos x="T0" y="T1"/>
              </a:cxn>
              <a:cxn ang="T5">
                <a:pos x="T2" y="T3"/>
              </a:cxn>
            </a:cxnLst>
            <a:rect l="T6" t="T7" r="T8" b="T9"/>
            <a:pathLst>
              <a:path w="265" h="71">
                <a:moveTo>
                  <a:pt x="265" y="0"/>
                </a:moveTo>
                <a:lnTo>
                  <a:pt x="0" y="71"/>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77" name="Text Box 13"/>
          <p:cNvSpPr txBox="1">
            <a:spLocks noChangeArrowheads="1"/>
          </p:cNvSpPr>
          <p:nvPr/>
        </p:nvSpPr>
        <p:spPr bwMode="auto">
          <a:xfrm>
            <a:off x="5410200" y="2209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Fortaleza</a:t>
            </a:r>
            <a:endParaRPr kumimoji="0" lang="es-ES" altLang="pt-BR" sz="1800" b="0" i="0" u="none" strike="noStrike" kern="0" cap="none" spc="0" normalizeH="0" baseline="0" noProof="0">
              <a:ln>
                <a:noFill/>
              </a:ln>
              <a:solidFill>
                <a:srgbClr val="FF3300"/>
              </a:solidFill>
              <a:effectLst/>
              <a:uLnTx/>
              <a:uFillTx/>
              <a:latin typeface="Times New Roman" panose="02020603050405020304" pitchFamily="18" charset="0"/>
            </a:endParaRPr>
          </a:p>
        </p:txBody>
      </p:sp>
      <p:sp>
        <p:nvSpPr>
          <p:cNvPr id="62478" name="Text Box 14"/>
          <p:cNvSpPr txBox="1">
            <a:spLocks noChangeArrowheads="1"/>
          </p:cNvSpPr>
          <p:nvPr/>
        </p:nvSpPr>
        <p:spPr bwMode="auto">
          <a:xfrm>
            <a:off x="1066800" y="2971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Brasília</a:t>
            </a:r>
            <a:endParaRPr kumimoji="0" lang="es-ES" altLang="pt-BR" sz="1800" b="0" i="0" u="none" strike="noStrike" kern="0" cap="none" spc="0" normalizeH="0" baseline="0" noProof="0">
              <a:ln>
                <a:noFill/>
              </a:ln>
              <a:solidFill>
                <a:srgbClr val="FFCC00"/>
              </a:solidFill>
              <a:effectLst/>
              <a:uLnTx/>
              <a:uFillTx/>
              <a:latin typeface="Times New Roman" panose="02020603050405020304" pitchFamily="18" charset="0"/>
            </a:endParaRPr>
          </a:p>
        </p:txBody>
      </p:sp>
      <p:sp>
        <p:nvSpPr>
          <p:cNvPr id="62479" name="Freeform 15"/>
          <p:cNvSpPr>
            <a:spLocks/>
          </p:cNvSpPr>
          <p:nvPr/>
        </p:nvSpPr>
        <p:spPr bwMode="auto">
          <a:xfrm flipH="1" flipV="1">
            <a:off x="1905000" y="3352800"/>
            <a:ext cx="1371600" cy="838200"/>
          </a:xfrm>
          <a:custGeom>
            <a:avLst/>
            <a:gdLst>
              <a:gd name="T0" fmla="*/ 2147483646 w 219"/>
              <a:gd name="T1" fmla="*/ 2147483646 h 172"/>
              <a:gd name="T2" fmla="*/ 0 w 219"/>
              <a:gd name="T3" fmla="*/ 0 h 172"/>
              <a:gd name="T4" fmla="*/ 0 60000 65536"/>
              <a:gd name="T5" fmla="*/ 0 60000 65536"/>
              <a:gd name="T6" fmla="*/ 0 w 219"/>
              <a:gd name="T7" fmla="*/ 0 h 172"/>
              <a:gd name="T8" fmla="*/ 219 w 219"/>
              <a:gd name="T9" fmla="*/ 172 h 172"/>
            </a:gdLst>
            <a:ahLst/>
            <a:cxnLst>
              <a:cxn ang="T4">
                <a:pos x="T0" y="T1"/>
              </a:cxn>
              <a:cxn ang="T5">
                <a:pos x="T2" y="T3"/>
              </a:cxn>
            </a:cxnLst>
            <a:rect l="T6" t="T7" r="T8" b="T9"/>
            <a:pathLst>
              <a:path w="219" h="172">
                <a:moveTo>
                  <a:pt x="219" y="172"/>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80" name="Text Box 16"/>
          <p:cNvSpPr txBox="1">
            <a:spLocks noChangeArrowheads="1"/>
          </p:cNvSpPr>
          <p:nvPr/>
        </p:nvSpPr>
        <p:spPr bwMode="auto">
          <a:xfrm>
            <a:off x="914400" y="3733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Goiânia</a:t>
            </a:r>
            <a:endParaRPr kumimoji="0" lang="es-ES" altLang="pt-BR" sz="1800" b="0" i="0" u="none" strike="noStrike" kern="0" cap="none" spc="0" normalizeH="0" baseline="0" noProof="0">
              <a:ln>
                <a:noFill/>
              </a:ln>
              <a:solidFill>
                <a:srgbClr val="FFCC00"/>
              </a:solidFill>
              <a:effectLst/>
              <a:uLnTx/>
              <a:uFillTx/>
              <a:latin typeface="Times New Roman" panose="02020603050405020304" pitchFamily="18" charset="0"/>
            </a:endParaRPr>
          </a:p>
        </p:txBody>
      </p:sp>
      <p:sp>
        <p:nvSpPr>
          <p:cNvPr id="62481" name="Freeform 17"/>
          <p:cNvSpPr>
            <a:spLocks/>
          </p:cNvSpPr>
          <p:nvPr/>
        </p:nvSpPr>
        <p:spPr bwMode="auto">
          <a:xfrm flipH="1" flipV="1">
            <a:off x="1828800" y="3962400"/>
            <a:ext cx="1295400" cy="457200"/>
          </a:xfrm>
          <a:custGeom>
            <a:avLst/>
            <a:gdLst>
              <a:gd name="T0" fmla="*/ 2147483646 w 219"/>
              <a:gd name="T1" fmla="*/ 2147483646 h 172"/>
              <a:gd name="T2" fmla="*/ 0 w 219"/>
              <a:gd name="T3" fmla="*/ 0 h 172"/>
              <a:gd name="T4" fmla="*/ 0 60000 65536"/>
              <a:gd name="T5" fmla="*/ 0 60000 65536"/>
              <a:gd name="T6" fmla="*/ 0 w 219"/>
              <a:gd name="T7" fmla="*/ 0 h 172"/>
              <a:gd name="T8" fmla="*/ 219 w 219"/>
              <a:gd name="T9" fmla="*/ 172 h 172"/>
            </a:gdLst>
            <a:ahLst/>
            <a:cxnLst>
              <a:cxn ang="T4">
                <a:pos x="T0" y="T1"/>
              </a:cxn>
              <a:cxn ang="T5">
                <a:pos x="T2" y="T3"/>
              </a:cxn>
            </a:cxnLst>
            <a:rect l="T6" t="T7" r="T8" b="T9"/>
            <a:pathLst>
              <a:path w="219" h="172">
                <a:moveTo>
                  <a:pt x="219" y="172"/>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82" name="Text Box 18"/>
          <p:cNvSpPr txBox="1">
            <a:spLocks noChangeArrowheads="1"/>
          </p:cNvSpPr>
          <p:nvPr/>
        </p:nvSpPr>
        <p:spPr bwMode="auto">
          <a:xfrm>
            <a:off x="1066800" y="4343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Uberlândia</a:t>
            </a:r>
            <a:endParaRPr kumimoji="0" lang="es-ES" altLang="pt-BR" sz="1800" b="0" i="0" u="none" strike="noStrike" kern="0" cap="none" spc="0" normalizeH="0" baseline="0" noProof="0">
              <a:ln>
                <a:noFill/>
              </a:ln>
              <a:solidFill>
                <a:srgbClr val="FFCC00"/>
              </a:solidFill>
              <a:effectLst/>
              <a:uLnTx/>
              <a:uFillTx/>
              <a:latin typeface="Times New Roman" panose="02020603050405020304" pitchFamily="18" charset="0"/>
            </a:endParaRPr>
          </a:p>
        </p:txBody>
      </p:sp>
      <p:sp>
        <p:nvSpPr>
          <p:cNvPr id="62483" name="Freeform 19"/>
          <p:cNvSpPr>
            <a:spLocks/>
          </p:cNvSpPr>
          <p:nvPr/>
        </p:nvSpPr>
        <p:spPr bwMode="auto">
          <a:xfrm flipH="1" flipV="1">
            <a:off x="2209800" y="4572000"/>
            <a:ext cx="1066800" cy="152400"/>
          </a:xfrm>
          <a:custGeom>
            <a:avLst/>
            <a:gdLst>
              <a:gd name="T0" fmla="*/ 2147483646 w 219"/>
              <a:gd name="T1" fmla="*/ 2147483646 h 172"/>
              <a:gd name="T2" fmla="*/ 0 w 219"/>
              <a:gd name="T3" fmla="*/ 0 h 172"/>
              <a:gd name="T4" fmla="*/ 0 60000 65536"/>
              <a:gd name="T5" fmla="*/ 0 60000 65536"/>
              <a:gd name="T6" fmla="*/ 0 w 219"/>
              <a:gd name="T7" fmla="*/ 0 h 172"/>
              <a:gd name="T8" fmla="*/ 219 w 219"/>
              <a:gd name="T9" fmla="*/ 172 h 172"/>
            </a:gdLst>
            <a:ahLst/>
            <a:cxnLst>
              <a:cxn ang="T4">
                <a:pos x="T0" y="T1"/>
              </a:cxn>
              <a:cxn ang="T5">
                <a:pos x="T2" y="T3"/>
              </a:cxn>
            </a:cxnLst>
            <a:rect l="T6" t="T7" r="T8" b="T9"/>
            <a:pathLst>
              <a:path w="219" h="172">
                <a:moveTo>
                  <a:pt x="219" y="172"/>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84" name="Text Box 20"/>
          <p:cNvSpPr txBox="1">
            <a:spLocks noChangeArrowheads="1"/>
          </p:cNvSpPr>
          <p:nvPr/>
        </p:nvSpPr>
        <p:spPr bwMode="auto">
          <a:xfrm>
            <a:off x="4724400" y="4648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Belo Horizonte</a:t>
            </a:r>
            <a:endParaRPr kumimoji="0" lang="es-ES" altLang="pt-BR" sz="1800" b="0" i="0" u="none" strike="noStrike" kern="0" cap="none" spc="0" normalizeH="0" baseline="0" noProof="0">
              <a:ln>
                <a:noFill/>
              </a:ln>
              <a:solidFill>
                <a:srgbClr val="FFCC00"/>
              </a:solidFill>
              <a:effectLst/>
              <a:uLnTx/>
              <a:uFillTx/>
              <a:latin typeface="Times New Roman" panose="02020603050405020304" pitchFamily="18" charset="0"/>
            </a:endParaRPr>
          </a:p>
        </p:txBody>
      </p:sp>
      <p:sp>
        <p:nvSpPr>
          <p:cNvPr id="62485" name="Freeform 21"/>
          <p:cNvSpPr>
            <a:spLocks/>
          </p:cNvSpPr>
          <p:nvPr/>
        </p:nvSpPr>
        <p:spPr bwMode="auto">
          <a:xfrm flipV="1">
            <a:off x="3962400" y="4800600"/>
            <a:ext cx="762000" cy="76200"/>
          </a:xfrm>
          <a:custGeom>
            <a:avLst/>
            <a:gdLst>
              <a:gd name="T0" fmla="*/ 2147483646 w 210"/>
              <a:gd name="T1" fmla="*/ 2147483646 h 304"/>
              <a:gd name="T2" fmla="*/ 0 w 210"/>
              <a:gd name="T3" fmla="*/ 0 h 304"/>
              <a:gd name="T4" fmla="*/ 0 60000 65536"/>
              <a:gd name="T5" fmla="*/ 0 60000 65536"/>
              <a:gd name="T6" fmla="*/ 0 w 210"/>
              <a:gd name="T7" fmla="*/ 0 h 304"/>
              <a:gd name="T8" fmla="*/ 210 w 210"/>
              <a:gd name="T9" fmla="*/ 304 h 304"/>
            </a:gdLst>
            <a:ahLst/>
            <a:cxnLst>
              <a:cxn ang="T4">
                <a:pos x="T0" y="T1"/>
              </a:cxn>
              <a:cxn ang="T5">
                <a:pos x="T2" y="T3"/>
              </a:cxn>
            </a:cxnLst>
            <a:rect l="T6" t="T7" r="T8" b="T9"/>
            <a:pathLst>
              <a:path w="210" h="304">
                <a:moveTo>
                  <a:pt x="210" y="304"/>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2486" name="Text Box 22"/>
          <p:cNvSpPr txBox="1">
            <a:spLocks noChangeArrowheads="1"/>
          </p:cNvSpPr>
          <p:nvPr/>
        </p:nvSpPr>
        <p:spPr bwMode="auto">
          <a:xfrm>
            <a:off x="3733800" y="6172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CO" altLang="pt-BR" sz="1800" b="0" i="0" u="none" strike="noStrike" kern="0" cap="none" spc="0" normalizeH="0" baseline="0" noProof="0">
                <a:ln>
                  <a:noFill/>
                </a:ln>
                <a:solidFill>
                  <a:srgbClr val="FFCC00"/>
                </a:solidFill>
                <a:effectLst/>
                <a:uLnTx/>
                <a:uFillTx/>
                <a:latin typeface="Times New Roman" panose="02020603050405020304" pitchFamily="18" charset="0"/>
              </a:rPr>
              <a:t>Florianópolis</a:t>
            </a:r>
            <a:endParaRPr kumimoji="0" lang="es-ES" altLang="pt-BR" sz="1800" b="0" i="0" u="none" strike="noStrike" kern="0" cap="none" spc="0" normalizeH="0" baseline="0" noProof="0">
              <a:ln>
                <a:noFill/>
              </a:ln>
              <a:solidFill>
                <a:srgbClr val="FFCC00"/>
              </a:solidFill>
              <a:effectLst/>
              <a:uLnTx/>
              <a:uFillTx/>
              <a:latin typeface="Times New Roman" panose="02020603050405020304" pitchFamily="18" charset="0"/>
            </a:endParaRPr>
          </a:p>
        </p:txBody>
      </p:sp>
      <p:sp>
        <p:nvSpPr>
          <p:cNvPr id="62487" name="Freeform 23"/>
          <p:cNvSpPr>
            <a:spLocks/>
          </p:cNvSpPr>
          <p:nvPr/>
        </p:nvSpPr>
        <p:spPr bwMode="auto">
          <a:xfrm>
            <a:off x="3200400" y="6019800"/>
            <a:ext cx="457200" cy="304800"/>
          </a:xfrm>
          <a:custGeom>
            <a:avLst/>
            <a:gdLst>
              <a:gd name="T0" fmla="*/ 2147483646 w 219"/>
              <a:gd name="T1" fmla="*/ 2147483646 h 172"/>
              <a:gd name="T2" fmla="*/ 0 w 219"/>
              <a:gd name="T3" fmla="*/ 0 h 172"/>
              <a:gd name="T4" fmla="*/ 0 60000 65536"/>
              <a:gd name="T5" fmla="*/ 0 60000 65536"/>
              <a:gd name="T6" fmla="*/ 0 w 219"/>
              <a:gd name="T7" fmla="*/ 0 h 172"/>
              <a:gd name="T8" fmla="*/ 219 w 219"/>
              <a:gd name="T9" fmla="*/ 172 h 172"/>
            </a:gdLst>
            <a:ahLst/>
            <a:cxnLst>
              <a:cxn ang="T4">
                <a:pos x="T0" y="T1"/>
              </a:cxn>
              <a:cxn ang="T5">
                <a:pos x="T2" y="T3"/>
              </a:cxn>
            </a:cxnLst>
            <a:rect l="T6" t="T7" r="T8" b="T9"/>
            <a:pathLst>
              <a:path w="219" h="172">
                <a:moveTo>
                  <a:pt x="219" y="172"/>
                </a:moveTo>
                <a:lnTo>
                  <a:pt x="0" y="0"/>
                </a:lnTo>
              </a:path>
            </a:pathLst>
          </a:custGeom>
          <a:noFill/>
          <a:ln w="95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06993554"/>
      </p:ext>
    </p:extLst>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2471"/>
                                        </p:tgtEl>
                                        <p:attrNameLst>
                                          <p:attrName>style.visibility</p:attrName>
                                        </p:attrNameLst>
                                      </p:cBhvr>
                                      <p:to>
                                        <p:strVal val="visible"/>
                                      </p:to>
                                    </p:set>
                                    <p:animEffect transition="in" filter="dissolve">
                                      <p:cBhvr>
                                        <p:cTn id="7" dur="500"/>
                                        <p:tgtEl>
                                          <p:spTgt spid="62471"/>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62486"/>
                                        </p:tgtEl>
                                        <p:attrNameLst>
                                          <p:attrName>style.visibility</p:attrName>
                                        </p:attrNameLst>
                                      </p:cBhvr>
                                      <p:to>
                                        <p:strVal val="visible"/>
                                      </p:to>
                                    </p:set>
                                    <p:animEffect transition="in" filter="dissolve">
                                      <p:cBhvr>
                                        <p:cTn id="11" dur="500"/>
                                        <p:tgtEl>
                                          <p:spTgt spid="62486"/>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62487"/>
                                        </p:tgtEl>
                                        <p:attrNameLst>
                                          <p:attrName>style.visibility</p:attrName>
                                        </p:attrNameLst>
                                      </p:cBhvr>
                                      <p:to>
                                        <p:strVal val="visible"/>
                                      </p:to>
                                    </p:set>
                                    <p:animEffect transition="in" filter="dissolve">
                                      <p:cBhvr>
                                        <p:cTn id="15" dur="500"/>
                                        <p:tgtEl>
                                          <p:spTgt spid="62487"/>
                                        </p:tgtEl>
                                      </p:cBhvr>
                                    </p:animEffect>
                                  </p:childTnLst>
                                </p:cTn>
                              </p:par>
                            </p:childTnLst>
                          </p:cTn>
                        </p:par>
                        <p:par>
                          <p:cTn id="16" fill="hold" nodeType="afterGroup">
                            <p:stCondLst>
                              <p:cond delay="3500"/>
                            </p:stCondLst>
                            <p:childTnLst>
                              <p:par>
                                <p:cTn id="17" presetID="9" presetClass="entr" presetSubtype="0" fill="hold" grpId="0" nodeType="afterEffect">
                                  <p:stCondLst>
                                    <p:cond delay="2000"/>
                                  </p:stCondLst>
                                  <p:childTnLst>
                                    <p:set>
                                      <p:cBhvr>
                                        <p:cTn id="18" dur="1" fill="hold">
                                          <p:stCondLst>
                                            <p:cond delay="0"/>
                                          </p:stCondLst>
                                        </p:cTn>
                                        <p:tgtEl>
                                          <p:spTgt spid="62468"/>
                                        </p:tgtEl>
                                        <p:attrNameLst>
                                          <p:attrName>style.visibility</p:attrName>
                                        </p:attrNameLst>
                                      </p:cBhvr>
                                      <p:to>
                                        <p:strVal val="visible"/>
                                      </p:to>
                                    </p:set>
                                    <p:animEffect transition="in" filter="dissolve">
                                      <p:cBhvr>
                                        <p:cTn id="19" dur="500"/>
                                        <p:tgtEl>
                                          <p:spTgt spid="62468"/>
                                        </p:tgtEl>
                                      </p:cBhvr>
                                    </p:animEffect>
                                  </p:childTnLst>
                                </p:cTn>
                              </p:par>
                            </p:childTnLst>
                          </p:cTn>
                        </p:par>
                        <p:par>
                          <p:cTn id="20" fill="hold" nodeType="afterGroup">
                            <p:stCondLst>
                              <p:cond delay="6000"/>
                            </p:stCondLst>
                            <p:childTnLst>
                              <p:par>
                                <p:cTn id="21" presetID="9" presetClass="entr" presetSubtype="0" fill="hold" nodeType="afterEffect">
                                  <p:stCondLst>
                                    <p:cond delay="0"/>
                                  </p:stCondLst>
                                  <p:childTnLst>
                                    <p:set>
                                      <p:cBhvr>
                                        <p:cTn id="22" dur="1" fill="hold">
                                          <p:stCondLst>
                                            <p:cond delay="0"/>
                                          </p:stCondLst>
                                        </p:cTn>
                                        <p:tgtEl>
                                          <p:spTgt spid="62467"/>
                                        </p:tgtEl>
                                        <p:attrNameLst>
                                          <p:attrName>style.visibility</p:attrName>
                                        </p:attrNameLst>
                                      </p:cBhvr>
                                      <p:to>
                                        <p:strVal val="visible"/>
                                      </p:to>
                                    </p:set>
                                    <p:animEffect transition="in" filter="dissolve">
                                      <p:cBhvr>
                                        <p:cTn id="23" dur="500"/>
                                        <p:tgtEl>
                                          <p:spTgt spid="62467"/>
                                        </p:tgtEl>
                                      </p:cBhvr>
                                    </p:animEffect>
                                  </p:childTnLst>
                                </p:cTn>
                              </p:par>
                            </p:childTnLst>
                          </p:cTn>
                        </p:par>
                        <p:par>
                          <p:cTn id="24" fill="hold" nodeType="afterGroup">
                            <p:stCondLst>
                              <p:cond delay="6500"/>
                            </p:stCondLst>
                            <p:childTnLst>
                              <p:par>
                                <p:cTn id="25" presetID="9" presetClass="entr" presetSubtype="0" fill="hold" grpId="0" nodeType="afterEffect">
                                  <p:stCondLst>
                                    <p:cond delay="1000"/>
                                  </p:stCondLst>
                                  <p:childTnLst>
                                    <p:set>
                                      <p:cBhvr>
                                        <p:cTn id="26" dur="1" fill="hold">
                                          <p:stCondLst>
                                            <p:cond delay="0"/>
                                          </p:stCondLst>
                                        </p:cTn>
                                        <p:tgtEl>
                                          <p:spTgt spid="62470"/>
                                        </p:tgtEl>
                                        <p:attrNameLst>
                                          <p:attrName>style.visibility</p:attrName>
                                        </p:attrNameLst>
                                      </p:cBhvr>
                                      <p:to>
                                        <p:strVal val="visible"/>
                                      </p:to>
                                    </p:set>
                                    <p:animEffect transition="in" filter="dissolve">
                                      <p:cBhvr>
                                        <p:cTn id="27" dur="500"/>
                                        <p:tgtEl>
                                          <p:spTgt spid="62470"/>
                                        </p:tgtEl>
                                      </p:cBhvr>
                                    </p:animEffect>
                                  </p:childTnLst>
                                </p:cTn>
                              </p:par>
                            </p:childTnLst>
                          </p:cTn>
                        </p:par>
                        <p:par>
                          <p:cTn id="28" fill="hold" nodeType="afterGroup">
                            <p:stCondLst>
                              <p:cond delay="8000"/>
                            </p:stCondLst>
                            <p:childTnLst>
                              <p:par>
                                <p:cTn id="29" presetID="9" presetClass="entr" presetSubtype="0" fill="hold" nodeType="afterEffect">
                                  <p:stCondLst>
                                    <p:cond delay="0"/>
                                  </p:stCondLst>
                                  <p:childTnLst>
                                    <p:set>
                                      <p:cBhvr>
                                        <p:cTn id="30" dur="1" fill="hold">
                                          <p:stCondLst>
                                            <p:cond delay="0"/>
                                          </p:stCondLst>
                                        </p:cTn>
                                        <p:tgtEl>
                                          <p:spTgt spid="62469"/>
                                        </p:tgtEl>
                                        <p:attrNameLst>
                                          <p:attrName>style.visibility</p:attrName>
                                        </p:attrNameLst>
                                      </p:cBhvr>
                                      <p:to>
                                        <p:strVal val="visible"/>
                                      </p:to>
                                    </p:set>
                                    <p:animEffect transition="in" filter="dissolve">
                                      <p:cBhvr>
                                        <p:cTn id="31" dur="500"/>
                                        <p:tgtEl>
                                          <p:spTgt spid="62469"/>
                                        </p:tgtEl>
                                      </p:cBhvr>
                                    </p:animEffect>
                                  </p:childTnLst>
                                </p:cTn>
                              </p:par>
                            </p:childTnLst>
                          </p:cTn>
                        </p:par>
                        <p:par>
                          <p:cTn id="32" fill="hold" nodeType="afterGroup">
                            <p:stCondLst>
                              <p:cond delay="8500"/>
                            </p:stCondLst>
                            <p:childTnLst>
                              <p:par>
                                <p:cTn id="33" presetID="9" presetClass="entr" presetSubtype="0" fill="hold" grpId="0" nodeType="afterEffect">
                                  <p:stCondLst>
                                    <p:cond delay="1000"/>
                                  </p:stCondLst>
                                  <p:childTnLst>
                                    <p:set>
                                      <p:cBhvr>
                                        <p:cTn id="34" dur="1" fill="hold">
                                          <p:stCondLst>
                                            <p:cond delay="0"/>
                                          </p:stCondLst>
                                        </p:cTn>
                                        <p:tgtEl>
                                          <p:spTgt spid="62484"/>
                                        </p:tgtEl>
                                        <p:attrNameLst>
                                          <p:attrName>style.visibility</p:attrName>
                                        </p:attrNameLst>
                                      </p:cBhvr>
                                      <p:to>
                                        <p:strVal val="visible"/>
                                      </p:to>
                                    </p:set>
                                    <p:animEffect transition="in" filter="dissolve">
                                      <p:cBhvr>
                                        <p:cTn id="35" dur="500"/>
                                        <p:tgtEl>
                                          <p:spTgt spid="62484"/>
                                        </p:tgtEl>
                                      </p:cBhvr>
                                    </p:animEffect>
                                  </p:childTnLst>
                                </p:cTn>
                              </p:par>
                            </p:childTnLst>
                          </p:cTn>
                        </p:par>
                        <p:par>
                          <p:cTn id="36" fill="hold" nodeType="afterGroup">
                            <p:stCondLst>
                              <p:cond delay="10000"/>
                            </p:stCondLst>
                            <p:childTnLst>
                              <p:par>
                                <p:cTn id="37" presetID="9" presetClass="entr" presetSubtype="0" fill="hold" nodeType="afterEffect">
                                  <p:stCondLst>
                                    <p:cond delay="0"/>
                                  </p:stCondLst>
                                  <p:childTnLst>
                                    <p:set>
                                      <p:cBhvr>
                                        <p:cTn id="38" dur="1" fill="hold">
                                          <p:stCondLst>
                                            <p:cond delay="0"/>
                                          </p:stCondLst>
                                        </p:cTn>
                                        <p:tgtEl>
                                          <p:spTgt spid="62485"/>
                                        </p:tgtEl>
                                        <p:attrNameLst>
                                          <p:attrName>style.visibility</p:attrName>
                                        </p:attrNameLst>
                                      </p:cBhvr>
                                      <p:to>
                                        <p:strVal val="visible"/>
                                      </p:to>
                                    </p:set>
                                    <p:animEffect transition="in" filter="dissolve">
                                      <p:cBhvr>
                                        <p:cTn id="39" dur="500"/>
                                        <p:tgtEl>
                                          <p:spTgt spid="62485"/>
                                        </p:tgtEl>
                                      </p:cBhvr>
                                    </p:animEffect>
                                  </p:childTnLst>
                                </p:cTn>
                              </p:par>
                            </p:childTnLst>
                          </p:cTn>
                        </p:par>
                        <p:par>
                          <p:cTn id="40" fill="hold" nodeType="afterGroup">
                            <p:stCondLst>
                              <p:cond delay="10500"/>
                            </p:stCondLst>
                            <p:childTnLst>
                              <p:par>
                                <p:cTn id="41" presetID="9" presetClass="entr" presetSubtype="0" fill="hold" grpId="0" nodeType="afterEffect">
                                  <p:stCondLst>
                                    <p:cond delay="1000"/>
                                  </p:stCondLst>
                                  <p:childTnLst>
                                    <p:set>
                                      <p:cBhvr>
                                        <p:cTn id="42" dur="1" fill="hold">
                                          <p:stCondLst>
                                            <p:cond delay="0"/>
                                          </p:stCondLst>
                                        </p:cTn>
                                        <p:tgtEl>
                                          <p:spTgt spid="62474"/>
                                        </p:tgtEl>
                                        <p:attrNameLst>
                                          <p:attrName>style.visibility</p:attrName>
                                        </p:attrNameLst>
                                      </p:cBhvr>
                                      <p:to>
                                        <p:strVal val="visible"/>
                                      </p:to>
                                    </p:set>
                                    <p:animEffect transition="in" filter="dissolve">
                                      <p:cBhvr>
                                        <p:cTn id="43" dur="500"/>
                                        <p:tgtEl>
                                          <p:spTgt spid="62474"/>
                                        </p:tgtEl>
                                      </p:cBhvr>
                                    </p:animEffect>
                                  </p:childTnLst>
                                </p:cTn>
                              </p:par>
                            </p:childTnLst>
                          </p:cTn>
                        </p:par>
                        <p:par>
                          <p:cTn id="44" fill="hold" nodeType="afterGroup">
                            <p:stCondLst>
                              <p:cond delay="12000"/>
                            </p:stCondLst>
                            <p:childTnLst>
                              <p:par>
                                <p:cTn id="45" presetID="9" presetClass="entr" presetSubtype="0" fill="hold" nodeType="afterEffect">
                                  <p:stCondLst>
                                    <p:cond delay="0"/>
                                  </p:stCondLst>
                                  <p:childTnLst>
                                    <p:set>
                                      <p:cBhvr>
                                        <p:cTn id="46" dur="1" fill="hold">
                                          <p:stCondLst>
                                            <p:cond delay="0"/>
                                          </p:stCondLst>
                                        </p:cTn>
                                        <p:tgtEl>
                                          <p:spTgt spid="62472"/>
                                        </p:tgtEl>
                                        <p:attrNameLst>
                                          <p:attrName>style.visibility</p:attrName>
                                        </p:attrNameLst>
                                      </p:cBhvr>
                                      <p:to>
                                        <p:strVal val="visible"/>
                                      </p:to>
                                    </p:set>
                                    <p:animEffect transition="in" filter="dissolve">
                                      <p:cBhvr>
                                        <p:cTn id="47" dur="500"/>
                                        <p:tgtEl>
                                          <p:spTgt spid="62472"/>
                                        </p:tgtEl>
                                      </p:cBhvr>
                                    </p:animEffect>
                                  </p:childTnLst>
                                </p:cTn>
                              </p:par>
                            </p:childTnLst>
                          </p:cTn>
                        </p:par>
                        <p:par>
                          <p:cTn id="48" fill="hold" nodeType="afterGroup">
                            <p:stCondLst>
                              <p:cond delay="12500"/>
                            </p:stCondLst>
                            <p:childTnLst>
                              <p:par>
                                <p:cTn id="49" presetID="9" presetClass="entr" presetSubtype="0" fill="hold" grpId="0" nodeType="afterEffect">
                                  <p:stCondLst>
                                    <p:cond delay="1000"/>
                                  </p:stCondLst>
                                  <p:childTnLst>
                                    <p:set>
                                      <p:cBhvr>
                                        <p:cTn id="50" dur="1" fill="hold">
                                          <p:stCondLst>
                                            <p:cond delay="0"/>
                                          </p:stCondLst>
                                        </p:cTn>
                                        <p:tgtEl>
                                          <p:spTgt spid="62475"/>
                                        </p:tgtEl>
                                        <p:attrNameLst>
                                          <p:attrName>style.visibility</p:attrName>
                                        </p:attrNameLst>
                                      </p:cBhvr>
                                      <p:to>
                                        <p:strVal val="visible"/>
                                      </p:to>
                                    </p:set>
                                    <p:animEffect transition="in" filter="dissolve">
                                      <p:cBhvr>
                                        <p:cTn id="51" dur="500"/>
                                        <p:tgtEl>
                                          <p:spTgt spid="62475"/>
                                        </p:tgtEl>
                                      </p:cBhvr>
                                    </p:animEffect>
                                  </p:childTnLst>
                                </p:cTn>
                              </p:par>
                            </p:childTnLst>
                          </p:cTn>
                        </p:par>
                        <p:par>
                          <p:cTn id="52" fill="hold" nodeType="afterGroup">
                            <p:stCondLst>
                              <p:cond delay="14000"/>
                            </p:stCondLst>
                            <p:childTnLst>
                              <p:par>
                                <p:cTn id="53" presetID="9" presetClass="entr" presetSubtype="0" fill="hold" nodeType="afterEffect">
                                  <p:stCondLst>
                                    <p:cond delay="0"/>
                                  </p:stCondLst>
                                  <p:childTnLst>
                                    <p:set>
                                      <p:cBhvr>
                                        <p:cTn id="54" dur="1" fill="hold">
                                          <p:stCondLst>
                                            <p:cond delay="0"/>
                                          </p:stCondLst>
                                        </p:cTn>
                                        <p:tgtEl>
                                          <p:spTgt spid="62473"/>
                                        </p:tgtEl>
                                        <p:attrNameLst>
                                          <p:attrName>style.visibility</p:attrName>
                                        </p:attrNameLst>
                                      </p:cBhvr>
                                      <p:to>
                                        <p:strVal val="visible"/>
                                      </p:to>
                                    </p:set>
                                    <p:animEffect transition="in" filter="dissolve">
                                      <p:cBhvr>
                                        <p:cTn id="55" dur="500"/>
                                        <p:tgtEl>
                                          <p:spTgt spid="62473"/>
                                        </p:tgtEl>
                                      </p:cBhvr>
                                    </p:animEffect>
                                  </p:childTnLst>
                                </p:cTn>
                              </p:par>
                            </p:childTnLst>
                          </p:cTn>
                        </p:par>
                        <p:par>
                          <p:cTn id="56" fill="hold" nodeType="afterGroup">
                            <p:stCondLst>
                              <p:cond delay="14500"/>
                            </p:stCondLst>
                            <p:childTnLst>
                              <p:par>
                                <p:cTn id="57" presetID="9" presetClass="entr" presetSubtype="0" fill="hold" grpId="0" nodeType="afterEffect">
                                  <p:stCondLst>
                                    <p:cond delay="1000"/>
                                  </p:stCondLst>
                                  <p:childTnLst>
                                    <p:set>
                                      <p:cBhvr>
                                        <p:cTn id="58" dur="1" fill="hold">
                                          <p:stCondLst>
                                            <p:cond delay="0"/>
                                          </p:stCondLst>
                                        </p:cTn>
                                        <p:tgtEl>
                                          <p:spTgt spid="62477"/>
                                        </p:tgtEl>
                                        <p:attrNameLst>
                                          <p:attrName>style.visibility</p:attrName>
                                        </p:attrNameLst>
                                      </p:cBhvr>
                                      <p:to>
                                        <p:strVal val="visible"/>
                                      </p:to>
                                    </p:set>
                                    <p:animEffect transition="in" filter="dissolve">
                                      <p:cBhvr>
                                        <p:cTn id="59" dur="500"/>
                                        <p:tgtEl>
                                          <p:spTgt spid="62477"/>
                                        </p:tgtEl>
                                      </p:cBhvr>
                                    </p:animEffect>
                                  </p:childTnLst>
                                </p:cTn>
                              </p:par>
                            </p:childTnLst>
                          </p:cTn>
                        </p:par>
                        <p:par>
                          <p:cTn id="60" fill="hold" nodeType="afterGroup">
                            <p:stCondLst>
                              <p:cond delay="16000"/>
                            </p:stCondLst>
                            <p:childTnLst>
                              <p:par>
                                <p:cTn id="61" presetID="9" presetClass="entr" presetSubtype="0" fill="hold" nodeType="afterEffect">
                                  <p:stCondLst>
                                    <p:cond delay="0"/>
                                  </p:stCondLst>
                                  <p:childTnLst>
                                    <p:set>
                                      <p:cBhvr>
                                        <p:cTn id="62" dur="1" fill="hold">
                                          <p:stCondLst>
                                            <p:cond delay="0"/>
                                          </p:stCondLst>
                                        </p:cTn>
                                        <p:tgtEl>
                                          <p:spTgt spid="62476"/>
                                        </p:tgtEl>
                                        <p:attrNameLst>
                                          <p:attrName>style.visibility</p:attrName>
                                        </p:attrNameLst>
                                      </p:cBhvr>
                                      <p:to>
                                        <p:strVal val="visible"/>
                                      </p:to>
                                    </p:set>
                                    <p:animEffect transition="in" filter="dissolve">
                                      <p:cBhvr>
                                        <p:cTn id="63" dur="500"/>
                                        <p:tgtEl>
                                          <p:spTgt spid="62476"/>
                                        </p:tgtEl>
                                      </p:cBhvr>
                                    </p:animEffect>
                                  </p:childTnLst>
                                </p:cTn>
                              </p:par>
                            </p:childTnLst>
                          </p:cTn>
                        </p:par>
                        <p:par>
                          <p:cTn id="64" fill="hold" nodeType="afterGroup">
                            <p:stCondLst>
                              <p:cond delay="16500"/>
                            </p:stCondLst>
                            <p:childTnLst>
                              <p:par>
                                <p:cTn id="65" presetID="9" presetClass="entr" presetSubtype="0" fill="hold" grpId="0" nodeType="afterEffect">
                                  <p:stCondLst>
                                    <p:cond delay="1000"/>
                                  </p:stCondLst>
                                  <p:childTnLst>
                                    <p:set>
                                      <p:cBhvr>
                                        <p:cTn id="66" dur="1" fill="hold">
                                          <p:stCondLst>
                                            <p:cond delay="0"/>
                                          </p:stCondLst>
                                        </p:cTn>
                                        <p:tgtEl>
                                          <p:spTgt spid="62478"/>
                                        </p:tgtEl>
                                        <p:attrNameLst>
                                          <p:attrName>style.visibility</p:attrName>
                                        </p:attrNameLst>
                                      </p:cBhvr>
                                      <p:to>
                                        <p:strVal val="visible"/>
                                      </p:to>
                                    </p:set>
                                    <p:animEffect transition="in" filter="dissolve">
                                      <p:cBhvr>
                                        <p:cTn id="67" dur="500"/>
                                        <p:tgtEl>
                                          <p:spTgt spid="62478"/>
                                        </p:tgtEl>
                                      </p:cBhvr>
                                    </p:animEffect>
                                  </p:childTnLst>
                                </p:cTn>
                              </p:par>
                            </p:childTnLst>
                          </p:cTn>
                        </p:par>
                        <p:par>
                          <p:cTn id="68" fill="hold" nodeType="afterGroup">
                            <p:stCondLst>
                              <p:cond delay="18000"/>
                            </p:stCondLst>
                            <p:childTnLst>
                              <p:par>
                                <p:cTn id="69" presetID="9" presetClass="entr" presetSubtype="0" fill="hold" nodeType="afterEffect">
                                  <p:stCondLst>
                                    <p:cond delay="0"/>
                                  </p:stCondLst>
                                  <p:childTnLst>
                                    <p:set>
                                      <p:cBhvr>
                                        <p:cTn id="70" dur="1" fill="hold">
                                          <p:stCondLst>
                                            <p:cond delay="0"/>
                                          </p:stCondLst>
                                        </p:cTn>
                                        <p:tgtEl>
                                          <p:spTgt spid="62479"/>
                                        </p:tgtEl>
                                        <p:attrNameLst>
                                          <p:attrName>style.visibility</p:attrName>
                                        </p:attrNameLst>
                                      </p:cBhvr>
                                      <p:to>
                                        <p:strVal val="visible"/>
                                      </p:to>
                                    </p:set>
                                    <p:animEffect transition="in" filter="dissolve">
                                      <p:cBhvr>
                                        <p:cTn id="71" dur="500"/>
                                        <p:tgtEl>
                                          <p:spTgt spid="62479"/>
                                        </p:tgtEl>
                                      </p:cBhvr>
                                    </p:animEffect>
                                  </p:childTnLst>
                                </p:cTn>
                              </p:par>
                            </p:childTnLst>
                          </p:cTn>
                        </p:par>
                        <p:par>
                          <p:cTn id="72" fill="hold" nodeType="afterGroup">
                            <p:stCondLst>
                              <p:cond delay="18500"/>
                            </p:stCondLst>
                            <p:childTnLst>
                              <p:par>
                                <p:cTn id="73" presetID="9" presetClass="entr" presetSubtype="0" fill="hold" grpId="0" nodeType="afterEffect">
                                  <p:stCondLst>
                                    <p:cond delay="1000"/>
                                  </p:stCondLst>
                                  <p:childTnLst>
                                    <p:set>
                                      <p:cBhvr>
                                        <p:cTn id="74" dur="1" fill="hold">
                                          <p:stCondLst>
                                            <p:cond delay="0"/>
                                          </p:stCondLst>
                                        </p:cTn>
                                        <p:tgtEl>
                                          <p:spTgt spid="62480"/>
                                        </p:tgtEl>
                                        <p:attrNameLst>
                                          <p:attrName>style.visibility</p:attrName>
                                        </p:attrNameLst>
                                      </p:cBhvr>
                                      <p:to>
                                        <p:strVal val="visible"/>
                                      </p:to>
                                    </p:set>
                                    <p:animEffect transition="in" filter="dissolve">
                                      <p:cBhvr>
                                        <p:cTn id="75" dur="500"/>
                                        <p:tgtEl>
                                          <p:spTgt spid="62480"/>
                                        </p:tgtEl>
                                      </p:cBhvr>
                                    </p:animEffect>
                                  </p:childTnLst>
                                </p:cTn>
                              </p:par>
                            </p:childTnLst>
                          </p:cTn>
                        </p:par>
                        <p:par>
                          <p:cTn id="76" fill="hold" nodeType="afterGroup">
                            <p:stCondLst>
                              <p:cond delay="20000"/>
                            </p:stCondLst>
                            <p:childTnLst>
                              <p:par>
                                <p:cTn id="77" presetID="9" presetClass="entr" presetSubtype="0" fill="hold" nodeType="afterEffect">
                                  <p:stCondLst>
                                    <p:cond delay="0"/>
                                  </p:stCondLst>
                                  <p:childTnLst>
                                    <p:set>
                                      <p:cBhvr>
                                        <p:cTn id="78" dur="1" fill="hold">
                                          <p:stCondLst>
                                            <p:cond delay="0"/>
                                          </p:stCondLst>
                                        </p:cTn>
                                        <p:tgtEl>
                                          <p:spTgt spid="62481"/>
                                        </p:tgtEl>
                                        <p:attrNameLst>
                                          <p:attrName>style.visibility</p:attrName>
                                        </p:attrNameLst>
                                      </p:cBhvr>
                                      <p:to>
                                        <p:strVal val="visible"/>
                                      </p:to>
                                    </p:set>
                                    <p:animEffect transition="in" filter="dissolve">
                                      <p:cBhvr>
                                        <p:cTn id="79" dur="500"/>
                                        <p:tgtEl>
                                          <p:spTgt spid="62481"/>
                                        </p:tgtEl>
                                      </p:cBhvr>
                                    </p:animEffect>
                                  </p:childTnLst>
                                </p:cTn>
                              </p:par>
                            </p:childTnLst>
                          </p:cTn>
                        </p:par>
                        <p:par>
                          <p:cTn id="80" fill="hold" nodeType="afterGroup">
                            <p:stCondLst>
                              <p:cond delay="20500"/>
                            </p:stCondLst>
                            <p:childTnLst>
                              <p:par>
                                <p:cTn id="81" presetID="9" presetClass="entr" presetSubtype="0" fill="hold" grpId="0" nodeType="afterEffect">
                                  <p:stCondLst>
                                    <p:cond delay="1000"/>
                                  </p:stCondLst>
                                  <p:childTnLst>
                                    <p:set>
                                      <p:cBhvr>
                                        <p:cTn id="82" dur="1" fill="hold">
                                          <p:stCondLst>
                                            <p:cond delay="0"/>
                                          </p:stCondLst>
                                        </p:cTn>
                                        <p:tgtEl>
                                          <p:spTgt spid="62482"/>
                                        </p:tgtEl>
                                        <p:attrNameLst>
                                          <p:attrName>style.visibility</p:attrName>
                                        </p:attrNameLst>
                                      </p:cBhvr>
                                      <p:to>
                                        <p:strVal val="visible"/>
                                      </p:to>
                                    </p:set>
                                    <p:animEffect transition="in" filter="dissolve">
                                      <p:cBhvr>
                                        <p:cTn id="83" dur="500"/>
                                        <p:tgtEl>
                                          <p:spTgt spid="62482"/>
                                        </p:tgtEl>
                                      </p:cBhvr>
                                    </p:animEffect>
                                  </p:childTnLst>
                                </p:cTn>
                              </p:par>
                            </p:childTnLst>
                          </p:cTn>
                        </p:par>
                        <p:par>
                          <p:cTn id="84" fill="hold" nodeType="afterGroup">
                            <p:stCondLst>
                              <p:cond delay="22000"/>
                            </p:stCondLst>
                            <p:childTnLst>
                              <p:par>
                                <p:cTn id="85" presetID="9" presetClass="entr" presetSubtype="0" fill="hold" nodeType="afterEffect">
                                  <p:stCondLst>
                                    <p:cond delay="0"/>
                                  </p:stCondLst>
                                  <p:childTnLst>
                                    <p:set>
                                      <p:cBhvr>
                                        <p:cTn id="86" dur="1" fill="hold">
                                          <p:stCondLst>
                                            <p:cond delay="0"/>
                                          </p:stCondLst>
                                        </p:cTn>
                                        <p:tgtEl>
                                          <p:spTgt spid="62483"/>
                                        </p:tgtEl>
                                        <p:attrNameLst>
                                          <p:attrName>style.visibility</p:attrName>
                                        </p:attrNameLst>
                                      </p:cBhvr>
                                      <p:to>
                                        <p:strVal val="visible"/>
                                      </p:to>
                                    </p:set>
                                    <p:animEffect transition="in" filter="dissolve">
                                      <p:cBhvr>
                                        <p:cTn id="87" dur="500"/>
                                        <p:tgtEl>
                                          <p:spTgt spid="62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utoUpdateAnimBg="0"/>
      <p:bldP spid="62470" grpId="0" autoUpdateAnimBg="0"/>
      <p:bldP spid="62471" grpId="0" autoUpdateAnimBg="0"/>
      <p:bldP spid="62474" grpId="0" autoUpdateAnimBg="0"/>
      <p:bldP spid="62475" grpId="0" autoUpdateAnimBg="0"/>
      <p:bldP spid="62477" grpId="0" autoUpdateAnimBg="0"/>
      <p:bldP spid="62478" grpId="0" autoUpdateAnimBg="0"/>
      <p:bldP spid="62480" grpId="0" autoUpdateAnimBg="0"/>
      <p:bldP spid="62482" grpId="0" autoUpdateAnimBg="0"/>
      <p:bldP spid="62484" grpId="0" autoUpdateAnimBg="0"/>
      <p:bldP spid="62486"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pt-BR" altLang="pt-BR"/>
              <a:t>Decomposição</a:t>
            </a:r>
          </a:p>
        </p:txBody>
      </p:sp>
      <p:pic>
        <p:nvPicPr>
          <p:cNvPr id="21509" name="Picture 3"/>
          <p:cNvPicPr>
            <a:picLocks noGrp="1" noChangeAspect="1" noChangeArrowheads="1"/>
          </p:cNvPicPr>
          <p:nvPr>
            <p:ph idx="1"/>
          </p:nvPr>
        </p:nvPicPr>
        <p:blipFill>
          <a:blip r:embed="rId2"/>
          <a:stretch>
            <a:fillRect/>
          </a:stretch>
        </p:blipFill>
        <p:spPr>
          <a:xfrm>
            <a:off x="1556543" y="1805781"/>
            <a:ext cx="6030913" cy="4114800"/>
          </a:xfrm>
          <a:effectLst>
            <a:outerShdw blurRad="292100" dist="139700" dir="2700000" algn="tl" rotWithShape="0">
              <a:srgbClr val="333333">
                <a:alpha val="65000"/>
              </a:srgbClr>
            </a:outerShdw>
          </a:effectLst>
        </p:spPr>
      </p:pic>
      <p:sp>
        <p:nvSpPr>
          <p:cNvPr id="2457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245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7B66C3-E55F-461B-AF8C-DC7897F41889}" type="slidenum">
              <a:rPr lang="pt-BR" altLang="pt-BR" sz="1400" smtClean="0"/>
              <a:pPr>
                <a:spcBef>
                  <a:spcPct val="0"/>
                </a:spcBef>
                <a:buFontTx/>
                <a:buNone/>
              </a:pPr>
              <a:t>80</a:t>
            </a:fld>
            <a:endParaRPr lang="pt-BR" altLang="pt-BR" sz="1400"/>
          </a:p>
        </p:txBody>
      </p:sp>
    </p:spTree>
    <p:extLst>
      <p:ext uri="{BB962C8B-B14F-4D97-AF65-F5344CB8AC3E}">
        <p14:creationId xmlns:p14="http://schemas.microsoft.com/office/powerpoint/2010/main" val="41466231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pt-BR" altLang="pt-BR" sz="4800"/>
              <a:t>Seleção de Resíduos</a:t>
            </a:r>
          </a:p>
        </p:txBody>
      </p:sp>
      <p:sp>
        <p:nvSpPr>
          <p:cNvPr id="25605" name="Rectangle 3"/>
          <p:cNvSpPr>
            <a:spLocks noGrp="1" noChangeArrowheads="1"/>
          </p:cNvSpPr>
          <p:nvPr>
            <p:ph idx="1"/>
          </p:nvPr>
        </p:nvSpPr>
        <p:spPr>
          <a:xfrm>
            <a:off x="457200" y="1600200"/>
            <a:ext cx="8229600" cy="5257800"/>
          </a:xfrm>
        </p:spPr>
        <p:txBody>
          <a:bodyPr/>
          <a:lstStyle/>
          <a:p>
            <a:pPr eaLnBrk="1" hangingPunct="1"/>
            <a:r>
              <a:rPr lang="pt-BR" altLang="pt-BR"/>
              <a:t>Local da seleção de resíduos sólidos:</a:t>
            </a:r>
          </a:p>
          <a:p>
            <a:pPr lvl="1" eaLnBrk="1" hangingPunct="1"/>
            <a:r>
              <a:rPr lang="pt-BR" altLang="pt-BR"/>
              <a:t>Seleção de </a:t>
            </a:r>
            <a:r>
              <a:rPr lang="pt-BR" altLang="pt-BR" u="sng"/>
              <a:t>resíduos orgânicos</a:t>
            </a:r>
            <a:r>
              <a:rPr lang="pt-BR" altLang="pt-BR"/>
              <a:t>: poderá ser feita na </a:t>
            </a:r>
            <a:r>
              <a:rPr lang="pt-BR" altLang="pt-BR" u="sng"/>
              <a:t>origem </a:t>
            </a:r>
            <a:r>
              <a:rPr lang="pt-BR" altLang="pt-BR"/>
              <a:t>para posterior </a:t>
            </a:r>
            <a:r>
              <a:rPr lang="pt-BR" altLang="pt-BR" u="sng"/>
              <a:t>compostagem</a:t>
            </a:r>
          </a:p>
          <a:p>
            <a:pPr lvl="1" eaLnBrk="1" hangingPunct="1"/>
            <a:r>
              <a:rPr lang="pt-BR" altLang="pt-BR"/>
              <a:t>Seleção de </a:t>
            </a:r>
            <a:r>
              <a:rPr lang="pt-BR" altLang="pt-BR" u="sng"/>
              <a:t>resíduos recicláveis</a:t>
            </a:r>
            <a:r>
              <a:rPr lang="pt-BR" altLang="pt-BR"/>
              <a:t>: </a:t>
            </a:r>
          </a:p>
          <a:p>
            <a:pPr lvl="2" eaLnBrk="1" hangingPunct="1"/>
            <a:r>
              <a:rPr lang="pt-BR" altLang="pt-BR"/>
              <a:t>o ideal é que seja feita no </a:t>
            </a:r>
            <a:r>
              <a:rPr lang="pt-BR" altLang="pt-BR" u="sng"/>
              <a:t>próprio local</a:t>
            </a:r>
            <a:r>
              <a:rPr lang="pt-BR" altLang="pt-BR"/>
              <a:t> de geração;</a:t>
            </a:r>
          </a:p>
          <a:p>
            <a:pPr lvl="2" eaLnBrk="1" hangingPunct="1"/>
            <a:r>
              <a:rPr lang="pt-BR" altLang="pt-BR"/>
              <a:t>seu estado de </a:t>
            </a:r>
            <a:r>
              <a:rPr lang="pt-BR" altLang="pt-BR" u="sng"/>
              <a:t>conservação</a:t>
            </a:r>
            <a:r>
              <a:rPr lang="pt-BR" altLang="pt-BR"/>
              <a:t> interfere no seu valor. </a:t>
            </a:r>
          </a:p>
          <a:p>
            <a:pPr lvl="1" eaLnBrk="1" hangingPunct="1"/>
            <a:r>
              <a:rPr lang="pt-BR" altLang="pt-BR"/>
              <a:t>Seleção de </a:t>
            </a:r>
            <a:r>
              <a:rPr lang="pt-BR" altLang="pt-BR" u="sng"/>
              <a:t>resíduos de saúde, industriais e perigosos</a:t>
            </a:r>
            <a:r>
              <a:rPr lang="pt-BR" altLang="pt-BR"/>
              <a:t>: é obrigatório que seja feita na </a:t>
            </a:r>
            <a:r>
              <a:rPr lang="pt-BR" altLang="pt-BR" u="sng"/>
              <a:t>fonte</a:t>
            </a:r>
          </a:p>
          <a:p>
            <a:pPr lvl="1" eaLnBrk="1" hangingPunct="1"/>
            <a:endParaRPr lang="pt-BR" altLang="pt-BR"/>
          </a:p>
        </p:txBody>
      </p:sp>
      <p:sp>
        <p:nvSpPr>
          <p:cNvPr id="2560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256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61AD71-D6AB-48F4-BFA1-90709217A80C}" type="slidenum">
              <a:rPr lang="pt-BR" altLang="pt-BR" sz="1400" smtClean="0"/>
              <a:pPr>
                <a:spcBef>
                  <a:spcPct val="0"/>
                </a:spcBef>
                <a:buFontTx/>
                <a:buNone/>
              </a:pPr>
              <a:t>81</a:t>
            </a:fld>
            <a:endParaRPr lang="pt-BR" altLang="pt-BR" sz="1400"/>
          </a:p>
        </p:txBody>
      </p:sp>
    </p:spTree>
    <p:extLst>
      <p:ext uri="{BB962C8B-B14F-4D97-AF65-F5344CB8AC3E}">
        <p14:creationId xmlns:p14="http://schemas.microsoft.com/office/powerpoint/2010/main" val="18186913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pt-BR" altLang="pt-BR"/>
              <a:t>Apresentação, Coleta e Destino</a:t>
            </a:r>
          </a:p>
        </p:txBody>
      </p:sp>
      <p:sp>
        <p:nvSpPr>
          <p:cNvPr id="24581" name="Rectangle 3"/>
          <p:cNvSpPr>
            <a:spLocks noGrp="1" noChangeArrowheads="1"/>
          </p:cNvSpPr>
          <p:nvPr>
            <p:ph idx="1"/>
          </p:nvPr>
        </p:nvSpPr>
        <p:spPr/>
        <p:txBody>
          <a:bodyPr/>
          <a:lstStyle/>
          <a:p>
            <a:pPr eaLnBrk="1" hangingPunct="1">
              <a:defRPr/>
            </a:pPr>
            <a:r>
              <a:rPr lang="pt-BR" sz="2800" dirty="0">
                <a:solidFill>
                  <a:srgbClr val="FF0000"/>
                </a:solidFill>
                <a:effectLst>
                  <a:outerShdw blurRad="38100" dist="38100" dir="2700000" algn="tl">
                    <a:srgbClr val="000000">
                      <a:alpha val="43137"/>
                    </a:srgbClr>
                  </a:outerShdw>
                </a:effectLst>
              </a:rPr>
              <a:t>Resíduos domiciliares</a:t>
            </a:r>
            <a:r>
              <a:rPr lang="pt-BR" sz="2800" dirty="0"/>
              <a:t>: </a:t>
            </a:r>
          </a:p>
          <a:p>
            <a:pPr lvl="1" eaLnBrk="1" hangingPunct="1">
              <a:defRPr/>
            </a:pPr>
            <a:r>
              <a:rPr lang="pt-BR" sz="2400" dirty="0"/>
              <a:t>Apresentação: sacos plásticos de boa qualidade</a:t>
            </a:r>
          </a:p>
          <a:p>
            <a:pPr lvl="1" eaLnBrk="1" hangingPunct="1">
              <a:defRPr/>
            </a:pPr>
            <a:r>
              <a:rPr lang="pt-BR" sz="2400" dirty="0"/>
              <a:t>Coleta: sistema de coleta municipal</a:t>
            </a:r>
          </a:p>
          <a:p>
            <a:pPr lvl="1" eaLnBrk="1" hangingPunct="1">
              <a:defRPr/>
            </a:pPr>
            <a:r>
              <a:rPr lang="pt-BR" sz="2400" dirty="0"/>
              <a:t>Destino: geralmente é o aterro sanitário municipal</a:t>
            </a:r>
          </a:p>
          <a:p>
            <a:pPr eaLnBrk="1" hangingPunct="1">
              <a:defRPr/>
            </a:pPr>
            <a:r>
              <a:rPr lang="pt-BR" sz="2800" dirty="0">
                <a:solidFill>
                  <a:srgbClr val="FF0000"/>
                </a:solidFill>
                <a:effectLst>
                  <a:outerShdw blurRad="38100" dist="38100" dir="2700000" algn="tl">
                    <a:srgbClr val="000000">
                      <a:alpha val="43137"/>
                    </a:srgbClr>
                  </a:outerShdw>
                </a:effectLst>
              </a:rPr>
              <a:t>Resíduos de serviços de saúde</a:t>
            </a:r>
            <a:r>
              <a:rPr lang="pt-BR" sz="2800" dirty="0"/>
              <a:t>: </a:t>
            </a:r>
          </a:p>
          <a:p>
            <a:pPr lvl="1" eaLnBrk="1" hangingPunct="1">
              <a:defRPr/>
            </a:pPr>
            <a:r>
              <a:rPr lang="pt-BR" sz="2400" dirty="0"/>
              <a:t>Apresentação: deverá ser feita em saco plástico especial, branco leitoso</a:t>
            </a:r>
          </a:p>
          <a:p>
            <a:pPr lvl="1" eaLnBrk="1" hangingPunct="1">
              <a:defRPr/>
            </a:pPr>
            <a:r>
              <a:rPr lang="pt-BR" sz="2400" dirty="0"/>
              <a:t>Coleta: coleta especial do município</a:t>
            </a:r>
          </a:p>
          <a:p>
            <a:pPr lvl="1" eaLnBrk="1" hangingPunct="1">
              <a:defRPr/>
            </a:pPr>
            <a:r>
              <a:rPr lang="pt-BR" sz="2400" dirty="0"/>
              <a:t>Destino: incinerador (não recomendado), autoclave, </a:t>
            </a:r>
            <a:r>
              <a:rPr lang="pt-BR" sz="2400" dirty="0" err="1"/>
              <a:t>microondas</a:t>
            </a:r>
            <a:r>
              <a:rPr lang="pt-BR" sz="2400" dirty="0"/>
              <a:t>, tocha de plasma, outros</a:t>
            </a:r>
          </a:p>
        </p:txBody>
      </p:sp>
      <p:sp>
        <p:nvSpPr>
          <p:cNvPr id="2662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2662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8E6494-4E39-41A1-ADCC-9D8AB56220AA}" type="slidenum">
              <a:rPr lang="pt-BR" altLang="pt-BR" sz="1400" smtClean="0"/>
              <a:pPr>
                <a:spcBef>
                  <a:spcPct val="0"/>
                </a:spcBef>
                <a:buFontTx/>
                <a:buNone/>
              </a:pPr>
              <a:t>82</a:t>
            </a:fld>
            <a:endParaRPr lang="pt-BR" altLang="pt-BR" sz="1400"/>
          </a:p>
        </p:txBody>
      </p:sp>
    </p:spTree>
    <p:extLst>
      <p:ext uri="{BB962C8B-B14F-4D97-AF65-F5344CB8AC3E}">
        <p14:creationId xmlns:p14="http://schemas.microsoft.com/office/powerpoint/2010/main" val="17147880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pt-BR" altLang="pt-BR"/>
              <a:t>Apresentação; Coleta e Destino</a:t>
            </a:r>
          </a:p>
        </p:txBody>
      </p:sp>
      <p:sp>
        <p:nvSpPr>
          <p:cNvPr id="25605" name="Rectangle 3"/>
          <p:cNvSpPr>
            <a:spLocks noGrp="1" noChangeArrowheads="1"/>
          </p:cNvSpPr>
          <p:nvPr>
            <p:ph idx="1"/>
          </p:nvPr>
        </p:nvSpPr>
        <p:spPr>
          <a:xfrm>
            <a:off x="457200" y="1600200"/>
            <a:ext cx="8229600" cy="5029200"/>
          </a:xfrm>
        </p:spPr>
        <p:txBody>
          <a:bodyPr/>
          <a:lstStyle/>
          <a:p>
            <a:pPr eaLnBrk="1" hangingPunct="1">
              <a:lnSpc>
                <a:spcPct val="110000"/>
              </a:lnSpc>
              <a:defRPr/>
            </a:pPr>
            <a:r>
              <a:rPr lang="pt-BR" sz="2400" dirty="0">
                <a:solidFill>
                  <a:srgbClr val="FF0000"/>
                </a:solidFill>
                <a:effectLst>
                  <a:outerShdw blurRad="38100" dist="38100" dir="2700000" algn="tl">
                    <a:srgbClr val="000000">
                      <a:alpha val="43137"/>
                    </a:srgbClr>
                  </a:outerShdw>
                </a:effectLst>
              </a:rPr>
              <a:t>Resíduos e rejeitos industriais e agrícolas</a:t>
            </a:r>
            <a:r>
              <a:rPr lang="pt-BR" sz="2400" dirty="0"/>
              <a:t>: </a:t>
            </a:r>
          </a:p>
          <a:p>
            <a:pPr lvl="1" eaLnBrk="1" hangingPunct="1">
              <a:lnSpc>
                <a:spcPct val="110000"/>
              </a:lnSpc>
              <a:defRPr/>
            </a:pPr>
            <a:r>
              <a:rPr lang="pt-BR" sz="2200" dirty="0"/>
              <a:t>Estocagem: dentro das normas para o resíduo</a:t>
            </a:r>
          </a:p>
          <a:p>
            <a:pPr lvl="1" eaLnBrk="1" hangingPunct="1">
              <a:lnSpc>
                <a:spcPct val="110000"/>
              </a:lnSpc>
              <a:defRPr/>
            </a:pPr>
            <a:r>
              <a:rPr lang="pt-BR" sz="2200" dirty="0"/>
              <a:t>Coleta: responsabilidade do gerador</a:t>
            </a:r>
          </a:p>
          <a:p>
            <a:pPr lvl="1" eaLnBrk="1" hangingPunct="1">
              <a:lnSpc>
                <a:spcPct val="110000"/>
              </a:lnSpc>
              <a:defRPr/>
            </a:pPr>
            <a:r>
              <a:rPr lang="pt-BR" sz="2200" dirty="0"/>
              <a:t>Destino: responsabilidade do gerador ou corresponsabilidade do fabricante (Ex.: embalagens de agrotóxicos e produtos químicos)</a:t>
            </a:r>
          </a:p>
          <a:p>
            <a:pPr eaLnBrk="1" hangingPunct="1">
              <a:lnSpc>
                <a:spcPct val="110000"/>
              </a:lnSpc>
              <a:defRPr/>
            </a:pPr>
            <a:r>
              <a:rPr lang="pt-BR" sz="2400" dirty="0">
                <a:solidFill>
                  <a:srgbClr val="FF0000"/>
                </a:solidFill>
                <a:effectLst>
                  <a:outerShdw blurRad="38100" dist="38100" dir="2700000" algn="tl">
                    <a:srgbClr val="000000">
                      <a:alpha val="43137"/>
                    </a:srgbClr>
                  </a:outerShdw>
                </a:effectLst>
              </a:rPr>
              <a:t>Entulho</a:t>
            </a:r>
            <a:r>
              <a:rPr lang="pt-BR" sz="2400" dirty="0"/>
              <a:t>:</a:t>
            </a:r>
          </a:p>
          <a:p>
            <a:pPr lvl="1" eaLnBrk="1" hangingPunct="1">
              <a:lnSpc>
                <a:spcPct val="110000"/>
              </a:lnSpc>
              <a:defRPr/>
            </a:pPr>
            <a:r>
              <a:rPr lang="pt-BR" sz="2200" dirty="0"/>
              <a:t>Apresentação: em caçambas apropriadas </a:t>
            </a:r>
          </a:p>
          <a:p>
            <a:pPr lvl="1" eaLnBrk="1" hangingPunct="1">
              <a:lnSpc>
                <a:spcPct val="110000"/>
              </a:lnSpc>
              <a:defRPr/>
            </a:pPr>
            <a:r>
              <a:rPr lang="pt-BR" sz="2200" dirty="0"/>
              <a:t>Coleta: particular contratada pelo gerador</a:t>
            </a:r>
          </a:p>
          <a:p>
            <a:pPr lvl="1" eaLnBrk="1" hangingPunct="1">
              <a:lnSpc>
                <a:spcPct val="110000"/>
              </a:lnSpc>
              <a:defRPr/>
            </a:pPr>
            <a:r>
              <a:rPr lang="pt-BR" sz="2200" dirty="0"/>
              <a:t>Destino: aterro de terrenos. Por ser material inerte não deve ser depositado no aterro sanitário</a:t>
            </a:r>
          </a:p>
          <a:p>
            <a:pPr eaLnBrk="1" hangingPunct="1">
              <a:lnSpc>
                <a:spcPct val="110000"/>
              </a:lnSpc>
              <a:defRPr/>
            </a:pPr>
            <a:endParaRPr lang="pt-BR" sz="2200" dirty="0"/>
          </a:p>
        </p:txBody>
      </p:sp>
      <p:sp>
        <p:nvSpPr>
          <p:cNvPr id="2765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276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05C595-E9DF-48E0-A724-8AE9152C2489}" type="slidenum">
              <a:rPr lang="pt-BR" altLang="pt-BR" sz="1400" smtClean="0"/>
              <a:pPr>
                <a:spcBef>
                  <a:spcPct val="0"/>
                </a:spcBef>
                <a:buFontTx/>
                <a:buNone/>
              </a:pPr>
              <a:t>83</a:t>
            </a:fld>
            <a:endParaRPr lang="pt-BR" altLang="pt-BR" sz="1400"/>
          </a:p>
        </p:txBody>
      </p:sp>
    </p:spTree>
    <p:extLst>
      <p:ext uri="{BB962C8B-B14F-4D97-AF65-F5344CB8AC3E}">
        <p14:creationId xmlns:p14="http://schemas.microsoft.com/office/powerpoint/2010/main" val="4477771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6"/>
          <p:cNvPicPr>
            <a:picLocks noGrp="1" noChangeAspect="1" noChangeArrowheads="1"/>
          </p:cNvPicPr>
          <p:nvPr>
            <p:ph sz="half" idx="1"/>
          </p:nvPr>
        </p:nvPicPr>
        <p:blipFill>
          <a:blip r:embed="rId2"/>
          <a:srcRect/>
          <a:stretch>
            <a:fillRect/>
          </a:stretch>
        </p:blipFill>
        <p:spPr>
          <a:xfrm>
            <a:off x="5791200" y="990600"/>
            <a:ext cx="2667000" cy="1714500"/>
          </a:xfrm>
          <a:effectLst>
            <a:outerShdw blurRad="292100" dist="139700" dir="2700000" algn="tl" rotWithShape="0">
              <a:srgbClr val="333333">
                <a:alpha val="65000"/>
              </a:srgbClr>
            </a:outerShdw>
          </a:effectLst>
        </p:spPr>
      </p:pic>
      <p:pic>
        <p:nvPicPr>
          <p:cNvPr id="25609" name="Picture 7"/>
          <p:cNvPicPr>
            <a:picLocks noGrp="1" noChangeAspect="1" noChangeArrowheads="1"/>
          </p:cNvPicPr>
          <p:nvPr>
            <p:ph sz="quarter" idx="2"/>
          </p:nvPr>
        </p:nvPicPr>
        <p:blipFill>
          <a:blip r:embed="rId3"/>
          <a:srcRect/>
          <a:stretch>
            <a:fillRect/>
          </a:stretch>
        </p:blipFill>
        <p:spPr>
          <a:xfrm>
            <a:off x="396875" y="1628775"/>
            <a:ext cx="3962400" cy="1952625"/>
          </a:xfrm>
          <a:effectLst>
            <a:outerShdw blurRad="292100" dist="139700" dir="2700000" algn="tl" rotWithShape="0">
              <a:srgbClr val="333333">
                <a:alpha val="65000"/>
              </a:srgbClr>
            </a:outerShdw>
          </a:effectLst>
        </p:spPr>
      </p:pic>
      <p:pic>
        <p:nvPicPr>
          <p:cNvPr id="25610" name="Picture 8"/>
          <p:cNvPicPr>
            <a:picLocks noGrp="1" noChangeAspect="1" noChangeArrowheads="1"/>
          </p:cNvPicPr>
          <p:nvPr>
            <p:ph sz="quarter" idx="3"/>
          </p:nvPr>
        </p:nvPicPr>
        <p:blipFill>
          <a:blip r:embed="rId4"/>
          <a:srcRect/>
          <a:stretch>
            <a:fillRect/>
          </a:stretch>
        </p:blipFill>
        <p:spPr>
          <a:xfrm>
            <a:off x="1387475" y="4292600"/>
            <a:ext cx="3810000" cy="1971675"/>
          </a:xfrm>
          <a:effectLst>
            <a:outerShdw blurRad="292100" dist="139700" dir="2700000" algn="tl" rotWithShape="0">
              <a:srgbClr val="333333">
                <a:alpha val="65000"/>
              </a:srgbClr>
            </a:outerShdw>
          </a:effectLst>
        </p:spPr>
      </p:pic>
      <p:sp>
        <p:nvSpPr>
          <p:cNvPr id="2867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1A1F93-E18D-48E3-B3E3-B08B5B8E2174}" type="slidenum">
              <a:rPr lang="pt-BR" altLang="pt-BR" sz="1400" smtClean="0"/>
              <a:pPr>
                <a:spcBef>
                  <a:spcPct val="0"/>
                </a:spcBef>
                <a:buFontTx/>
                <a:buNone/>
              </a:pPr>
              <a:t>84</a:t>
            </a:fld>
            <a:endParaRPr lang="pt-BR" altLang="pt-BR" sz="1400"/>
          </a:p>
        </p:txBody>
      </p:sp>
      <p:sp>
        <p:nvSpPr>
          <p:cNvPr id="28675" name="Footer Placeholder 7"/>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28676" name="Rectangle 2"/>
          <p:cNvSpPr>
            <a:spLocks noChangeArrowheads="1"/>
          </p:cNvSpPr>
          <p:nvPr/>
        </p:nvSpPr>
        <p:spPr bwMode="auto">
          <a:xfrm>
            <a:off x="1143000" y="838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hlink"/>
              </a:buClr>
              <a:buSzPct val="80000"/>
              <a:buFontTx/>
              <a:buNone/>
            </a:pPr>
            <a:r>
              <a:rPr lang="pt-BR" altLang="pt-BR"/>
              <a:t>Coleta e transporte</a:t>
            </a:r>
          </a:p>
        </p:txBody>
      </p:sp>
      <p:sp>
        <p:nvSpPr>
          <p:cNvPr id="28677" name="Text Box 3"/>
          <p:cNvSpPr txBox="1">
            <a:spLocks noChangeArrowheads="1"/>
          </p:cNvSpPr>
          <p:nvPr/>
        </p:nvSpPr>
        <p:spPr bwMode="auto">
          <a:xfrm>
            <a:off x="381000" y="347662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t-BR" altLang="pt-BR" sz="2400"/>
              <a:t>Lixo comum</a:t>
            </a:r>
          </a:p>
        </p:txBody>
      </p:sp>
      <p:sp>
        <p:nvSpPr>
          <p:cNvPr id="28678" name="Text Box 4"/>
          <p:cNvSpPr txBox="1">
            <a:spLocks noChangeArrowheads="1"/>
          </p:cNvSpPr>
          <p:nvPr/>
        </p:nvSpPr>
        <p:spPr bwMode="auto">
          <a:xfrm>
            <a:off x="6248400" y="4876800"/>
            <a:ext cx="1981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t-BR" altLang="pt-BR" sz="2400"/>
              <a:t>Resíduos de Serviços de Saúde</a:t>
            </a:r>
          </a:p>
        </p:txBody>
      </p:sp>
      <p:sp>
        <p:nvSpPr>
          <p:cNvPr id="28679" name="Text Box 5"/>
          <p:cNvSpPr txBox="1">
            <a:spLocks noChangeArrowheads="1"/>
          </p:cNvSpPr>
          <p:nvPr/>
        </p:nvSpPr>
        <p:spPr bwMode="auto">
          <a:xfrm>
            <a:off x="76200" y="5867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t-BR" altLang="pt-BR" sz="2400"/>
              <a:t>Entulho</a:t>
            </a:r>
          </a:p>
        </p:txBody>
      </p:sp>
      <p:pic>
        <p:nvPicPr>
          <p:cNvPr id="25611" name="Picture 9" descr="coleta especial"/>
          <p:cNvPicPr>
            <a:picLocks noChangeAspect="1" noChangeArrowheads="1"/>
          </p:cNvPicPr>
          <p:nvPr/>
        </p:nvPicPr>
        <p:blipFill>
          <a:blip r:embed="rId5"/>
          <a:srcRect/>
          <a:stretch>
            <a:fillRect/>
          </a:stretch>
        </p:blipFill>
        <p:spPr bwMode="auto">
          <a:xfrm>
            <a:off x="5730875" y="3048000"/>
            <a:ext cx="2819400" cy="1733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611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pt-BR" altLang="pt-BR"/>
              <a:t>Coleta Seletiva</a:t>
            </a:r>
          </a:p>
        </p:txBody>
      </p:sp>
      <p:sp>
        <p:nvSpPr>
          <p:cNvPr id="2969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t>Profª. Drª. Sonia V. W. B. de Oliveira</a:t>
            </a:r>
          </a:p>
        </p:txBody>
      </p:sp>
      <p:sp>
        <p:nvSpPr>
          <p:cNvPr id="296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BC49EA-42DF-45A5-A528-2492CBF1A75E}" type="slidenum">
              <a:rPr lang="pt-BR" altLang="pt-BR" sz="1400" smtClean="0"/>
              <a:pPr>
                <a:spcBef>
                  <a:spcPct val="0"/>
                </a:spcBef>
                <a:buFontTx/>
                <a:buNone/>
              </a:pPr>
              <a:t>85</a:t>
            </a:fld>
            <a:endParaRPr lang="pt-BR" altLang="pt-BR" sz="1400"/>
          </a:p>
        </p:txBody>
      </p:sp>
      <p:pic>
        <p:nvPicPr>
          <p:cNvPr id="26629" name="Picture 5" descr="caminhao"/>
          <p:cNvPicPr>
            <a:picLocks noChangeAspect="1" noChangeArrowheads="1"/>
          </p:cNvPicPr>
          <p:nvPr/>
        </p:nvPicPr>
        <p:blipFill>
          <a:blip r:embed="rId2"/>
          <a:srcRect/>
          <a:stretch>
            <a:fillRect/>
          </a:stretch>
        </p:blipFill>
        <p:spPr bwMode="auto">
          <a:xfrm>
            <a:off x="611188" y="1773238"/>
            <a:ext cx="3381375" cy="240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040305_caminhao_reciclagem"/>
          <p:cNvPicPr>
            <a:picLocks noChangeAspect="1" noChangeArrowheads="1"/>
          </p:cNvPicPr>
          <p:nvPr/>
        </p:nvPicPr>
        <p:blipFill>
          <a:blip r:embed="rId3"/>
          <a:srcRect/>
          <a:stretch>
            <a:fillRect/>
          </a:stretch>
        </p:blipFill>
        <p:spPr bwMode="auto">
          <a:xfrm>
            <a:off x="4716463" y="1628775"/>
            <a:ext cx="38100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9" descr="caminhao"/>
          <p:cNvPicPr>
            <a:picLocks noChangeAspect="1" noChangeArrowheads="1"/>
          </p:cNvPicPr>
          <p:nvPr/>
        </p:nvPicPr>
        <p:blipFill>
          <a:blip r:embed="rId4"/>
          <a:srcRect/>
          <a:stretch>
            <a:fillRect/>
          </a:stretch>
        </p:blipFill>
        <p:spPr bwMode="auto">
          <a:xfrm>
            <a:off x="1979613" y="4005263"/>
            <a:ext cx="3744912" cy="2498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8266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uxograma: Processo Alternativo 9"/>
          <p:cNvSpPr/>
          <p:nvPr/>
        </p:nvSpPr>
        <p:spPr>
          <a:xfrm>
            <a:off x="0" y="332656"/>
            <a:ext cx="7812360" cy="1066188"/>
          </a:xfrm>
          <a:prstGeom prst="flowChartAlternateProcess">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bg1"/>
              </a:solidFill>
            </a:endParaRPr>
          </a:p>
        </p:txBody>
      </p:sp>
      <p:sp>
        <p:nvSpPr>
          <p:cNvPr id="2" name="Título 1"/>
          <p:cNvSpPr>
            <a:spLocks noGrp="1"/>
          </p:cNvSpPr>
          <p:nvPr>
            <p:ph type="title"/>
          </p:nvPr>
        </p:nvSpPr>
        <p:spPr>
          <a:xfrm>
            <a:off x="-609600" y="548808"/>
            <a:ext cx="8229600" cy="1143000"/>
          </a:xfrm>
        </p:spPr>
        <p:txBody>
          <a:bodyPr/>
          <a:lstStyle/>
          <a:p>
            <a:r>
              <a:rPr lang="pt-BR" b="1" dirty="0">
                <a:solidFill>
                  <a:schemeClr val="bg1"/>
                </a:solidFill>
              </a:rPr>
              <a:t>DRENAGEM URBANA</a:t>
            </a:r>
            <a:br>
              <a:rPr lang="pt-BR" b="1" dirty="0">
                <a:solidFill>
                  <a:schemeClr val="bg1"/>
                </a:solidFill>
              </a:rPr>
            </a:br>
            <a:endParaRPr lang="pt-BR" b="1" dirty="0">
              <a:solidFill>
                <a:schemeClr val="bg1"/>
              </a:solidFill>
            </a:endParaRPr>
          </a:p>
        </p:txBody>
      </p:sp>
      <p:sp>
        <p:nvSpPr>
          <p:cNvPr id="5" name="Espaço Reservado para Rodapé 4"/>
          <p:cNvSpPr>
            <a:spLocks noGrp="1"/>
          </p:cNvSpPr>
          <p:nvPr>
            <p:ph type="ftr" sz="quarter" idx="11"/>
          </p:nvPr>
        </p:nvSpPr>
        <p:spPr/>
        <p:txBody>
          <a:bodyPr/>
          <a:lstStyle/>
          <a:p>
            <a:pPr>
              <a:defRPr/>
            </a:pPr>
            <a:r>
              <a:rPr lang="pt-BR"/>
              <a:t>Profª. Drª. Sonia V. W. B. de Oliveira</a:t>
            </a:r>
          </a:p>
        </p:txBody>
      </p:sp>
      <p:sp>
        <p:nvSpPr>
          <p:cNvPr id="4" name="Espaço Reservado para Número de Slide 3"/>
          <p:cNvSpPr>
            <a:spLocks noGrp="1"/>
          </p:cNvSpPr>
          <p:nvPr>
            <p:ph type="sldNum" sz="quarter" idx="12"/>
          </p:nvPr>
        </p:nvSpPr>
        <p:spPr/>
        <p:txBody>
          <a:bodyPr/>
          <a:lstStyle/>
          <a:p>
            <a:pPr>
              <a:defRPr/>
            </a:pPr>
            <a:fld id="{67995AAF-B52C-4479-B719-8406382E3F21}" type="slidenum">
              <a:rPr lang="pt-BR" altLang="pt-BR" smtClean="0"/>
              <a:pPr>
                <a:defRPr/>
              </a:pPr>
              <a:t>86</a:t>
            </a:fld>
            <a:endParaRPr lang="pt-BR" altLang="pt-BR"/>
          </a:p>
        </p:txBody>
      </p:sp>
      <p:sp>
        <p:nvSpPr>
          <p:cNvPr id="9" name="Retângulo 8"/>
          <p:cNvSpPr/>
          <p:nvPr/>
        </p:nvSpPr>
        <p:spPr>
          <a:xfrm>
            <a:off x="323528" y="1984772"/>
            <a:ext cx="8712968" cy="3785652"/>
          </a:xfrm>
          <a:prstGeom prst="rect">
            <a:avLst/>
          </a:prstGeom>
        </p:spPr>
        <p:txBody>
          <a:bodyPr wrap="square">
            <a:spAutoFit/>
          </a:bodyPr>
          <a:lstStyle/>
          <a:p>
            <a:r>
              <a:rPr lang="pt-BR" sz="2400" dirty="0">
                <a:latin typeface="+mj-lt"/>
              </a:rPr>
              <a:t>	</a:t>
            </a:r>
            <a:r>
              <a:rPr lang="pt-BR" sz="2400" dirty="0">
                <a:solidFill>
                  <a:schemeClr val="tx2"/>
                </a:solidFill>
                <a:latin typeface="+mj-lt"/>
              </a:rPr>
              <a:t>Drenagem</a:t>
            </a:r>
            <a:r>
              <a:rPr lang="pt-BR" sz="2400" dirty="0">
                <a:latin typeface="+mj-lt"/>
              </a:rPr>
              <a:t> é o termo empregado na designação das instalações destinadas a</a:t>
            </a:r>
          </a:p>
          <a:p>
            <a:r>
              <a:rPr lang="pt-BR" sz="2400" dirty="0">
                <a:latin typeface="+mj-lt"/>
              </a:rPr>
              <a:t>escoar o excesso de água, seja em rodovias, na zona rural ou na malha urbana, sendo</a:t>
            </a:r>
          </a:p>
          <a:p>
            <a:r>
              <a:rPr lang="pt-BR" sz="2400" dirty="0">
                <a:latin typeface="+mj-lt"/>
              </a:rPr>
              <a:t>que a drenagem desta última é o objetivo do nosso estudo. A drenagem urbana não se restringe aos aspectos puramente técnicos impostos pelos limites restritos à engenharia, pois compreende o conjunto de todas as medidas a serem tomadas que visem à atenuação dos riscos e dos prejuízos decorrentes de inundações aos quais a sociedade está sujeita.</a:t>
            </a:r>
            <a:endParaRPr lang="pt-BR" sz="2400" dirty="0">
              <a:effectLst/>
              <a:latin typeface="+mj-lt"/>
            </a:endParaRPr>
          </a:p>
        </p:txBody>
      </p:sp>
    </p:spTree>
    <p:extLst>
      <p:ext uri="{BB962C8B-B14F-4D97-AF65-F5344CB8AC3E}">
        <p14:creationId xmlns:p14="http://schemas.microsoft.com/office/powerpoint/2010/main" val="20958610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4042792" cy="4525963"/>
          </a:xfrm>
        </p:spPr>
        <p:txBody>
          <a:bodyPr/>
          <a:lstStyle/>
          <a:p>
            <a:pPr marL="0" indent="0">
              <a:buNone/>
            </a:pPr>
            <a:r>
              <a:rPr lang="pt-BR" sz="2800" dirty="0"/>
              <a:t>	A maioria dos problemas ambientais sociais e econômicos que o mundo de hoje enfrenta esta localizado nas megalópoles, sendo ainda pior em países subdesenvolvidos onde há falta de recursos.</a:t>
            </a:r>
          </a:p>
          <a:p>
            <a:endParaRPr lang="pt-BR" sz="2800" dirty="0"/>
          </a:p>
        </p:txBody>
      </p:sp>
      <p:sp>
        <p:nvSpPr>
          <p:cNvPr id="5" name="Espaço Reservado para Rodapé 4"/>
          <p:cNvSpPr>
            <a:spLocks noGrp="1"/>
          </p:cNvSpPr>
          <p:nvPr>
            <p:ph type="ftr" sz="quarter" idx="11"/>
          </p:nvPr>
        </p:nvSpPr>
        <p:spPr/>
        <p:txBody>
          <a:bodyPr/>
          <a:lstStyle/>
          <a:p>
            <a:pPr>
              <a:defRPr/>
            </a:pPr>
            <a:r>
              <a:rPr lang="pt-BR"/>
              <a:t>Profª. Drª. Sonia V. W. B. de Oliveira</a:t>
            </a:r>
          </a:p>
        </p:txBody>
      </p:sp>
      <p:sp>
        <p:nvSpPr>
          <p:cNvPr id="4" name="Espaço Reservado para Número de Slide 3"/>
          <p:cNvSpPr>
            <a:spLocks noGrp="1"/>
          </p:cNvSpPr>
          <p:nvPr>
            <p:ph type="sldNum" sz="quarter" idx="12"/>
          </p:nvPr>
        </p:nvSpPr>
        <p:spPr/>
        <p:txBody>
          <a:bodyPr/>
          <a:lstStyle/>
          <a:p>
            <a:pPr>
              <a:defRPr/>
            </a:pPr>
            <a:fld id="{67995AAF-B52C-4479-B719-8406382E3F21}" type="slidenum">
              <a:rPr lang="pt-BR" altLang="pt-BR" smtClean="0"/>
              <a:pPr>
                <a:defRPr/>
              </a:pPr>
              <a:t>87</a:t>
            </a:fld>
            <a:endParaRPr lang="pt-BR" altLang="pt-BR"/>
          </a:p>
        </p:txBody>
      </p:sp>
      <p:pic>
        <p:nvPicPr>
          <p:cNvPr id="8" name="Picture 2" descr="http://s3.amazonaws.com/magoo/ABAAAAaf8A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4389" y="1600200"/>
            <a:ext cx="378241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3625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Causas da Drenagem Urbana</a:t>
            </a:r>
          </a:p>
        </p:txBody>
      </p:sp>
      <p:sp>
        <p:nvSpPr>
          <p:cNvPr id="3" name="Espaço Reservado para Conteúdo 2"/>
          <p:cNvSpPr>
            <a:spLocks noGrp="1"/>
          </p:cNvSpPr>
          <p:nvPr>
            <p:ph idx="1"/>
          </p:nvPr>
        </p:nvSpPr>
        <p:spPr/>
        <p:txBody>
          <a:bodyPr/>
          <a:lstStyle/>
          <a:p>
            <a:r>
              <a:rPr lang="pt-BR" sz="2000" b="1" dirty="0"/>
              <a:t>Remoção da cobertura vegetal nativa:</a:t>
            </a:r>
            <a:r>
              <a:rPr lang="pt-BR" sz="2000" dirty="0"/>
              <a:t> o que causa o assoreamento de rios que influência diretamente no caminho natural percorrido pela agua, além de erosão, aquecimento e nebulosidade são fatores que não só estão ligado diretamente na drenagem mas também com o meio ambiente.</a:t>
            </a:r>
          </a:p>
          <a:p>
            <a:r>
              <a:rPr lang="pt-BR" sz="2000" b="1" dirty="0"/>
              <a:t>Falta de profissionais qualificados: </a:t>
            </a:r>
            <a:r>
              <a:rPr lang="pt-BR" sz="2000" dirty="0"/>
              <a:t>para execução e planejamento para obras de grande e médio porte.</a:t>
            </a:r>
          </a:p>
          <a:p>
            <a:r>
              <a:rPr lang="pt-BR" sz="2000" b="1" dirty="0"/>
              <a:t>Impermeabilização: </a:t>
            </a:r>
            <a:r>
              <a:rPr lang="pt-BR" sz="2000" dirty="0"/>
              <a:t>os terrenos antes coberto com mata hoje com os aglomerados urbanos são cobertos com asfalto, calcadas e etc..</a:t>
            </a:r>
          </a:p>
          <a:p>
            <a:r>
              <a:rPr lang="pt-BR" sz="2000" b="1" dirty="0"/>
              <a:t>Conscientização da população em geral:</a:t>
            </a:r>
            <a:r>
              <a:rPr lang="pt-BR" sz="2000" dirty="0"/>
              <a:t> com a falta de conscientização da população sobre o risco que pode haver ao ocupar áreas de mananciais de forma irregular além de lixo jogado em via pública que entope os bueiros e boca de lobo.</a:t>
            </a:r>
          </a:p>
          <a:p>
            <a:endParaRPr lang="pt-BR" sz="2000" dirty="0"/>
          </a:p>
        </p:txBody>
      </p:sp>
      <p:sp>
        <p:nvSpPr>
          <p:cNvPr id="5" name="Espaço Reservado para Rodapé 4"/>
          <p:cNvSpPr>
            <a:spLocks noGrp="1"/>
          </p:cNvSpPr>
          <p:nvPr>
            <p:ph type="ftr" sz="quarter" idx="11"/>
          </p:nvPr>
        </p:nvSpPr>
        <p:spPr/>
        <p:txBody>
          <a:bodyPr/>
          <a:lstStyle/>
          <a:p>
            <a:pPr>
              <a:defRPr/>
            </a:pPr>
            <a:r>
              <a:rPr lang="pt-BR"/>
              <a:t>Profª. Drª. Sonia V. W. B. de Oliveira</a:t>
            </a:r>
          </a:p>
        </p:txBody>
      </p:sp>
      <p:sp>
        <p:nvSpPr>
          <p:cNvPr id="4" name="Espaço Reservado para Número de Slide 3"/>
          <p:cNvSpPr>
            <a:spLocks noGrp="1"/>
          </p:cNvSpPr>
          <p:nvPr>
            <p:ph type="sldNum" sz="quarter" idx="12"/>
          </p:nvPr>
        </p:nvSpPr>
        <p:spPr/>
        <p:txBody>
          <a:bodyPr/>
          <a:lstStyle/>
          <a:p>
            <a:pPr>
              <a:defRPr/>
            </a:pPr>
            <a:fld id="{67995AAF-B52C-4479-B719-8406382E3F21}" type="slidenum">
              <a:rPr lang="pt-BR" altLang="pt-BR" smtClean="0"/>
              <a:pPr>
                <a:defRPr/>
              </a:pPr>
              <a:t>88</a:t>
            </a:fld>
            <a:endParaRPr lang="pt-BR" altLang="pt-BR"/>
          </a:p>
        </p:txBody>
      </p:sp>
    </p:spTree>
    <p:extLst>
      <p:ext uri="{BB962C8B-B14F-4D97-AF65-F5344CB8AC3E}">
        <p14:creationId xmlns:p14="http://schemas.microsoft.com/office/powerpoint/2010/main" val="9057748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2"/>
                </a:solidFill>
              </a:rPr>
              <a:t>Impactos da urbanização sobreo ciclo hidrológico</a:t>
            </a:r>
          </a:p>
        </p:txBody>
      </p:sp>
      <p:pic>
        <p:nvPicPr>
          <p:cNvPr id="6" name="Espaço Reservado para Conteúdo 5"/>
          <p:cNvPicPr>
            <a:picLocks noGrp="1" noChangeAspect="1"/>
          </p:cNvPicPr>
          <p:nvPr>
            <p:ph idx="1"/>
          </p:nvPr>
        </p:nvPicPr>
        <p:blipFill>
          <a:blip r:embed="rId2"/>
          <a:stretch>
            <a:fillRect/>
          </a:stretch>
        </p:blipFill>
        <p:spPr>
          <a:xfrm>
            <a:off x="179512" y="1772816"/>
            <a:ext cx="8822009" cy="3700661"/>
          </a:xfrm>
          <a:prstGeom prst="rect">
            <a:avLst/>
          </a:prstGeom>
        </p:spPr>
      </p:pic>
      <p:sp>
        <p:nvSpPr>
          <p:cNvPr id="5" name="Espaço Reservado para Rodapé 4"/>
          <p:cNvSpPr>
            <a:spLocks noGrp="1"/>
          </p:cNvSpPr>
          <p:nvPr>
            <p:ph type="ftr" sz="quarter" idx="11"/>
          </p:nvPr>
        </p:nvSpPr>
        <p:spPr/>
        <p:txBody>
          <a:bodyPr/>
          <a:lstStyle/>
          <a:p>
            <a:pPr>
              <a:defRPr/>
            </a:pPr>
            <a:r>
              <a:rPr lang="pt-BR"/>
              <a:t>Profª. Drª. Sonia V. W. B. de Oliveira</a:t>
            </a:r>
          </a:p>
        </p:txBody>
      </p:sp>
      <p:sp>
        <p:nvSpPr>
          <p:cNvPr id="4" name="Espaço Reservado para Número de Slide 3"/>
          <p:cNvSpPr>
            <a:spLocks noGrp="1"/>
          </p:cNvSpPr>
          <p:nvPr>
            <p:ph type="sldNum" sz="quarter" idx="12"/>
          </p:nvPr>
        </p:nvSpPr>
        <p:spPr/>
        <p:txBody>
          <a:bodyPr/>
          <a:lstStyle/>
          <a:p>
            <a:pPr>
              <a:defRPr/>
            </a:pPr>
            <a:fld id="{67995AAF-B52C-4479-B719-8406382E3F21}" type="slidenum">
              <a:rPr lang="pt-BR" altLang="pt-BR" smtClean="0"/>
              <a:pPr>
                <a:defRPr/>
              </a:pPr>
              <a:t>89</a:t>
            </a:fld>
            <a:endParaRPr lang="pt-BR" altLang="pt-BR"/>
          </a:p>
        </p:txBody>
      </p:sp>
    </p:spTree>
    <p:extLst>
      <p:ext uri="{BB962C8B-B14F-4D97-AF65-F5344CB8AC3E}">
        <p14:creationId xmlns:p14="http://schemas.microsoft.com/office/powerpoint/2010/main" val="122028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pt-BR" altLang="pt-BR"/>
              <a:t>A Importância da Água</a:t>
            </a:r>
          </a:p>
        </p:txBody>
      </p:sp>
      <p:sp>
        <p:nvSpPr>
          <p:cNvPr id="10245" name="Rectangle 3"/>
          <p:cNvSpPr>
            <a:spLocks noGrp="1" noChangeArrowheads="1"/>
          </p:cNvSpPr>
          <p:nvPr>
            <p:ph sz="half" idx="1"/>
          </p:nvPr>
        </p:nvSpPr>
        <p:spPr>
          <a:xfrm>
            <a:off x="457200" y="1600200"/>
            <a:ext cx="4038600" cy="4953000"/>
          </a:xfrm>
        </p:spPr>
        <p:txBody>
          <a:bodyPr/>
          <a:lstStyle/>
          <a:p>
            <a:pPr eaLnBrk="1" hangingPunct="1">
              <a:lnSpc>
                <a:spcPct val="90000"/>
              </a:lnSpc>
            </a:pPr>
            <a:r>
              <a:rPr lang="pt-BR" altLang="pt-BR"/>
              <a:t>Usos múltiplos:</a:t>
            </a:r>
          </a:p>
          <a:p>
            <a:pPr lvl="1" eaLnBrk="1" hangingPunct="1">
              <a:lnSpc>
                <a:spcPct val="90000"/>
              </a:lnSpc>
            </a:pPr>
            <a:r>
              <a:rPr lang="pt-BR" altLang="pt-BR"/>
              <a:t>Abastecimento</a:t>
            </a:r>
          </a:p>
          <a:p>
            <a:pPr lvl="1" eaLnBrk="1" hangingPunct="1">
              <a:lnSpc>
                <a:spcPct val="90000"/>
              </a:lnSpc>
            </a:pPr>
            <a:r>
              <a:rPr lang="pt-BR" altLang="pt-BR"/>
              <a:t>Geração de energia</a:t>
            </a:r>
          </a:p>
          <a:p>
            <a:pPr lvl="1" eaLnBrk="1" hangingPunct="1">
              <a:lnSpc>
                <a:spcPct val="90000"/>
              </a:lnSpc>
            </a:pPr>
            <a:r>
              <a:rPr lang="pt-BR" altLang="pt-BR"/>
              <a:t>Navegação</a:t>
            </a:r>
          </a:p>
          <a:p>
            <a:pPr lvl="1" eaLnBrk="1" hangingPunct="1">
              <a:lnSpc>
                <a:spcPct val="90000"/>
              </a:lnSpc>
            </a:pPr>
            <a:r>
              <a:rPr lang="pt-BR" altLang="pt-BR"/>
              <a:t>Recreação e harmonia paisagística</a:t>
            </a:r>
          </a:p>
          <a:p>
            <a:pPr lvl="1" eaLnBrk="1" hangingPunct="1">
              <a:lnSpc>
                <a:spcPct val="90000"/>
              </a:lnSpc>
            </a:pPr>
            <a:r>
              <a:rPr lang="pt-BR" altLang="pt-BR"/>
              <a:t>Aquicultura</a:t>
            </a:r>
          </a:p>
          <a:p>
            <a:pPr lvl="1" eaLnBrk="1" hangingPunct="1">
              <a:lnSpc>
                <a:spcPct val="90000"/>
              </a:lnSpc>
            </a:pPr>
            <a:r>
              <a:rPr lang="pt-BR" altLang="pt-BR"/>
              <a:t>Regulador térmico</a:t>
            </a:r>
          </a:p>
          <a:p>
            <a:pPr lvl="1" eaLnBrk="1" hangingPunct="1">
              <a:lnSpc>
                <a:spcPct val="90000"/>
              </a:lnSpc>
            </a:pPr>
            <a:r>
              <a:rPr lang="pt-BR" altLang="pt-BR"/>
              <a:t>Irrigação</a:t>
            </a:r>
          </a:p>
          <a:p>
            <a:pPr lvl="1" eaLnBrk="1" hangingPunct="1">
              <a:lnSpc>
                <a:spcPct val="90000"/>
              </a:lnSpc>
            </a:pPr>
            <a:r>
              <a:rPr lang="pt-BR" altLang="pt-BR"/>
              <a:t>Diluição de resíduos</a:t>
            </a:r>
          </a:p>
          <a:p>
            <a:pPr lvl="1" eaLnBrk="1" hangingPunct="1">
              <a:lnSpc>
                <a:spcPct val="90000"/>
              </a:lnSpc>
            </a:pPr>
            <a:r>
              <a:rPr lang="pt-BR" altLang="pt-BR"/>
              <a:t>Preservação da flora e da fauna</a:t>
            </a:r>
          </a:p>
        </p:txBody>
      </p:sp>
      <p:sp>
        <p:nvSpPr>
          <p:cNvPr id="10246" name="Rectangle 4"/>
          <p:cNvSpPr>
            <a:spLocks noGrp="1" noChangeArrowheads="1"/>
          </p:cNvSpPr>
          <p:nvPr>
            <p:ph sz="half" idx="2"/>
          </p:nvPr>
        </p:nvSpPr>
        <p:spPr>
          <a:xfrm>
            <a:off x="4648200" y="1600200"/>
            <a:ext cx="4038600" cy="4876800"/>
          </a:xfrm>
        </p:spPr>
        <p:txBody>
          <a:bodyPr/>
          <a:lstStyle/>
          <a:p>
            <a:pPr eaLnBrk="1" hangingPunct="1">
              <a:lnSpc>
                <a:spcPct val="90000"/>
              </a:lnSpc>
            </a:pPr>
            <a:r>
              <a:rPr lang="pt-BR" altLang="pt-BR"/>
              <a:t>Cada uso exige uma qualidade e uma quantidade específica de água</a:t>
            </a:r>
          </a:p>
          <a:p>
            <a:pPr eaLnBrk="1" hangingPunct="1">
              <a:lnSpc>
                <a:spcPct val="90000"/>
              </a:lnSpc>
            </a:pPr>
            <a:r>
              <a:rPr lang="pt-BR" altLang="pt-BR"/>
              <a:t>Gestão: estabelecimento de critérios para atender a todos os tipos de uso, qualitativa e quantitativamente</a:t>
            </a:r>
          </a:p>
        </p:txBody>
      </p:sp>
      <p:sp>
        <p:nvSpPr>
          <p:cNvPr id="1024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pt-BR" altLang="pt-BR" sz="1200" b="0" i="0" u="none" strike="noStrike" kern="0" cap="none" spc="0" normalizeH="0" baseline="0" noProof="0">
                <a:ln>
                  <a:noFill/>
                </a:ln>
                <a:solidFill>
                  <a:schemeClr val="tx1"/>
                </a:solidFill>
                <a:effectLst/>
                <a:uLnTx/>
                <a:uFillTx/>
                <a:latin typeface="Arial" panose="020B0604020202020204" pitchFamily="34" charset="0"/>
              </a:rPr>
              <a:t>Profª. Drª. Sonia V. W. B. de Oliveira</a:t>
            </a:r>
          </a:p>
        </p:txBody>
      </p:sp>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B79B735-075E-4627-8CEF-D8004B9E80BD}" type="slidenum">
              <a:rPr kumimoji="0" lang="pt-BR" altLang="pt-BR" sz="14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9</a:t>
            </a:fld>
            <a:endParaRPr kumimoji="0" lang="pt-BR" altLang="pt-BR" sz="14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1298160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rotWithShape="1">
          <a:blip r:embed="rId2"/>
          <a:srcRect t="24107"/>
          <a:stretch/>
        </p:blipFill>
        <p:spPr>
          <a:xfrm>
            <a:off x="125996" y="1700808"/>
            <a:ext cx="8560804" cy="3959174"/>
          </a:xfrm>
          <a:prstGeom prst="rect">
            <a:avLst/>
          </a:prstGeom>
        </p:spPr>
      </p:pic>
      <p:sp>
        <p:nvSpPr>
          <p:cNvPr id="5" name="Espaço Reservado para Rodapé 4"/>
          <p:cNvSpPr>
            <a:spLocks noGrp="1"/>
          </p:cNvSpPr>
          <p:nvPr>
            <p:ph type="ftr" sz="quarter" idx="11"/>
          </p:nvPr>
        </p:nvSpPr>
        <p:spPr/>
        <p:txBody>
          <a:bodyPr/>
          <a:lstStyle/>
          <a:p>
            <a:pPr>
              <a:defRPr/>
            </a:pPr>
            <a:r>
              <a:rPr lang="pt-BR"/>
              <a:t>Profª. Drª. Sonia V. W. B. de Oliveira</a:t>
            </a:r>
          </a:p>
        </p:txBody>
      </p:sp>
      <p:sp>
        <p:nvSpPr>
          <p:cNvPr id="4" name="Espaço Reservado para Número de Slide 3"/>
          <p:cNvSpPr>
            <a:spLocks noGrp="1"/>
          </p:cNvSpPr>
          <p:nvPr>
            <p:ph type="sldNum" sz="quarter" idx="12"/>
          </p:nvPr>
        </p:nvSpPr>
        <p:spPr/>
        <p:txBody>
          <a:bodyPr/>
          <a:lstStyle/>
          <a:p>
            <a:pPr>
              <a:defRPr/>
            </a:pPr>
            <a:fld id="{67995AAF-B52C-4479-B719-8406382E3F21}" type="slidenum">
              <a:rPr lang="pt-BR" altLang="pt-BR" smtClean="0"/>
              <a:pPr>
                <a:defRPr/>
              </a:pPr>
              <a:t>90</a:t>
            </a:fld>
            <a:endParaRPr lang="pt-BR" altLang="pt-BR"/>
          </a:p>
        </p:txBody>
      </p:sp>
      <p:sp>
        <p:nvSpPr>
          <p:cNvPr id="7" name="Título 1"/>
          <p:cNvSpPr>
            <a:spLocks noGrp="1"/>
          </p:cNvSpPr>
          <p:nvPr>
            <p:ph type="title"/>
          </p:nvPr>
        </p:nvSpPr>
        <p:spPr>
          <a:xfrm>
            <a:off x="457200" y="274638"/>
            <a:ext cx="8229600" cy="1143000"/>
          </a:xfrm>
        </p:spPr>
        <p:txBody>
          <a:bodyPr/>
          <a:lstStyle/>
          <a:p>
            <a:r>
              <a:rPr lang="pt-BR" b="1" dirty="0">
                <a:solidFill>
                  <a:schemeClr val="tx2"/>
                </a:solidFill>
              </a:rPr>
              <a:t>Impactos da urbanização sobreo ciclo hidrológico</a:t>
            </a:r>
          </a:p>
        </p:txBody>
      </p:sp>
    </p:spTree>
    <p:extLst>
      <p:ext uri="{BB962C8B-B14F-4D97-AF65-F5344CB8AC3E}">
        <p14:creationId xmlns:p14="http://schemas.microsoft.com/office/powerpoint/2010/main" val="36106289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34596" y="5022"/>
            <a:ext cx="9109404" cy="6832054"/>
          </a:xfrm>
          <a:prstGeom prst="rect">
            <a:avLst/>
          </a:prstGeom>
        </p:spPr>
      </p:pic>
    </p:spTree>
    <p:extLst>
      <p:ext uri="{BB962C8B-B14F-4D97-AF65-F5344CB8AC3E}">
        <p14:creationId xmlns:p14="http://schemas.microsoft.com/office/powerpoint/2010/main" val="35129875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Sistema de Esgotamento Sanitário</a:t>
            </a:r>
          </a:p>
        </p:txBody>
      </p:sp>
      <p:sp>
        <p:nvSpPr>
          <p:cNvPr id="3" name="Espaço Reservado para Conteúdo 2"/>
          <p:cNvSpPr>
            <a:spLocks noGrp="1"/>
          </p:cNvSpPr>
          <p:nvPr>
            <p:ph idx="1"/>
          </p:nvPr>
        </p:nvSpPr>
        <p:spPr/>
        <p:txBody>
          <a:bodyPr/>
          <a:lstStyle/>
          <a:p>
            <a:pPr marL="0" indent="0">
              <a:buNone/>
            </a:pPr>
            <a:r>
              <a:rPr lang="pt-BR" dirty="0"/>
              <a:t>É um conjunto de obras e instalações destinadas a realizar : coleta, transporte e afastamento, disposição final das águas </a:t>
            </a:r>
            <a:r>
              <a:rPr lang="pt-BR" dirty="0" err="1"/>
              <a:t>residuárias</a:t>
            </a:r>
            <a:r>
              <a:rPr lang="pt-BR" dirty="0"/>
              <a:t> da comunidade, de uma forma adequada do ponto de vista sanitário.</a:t>
            </a:r>
          </a:p>
          <a:p>
            <a:pPr marL="0" indent="0">
              <a:buNone/>
            </a:pPr>
            <a:endParaRPr lang="pt-BR" dirty="0"/>
          </a:p>
          <a:p>
            <a:pPr marL="0" indent="0">
              <a:buNone/>
            </a:pPr>
            <a:r>
              <a:rPr lang="pt-BR" dirty="0"/>
              <a:t>Benefícios:</a:t>
            </a:r>
          </a:p>
          <a:p>
            <a:pPr>
              <a:buFont typeface="Wingdings" panose="05000000000000000000" pitchFamily="2" charset="2"/>
              <a:buChar char="ü"/>
            </a:pPr>
            <a:r>
              <a:rPr lang="pt-BR" dirty="0"/>
              <a:t> Melhorias das condições sanitárias locais</a:t>
            </a:r>
          </a:p>
          <a:p>
            <a:pPr>
              <a:buFont typeface="Wingdings" panose="05000000000000000000" pitchFamily="2" charset="2"/>
              <a:buChar char="ü"/>
            </a:pPr>
            <a:r>
              <a:rPr lang="pt-BR" dirty="0"/>
              <a:t>Eliminação dos focos de poluição e contaminação</a:t>
            </a:r>
          </a:p>
          <a:p>
            <a:pPr>
              <a:buFont typeface="Wingdings" panose="05000000000000000000" pitchFamily="2" charset="2"/>
              <a:buChar char="ü"/>
            </a:pPr>
            <a:r>
              <a:rPr lang="pt-BR" dirty="0"/>
              <a:t>Eliminação de problemas estéticos desagradáveis </a:t>
            </a:r>
          </a:p>
          <a:p>
            <a:pPr>
              <a:buFont typeface="Wingdings" panose="05000000000000000000" pitchFamily="2" charset="2"/>
              <a:buChar char="ü"/>
            </a:pPr>
            <a:r>
              <a:rPr lang="pt-BR" dirty="0"/>
              <a:t>Melhoria do potencial produtivo do ser humano</a:t>
            </a:r>
          </a:p>
        </p:txBody>
      </p:sp>
    </p:spTree>
    <p:extLst>
      <p:ext uri="{BB962C8B-B14F-4D97-AF65-F5344CB8AC3E}">
        <p14:creationId xmlns:p14="http://schemas.microsoft.com/office/powerpoint/2010/main" val="7307775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0" y="332656"/>
            <a:ext cx="9114290" cy="5865516"/>
          </a:xfrm>
          <a:prstGeom prst="rect">
            <a:avLst/>
          </a:prstGeom>
        </p:spPr>
      </p:pic>
    </p:spTree>
    <p:extLst>
      <p:ext uri="{BB962C8B-B14F-4D97-AF65-F5344CB8AC3E}">
        <p14:creationId xmlns:p14="http://schemas.microsoft.com/office/powerpoint/2010/main" val="6413247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0" y="548680"/>
            <a:ext cx="9144000" cy="5718583"/>
          </a:xfrm>
          <a:prstGeom prst="rect">
            <a:avLst/>
          </a:prstGeom>
        </p:spPr>
      </p:pic>
    </p:spTree>
    <p:extLst>
      <p:ext uri="{BB962C8B-B14F-4D97-AF65-F5344CB8AC3E}">
        <p14:creationId xmlns:p14="http://schemas.microsoft.com/office/powerpoint/2010/main" val="1908155457"/>
      </p:ext>
    </p:extLst>
  </p:cSld>
  <p:clrMapOvr>
    <a:masterClrMapping/>
  </p:clrMapOvr>
</p:sld>
</file>

<file path=ppt/theme/theme1.xml><?xml version="1.0" encoding="utf-8"?>
<a:theme xmlns:a="http://schemas.openxmlformats.org/drawingml/2006/main" name="Tema2">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2" id="{E886DB7F-9A41-4229-BEF2-9195644FF5F6}" vid="{EDF037FF-145F-41F8-85F0-CD2571BE6DE5}"/>
    </a:ext>
  </a:extLst>
</a:theme>
</file>

<file path=ppt/theme/theme2.xml><?xml version="1.0" encoding="utf-8"?>
<a:theme xmlns:a="http://schemas.openxmlformats.org/drawingml/2006/main" name="1_Tema2">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2" id="{E886DB7F-9A41-4229-BEF2-9195644FF5F6}" vid="{EDF037FF-145F-41F8-85F0-CD2571BE6DE5}"/>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TotalTime>
  <Words>4275</Words>
  <Application>Microsoft Office PowerPoint</Application>
  <PresentationFormat>Apresentação na tela (4:3)</PresentationFormat>
  <Paragraphs>596</Paragraphs>
  <Slides>94</Slides>
  <Notes>0</Notes>
  <HiddenSlides>0</HiddenSlides>
  <MMClips>2</MMClips>
  <ScaleCrop>false</ScaleCrop>
  <HeadingPairs>
    <vt:vector size="8" baseType="variant">
      <vt:variant>
        <vt:lpstr>Fontes usadas</vt:lpstr>
      </vt:variant>
      <vt:variant>
        <vt:i4>4</vt:i4>
      </vt:variant>
      <vt:variant>
        <vt:lpstr>Tema</vt:lpstr>
      </vt:variant>
      <vt:variant>
        <vt:i4>2</vt:i4>
      </vt:variant>
      <vt:variant>
        <vt:lpstr>Servidores OLE inseridos</vt:lpstr>
      </vt:variant>
      <vt:variant>
        <vt:i4>1</vt:i4>
      </vt:variant>
      <vt:variant>
        <vt:lpstr>Títulos de slides</vt:lpstr>
      </vt:variant>
      <vt:variant>
        <vt:i4>94</vt:i4>
      </vt:variant>
    </vt:vector>
  </HeadingPairs>
  <TitlesOfParts>
    <vt:vector size="101" baseType="lpstr">
      <vt:lpstr>Arial</vt:lpstr>
      <vt:lpstr>Calibri</vt:lpstr>
      <vt:lpstr>Times New Roman</vt:lpstr>
      <vt:lpstr>Wingdings</vt:lpstr>
      <vt:lpstr>Tema2</vt:lpstr>
      <vt:lpstr>1_Tema2</vt:lpstr>
      <vt:lpstr>Foto do Photo Editor</vt:lpstr>
      <vt:lpstr>Apresentação do PowerPoint</vt:lpstr>
      <vt:lpstr>Apresentação do PowerPoint</vt:lpstr>
      <vt:lpstr>O que é saneamento? </vt:lpstr>
      <vt:lpstr>Sua importância </vt:lpstr>
      <vt:lpstr>A importância da água</vt:lpstr>
      <vt:lpstr>Ciclo Hidrológico </vt:lpstr>
      <vt:lpstr>A Importância da Água</vt:lpstr>
      <vt:lpstr>Apresentação do PowerPoint</vt:lpstr>
      <vt:lpstr>A Importância da Água</vt:lpstr>
      <vt:lpstr>Usos múltiplos</vt:lpstr>
      <vt:lpstr>A Importância da Água</vt:lpstr>
      <vt:lpstr>Aquífero Guarani</vt:lpstr>
      <vt:lpstr>Aquífero Guarani</vt:lpstr>
      <vt:lpstr>Matéria Orgânica</vt:lpstr>
      <vt:lpstr>Auto-depuração</vt:lpstr>
      <vt:lpstr>Poluição e Auto-depuração</vt:lpstr>
      <vt:lpstr>Eutrofização</vt:lpstr>
      <vt:lpstr>Eutrofização Urbana</vt:lpstr>
      <vt:lpstr>Apresentação do PowerPoint</vt:lpstr>
      <vt:lpstr>5000 barris de óleo/dia de vazamento</vt:lpstr>
      <vt:lpstr>Legislação das Águas</vt:lpstr>
      <vt:lpstr>Curiosidades da água potável</vt:lpstr>
      <vt:lpstr>Doenças de veiculação hídrica (direta ou indiretamente)</vt:lpstr>
      <vt:lpstr>Doenças de veiculação hídrica (direta ou indiretamente)</vt:lpstr>
      <vt:lpstr>Cuidados Especiais!</vt:lpstr>
      <vt:lpstr>Tratamento de Água</vt:lpstr>
      <vt:lpstr>Apresentação do PowerPoint</vt:lpstr>
      <vt:lpstr>Fases do Tratamento</vt:lpstr>
      <vt:lpstr>Fases do Tratamento</vt:lpstr>
      <vt:lpstr>Fases do Tratamento</vt:lpstr>
      <vt:lpstr>Fases do Tratamento</vt:lpstr>
      <vt:lpstr>Fases do Tratamento</vt:lpstr>
      <vt:lpstr>Fases do Tratamento</vt:lpstr>
      <vt:lpstr>Tratamento biológico anaeróbio de Formol do HC-RP</vt:lpstr>
      <vt:lpstr>Abastecimento</vt:lpstr>
      <vt:lpstr>Cálculo da População por ha</vt:lpstr>
      <vt:lpstr>Observações</vt:lpstr>
      <vt:lpstr>Dessalinização</vt:lpstr>
      <vt:lpstr>Dessalinização Térmica</vt:lpstr>
      <vt:lpstr>Dessalinização</vt:lpstr>
      <vt:lpstr>Classificação das águas residuárias</vt:lpstr>
      <vt:lpstr>Sistema de Coleta de Águas Residuárias</vt:lpstr>
      <vt:lpstr>Privadas coletivas da Itália</vt:lpstr>
      <vt:lpstr>Privadas coletivas em Roma</vt:lpstr>
      <vt:lpstr>Penicos ao longo da história</vt:lpstr>
      <vt:lpstr>“Tronos”</vt:lpstr>
      <vt:lpstr>Parati - RJ</vt:lpstr>
      <vt:lpstr>“Casinha” Solução para locais sem coleta de esgoto </vt:lpstr>
      <vt:lpstr>Objetivos do Tratamento</vt:lpstr>
      <vt:lpstr>Níveis de Tratamento</vt:lpstr>
      <vt:lpstr>Sistemas de Tratamento de Esgoto</vt:lpstr>
      <vt:lpstr>Sistemas de Tratamento de Esgoto</vt:lpstr>
      <vt:lpstr>Apresentação do PowerPoint</vt:lpstr>
      <vt:lpstr>Sistema combinado</vt:lpstr>
      <vt:lpstr>Tratamento e Disposição do Lodo</vt:lpstr>
      <vt:lpstr>Piscinão de Ramos</vt:lpstr>
      <vt:lpstr>Redução do uso da água</vt:lpstr>
      <vt:lpstr>Equipamentos Economizadores</vt:lpstr>
      <vt:lpstr>Vaso Sanitário</vt:lpstr>
      <vt:lpstr>Poli e IPT</vt:lpstr>
      <vt:lpstr>Reuso de águas</vt:lpstr>
      <vt:lpstr>Água de Chuva</vt:lpstr>
      <vt:lpstr>Introdução</vt:lpstr>
      <vt:lpstr>Introdução</vt:lpstr>
      <vt:lpstr>Caracterização de resíduos sólidos</vt:lpstr>
      <vt:lpstr>Filme: Desperdício</vt:lpstr>
      <vt:lpstr>Consumismo infantil</vt:lpstr>
      <vt:lpstr>Classificação dos Resíduos</vt:lpstr>
      <vt:lpstr>Classificação quanto ao Risco</vt:lpstr>
      <vt:lpstr>Classe I – Resíduos Perigosos</vt:lpstr>
      <vt:lpstr>Classe II – A – Não Perigosos e não Inertes </vt:lpstr>
      <vt:lpstr>Classe II – B – Não Perigosos e Inertes </vt:lpstr>
      <vt:lpstr>Classificação quanto à Origem</vt:lpstr>
      <vt:lpstr>Caracterização quanto à origem</vt:lpstr>
      <vt:lpstr>Responsabilidade</vt:lpstr>
      <vt:lpstr>Ação e Reação!</vt:lpstr>
      <vt:lpstr>Poluentes (ref. natureza)</vt:lpstr>
      <vt:lpstr>Matéria Orgânica</vt:lpstr>
      <vt:lpstr>Decomposição e poluição</vt:lpstr>
      <vt:lpstr>Decomposição</vt:lpstr>
      <vt:lpstr>Seleção de Resíduos</vt:lpstr>
      <vt:lpstr>Apresentação, Coleta e Destino</vt:lpstr>
      <vt:lpstr>Apresentação; Coleta e Destino</vt:lpstr>
      <vt:lpstr>Apresentação do PowerPoint</vt:lpstr>
      <vt:lpstr>Coleta Seletiva</vt:lpstr>
      <vt:lpstr>DRENAGEM URBANA </vt:lpstr>
      <vt:lpstr>Apresentação do PowerPoint</vt:lpstr>
      <vt:lpstr>Causas da Drenagem Urbana</vt:lpstr>
      <vt:lpstr>Impactos da urbanização sobreo ciclo hidrológico</vt:lpstr>
      <vt:lpstr>Impactos da urbanização sobreo ciclo hidrológico</vt:lpstr>
      <vt:lpstr>Apresentação do PowerPoint</vt:lpstr>
      <vt:lpstr>Sistema de Esgotamento Sanitário</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BEATRIZ</dc:creator>
  <cp:lastModifiedBy>Irene Kazumi Miura</cp:lastModifiedBy>
  <cp:revision>13</cp:revision>
  <dcterms:created xsi:type="dcterms:W3CDTF">2016-07-13T03:50:22Z</dcterms:created>
  <dcterms:modified xsi:type="dcterms:W3CDTF">2016-07-14T12:41:49Z</dcterms:modified>
</cp:coreProperties>
</file>