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handoutMasterIdLst>
    <p:handoutMasterId r:id="rId41"/>
  </p:handoutMasterIdLst>
  <p:sldIdLst>
    <p:sldId id="263" r:id="rId3"/>
    <p:sldId id="271" r:id="rId4"/>
    <p:sldId id="272" r:id="rId5"/>
    <p:sldId id="273" r:id="rId6"/>
    <p:sldId id="298" r:id="rId7"/>
    <p:sldId id="299" r:id="rId8"/>
    <p:sldId id="274" r:id="rId9"/>
    <p:sldId id="275" r:id="rId10"/>
    <p:sldId id="276" r:id="rId11"/>
    <p:sldId id="277" r:id="rId12"/>
    <p:sldId id="29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301" r:id="rId31"/>
    <p:sldId id="302" r:id="rId32"/>
    <p:sldId id="303" r:id="rId33"/>
    <p:sldId id="304" r:id="rId34"/>
    <p:sldId id="305" r:id="rId35"/>
    <p:sldId id="306" r:id="rId36"/>
    <p:sldId id="295" r:id="rId37"/>
    <p:sldId id="296" r:id="rId38"/>
    <p:sldId id="269"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0B27F1-05D0-49CB-8C10-C0A125B4BAC1}" type="datetimeFigureOut">
              <a:rPr lang="pt-BR" smtClean="0"/>
              <a:pPr/>
              <a:t>14/07/2016</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0EED62-8AA2-4526-A63E-6BCB6C6D0D27}" type="slidenum">
              <a:rPr lang="pt-BR" smtClean="0"/>
              <a:pPr/>
              <a:t>‹nº›</a:t>
            </a:fld>
            <a:endParaRPr lang="pt-BR"/>
          </a:p>
        </p:txBody>
      </p:sp>
    </p:spTree>
    <p:extLst>
      <p:ext uri="{BB962C8B-B14F-4D97-AF65-F5344CB8AC3E}">
        <p14:creationId xmlns:p14="http://schemas.microsoft.com/office/powerpoint/2010/main" val="1174691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65E66-9A62-4247-94B2-ED3C9D6940FB}" type="datetimeFigureOut">
              <a:rPr lang="pt-BR" smtClean="0"/>
              <a:pPr/>
              <a:t>14/07/2016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93442-851C-4FA8-9DA1-33AC6090F938}" type="slidenum">
              <a:rPr lang="pt-BR" smtClean="0"/>
              <a:pPr/>
              <a:t>‹nº›</a:t>
            </a:fld>
            <a:endParaRPr lang="pt-BR"/>
          </a:p>
        </p:txBody>
      </p:sp>
    </p:spTree>
    <p:extLst>
      <p:ext uri="{BB962C8B-B14F-4D97-AF65-F5344CB8AC3E}">
        <p14:creationId xmlns:p14="http://schemas.microsoft.com/office/powerpoint/2010/main" val="42885014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399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05C6FF0-E33B-423F-AC29-19031F845460}" type="slidenum">
              <a:rPr kumimoji="0" lang="pt-BR" altLang="pt-BR" sz="1800" b="0" i="0" u="none" strike="noStrike" kern="0" cap="none" spc="0" normalizeH="0" baseline="0" noProof="0" smtClean="0">
                <a:ln>
                  <a:noFill/>
                </a:ln>
                <a:solidFill>
                  <a:schemeClr val="tx1"/>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pt-BR" altLang="pt-BR" sz="1800" b="0" i="0" u="none" strike="noStrike" kern="0" cap="none" spc="0" normalizeH="0" baseline="0" noProof="0">
              <a:ln>
                <a:noFill/>
              </a:ln>
              <a:solidFill>
                <a:schemeClr val="tx1"/>
              </a:solidFill>
              <a:effectLst/>
              <a:uLnTx/>
              <a:uFillTx/>
              <a:latin typeface="Arial" pitchFamily="34" charset="0"/>
            </a:endParaRPr>
          </a:p>
        </p:txBody>
      </p:sp>
    </p:spTree>
    <p:extLst>
      <p:ext uri="{BB962C8B-B14F-4D97-AF65-F5344CB8AC3E}">
        <p14:creationId xmlns:p14="http://schemas.microsoft.com/office/powerpoint/2010/main" val="95536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lvl1pPr>
              <a:defRPr sz="1200"/>
            </a:lvl1pPr>
          </a:lstStyle>
          <a:p>
            <a:endParaRPr lang="pt-BR" dirty="0"/>
          </a:p>
        </p:txBody>
      </p:sp>
      <p:sp>
        <p:nvSpPr>
          <p:cNvPr id="5" name="Espaço Reservado para Rodapé 4"/>
          <p:cNvSpPr>
            <a:spLocks noGrp="1"/>
          </p:cNvSpPr>
          <p:nvPr>
            <p:ph type="ftr" sz="quarter" idx="11"/>
          </p:nvPr>
        </p:nvSpPr>
        <p:spPr/>
        <p:txBody>
          <a:bodyPr/>
          <a:lstStyle>
            <a:lvl1pPr>
              <a:defRPr sz="1200"/>
            </a:lvl1pPr>
          </a:lstStyle>
          <a:p>
            <a:r>
              <a:rPr lang="pt-BR" b="1" dirty="0"/>
              <a:t>Projeto Rondon- Operação Itapemirim/ ES</a:t>
            </a:r>
          </a:p>
          <a:p>
            <a:endParaRPr lang="pt-BR" dirty="0"/>
          </a:p>
        </p:txBody>
      </p:sp>
      <p:sp>
        <p:nvSpPr>
          <p:cNvPr id="6" name="Espaço Reservado para Número de Slide 5"/>
          <p:cNvSpPr>
            <a:spLocks noGrp="1"/>
          </p:cNvSpPr>
          <p:nvPr>
            <p:ph type="sldNum" sz="quarter" idx="12"/>
          </p:nvPr>
        </p:nvSpPr>
        <p:spPr/>
        <p:txBody>
          <a:bodyPr/>
          <a:lstStyle/>
          <a:p>
            <a:fld id="{5871716C-B691-42ED-891F-0C9AD98090E5}" type="slidenum">
              <a:rPr lang="pt-BR" smtClean="0"/>
              <a:pPr/>
              <a:t>‹nº›</a:t>
            </a:fld>
            <a:endParaRPr lang="pt-BR"/>
          </a:p>
        </p:txBody>
      </p:sp>
    </p:spTree>
    <p:extLst>
      <p:ext uri="{BB962C8B-B14F-4D97-AF65-F5344CB8AC3E}">
        <p14:creationId xmlns:p14="http://schemas.microsoft.com/office/powerpoint/2010/main" val="343445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r>
              <a:rPr lang="pt-BR"/>
              <a:t>Projeto Rondon- Operação Itapemirim/ ES </a:t>
            </a:r>
          </a:p>
        </p:txBody>
      </p:sp>
      <p:sp>
        <p:nvSpPr>
          <p:cNvPr id="6" name="Espaço Reservado para Número de Slide 5"/>
          <p:cNvSpPr>
            <a:spLocks noGrp="1"/>
          </p:cNvSpPr>
          <p:nvPr>
            <p:ph type="sldNum" sz="quarter" idx="12"/>
          </p:nvPr>
        </p:nvSpPr>
        <p:spPr/>
        <p:txBody>
          <a:bodyPr/>
          <a:lstStyle/>
          <a:p>
            <a:fld id="{5871716C-B691-42ED-891F-0C9AD98090E5}" type="slidenum">
              <a:rPr lang="pt-BR" smtClean="0"/>
              <a:pPr/>
              <a:t>‹nº›</a:t>
            </a:fld>
            <a:endParaRPr lang="pt-BR"/>
          </a:p>
        </p:txBody>
      </p:sp>
    </p:spTree>
    <p:extLst>
      <p:ext uri="{BB962C8B-B14F-4D97-AF65-F5344CB8AC3E}">
        <p14:creationId xmlns:p14="http://schemas.microsoft.com/office/powerpoint/2010/main" val="99619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r>
              <a:rPr lang="pt-BR"/>
              <a:t>Projeto Rondon- Operação Itapemirim/ ES </a:t>
            </a:r>
          </a:p>
        </p:txBody>
      </p:sp>
      <p:sp>
        <p:nvSpPr>
          <p:cNvPr id="6" name="Espaço Reservado para Número de Slide 5"/>
          <p:cNvSpPr>
            <a:spLocks noGrp="1"/>
          </p:cNvSpPr>
          <p:nvPr>
            <p:ph type="sldNum" sz="quarter" idx="12"/>
          </p:nvPr>
        </p:nvSpPr>
        <p:spPr/>
        <p:txBody>
          <a:bodyPr/>
          <a:lstStyle/>
          <a:p>
            <a:fld id="{5871716C-B691-42ED-891F-0C9AD98090E5}" type="slidenum">
              <a:rPr lang="pt-BR" smtClean="0"/>
              <a:pPr/>
              <a:t>‹nº›</a:t>
            </a:fld>
            <a:endParaRPr lang="pt-BR"/>
          </a:p>
        </p:txBody>
      </p:sp>
    </p:spTree>
    <p:extLst>
      <p:ext uri="{BB962C8B-B14F-4D97-AF65-F5344CB8AC3E}">
        <p14:creationId xmlns:p14="http://schemas.microsoft.com/office/powerpoint/2010/main" val="2386426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D46A7D7-EA45-4FCC-A56D-8A8940D2AD1B}" type="datetimeFigureOut">
              <a:rPr lang="pt-BR" smtClean="0"/>
              <a:pPr/>
              <a:t>14/07/2016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4EE8F6-2AE8-4974-AF11-F2FE6111F3FA}" type="slidenum">
              <a:rPr lang="pt-BR" smtClean="0"/>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0A7F1C4-77F1-4905-9B40-9EF6987AEE48}" type="slidenum">
              <a:rPr lang="pt-BR" altLang="pt-BR"/>
              <a:pPr>
                <a:defRPr/>
              </a:pPr>
              <a:t>‹nº›</a:t>
            </a:fld>
            <a:endParaRPr lang="pt-BR" altLang="pt-BR"/>
          </a:p>
        </p:txBody>
      </p:sp>
    </p:spTree>
    <p:extLst>
      <p:ext uri="{BB962C8B-B14F-4D97-AF65-F5344CB8AC3E}">
        <p14:creationId xmlns:p14="http://schemas.microsoft.com/office/powerpoint/2010/main" val="2230082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9421383E-53B4-4711-9ECC-E764D5B7DBB4}" type="slidenum">
              <a:rPr lang="pt-BR" altLang="pt-BR"/>
              <a:pPr>
                <a:defRPr/>
              </a:pPr>
              <a:t>‹nº›</a:t>
            </a:fld>
            <a:endParaRPr lang="pt-BR" altLang="pt-BR"/>
          </a:p>
        </p:txBody>
      </p:sp>
    </p:spTree>
    <p:extLst>
      <p:ext uri="{BB962C8B-B14F-4D97-AF65-F5344CB8AC3E}">
        <p14:creationId xmlns:p14="http://schemas.microsoft.com/office/powerpoint/2010/main" val="16606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1313FAB-B4DD-408E-AE62-C41CCFEC3AAC}" type="slidenum">
              <a:rPr lang="pt-BR" altLang="pt-BR"/>
              <a:pPr>
                <a:defRPr/>
              </a:pPr>
              <a:t>‹nº›</a:t>
            </a:fld>
            <a:endParaRPr lang="pt-BR" altLang="pt-BR"/>
          </a:p>
        </p:txBody>
      </p:sp>
    </p:spTree>
    <p:extLst>
      <p:ext uri="{BB962C8B-B14F-4D97-AF65-F5344CB8AC3E}">
        <p14:creationId xmlns:p14="http://schemas.microsoft.com/office/powerpoint/2010/main" val="3416041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239BB08-F3C5-4029-8312-4B33B5B0EBC3}" type="slidenum">
              <a:rPr lang="pt-BR" altLang="pt-BR"/>
              <a:pPr>
                <a:defRPr/>
              </a:pPr>
              <a:t>‹nº›</a:t>
            </a:fld>
            <a:endParaRPr lang="pt-BR" altLang="pt-BR"/>
          </a:p>
        </p:txBody>
      </p:sp>
    </p:spTree>
    <p:extLst>
      <p:ext uri="{BB962C8B-B14F-4D97-AF65-F5344CB8AC3E}">
        <p14:creationId xmlns:p14="http://schemas.microsoft.com/office/powerpoint/2010/main" val="1452288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AA8453F1-8B28-41BF-A2EB-A012AA7DF99D}" type="slidenum">
              <a:rPr lang="pt-BR" altLang="pt-BR"/>
              <a:pPr>
                <a:defRPr/>
              </a:pPr>
              <a:t>‹nº›</a:t>
            </a:fld>
            <a:endParaRPr lang="pt-BR" altLang="pt-BR"/>
          </a:p>
        </p:txBody>
      </p:sp>
    </p:spTree>
    <p:extLst>
      <p:ext uri="{BB962C8B-B14F-4D97-AF65-F5344CB8AC3E}">
        <p14:creationId xmlns:p14="http://schemas.microsoft.com/office/powerpoint/2010/main" val="4012296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3DC0674A-63BF-4C88-A0C0-1118008E2015}" type="slidenum">
              <a:rPr lang="pt-BR" altLang="pt-BR"/>
              <a:pPr>
                <a:defRPr/>
              </a:pPr>
              <a:t>‹nº›</a:t>
            </a:fld>
            <a:endParaRPr lang="pt-BR" altLang="pt-BR"/>
          </a:p>
        </p:txBody>
      </p:sp>
    </p:spTree>
    <p:extLst>
      <p:ext uri="{BB962C8B-B14F-4D97-AF65-F5344CB8AC3E}">
        <p14:creationId xmlns:p14="http://schemas.microsoft.com/office/powerpoint/2010/main" val="386947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912E5E8A-AFCE-4F23-91FE-429C2775D97E}" type="slidenum">
              <a:rPr lang="pt-BR" altLang="pt-BR"/>
              <a:pPr>
                <a:defRPr/>
              </a:pPr>
              <a:t>‹nº›</a:t>
            </a:fld>
            <a:endParaRPr lang="pt-BR" altLang="pt-BR"/>
          </a:p>
        </p:txBody>
      </p:sp>
    </p:spTree>
    <p:extLst>
      <p:ext uri="{BB962C8B-B14F-4D97-AF65-F5344CB8AC3E}">
        <p14:creationId xmlns:p14="http://schemas.microsoft.com/office/powerpoint/2010/main" val="286417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b="1"/>
            </a:lvl1pPr>
          </a:lstStyle>
          <a:p>
            <a:r>
              <a:rPr lang="pt-BR" dirty="0"/>
              <a:t>Clique para editar o título mestre</a:t>
            </a: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r>
              <a:rPr lang="pt-BR"/>
              <a:t>Projeto Rondon- Operação Itapemirim/ ES </a:t>
            </a:r>
          </a:p>
        </p:txBody>
      </p:sp>
      <p:sp>
        <p:nvSpPr>
          <p:cNvPr id="6" name="Espaço Reservado para Número de Slide 5"/>
          <p:cNvSpPr>
            <a:spLocks noGrp="1"/>
          </p:cNvSpPr>
          <p:nvPr>
            <p:ph type="sldNum" sz="quarter" idx="12"/>
          </p:nvPr>
        </p:nvSpPr>
        <p:spPr/>
        <p:txBody>
          <a:bodyPr/>
          <a:lstStyle/>
          <a:p>
            <a:fld id="{5871716C-B691-42ED-891F-0C9AD98090E5}" type="slidenum">
              <a:rPr lang="pt-BR" smtClean="0"/>
              <a:pPr/>
              <a:t>‹nº›</a:t>
            </a:fld>
            <a:endParaRPr lang="pt-BR"/>
          </a:p>
        </p:txBody>
      </p:sp>
    </p:spTree>
    <p:extLst>
      <p:ext uri="{BB962C8B-B14F-4D97-AF65-F5344CB8AC3E}">
        <p14:creationId xmlns:p14="http://schemas.microsoft.com/office/powerpoint/2010/main" val="73703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E58DDA3-FD09-4213-B087-82A1BE15B2F0}" type="slidenum">
              <a:rPr lang="pt-BR" altLang="pt-BR"/>
              <a:pPr>
                <a:defRPr/>
              </a:pPr>
              <a:t>‹nº›</a:t>
            </a:fld>
            <a:endParaRPr lang="pt-BR" altLang="pt-BR"/>
          </a:p>
        </p:txBody>
      </p:sp>
    </p:spTree>
    <p:extLst>
      <p:ext uri="{BB962C8B-B14F-4D97-AF65-F5344CB8AC3E}">
        <p14:creationId xmlns:p14="http://schemas.microsoft.com/office/powerpoint/2010/main" val="2761612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DDDE55A-F68F-439E-B0C9-B06287D82CE0}" type="slidenum">
              <a:rPr lang="pt-BR" altLang="pt-BR"/>
              <a:pPr>
                <a:defRPr/>
              </a:pPr>
              <a:t>‹nº›</a:t>
            </a:fld>
            <a:endParaRPr lang="pt-BR" altLang="pt-BR"/>
          </a:p>
        </p:txBody>
      </p:sp>
    </p:spTree>
    <p:extLst>
      <p:ext uri="{BB962C8B-B14F-4D97-AF65-F5344CB8AC3E}">
        <p14:creationId xmlns:p14="http://schemas.microsoft.com/office/powerpoint/2010/main" val="4289827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AA63AA6-DE31-4512-9E35-EE7194F1ECDA}" type="slidenum">
              <a:rPr lang="pt-BR" altLang="pt-BR"/>
              <a:pPr>
                <a:defRPr/>
              </a:pPr>
              <a:t>‹nº›</a:t>
            </a:fld>
            <a:endParaRPr lang="pt-BR" altLang="pt-BR"/>
          </a:p>
        </p:txBody>
      </p:sp>
    </p:spTree>
    <p:extLst>
      <p:ext uri="{BB962C8B-B14F-4D97-AF65-F5344CB8AC3E}">
        <p14:creationId xmlns:p14="http://schemas.microsoft.com/office/powerpoint/2010/main" val="2543042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A991884-0506-43FF-BEEB-B5D3CDF39977}" type="slidenum">
              <a:rPr lang="pt-BR" altLang="pt-BR"/>
              <a:pPr>
                <a:defRPr/>
              </a:pPr>
              <a:t>‹nº›</a:t>
            </a:fld>
            <a:endParaRPr lang="pt-BR" altLang="pt-BR"/>
          </a:p>
        </p:txBody>
      </p:sp>
    </p:spTree>
    <p:extLst>
      <p:ext uri="{BB962C8B-B14F-4D97-AF65-F5344CB8AC3E}">
        <p14:creationId xmlns:p14="http://schemas.microsoft.com/office/powerpoint/2010/main" val="3599690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497B0D40-369A-49AB-AB6F-55DC2B9CA846}" type="slidenum">
              <a:rPr lang="pt-BR" altLang="pt-BR"/>
              <a:pPr>
                <a:defRPr/>
              </a:pPr>
              <a:t>‹nº›</a:t>
            </a:fld>
            <a:endParaRPr lang="pt-BR" altLang="pt-BR"/>
          </a:p>
        </p:txBody>
      </p:sp>
    </p:spTree>
    <p:extLst>
      <p:ext uri="{BB962C8B-B14F-4D97-AF65-F5344CB8AC3E}">
        <p14:creationId xmlns:p14="http://schemas.microsoft.com/office/powerpoint/2010/main" val="2885239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751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629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060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49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97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r>
              <a:rPr lang="pt-BR"/>
              <a:t>Projeto Rondon- Operação Itapemirim/ ES </a:t>
            </a:r>
          </a:p>
        </p:txBody>
      </p:sp>
      <p:sp>
        <p:nvSpPr>
          <p:cNvPr id="6" name="Espaço Reservado para Número de Slide 5"/>
          <p:cNvSpPr>
            <a:spLocks noGrp="1"/>
          </p:cNvSpPr>
          <p:nvPr>
            <p:ph type="sldNum" sz="quarter" idx="12"/>
          </p:nvPr>
        </p:nvSpPr>
        <p:spPr/>
        <p:txBody>
          <a:bodyPr/>
          <a:lstStyle/>
          <a:p>
            <a:fld id="{5871716C-B691-42ED-891F-0C9AD98090E5}" type="slidenum">
              <a:rPr lang="pt-BR" smtClean="0"/>
              <a:pPr/>
              <a:t>‹nº›</a:t>
            </a:fld>
            <a:endParaRPr lang="pt-BR"/>
          </a:p>
        </p:txBody>
      </p:sp>
    </p:spTree>
    <p:extLst>
      <p:ext uri="{BB962C8B-B14F-4D97-AF65-F5344CB8AC3E}">
        <p14:creationId xmlns:p14="http://schemas.microsoft.com/office/powerpoint/2010/main" val="156480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r>
              <a:rPr lang="pt-BR"/>
              <a:t>Projeto Rondon- Operação Itapemirim/ ES </a:t>
            </a:r>
          </a:p>
        </p:txBody>
      </p:sp>
      <p:sp>
        <p:nvSpPr>
          <p:cNvPr id="7" name="Espaço Reservado para Número de Slide 6"/>
          <p:cNvSpPr>
            <a:spLocks noGrp="1"/>
          </p:cNvSpPr>
          <p:nvPr>
            <p:ph type="sldNum" sz="quarter" idx="12"/>
          </p:nvPr>
        </p:nvSpPr>
        <p:spPr/>
        <p:txBody>
          <a:bodyPr/>
          <a:lstStyle/>
          <a:p>
            <a:fld id="{5871716C-B691-42ED-891F-0C9AD98090E5}" type="slidenum">
              <a:rPr lang="pt-BR" smtClean="0"/>
              <a:pPr/>
              <a:t>‹nº›</a:t>
            </a:fld>
            <a:endParaRPr lang="pt-BR"/>
          </a:p>
        </p:txBody>
      </p:sp>
    </p:spTree>
    <p:extLst>
      <p:ext uri="{BB962C8B-B14F-4D97-AF65-F5344CB8AC3E}">
        <p14:creationId xmlns:p14="http://schemas.microsoft.com/office/powerpoint/2010/main" val="132885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endParaRPr lang="pt-BR"/>
          </a:p>
        </p:txBody>
      </p:sp>
      <p:sp>
        <p:nvSpPr>
          <p:cNvPr id="8" name="Espaço Reservado para Rodapé 7"/>
          <p:cNvSpPr>
            <a:spLocks noGrp="1"/>
          </p:cNvSpPr>
          <p:nvPr>
            <p:ph type="ftr" sz="quarter" idx="11"/>
          </p:nvPr>
        </p:nvSpPr>
        <p:spPr/>
        <p:txBody>
          <a:bodyPr/>
          <a:lstStyle/>
          <a:p>
            <a:r>
              <a:rPr lang="pt-BR"/>
              <a:t>Projeto Rondon- Operação Itapemirim/ ES </a:t>
            </a:r>
          </a:p>
        </p:txBody>
      </p:sp>
      <p:sp>
        <p:nvSpPr>
          <p:cNvPr id="9" name="Espaço Reservado para Número de Slide 8"/>
          <p:cNvSpPr>
            <a:spLocks noGrp="1"/>
          </p:cNvSpPr>
          <p:nvPr>
            <p:ph type="sldNum" sz="quarter" idx="12"/>
          </p:nvPr>
        </p:nvSpPr>
        <p:spPr/>
        <p:txBody>
          <a:bodyPr/>
          <a:lstStyle/>
          <a:p>
            <a:fld id="{5871716C-B691-42ED-891F-0C9AD98090E5}" type="slidenum">
              <a:rPr lang="pt-BR" smtClean="0"/>
              <a:pPr/>
              <a:t>‹nº›</a:t>
            </a:fld>
            <a:endParaRPr lang="pt-BR"/>
          </a:p>
        </p:txBody>
      </p:sp>
    </p:spTree>
    <p:extLst>
      <p:ext uri="{BB962C8B-B14F-4D97-AF65-F5344CB8AC3E}">
        <p14:creationId xmlns:p14="http://schemas.microsoft.com/office/powerpoint/2010/main" val="279140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a:t>Projeto Rondon- Operação Itapemirim/ ES </a:t>
            </a:r>
          </a:p>
        </p:txBody>
      </p:sp>
      <p:sp>
        <p:nvSpPr>
          <p:cNvPr id="5" name="Espaço Reservado para Número de Slide 4"/>
          <p:cNvSpPr>
            <a:spLocks noGrp="1"/>
          </p:cNvSpPr>
          <p:nvPr>
            <p:ph type="sldNum" sz="quarter" idx="12"/>
          </p:nvPr>
        </p:nvSpPr>
        <p:spPr/>
        <p:txBody>
          <a:bodyPr/>
          <a:lstStyle/>
          <a:p>
            <a:fld id="{5871716C-B691-42ED-891F-0C9AD98090E5}" type="slidenum">
              <a:rPr lang="pt-BR" smtClean="0"/>
              <a:pPr/>
              <a:t>‹nº›</a:t>
            </a:fld>
            <a:endParaRPr lang="pt-BR"/>
          </a:p>
        </p:txBody>
      </p:sp>
    </p:spTree>
    <p:extLst>
      <p:ext uri="{BB962C8B-B14F-4D97-AF65-F5344CB8AC3E}">
        <p14:creationId xmlns:p14="http://schemas.microsoft.com/office/powerpoint/2010/main" val="418394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p>
        </p:txBody>
      </p:sp>
      <p:sp>
        <p:nvSpPr>
          <p:cNvPr id="3" name="Espaço Reservado para Rodapé 2"/>
          <p:cNvSpPr>
            <a:spLocks noGrp="1"/>
          </p:cNvSpPr>
          <p:nvPr>
            <p:ph type="ftr" sz="quarter" idx="11"/>
          </p:nvPr>
        </p:nvSpPr>
        <p:spPr/>
        <p:txBody>
          <a:bodyPr/>
          <a:lstStyle/>
          <a:p>
            <a:r>
              <a:rPr lang="pt-BR"/>
              <a:t>Projeto Rondon- Operação Itapemirim/ ES </a:t>
            </a:r>
          </a:p>
        </p:txBody>
      </p:sp>
      <p:sp>
        <p:nvSpPr>
          <p:cNvPr id="4" name="Espaço Reservado para Número de Slide 3"/>
          <p:cNvSpPr>
            <a:spLocks noGrp="1"/>
          </p:cNvSpPr>
          <p:nvPr>
            <p:ph type="sldNum" sz="quarter" idx="12"/>
          </p:nvPr>
        </p:nvSpPr>
        <p:spPr/>
        <p:txBody>
          <a:bodyPr/>
          <a:lstStyle/>
          <a:p>
            <a:fld id="{5871716C-B691-42ED-891F-0C9AD98090E5}" type="slidenum">
              <a:rPr lang="pt-BR" smtClean="0"/>
              <a:pPr/>
              <a:t>‹nº›</a:t>
            </a:fld>
            <a:endParaRPr lang="pt-BR"/>
          </a:p>
        </p:txBody>
      </p:sp>
    </p:spTree>
    <p:extLst>
      <p:ext uri="{BB962C8B-B14F-4D97-AF65-F5344CB8AC3E}">
        <p14:creationId xmlns:p14="http://schemas.microsoft.com/office/powerpoint/2010/main" val="240463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r>
              <a:rPr lang="pt-BR"/>
              <a:t>Projeto Rondon- Operação Itapemirim/ ES </a:t>
            </a:r>
          </a:p>
        </p:txBody>
      </p:sp>
      <p:sp>
        <p:nvSpPr>
          <p:cNvPr id="7" name="Espaço Reservado para Número de Slide 6"/>
          <p:cNvSpPr>
            <a:spLocks noGrp="1"/>
          </p:cNvSpPr>
          <p:nvPr>
            <p:ph type="sldNum" sz="quarter" idx="12"/>
          </p:nvPr>
        </p:nvSpPr>
        <p:spPr/>
        <p:txBody>
          <a:bodyPr/>
          <a:lstStyle/>
          <a:p>
            <a:fld id="{5871716C-B691-42ED-891F-0C9AD98090E5}" type="slidenum">
              <a:rPr lang="pt-BR" smtClean="0"/>
              <a:pPr/>
              <a:t>‹nº›</a:t>
            </a:fld>
            <a:endParaRPr lang="pt-BR"/>
          </a:p>
        </p:txBody>
      </p:sp>
    </p:spTree>
    <p:extLst>
      <p:ext uri="{BB962C8B-B14F-4D97-AF65-F5344CB8AC3E}">
        <p14:creationId xmlns:p14="http://schemas.microsoft.com/office/powerpoint/2010/main" val="298399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r>
              <a:rPr lang="pt-BR"/>
              <a:t>Projeto Rondon- Operação Itapemirim/ ES </a:t>
            </a:r>
          </a:p>
        </p:txBody>
      </p:sp>
      <p:sp>
        <p:nvSpPr>
          <p:cNvPr id="7" name="Espaço Reservado para Número de Slide 6"/>
          <p:cNvSpPr>
            <a:spLocks noGrp="1"/>
          </p:cNvSpPr>
          <p:nvPr>
            <p:ph type="sldNum" sz="quarter" idx="12"/>
          </p:nvPr>
        </p:nvSpPr>
        <p:spPr/>
        <p:txBody>
          <a:bodyPr/>
          <a:lstStyle/>
          <a:p>
            <a:fld id="{5871716C-B691-42ED-891F-0C9AD98090E5}" type="slidenum">
              <a:rPr lang="pt-BR" smtClean="0"/>
              <a:pPr/>
              <a:t>‹nº›</a:t>
            </a:fld>
            <a:endParaRPr lang="pt-BR"/>
          </a:p>
        </p:txBody>
      </p:sp>
    </p:spTree>
    <p:extLst>
      <p:ext uri="{BB962C8B-B14F-4D97-AF65-F5344CB8AC3E}">
        <p14:creationId xmlns:p14="http://schemas.microsoft.com/office/powerpoint/2010/main" val="369746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31000"/>
            <a:lum/>
          </a:blip>
          <a:srcRect/>
          <a:stretch>
            <a:fillRect l="-26000" r="-26000"/>
          </a:stretch>
        </a:blipFill>
        <a:effectLst/>
      </p:bgPr>
    </p:bg>
    <p:spTree>
      <p:nvGrpSpPr>
        <p:cNvPr id="1" name=""/>
        <p:cNvGrpSpPr/>
        <p:nvPr/>
      </p:nvGrpSpPr>
      <p:grpSpPr>
        <a:xfrm>
          <a:off x="0" y="0"/>
          <a:ext cx="0" cy="0"/>
          <a:chOff x="0" y="0"/>
          <a:chExt cx="0" cy="0"/>
        </a:xfrm>
      </p:grpSpPr>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Projeto Rondon- Operação Itapemirim/ ES </a:t>
            </a: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1716C-B691-42ED-891F-0C9AD98090E5}" type="slidenum">
              <a:rPr lang="pt-BR" smtClean="0"/>
              <a:pPr/>
              <a:t>‹nº›</a:t>
            </a:fld>
            <a:endParaRPr lang="pt-BR"/>
          </a:p>
        </p:txBody>
      </p:sp>
    </p:spTree>
    <p:extLst>
      <p:ext uri="{BB962C8B-B14F-4D97-AF65-F5344CB8AC3E}">
        <p14:creationId xmlns:p14="http://schemas.microsoft.com/office/powerpoint/2010/main" val="408764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62B3C550-685F-409F-A201-BA2B6A4C07F4}" type="slidenum">
              <a:rPr lang="pt-BR" altLang="pt-BR"/>
              <a:pPr>
                <a:defRPr/>
              </a:pPr>
              <a:t>‹nº›</a:t>
            </a:fld>
            <a:endParaRPr lang="pt-BR" altLang="pt-BR"/>
          </a:p>
        </p:txBody>
      </p:sp>
    </p:spTree>
    <p:extLst>
      <p:ext uri="{BB962C8B-B14F-4D97-AF65-F5344CB8AC3E}">
        <p14:creationId xmlns:p14="http://schemas.microsoft.com/office/powerpoint/2010/main" val="7857991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IYNqDkl-uco"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p:txBody>
          <a:bodyPr/>
          <a:lstStyle/>
          <a:p>
            <a:r>
              <a:rPr lang="pt-BR" sz="1400" b="1" dirty="0">
                <a:solidFill>
                  <a:schemeClr val="tx1"/>
                </a:solidFill>
              </a:rPr>
              <a:t>Projeto Rondon- Operação Itapemirim/ ES </a:t>
            </a:r>
          </a:p>
        </p:txBody>
      </p:sp>
      <p:pic>
        <p:nvPicPr>
          <p:cNvPr id="6" name="Espaço Reservado para Conteú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1412776"/>
            <a:ext cx="6034617" cy="45259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167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4º Passo – Estudo dos Clientes</a:t>
            </a:r>
          </a:p>
        </p:txBody>
      </p:sp>
      <p:sp>
        <p:nvSpPr>
          <p:cNvPr id="3" name="Espaço Reservado para Conteúdo 2"/>
          <p:cNvSpPr>
            <a:spLocks noGrp="1"/>
          </p:cNvSpPr>
          <p:nvPr>
            <p:ph idx="1"/>
          </p:nvPr>
        </p:nvSpPr>
        <p:spPr/>
        <p:txBody>
          <a:bodyPr>
            <a:normAutofit/>
          </a:bodyPr>
          <a:lstStyle/>
          <a:p>
            <a:r>
              <a:rPr lang="pt-BR" dirty="0"/>
              <a:t>Qual a faixa etária? </a:t>
            </a:r>
          </a:p>
          <a:p>
            <a:r>
              <a:rPr lang="pt-BR" dirty="0"/>
              <a:t>Na maioria são homens ou mulheres? </a:t>
            </a:r>
          </a:p>
          <a:p>
            <a:r>
              <a:rPr lang="pt-BR" dirty="0"/>
              <a:t>Têm família grande ou pequena? </a:t>
            </a:r>
          </a:p>
          <a:p>
            <a:r>
              <a:rPr lang="pt-BR" dirty="0"/>
              <a:t>Qual é o seu trabalho? </a:t>
            </a:r>
          </a:p>
          <a:p>
            <a:r>
              <a:rPr lang="pt-BR" dirty="0"/>
              <a:t>Quanto ganham? </a:t>
            </a:r>
          </a:p>
          <a:p>
            <a:r>
              <a:rPr lang="pt-BR" dirty="0"/>
              <a:t>Onde moram?</a:t>
            </a:r>
          </a:p>
          <a:p>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4º Passo – Estudo dos Clientes</a:t>
            </a:r>
          </a:p>
        </p:txBody>
      </p:sp>
      <p:sp>
        <p:nvSpPr>
          <p:cNvPr id="3" name="Espaço Reservado para Conteúdo 2"/>
          <p:cNvSpPr>
            <a:spLocks noGrp="1"/>
          </p:cNvSpPr>
          <p:nvPr>
            <p:ph idx="1"/>
          </p:nvPr>
        </p:nvSpPr>
        <p:spPr/>
        <p:txBody>
          <a:bodyPr>
            <a:normAutofit lnSpcReduction="10000"/>
          </a:bodyPr>
          <a:lstStyle/>
          <a:p>
            <a:r>
              <a:rPr lang="pt-BR" dirty="0"/>
              <a:t>Que quantidade e com qual frequência compram esse tipo de produto ou serviço? </a:t>
            </a:r>
          </a:p>
          <a:p>
            <a:r>
              <a:rPr lang="pt-BR" dirty="0"/>
              <a:t>Onde costumam comprar? </a:t>
            </a:r>
          </a:p>
          <a:p>
            <a:r>
              <a:rPr lang="pt-BR" dirty="0"/>
              <a:t>Que preço pagam atualmente por esse produto ou serviço similar?</a:t>
            </a:r>
          </a:p>
          <a:p>
            <a:r>
              <a:rPr lang="pt-BR" dirty="0"/>
              <a:t>O que faz as pessoas a comprarem esse produto?</a:t>
            </a:r>
          </a:p>
          <a:p>
            <a:r>
              <a:rPr lang="pt-BR" dirty="0"/>
              <a:t>Qual o tamanho do mercado em que você irá atuar? No seu bairro? No Brasil?</a:t>
            </a:r>
          </a:p>
          <a:p>
            <a:endParaRPr lang="pt-B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5º Passo – Estudo dos Concorrentes</a:t>
            </a:r>
          </a:p>
        </p:txBody>
      </p:sp>
      <p:sp>
        <p:nvSpPr>
          <p:cNvPr id="3" name="Espaço Reservado para Conteúdo 2"/>
          <p:cNvSpPr>
            <a:spLocks noGrp="1"/>
          </p:cNvSpPr>
          <p:nvPr>
            <p:ph idx="1"/>
          </p:nvPr>
        </p:nvSpPr>
        <p:spPr/>
        <p:txBody>
          <a:bodyPr>
            <a:normAutofit fontScale="85000" lnSpcReduction="10000"/>
          </a:bodyPr>
          <a:lstStyle/>
          <a:p>
            <a:r>
              <a:rPr lang="pt-BR" dirty="0"/>
              <a:t>Quem são meus concorrentes? </a:t>
            </a:r>
            <a:r>
              <a:rPr lang="pt-BR" dirty="0">
                <a:sym typeface="Wingdings" pitchFamily="2" charset="2"/>
              </a:rPr>
              <a:t> Visite-os!</a:t>
            </a:r>
          </a:p>
          <a:p>
            <a:r>
              <a:rPr lang="pt-BR" dirty="0"/>
              <a:t>Materiais: cores, tamanhos, embalagem, variedade; </a:t>
            </a:r>
          </a:p>
          <a:p>
            <a:r>
              <a:rPr lang="pt-BR" dirty="0"/>
              <a:t>Preço cobrado; </a:t>
            </a:r>
          </a:p>
          <a:p>
            <a:r>
              <a:rPr lang="pt-BR" dirty="0"/>
              <a:t>Localização; </a:t>
            </a:r>
          </a:p>
          <a:p>
            <a:r>
              <a:rPr lang="pt-BR" dirty="0"/>
              <a:t>Condições de pagamento - prazos concedidos, descontos praticados, etc.; </a:t>
            </a:r>
          </a:p>
          <a:p>
            <a:r>
              <a:rPr lang="pt-BR" dirty="0"/>
              <a:t>Atendimento prestado; </a:t>
            </a:r>
          </a:p>
          <a:p>
            <a:r>
              <a:rPr lang="pt-BR" dirty="0"/>
              <a:t>Serviços disponibilizados - horário de funcionamento, entrega em domicílio, </a:t>
            </a:r>
            <a:r>
              <a:rPr lang="pt-BR" dirty="0" err="1"/>
              <a:t>tele-atendimento</a:t>
            </a:r>
            <a:r>
              <a:rPr lang="pt-BR" dirty="0"/>
              <a:t>, etc.;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5º Passo – Estudo dos Concorrentes</a:t>
            </a:r>
          </a:p>
        </p:txBody>
      </p:sp>
      <p:sp>
        <p:nvSpPr>
          <p:cNvPr id="3" name="Espaço Reservado para Conteúdo 2"/>
          <p:cNvSpPr>
            <a:spLocks noGrp="1"/>
          </p:cNvSpPr>
          <p:nvPr>
            <p:ph idx="1"/>
          </p:nvPr>
        </p:nvSpPr>
        <p:spPr/>
        <p:txBody>
          <a:bodyPr>
            <a:normAutofit fontScale="85000" lnSpcReduction="10000"/>
          </a:bodyPr>
          <a:lstStyle/>
          <a:p>
            <a:pPr>
              <a:buNone/>
            </a:pPr>
            <a:r>
              <a:rPr lang="pt-BR" b="1" dirty="0"/>
              <a:t>Tire conclusões!</a:t>
            </a:r>
          </a:p>
          <a:p>
            <a:r>
              <a:rPr lang="pt-BR" dirty="0"/>
              <a:t>Sua empresa poderá competir com as outras?</a:t>
            </a:r>
          </a:p>
          <a:p>
            <a:endParaRPr lang="pt-BR" dirty="0"/>
          </a:p>
          <a:p>
            <a:r>
              <a:rPr lang="pt-BR" dirty="0"/>
              <a:t>O que fará com que as pessoas deixem de ir aos concorrentes para comprar de sua empresa? </a:t>
            </a:r>
          </a:p>
          <a:p>
            <a:endParaRPr lang="pt-BR" dirty="0"/>
          </a:p>
          <a:p>
            <a:r>
              <a:rPr lang="pt-BR" dirty="0"/>
              <a:t>Há espaço para todos, incluindo você? </a:t>
            </a:r>
          </a:p>
          <a:p>
            <a:endParaRPr lang="pt-BR" dirty="0"/>
          </a:p>
          <a:p>
            <a:r>
              <a:rPr lang="pt-BR" dirty="0"/>
              <a:t>Que mudanças devem ser feitas para você concorrer em pé de igualdade com essas empresas?</a:t>
            </a:r>
          </a:p>
          <a:p>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6º Passo – Estudo dos Fornecedores</a:t>
            </a:r>
          </a:p>
        </p:txBody>
      </p:sp>
      <p:sp>
        <p:nvSpPr>
          <p:cNvPr id="3" name="Espaço Reservado para Conteúdo 2"/>
          <p:cNvSpPr>
            <a:spLocks noGrp="1"/>
          </p:cNvSpPr>
          <p:nvPr>
            <p:ph idx="1"/>
          </p:nvPr>
        </p:nvSpPr>
        <p:spPr/>
        <p:txBody>
          <a:bodyPr/>
          <a:lstStyle/>
          <a:p>
            <a:r>
              <a:rPr lang="pt-BR" dirty="0"/>
              <a:t>Pesquise, pessoalmente ou por telefone, questões como: preço, qualidade, condições de pagamento e o prazo médio de entrega.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7º Passo – Descrição dos Principais Produtos e Serviços</a:t>
            </a:r>
          </a:p>
        </p:txBody>
      </p:sp>
      <p:sp>
        <p:nvSpPr>
          <p:cNvPr id="3" name="Espaço Reservado para Conteúdo 2"/>
          <p:cNvSpPr>
            <a:spLocks noGrp="1"/>
          </p:cNvSpPr>
          <p:nvPr>
            <p:ph idx="1"/>
          </p:nvPr>
        </p:nvSpPr>
        <p:spPr/>
        <p:txBody>
          <a:bodyPr/>
          <a:lstStyle/>
          <a:p>
            <a:r>
              <a:rPr lang="pt-BR" dirty="0"/>
              <a:t>Aqui você deve descrever os principais itens que serão fabricados, vendidos ou os serviços que serão prestados. Informe quais as linhas de produtos, especificando detalhes como tamanho, modelo, cor, sabores, embalagem, apresentação, rótulo, marca, etc.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8º Passo - Preço</a:t>
            </a:r>
          </a:p>
        </p:txBody>
      </p:sp>
      <p:sp>
        <p:nvSpPr>
          <p:cNvPr id="3" name="Espaço Reservado para Conteúdo 2"/>
          <p:cNvSpPr>
            <a:spLocks noGrp="1"/>
          </p:cNvSpPr>
          <p:nvPr>
            <p:ph idx="1"/>
          </p:nvPr>
        </p:nvSpPr>
        <p:spPr/>
        <p:txBody>
          <a:bodyPr/>
          <a:lstStyle/>
          <a:p>
            <a:r>
              <a:rPr lang="pt-BR" dirty="0"/>
              <a:t>Quanto meus concorrentes estão cobrando?</a:t>
            </a:r>
          </a:p>
          <a:p>
            <a:r>
              <a:rPr lang="pt-BR" dirty="0"/>
              <a:t>Quanto meus clientes estão dispostos a pagar?</a:t>
            </a:r>
          </a:p>
          <a:p>
            <a:r>
              <a:rPr lang="pt-BR" dirty="0"/>
              <a:t>Quanto preciso cobrar para viver bem com minha família?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9º Passo – Estratégias Promocionais</a:t>
            </a:r>
          </a:p>
        </p:txBody>
      </p:sp>
      <p:sp>
        <p:nvSpPr>
          <p:cNvPr id="3" name="Espaço Reservado para Conteúdo 2"/>
          <p:cNvSpPr>
            <a:spLocks noGrp="1"/>
          </p:cNvSpPr>
          <p:nvPr>
            <p:ph idx="1"/>
          </p:nvPr>
        </p:nvSpPr>
        <p:spPr/>
        <p:txBody>
          <a:bodyPr>
            <a:normAutofit fontScale="77500" lnSpcReduction="20000"/>
          </a:bodyPr>
          <a:lstStyle/>
          <a:p>
            <a:r>
              <a:rPr lang="pt-BR" dirty="0"/>
              <a:t>Promoção é toda ação que tem como objetivo apresentar, informar, convencer ou lembrar os clientes de comprar os seus produtos ou serviços e não os dos concorrentes. </a:t>
            </a:r>
          </a:p>
          <a:p>
            <a:endParaRPr lang="pt-BR" dirty="0"/>
          </a:p>
          <a:p>
            <a:r>
              <a:rPr lang="pt-BR" dirty="0"/>
              <a:t>Propaganda em rádio, jornais e revistas; </a:t>
            </a:r>
          </a:p>
          <a:p>
            <a:r>
              <a:rPr lang="pt-BR" dirty="0"/>
              <a:t>Internet; </a:t>
            </a:r>
          </a:p>
          <a:p>
            <a:r>
              <a:rPr lang="pt-BR" dirty="0"/>
              <a:t>Amostras grátis;</a:t>
            </a:r>
          </a:p>
          <a:p>
            <a:r>
              <a:rPr lang="pt-BR" dirty="0"/>
              <a:t>Folhetos; </a:t>
            </a:r>
          </a:p>
          <a:p>
            <a:r>
              <a:rPr lang="pt-BR" dirty="0"/>
              <a:t>Carro de som e faixas; • Brindes e sorteios; </a:t>
            </a:r>
          </a:p>
          <a:p>
            <a:r>
              <a:rPr lang="pt-BR" dirty="0"/>
              <a:t>Descontos; </a:t>
            </a:r>
          </a:p>
          <a:p>
            <a:r>
              <a:rPr lang="pt-BR" dirty="0"/>
              <a:t>Participação em feiras e eventos.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10º Passo – Estrutura de Comercialização</a:t>
            </a:r>
          </a:p>
        </p:txBody>
      </p:sp>
      <p:sp>
        <p:nvSpPr>
          <p:cNvPr id="3" name="Espaço Reservado para Conteúdo 2"/>
          <p:cNvSpPr>
            <a:spLocks noGrp="1"/>
          </p:cNvSpPr>
          <p:nvPr>
            <p:ph idx="1"/>
          </p:nvPr>
        </p:nvSpPr>
        <p:spPr/>
        <p:txBody>
          <a:bodyPr/>
          <a:lstStyle/>
          <a:p>
            <a:r>
              <a:rPr lang="pt-BR" dirty="0"/>
              <a:t>Como seus produtos e serviços chegarão até seus clientes?</a:t>
            </a:r>
          </a:p>
        </p:txBody>
      </p:sp>
      <p:pic>
        <p:nvPicPr>
          <p:cNvPr id="16386" name="Picture 2" descr="http://3.bp.blogspot.com/--3ZRW5Cq7Jo/T7_AOVQvuoI/AAAAAAAAA1s/zdA7ExkxoCE/s1600/vendedor.jpg"/>
          <p:cNvPicPr>
            <a:picLocks noChangeAspect="1" noChangeArrowheads="1"/>
          </p:cNvPicPr>
          <p:nvPr/>
        </p:nvPicPr>
        <p:blipFill>
          <a:blip r:embed="rId2" cstate="print"/>
          <a:srcRect/>
          <a:stretch>
            <a:fillRect/>
          </a:stretch>
        </p:blipFill>
        <p:spPr bwMode="auto">
          <a:xfrm>
            <a:off x="2771800" y="2806721"/>
            <a:ext cx="3456384" cy="343059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11º Passo – Localização do Negócio</a:t>
            </a:r>
          </a:p>
        </p:txBody>
      </p:sp>
      <p:sp>
        <p:nvSpPr>
          <p:cNvPr id="3" name="Espaço Reservado para Conteúdo 2"/>
          <p:cNvSpPr>
            <a:spLocks noGrp="1"/>
          </p:cNvSpPr>
          <p:nvPr>
            <p:ph idx="1"/>
          </p:nvPr>
        </p:nvSpPr>
        <p:spPr/>
        <p:txBody>
          <a:bodyPr>
            <a:normAutofit fontScale="92500" lnSpcReduction="10000"/>
          </a:bodyPr>
          <a:lstStyle/>
          <a:p>
            <a:r>
              <a:rPr lang="pt-BR" dirty="0"/>
              <a:t>Identificar a melhor localização para a instalação de seu negócio e justificar os motivos da escolha desse local.</a:t>
            </a:r>
          </a:p>
          <a:p>
            <a:r>
              <a:rPr lang="pt-BR" dirty="0"/>
              <a:t>Um bom ponto comercial é aquele que gera um volume razoável de vendas.</a:t>
            </a:r>
          </a:p>
          <a:p>
            <a:r>
              <a:rPr lang="pt-BR" dirty="0"/>
              <a:t>Segurança, facilidade de acesso, proximidade dos clientes e fornecedores.</a:t>
            </a:r>
          </a:p>
          <a:p>
            <a:r>
              <a:rPr lang="pt-BR" dirty="0"/>
              <a:t>Dica: visite o ponto pelo menos três vezes, em diferentes horários! Veja qual é a movimentação do local!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1484784"/>
            <a:ext cx="9144000" cy="300780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ctrTitle"/>
          </p:nvPr>
        </p:nvSpPr>
        <p:spPr>
          <a:xfrm>
            <a:off x="685800" y="2492896"/>
            <a:ext cx="7772400" cy="1470025"/>
          </a:xfrm>
        </p:spPr>
        <p:txBody>
          <a:bodyPr/>
          <a:lstStyle/>
          <a:p>
            <a:r>
              <a:rPr lang="pt-BR" sz="5000" b="1" dirty="0">
                <a:solidFill>
                  <a:schemeClr val="tx2"/>
                </a:solidFill>
              </a:rPr>
              <a:t>Plano de Negócios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12º Passo – Arranjo Físico</a:t>
            </a:r>
          </a:p>
        </p:txBody>
      </p:sp>
      <p:sp>
        <p:nvSpPr>
          <p:cNvPr id="3" name="Espaço Reservado para Conteúdo 2"/>
          <p:cNvSpPr>
            <a:spLocks noGrp="1"/>
          </p:cNvSpPr>
          <p:nvPr>
            <p:ph idx="1"/>
          </p:nvPr>
        </p:nvSpPr>
        <p:spPr/>
        <p:txBody>
          <a:bodyPr/>
          <a:lstStyle/>
          <a:p>
            <a:r>
              <a:rPr lang="pt-BR" dirty="0"/>
              <a:t>Um bom arranjo físico traz uma série de benefícios, como: aumento da produtividade; diminuição do desperdício e do retrabalho; maior facilidade na localização dos produtos pelos clientes na área de vendas; melhoria na comunicação entre os setores e as pessoas.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13º Passo – Capacidade Produtiva</a:t>
            </a:r>
          </a:p>
        </p:txBody>
      </p:sp>
      <p:sp>
        <p:nvSpPr>
          <p:cNvPr id="3" name="Espaço Reservado para Conteúdo 2"/>
          <p:cNvSpPr>
            <a:spLocks noGrp="1"/>
          </p:cNvSpPr>
          <p:nvPr>
            <p:ph idx="1"/>
          </p:nvPr>
        </p:nvSpPr>
        <p:spPr/>
        <p:txBody>
          <a:bodyPr/>
          <a:lstStyle/>
          <a:p>
            <a:r>
              <a:rPr lang="pt-BR" dirty="0"/>
              <a:t>Quanto pode ser produzido ou quantos clientes podem ser atendidos com a estrutura existente?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14º Passo – Processos Operacionais</a:t>
            </a:r>
          </a:p>
        </p:txBody>
      </p:sp>
      <p:sp>
        <p:nvSpPr>
          <p:cNvPr id="3" name="Espaço Reservado para Conteúdo 2"/>
          <p:cNvSpPr>
            <a:spLocks noGrp="1"/>
          </p:cNvSpPr>
          <p:nvPr>
            <p:ph idx="1"/>
          </p:nvPr>
        </p:nvSpPr>
        <p:spPr/>
        <p:txBody>
          <a:bodyPr/>
          <a:lstStyle/>
          <a:p>
            <a:r>
              <a:rPr lang="pt-BR" dirty="0"/>
              <a:t>Como a empresa irá funcionar?</a:t>
            </a:r>
          </a:p>
          <a:p>
            <a:pPr lvl="1"/>
            <a:r>
              <a:rPr lang="pt-BR" dirty="0"/>
              <a:t>Descrever as atividades;</a:t>
            </a:r>
          </a:p>
          <a:p>
            <a:pPr lvl="1"/>
            <a:r>
              <a:rPr lang="pt-BR" dirty="0"/>
              <a:t>Quem serão os responsáveis?</a:t>
            </a:r>
          </a:p>
          <a:p>
            <a:pPr lvl="1"/>
            <a:r>
              <a:rPr lang="pt-BR" dirty="0"/>
              <a:t>Exemplo: Criar uma receita de bolo (Mariana) </a:t>
            </a:r>
            <a:r>
              <a:rPr lang="pt-BR" dirty="0">
                <a:sym typeface="Wingdings" pitchFamily="2" charset="2"/>
              </a:rPr>
              <a:t> comprar os ingredientes (José)  misturar os ingredientes (Laura)  bater (Laura) colocar no forno (Laura)  retirar (Ana)  deixar esfriar (Ana)  embalar (Paulo)  levar até a loja (José)  vender (Mauro)</a:t>
            </a:r>
            <a:endParaRPr lang="pt-B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15º Passo – Necessidade de Pessoal</a:t>
            </a:r>
          </a:p>
        </p:txBody>
      </p:sp>
      <p:sp>
        <p:nvSpPr>
          <p:cNvPr id="3" name="Espaço Reservado para Conteúdo 2"/>
          <p:cNvSpPr>
            <a:spLocks noGrp="1"/>
          </p:cNvSpPr>
          <p:nvPr>
            <p:ph idx="1"/>
          </p:nvPr>
        </p:nvSpPr>
        <p:spPr/>
        <p:txBody>
          <a:bodyPr/>
          <a:lstStyle/>
          <a:p>
            <a:r>
              <a:rPr lang="pt-BR" dirty="0"/>
              <a:t>Faça a projeção do pessoal necessário para o funcionamento do negócio.</a:t>
            </a:r>
          </a:p>
          <a:p>
            <a:endParaRPr lang="pt-BR" dirty="0"/>
          </a:p>
          <a:p>
            <a:r>
              <a:rPr lang="pt-BR" dirty="0"/>
              <a:t>Quais qualidades/qualificações eles precisam ter?</a:t>
            </a:r>
          </a:p>
          <a:p>
            <a:endParaRPr lang="pt-BR" dirty="0"/>
          </a:p>
          <a:p>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16º Passo – Plano Financeiro</a:t>
            </a:r>
          </a:p>
        </p:txBody>
      </p:sp>
      <p:sp>
        <p:nvSpPr>
          <p:cNvPr id="3" name="Espaço Reservado para Conteúdo 2"/>
          <p:cNvSpPr>
            <a:spLocks noGrp="1"/>
          </p:cNvSpPr>
          <p:nvPr>
            <p:ph idx="1"/>
          </p:nvPr>
        </p:nvSpPr>
        <p:spPr/>
        <p:txBody>
          <a:bodyPr>
            <a:normAutofit fontScale="92500" lnSpcReduction="20000"/>
          </a:bodyPr>
          <a:lstStyle/>
          <a:p>
            <a:r>
              <a:rPr lang="pt-BR" dirty="0"/>
              <a:t>Quais máquinas, ferramentas, móveis preciso comprar para minha empresa? Quanto vou gastar? </a:t>
            </a:r>
            <a:r>
              <a:rPr lang="pt-BR" dirty="0">
                <a:sym typeface="Wingdings" pitchFamily="2" charset="2"/>
              </a:rPr>
              <a:t> Investimento Fixo</a:t>
            </a:r>
          </a:p>
          <a:p>
            <a:endParaRPr lang="pt-BR" dirty="0">
              <a:sym typeface="Wingdings" pitchFamily="2" charset="2"/>
            </a:endParaRPr>
          </a:p>
          <a:p>
            <a:r>
              <a:rPr lang="pt-BR" dirty="0"/>
              <a:t>Quanto de materiais para produzir preciso comprar? Quanto vou gastar? Quanto preciso vender para cobrir isso?</a:t>
            </a:r>
          </a:p>
          <a:p>
            <a:endParaRPr lang="pt-BR" dirty="0"/>
          </a:p>
          <a:p>
            <a:r>
              <a:rPr lang="pt-BR" dirty="0">
                <a:sym typeface="Wingdings" pitchFamily="2" charset="2"/>
              </a:rPr>
              <a:t>Lembrando que parte do meu lucro deverá ser guardado para comprar mais matéria-prima para produção de mais </a:t>
            </a:r>
            <a:r>
              <a:rPr lang="pt-BR" dirty="0" err="1">
                <a:sym typeface="Wingdings" pitchFamily="2" charset="2"/>
              </a:rPr>
              <a:t>churros</a:t>
            </a:r>
            <a:r>
              <a:rPr lang="pt-BR" dirty="0">
                <a:sym typeface="Wingdings" pitchFamily="2" charset="2"/>
              </a:rPr>
              <a:t>!</a:t>
            </a:r>
            <a:endParaRPr lang="pt-BR" dirty="0"/>
          </a:p>
          <a:p>
            <a:endParaRPr lang="pt-BR" dirty="0"/>
          </a:p>
          <a:p>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16º Passo – Plano Financeiro</a:t>
            </a:r>
          </a:p>
        </p:txBody>
      </p:sp>
      <p:sp>
        <p:nvSpPr>
          <p:cNvPr id="3" name="Espaço Reservado para Conteúdo 2"/>
          <p:cNvSpPr>
            <a:spLocks noGrp="1"/>
          </p:cNvSpPr>
          <p:nvPr>
            <p:ph idx="1"/>
          </p:nvPr>
        </p:nvSpPr>
        <p:spPr>
          <a:xfrm>
            <a:off x="457200" y="1600200"/>
            <a:ext cx="8229600" cy="4997152"/>
          </a:xfrm>
        </p:spPr>
        <p:txBody>
          <a:bodyPr>
            <a:normAutofit fontScale="77500" lnSpcReduction="20000"/>
          </a:bodyPr>
          <a:lstStyle/>
          <a:p>
            <a:r>
              <a:rPr lang="pt-BR" dirty="0"/>
              <a:t>Ex: Quero produzir 20 </a:t>
            </a:r>
            <a:r>
              <a:rPr lang="pt-BR" dirty="0" err="1"/>
              <a:t>churros</a:t>
            </a:r>
            <a:r>
              <a:rPr lang="pt-BR" dirty="0"/>
              <a:t>.</a:t>
            </a:r>
          </a:p>
          <a:p>
            <a:r>
              <a:rPr lang="pt-BR" dirty="0"/>
              <a:t>Massa: 1 kg de farinha (R$ 5,00), 1 litro de água (R$ 0,30) e 1 pitada de sal (R$0,05) = R$5,35. </a:t>
            </a:r>
          </a:p>
          <a:p>
            <a:r>
              <a:rPr lang="pt-BR" dirty="0"/>
              <a:t>Recheio: 5 latas de leite condensado (R$ 4x5=20). Elas ficam duas horas no forno </a:t>
            </a:r>
            <a:r>
              <a:rPr lang="pt-BR" dirty="0">
                <a:sym typeface="Wingdings" pitchFamily="2" charset="2"/>
              </a:rPr>
              <a:t> R$ 2,00.</a:t>
            </a:r>
          </a:p>
          <a:p>
            <a:r>
              <a:rPr lang="pt-BR" dirty="0">
                <a:sym typeface="Wingdings" pitchFamily="2" charset="2"/>
              </a:rPr>
              <a:t>Depreciação do forno: R$2,00</a:t>
            </a:r>
            <a:endParaRPr lang="pt-BR" dirty="0"/>
          </a:p>
          <a:p>
            <a:r>
              <a:rPr lang="pt-BR" dirty="0"/>
              <a:t>Total: R$27,35 para produzirmos 20 </a:t>
            </a:r>
            <a:r>
              <a:rPr lang="pt-BR" dirty="0" err="1"/>
              <a:t>churros</a:t>
            </a:r>
            <a:r>
              <a:rPr lang="pt-BR" dirty="0"/>
              <a:t>.</a:t>
            </a:r>
          </a:p>
          <a:p>
            <a:r>
              <a:rPr lang="pt-BR" dirty="0"/>
              <a:t>Custo por </a:t>
            </a:r>
            <a:r>
              <a:rPr lang="pt-BR" dirty="0" err="1"/>
              <a:t>churros</a:t>
            </a:r>
            <a:r>
              <a:rPr lang="pt-BR" dirty="0"/>
              <a:t>: R$29,35/20 = R$1,46.</a:t>
            </a:r>
          </a:p>
          <a:p>
            <a:endParaRPr lang="pt-BR" dirty="0"/>
          </a:p>
          <a:p>
            <a:r>
              <a:rPr lang="pt-BR" dirty="0"/>
              <a:t>Vou vender meu </a:t>
            </a:r>
            <a:r>
              <a:rPr lang="pt-BR" dirty="0" err="1"/>
              <a:t>churros</a:t>
            </a:r>
            <a:r>
              <a:rPr lang="pt-BR" dirty="0"/>
              <a:t> por: R$4,00. </a:t>
            </a:r>
          </a:p>
          <a:p>
            <a:r>
              <a:rPr lang="pt-BR" dirty="0"/>
              <a:t>Se vender meu </a:t>
            </a:r>
            <a:r>
              <a:rPr lang="pt-BR" dirty="0" err="1"/>
              <a:t>churros</a:t>
            </a:r>
            <a:r>
              <a:rPr lang="pt-BR" dirty="0"/>
              <a:t> a R$4,00, preciso vender 8 </a:t>
            </a:r>
            <a:r>
              <a:rPr lang="pt-BR" dirty="0" err="1"/>
              <a:t>churros</a:t>
            </a:r>
            <a:r>
              <a:rPr lang="pt-BR" dirty="0"/>
              <a:t> ao menos para cobrir meu custo (4x8 = 32 </a:t>
            </a:r>
            <a:r>
              <a:rPr lang="pt-BR" dirty="0">
                <a:sym typeface="Wingdings" pitchFamily="2" charset="2"/>
              </a:rPr>
              <a:t> 32 é maior que 29,35!)</a:t>
            </a:r>
          </a:p>
          <a:p>
            <a:endParaRPr lang="pt-BR" dirty="0">
              <a:sym typeface="Wingdings" pitchFamily="2" charset="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17º Passo – </a:t>
            </a:r>
            <a:r>
              <a:rPr lang="pt-BR" dirty="0" err="1"/>
              <a:t>Faturamente</a:t>
            </a:r>
            <a:r>
              <a:rPr lang="pt-BR" dirty="0"/>
              <a:t> Mensal da Empresa</a:t>
            </a:r>
          </a:p>
        </p:txBody>
      </p:sp>
      <p:sp>
        <p:nvSpPr>
          <p:cNvPr id="3" name="Espaço Reservado para Conteúdo 2"/>
          <p:cNvSpPr>
            <a:spLocks noGrp="1"/>
          </p:cNvSpPr>
          <p:nvPr>
            <p:ph idx="1"/>
          </p:nvPr>
        </p:nvSpPr>
        <p:spPr/>
        <p:txBody>
          <a:bodyPr>
            <a:normAutofit/>
          </a:bodyPr>
          <a:lstStyle/>
          <a:p>
            <a:r>
              <a:rPr lang="pt-BR" dirty="0"/>
              <a:t>Quanto vou vender?</a:t>
            </a:r>
          </a:p>
          <a:p>
            <a:r>
              <a:rPr lang="pt-BR" dirty="0"/>
              <a:t>E a qual preço?</a:t>
            </a:r>
          </a:p>
          <a:p>
            <a:r>
              <a:rPr lang="pt-BR" dirty="0"/>
              <a:t>Qual é meu custo?</a:t>
            </a:r>
          </a:p>
          <a:p>
            <a:endParaRPr lang="pt-BR" dirty="0"/>
          </a:p>
          <a:p>
            <a:r>
              <a:rPr lang="pt-BR" dirty="0"/>
              <a:t>Custo do </a:t>
            </a:r>
            <a:r>
              <a:rPr lang="pt-BR" dirty="0" err="1"/>
              <a:t>churros</a:t>
            </a:r>
            <a:r>
              <a:rPr lang="pt-BR" dirty="0"/>
              <a:t> total: R$30,00.</a:t>
            </a:r>
          </a:p>
          <a:p>
            <a:r>
              <a:rPr lang="pt-BR" dirty="0"/>
              <a:t>Vendi todos os 20 </a:t>
            </a:r>
            <a:r>
              <a:rPr lang="pt-BR" dirty="0" err="1"/>
              <a:t>churros</a:t>
            </a:r>
            <a:r>
              <a:rPr lang="pt-BR" dirty="0"/>
              <a:t>! Ganhei R$80,00!</a:t>
            </a:r>
          </a:p>
          <a:p>
            <a:r>
              <a:rPr lang="pt-BR" dirty="0"/>
              <a:t>Meu lucro = 80 – 30 = 50,00!</a:t>
            </a:r>
          </a:p>
          <a:p>
            <a:endParaRPr lang="pt-BR" dirty="0"/>
          </a:p>
          <a:p>
            <a:pPr>
              <a:buNone/>
            </a:pPr>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18º Passo – Custos com Materiais e </a:t>
            </a:r>
            <a:r>
              <a:rPr lang="pt-BR" dirty="0" err="1"/>
              <a:t>Mão-de-Obra</a:t>
            </a:r>
            <a:endParaRPr lang="pt-BR" dirty="0"/>
          </a:p>
        </p:txBody>
      </p:sp>
      <p:sp>
        <p:nvSpPr>
          <p:cNvPr id="3" name="Espaço Reservado para Conteúdo 2"/>
          <p:cNvSpPr>
            <a:spLocks noGrp="1"/>
          </p:cNvSpPr>
          <p:nvPr>
            <p:ph idx="1"/>
          </p:nvPr>
        </p:nvSpPr>
        <p:spPr/>
        <p:txBody>
          <a:bodyPr/>
          <a:lstStyle/>
          <a:p>
            <a:endParaRPr lang="pt-BR" dirty="0"/>
          </a:p>
          <a:p>
            <a:r>
              <a:rPr lang="pt-BR" dirty="0"/>
              <a:t>Quanto vou gastar em materiais?</a:t>
            </a:r>
          </a:p>
          <a:p>
            <a:endParaRPr lang="pt-BR" dirty="0"/>
          </a:p>
          <a:p>
            <a:r>
              <a:rPr lang="pt-BR" dirty="0"/>
              <a:t>E em funcionários?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19º - Matriz</a:t>
            </a:r>
          </a:p>
        </p:txBody>
      </p:sp>
      <p:sp>
        <p:nvSpPr>
          <p:cNvPr id="3" name="Espaço Reservado para Conteúdo 2"/>
          <p:cNvSpPr>
            <a:spLocks noGrp="1"/>
          </p:cNvSpPr>
          <p:nvPr>
            <p:ph idx="1"/>
          </p:nvPr>
        </p:nvSpPr>
        <p:spPr/>
        <p:txBody>
          <a:bodyPr/>
          <a:lstStyle/>
          <a:p>
            <a:r>
              <a:rPr lang="pt-BR" dirty="0"/>
              <a:t>Quais são os pontos fracos do meu negócio?</a:t>
            </a:r>
          </a:p>
          <a:p>
            <a:r>
              <a:rPr lang="pt-BR" dirty="0"/>
              <a:t>E os fortes?</a:t>
            </a:r>
          </a:p>
          <a:p>
            <a:endParaRPr lang="pt-BR" dirty="0"/>
          </a:p>
          <a:p>
            <a:r>
              <a:rPr lang="pt-BR" dirty="0"/>
              <a:t>Quais são as ameaças para meu negócio?</a:t>
            </a:r>
          </a:p>
          <a:p>
            <a:r>
              <a:rPr lang="pt-BR" dirty="0"/>
              <a:t>E as oportunidades?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111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ítulo 1"/>
          <p:cNvSpPr>
            <a:spLocks noGrp="1"/>
          </p:cNvSpPr>
          <p:nvPr>
            <p:ph type="title"/>
          </p:nvPr>
        </p:nvSpPr>
        <p:spPr/>
        <p:txBody>
          <a:bodyPr/>
          <a:lstStyle/>
          <a:p>
            <a:endParaRPr lang="pt-BR" altLang="pt-BR"/>
          </a:p>
        </p:txBody>
      </p:sp>
      <p:pic>
        <p:nvPicPr>
          <p:cNvPr id="7" name="Espaço Reservado para Conteúdo 6"/>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95288" y="1628775"/>
            <a:ext cx="2130425" cy="1495425"/>
          </a:xfrm>
        </p:spPr>
      </p:pic>
      <p:grpSp>
        <p:nvGrpSpPr>
          <p:cNvPr id="10245" name="Grupo 9"/>
          <p:cNvGrpSpPr>
            <a:grpSpLocks/>
          </p:cNvGrpSpPr>
          <p:nvPr/>
        </p:nvGrpSpPr>
        <p:grpSpPr bwMode="auto">
          <a:xfrm>
            <a:off x="-182563" y="66675"/>
            <a:ext cx="9509126" cy="1373188"/>
            <a:chOff x="3676670" y="3981450"/>
            <a:chExt cx="5314930" cy="2163763"/>
          </a:xfrm>
        </p:grpSpPr>
        <p:sp>
          <p:nvSpPr>
            <p:cNvPr id="9" name="Rectangle 23"/>
            <p:cNvSpPr>
              <a:spLocks noChangeArrowheads="1"/>
            </p:cNvSpPr>
            <p:nvPr/>
          </p:nvSpPr>
          <p:spPr bwMode="auto">
            <a:xfrm>
              <a:off x="3809766" y="4114028"/>
              <a:ext cx="5181834" cy="203118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pt-BR" sz="1800" b="0" i="0" u="none" strike="noStrike" kern="0" cap="none" spc="0" normalizeH="0" baseline="0" noProof="0">
                <a:ln>
                  <a:noFill/>
                </a:ln>
                <a:solidFill>
                  <a:schemeClr val="bg1"/>
                </a:solidFill>
                <a:effectLst/>
                <a:uLnTx/>
                <a:uFillTx/>
                <a:latin typeface="Trebuchet MS" pitchFamily="34" charset="0"/>
                <a:cs typeface="Arial" charset="0"/>
              </a:endParaRPr>
            </a:p>
          </p:txBody>
        </p:sp>
        <p:sp>
          <p:nvSpPr>
            <p:cNvPr id="10" name="Rectangle 23"/>
            <p:cNvSpPr>
              <a:spLocks noChangeArrowheads="1"/>
            </p:cNvSpPr>
            <p:nvPr/>
          </p:nvSpPr>
          <p:spPr bwMode="auto">
            <a:xfrm>
              <a:off x="3747654" y="3981450"/>
              <a:ext cx="5181835" cy="203118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pt-BR" sz="1800" b="0" i="0" u="none" strike="noStrike" kern="0" cap="none" spc="0" normalizeH="0" baseline="0" noProof="0">
                <a:ln>
                  <a:noFill/>
                </a:ln>
                <a:solidFill>
                  <a:schemeClr val="bg1"/>
                </a:solidFill>
                <a:effectLst/>
                <a:uLnTx/>
                <a:uFillTx/>
                <a:latin typeface="Trebuchet MS" pitchFamily="34" charset="0"/>
                <a:cs typeface="Arial" charset="0"/>
              </a:endParaRPr>
            </a:p>
          </p:txBody>
        </p:sp>
        <p:sp>
          <p:nvSpPr>
            <p:cNvPr id="11" name="Rectangle 23"/>
            <p:cNvSpPr>
              <a:spLocks noChangeArrowheads="1"/>
            </p:cNvSpPr>
            <p:nvPr/>
          </p:nvSpPr>
          <p:spPr bwMode="auto">
            <a:xfrm>
              <a:off x="3676670" y="3986453"/>
              <a:ext cx="5181835" cy="2028684"/>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pt-BR" sz="1800" b="0" i="0" u="none" strike="noStrike" kern="0" cap="none" spc="0" normalizeH="0" baseline="0" noProof="0">
                <a:ln>
                  <a:noFill/>
                </a:ln>
                <a:solidFill>
                  <a:schemeClr val="bg1"/>
                </a:solidFill>
                <a:effectLst/>
                <a:uLnTx/>
                <a:uFillTx/>
                <a:latin typeface="Trebuchet MS" pitchFamily="34" charset="0"/>
                <a:cs typeface="Arial" charset="0"/>
              </a:endParaRPr>
            </a:p>
          </p:txBody>
        </p:sp>
      </p:grpSp>
      <p:sp>
        <p:nvSpPr>
          <p:cNvPr id="10246" name="CaixaDeTexto 11"/>
          <p:cNvSpPr txBox="1">
            <a:spLocks noChangeArrowheads="1"/>
          </p:cNvSpPr>
          <p:nvPr/>
        </p:nvSpPr>
        <p:spPr bwMode="auto">
          <a:xfrm>
            <a:off x="1716088" y="390525"/>
            <a:ext cx="5473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altLang="pt-BR" sz="3600" b="0" i="0" u="none" strike="noStrike" kern="0" cap="none" spc="0" normalizeH="0" baseline="0" noProof="0">
                <a:ln>
                  <a:noFill/>
                </a:ln>
                <a:solidFill>
                  <a:schemeClr val="bg1"/>
                </a:solidFill>
                <a:effectLst/>
                <a:uLnTx/>
                <a:uFillTx/>
                <a:latin typeface="Century Gothic" pitchFamily="34" charset="0"/>
              </a:rPr>
              <a:t>Modelo de Negócio</a:t>
            </a:r>
          </a:p>
        </p:txBody>
      </p:sp>
      <p:sp>
        <p:nvSpPr>
          <p:cNvPr id="15" name="Seta em curva para a direita 14"/>
          <p:cNvSpPr/>
          <p:nvPr/>
        </p:nvSpPr>
        <p:spPr>
          <a:xfrm>
            <a:off x="61913" y="3716338"/>
            <a:ext cx="1560512" cy="923925"/>
          </a:xfrm>
          <a:prstGeom prst="curvedRightArrow">
            <a:avLst/>
          </a:prstGeom>
        </p:spPr>
        <p:style>
          <a:lnRef idx="3">
            <a:schemeClr val="lt1"/>
          </a:lnRef>
          <a:fillRef idx="1">
            <a:schemeClr val="dk1"/>
          </a:fillRef>
          <a:effectRef idx="1">
            <a:schemeClr val="dk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chemeClr val="tx1"/>
              </a:solidFill>
              <a:effectLst/>
              <a:uLnTx/>
              <a:uFillTx/>
            </a:endParaRPr>
          </a:p>
        </p:txBody>
      </p:sp>
      <p:sp>
        <p:nvSpPr>
          <p:cNvPr id="13" name="CaixaDeTexto 12"/>
          <p:cNvSpPr txBox="1">
            <a:spLocks noChangeArrowheads="1"/>
          </p:cNvSpPr>
          <p:nvPr/>
        </p:nvSpPr>
        <p:spPr bwMode="auto">
          <a:xfrm>
            <a:off x="1352550" y="3068638"/>
            <a:ext cx="1825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altLang="pt-BR" sz="2400" b="0" i="0" u="none" strike="noStrike" kern="0" cap="none" spc="0" normalizeH="0" baseline="0" noProof="0">
                <a:ln>
                  <a:noFill/>
                </a:ln>
                <a:solidFill>
                  <a:schemeClr val="tx1"/>
                </a:solidFill>
                <a:effectLst/>
                <a:uLnTx/>
                <a:uFillTx/>
                <a:latin typeface="Century Gothic" pitchFamily="34" charset="0"/>
              </a:rPr>
              <a:t>Estratégia</a:t>
            </a:r>
          </a:p>
        </p:txBody>
      </p:sp>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075" y="4664075"/>
            <a:ext cx="27400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ixaDeTexto 16"/>
          <p:cNvSpPr txBox="1">
            <a:spLocks noChangeArrowheads="1"/>
          </p:cNvSpPr>
          <p:nvPr/>
        </p:nvSpPr>
        <p:spPr bwMode="auto">
          <a:xfrm>
            <a:off x="1733550" y="4178300"/>
            <a:ext cx="3457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altLang="pt-BR" sz="2400" b="0" i="0" u="none" strike="noStrike" kern="0" cap="none" spc="0" normalizeH="0" baseline="0" noProof="0">
                <a:ln>
                  <a:noFill/>
                </a:ln>
                <a:solidFill>
                  <a:srgbClr val="FF0000"/>
                </a:solidFill>
                <a:effectLst/>
                <a:uLnTx/>
                <a:uFillTx/>
                <a:latin typeface="Century Gothic" pitchFamily="34" charset="0"/>
              </a:rPr>
              <a:t>Modelo de Negócios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BR" altLang="pt-BR" sz="2400" b="0" i="0" u="none" strike="noStrike" kern="0" cap="none" spc="0" normalizeH="0" baseline="0" noProof="0">
              <a:ln>
                <a:noFill/>
              </a:ln>
              <a:solidFill>
                <a:srgbClr val="FF0000"/>
              </a:solidFill>
              <a:effectLst/>
              <a:uLnTx/>
              <a:uFillTx/>
              <a:latin typeface="Century Gothic"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altLang="pt-BR" sz="2400" b="0" i="0" u="none" strike="noStrike" kern="0" cap="none" spc="0" normalizeH="0" baseline="0" noProof="0">
                <a:ln>
                  <a:noFill/>
                </a:ln>
                <a:solidFill>
                  <a:srgbClr val="FF0000"/>
                </a:solidFill>
                <a:effectLst/>
                <a:uLnTx/>
                <a:uFillTx/>
                <a:latin typeface="Century Gothic" pitchFamily="34" charset="0"/>
              </a:rPr>
              <a:t>                 CANVAS </a:t>
            </a:r>
          </a:p>
        </p:txBody>
      </p:sp>
      <p:sp>
        <p:nvSpPr>
          <p:cNvPr id="25" name="Chave esquerda 24"/>
          <p:cNvSpPr/>
          <p:nvPr/>
        </p:nvSpPr>
        <p:spPr>
          <a:xfrm>
            <a:off x="5003800" y="1628775"/>
            <a:ext cx="1152525" cy="4641850"/>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26" name="Seta para a direita 25"/>
          <p:cNvSpPr/>
          <p:nvPr/>
        </p:nvSpPr>
        <p:spPr>
          <a:xfrm>
            <a:off x="5867400" y="2312988"/>
            <a:ext cx="792163" cy="360362"/>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pic>
        <p:nvPicPr>
          <p:cNvPr id="27" name="Imagem 26"/>
          <p:cNvPicPr>
            <a:picLocks noChangeAspect="1"/>
          </p:cNvPicPr>
          <p:nvPr/>
        </p:nvPicPr>
        <p:blipFill rotWithShape="1">
          <a:blip r:embed="rId6" cstate="print">
            <a:extLst>
              <a:ext uri="{28A0092B-C50C-407E-A947-70E740481C1C}">
                <a14:useLocalDpi xmlns:a14="http://schemas.microsoft.com/office/drawing/2010/main" val="0"/>
              </a:ext>
            </a:extLst>
          </a:blip>
          <a:srcRect l="8324" t="9058" r="10020" b="20425"/>
          <a:stretch/>
        </p:blipFill>
        <p:spPr>
          <a:xfrm>
            <a:off x="6948264" y="3172741"/>
            <a:ext cx="1487139" cy="1147930"/>
          </a:xfrm>
          <a:prstGeom prst="snip2DiagRect">
            <a:avLst>
              <a:gd name="adj1" fmla="val 33997"/>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8" name="Seta para a direita 27"/>
          <p:cNvSpPr/>
          <p:nvPr/>
        </p:nvSpPr>
        <p:spPr>
          <a:xfrm>
            <a:off x="5827713" y="3470275"/>
            <a:ext cx="792162" cy="360363"/>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pic>
        <p:nvPicPr>
          <p:cNvPr id="31" name="Imagem 3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94425" y="1727200"/>
            <a:ext cx="27622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m 31"/>
          <p:cNvPicPr>
            <a:picLocks noChangeAspect="1"/>
          </p:cNvPicPr>
          <p:nvPr/>
        </p:nvPicPr>
        <p:blipFill>
          <a:blip r:embed="rId8"/>
          <a:stretch>
            <a:fillRect/>
          </a:stretch>
        </p:blipFill>
        <p:spPr>
          <a:xfrm>
            <a:off x="6804025" y="3076575"/>
            <a:ext cx="1708150" cy="1512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 name="Seta para a direita 32"/>
          <p:cNvSpPr/>
          <p:nvPr/>
        </p:nvSpPr>
        <p:spPr>
          <a:xfrm>
            <a:off x="5867400" y="5199063"/>
            <a:ext cx="792163" cy="360362"/>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pic>
        <p:nvPicPr>
          <p:cNvPr id="34" name="Imagem 3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89788" y="4778375"/>
            <a:ext cx="9604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511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6" presetClass="entr" presetSubtype="16"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circle(in)">
                                      <p:cBhvr>
                                        <p:cTn id="39" dur="2000"/>
                                        <p:tgtEl>
                                          <p:spTgt spid="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inVertical)">
                                      <p:cBhvr>
                                        <p:cTn id="55" dur="500"/>
                                        <p:tgtEl>
                                          <p:spTgt spid="3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ppt_x"/>
                                          </p:val>
                                        </p:tav>
                                        <p:tav tm="100000">
                                          <p:val>
                                            <p:strVal val="#ppt_x"/>
                                          </p:val>
                                        </p:tav>
                                      </p:tavLst>
                                    </p:anim>
                                    <p:anim calcmode="lin" valueType="num">
                                      <p:cBhvr additive="base">
                                        <p:cTn id="6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4" presetClass="entr" presetSubtype="1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randombar(horizontal)">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p:bldP spid="17" grpId="0"/>
      <p:bldP spid="25" grpId="0" animBg="1"/>
      <p:bldP spid="26" grpId="0" animBg="1"/>
      <p:bldP spid="28"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Quero abrir um negócio!</a:t>
            </a:r>
          </a:p>
        </p:txBody>
      </p:sp>
      <p:pic>
        <p:nvPicPr>
          <p:cNvPr id="1026" name="Picture 2" descr="http://empreendendobem.com.br/wp-content/uploads/2015/02/ideias-956x429.jpg"/>
          <p:cNvPicPr>
            <a:picLocks noChangeAspect="1" noChangeArrowheads="1"/>
          </p:cNvPicPr>
          <p:nvPr/>
        </p:nvPicPr>
        <p:blipFill>
          <a:blip r:embed="rId2" cstate="print"/>
          <a:srcRect/>
          <a:stretch>
            <a:fillRect/>
          </a:stretch>
        </p:blipFill>
        <p:spPr bwMode="auto">
          <a:xfrm>
            <a:off x="0" y="1844824"/>
            <a:ext cx="9144000" cy="4086226"/>
          </a:xfrm>
          <a:prstGeom prst="rect">
            <a:avLst/>
          </a:prstGeom>
          <a:noFill/>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98550"/>
            <a:ext cx="82835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85738"/>
            <a:ext cx="3529013" cy="31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11"/>
          <p:cNvSpPr txBox="1">
            <a:spLocks noChangeArrowheads="1"/>
          </p:cNvSpPr>
          <p:nvPr/>
        </p:nvSpPr>
        <p:spPr bwMode="auto">
          <a:xfrm>
            <a:off x="504825" y="692150"/>
            <a:ext cx="208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pt-BR" altLang="pt-BR" sz="2400" b="0" i="0" u="none" strike="noStrike" kern="0" cap="none" spc="0" normalizeH="0" baseline="0" noProof="0">
                <a:ln>
                  <a:noFill/>
                </a:ln>
                <a:solidFill>
                  <a:schemeClr val="tx1"/>
                </a:solidFill>
                <a:effectLst/>
                <a:uLnTx/>
                <a:uFillTx/>
                <a:latin typeface="Century Gothic" pitchFamily="34" charset="0"/>
                <a:cs typeface="Arial" pitchFamily="34" charset="0"/>
              </a:rPr>
              <a:t>Segmentos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pt-BR" altLang="pt-BR" sz="2400" b="0" i="0" u="none" strike="noStrike" kern="0" cap="none" spc="0" normalizeH="0" baseline="0" noProof="0">
                <a:ln>
                  <a:noFill/>
                </a:ln>
                <a:solidFill>
                  <a:schemeClr val="tx1"/>
                </a:solidFill>
                <a:effectLst/>
                <a:uLnTx/>
                <a:uFillTx/>
                <a:latin typeface="Century Gothic" pitchFamily="34" charset="0"/>
                <a:cs typeface="Arial" pitchFamily="34" charset="0"/>
              </a:rPr>
              <a:t>de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pt-BR" altLang="pt-BR" sz="2400" b="0" i="0" u="none" strike="noStrike" kern="0" cap="none" spc="0" normalizeH="0" baseline="0" noProof="0">
                <a:ln>
                  <a:noFill/>
                </a:ln>
                <a:solidFill>
                  <a:schemeClr val="tx1"/>
                </a:solidFill>
                <a:effectLst/>
                <a:uLnTx/>
                <a:uFillTx/>
                <a:latin typeface="Century Gothic" pitchFamily="34" charset="0"/>
                <a:cs typeface="Arial" pitchFamily="34" charset="0"/>
              </a:rPr>
              <a:t>Clientes</a:t>
            </a:r>
          </a:p>
        </p:txBody>
      </p:sp>
      <p:sp>
        <p:nvSpPr>
          <p:cNvPr id="13" name="Retângulo 12"/>
          <p:cNvSpPr/>
          <p:nvPr/>
        </p:nvSpPr>
        <p:spPr>
          <a:xfrm>
            <a:off x="6804025" y="1557338"/>
            <a:ext cx="1439863" cy="2519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14" name="Retângulo 13"/>
          <p:cNvSpPr/>
          <p:nvPr/>
        </p:nvSpPr>
        <p:spPr>
          <a:xfrm>
            <a:off x="574675" y="2459038"/>
            <a:ext cx="3754438" cy="2862262"/>
          </a:xfrm>
          <a:prstGeom prst="rect">
            <a:avLst/>
          </a:prstGeom>
        </p:spPr>
        <p:txBody>
          <a:bodyPr>
            <a:spAutoFit/>
          </a:bodyP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Definir diferentes grupos de pessoas a serem atingidos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Exemplos: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Mercado de massa</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Nicho de Mercado</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Segmentado</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Diversificada</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Plataforma Multilateral</a:t>
            </a:r>
          </a:p>
        </p:txBody>
      </p:sp>
      <p:cxnSp>
        <p:nvCxnSpPr>
          <p:cNvPr id="16" name="Conector reto 15"/>
          <p:cNvCxnSpPr/>
          <p:nvPr/>
        </p:nvCxnSpPr>
        <p:spPr>
          <a:xfrm>
            <a:off x="4568825" y="476250"/>
            <a:ext cx="0" cy="564356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2" name="Imagem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206375"/>
            <a:ext cx="35274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aixaDeTexto 18"/>
          <p:cNvSpPr txBox="1">
            <a:spLocks noChangeArrowheads="1"/>
          </p:cNvSpPr>
          <p:nvPr/>
        </p:nvSpPr>
        <p:spPr bwMode="auto">
          <a:xfrm>
            <a:off x="5984875" y="692150"/>
            <a:ext cx="174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pt-BR" altLang="pt-BR" sz="2400" b="0" i="0" u="none" strike="noStrike" kern="0" cap="none" spc="0" normalizeH="0" baseline="0" noProof="0">
                <a:ln>
                  <a:noFill/>
                </a:ln>
                <a:solidFill>
                  <a:schemeClr val="tx1"/>
                </a:solidFill>
                <a:effectLst/>
                <a:uLnTx/>
                <a:uFillTx/>
                <a:latin typeface="Century Gothic" pitchFamily="34" charset="0"/>
              </a:rPr>
              <a:t>Propostas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pt-BR" altLang="pt-BR" sz="2400" b="0" i="0" u="none" strike="noStrike" kern="0" cap="none" spc="0" normalizeH="0" baseline="0" noProof="0">
                <a:ln>
                  <a:noFill/>
                </a:ln>
                <a:solidFill>
                  <a:schemeClr val="tx1"/>
                </a:solidFill>
                <a:effectLst/>
                <a:uLnTx/>
                <a:uFillTx/>
                <a:latin typeface="Century Gothic" pitchFamily="34" charset="0"/>
              </a:rPr>
              <a:t>de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pt-BR" altLang="pt-BR" sz="2400" b="0" i="0" u="none" strike="noStrike" kern="0" cap="none" spc="0" normalizeH="0" baseline="0" noProof="0">
                <a:ln>
                  <a:noFill/>
                </a:ln>
                <a:solidFill>
                  <a:schemeClr val="tx1"/>
                </a:solidFill>
                <a:effectLst/>
                <a:uLnTx/>
                <a:uFillTx/>
                <a:latin typeface="Century Gothic" pitchFamily="34" charset="0"/>
              </a:rPr>
              <a:t>Valor</a:t>
            </a:r>
          </a:p>
        </p:txBody>
      </p:sp>
      <p:sp>
        <p:nvSpPr>
          <p:cNvPr id="20" name="Retângulo 19"/>
          <p:cNvSpPr>
            <a:spLocks noChangeArrowheads="1"/>
          </p:cNvSpPr>
          <p:nvPr/>
        </p:nvSpPr>
        <p:spPr bwMode="auto">
          <a:xfrm>
            <a:off x="4752975" y="2492375"/>
            <a:ext cx="42751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pt-BR" altLang="pt-BR" sz="1800" b="0" i="0" u="none" strike="noStrike" kern="0" cap="none" spc="0" normalizeH="0" baseline="0" noProof="0">
                <a:ln>
                  <a:noFill/>
                </a:ln>
                <a:solidFill>
                  <a:schemeClr val="tx1"/>
                </a:solidFill>
                <a:effectLst/>
                <a:uLnTx/>
                <a:uFillTx/>
                <a:latin typeface="Century Gothic" pitchFamily="34" charset="0"/>
              </a:rPr>
              <a:t>Motivo pelo qual os clientes escolhem uma empresa ou outra</a:t>
            </a: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endParaRPr kumimoji="0" lang="pt-BR" altLang="pt-BR" sz="1800" b="0" i="0" u="none" strike="noStrike" kern="0" cap="none" spc="0" normalizeH="0" baseline="0" noProof="0">
              <a:ln>
                <a:noFill/>
              </a:ln>
              <a:solidFill>
                <a:schemeClr val="tx1"/>
              </a:solidFill>
              <a:effectLst/>
              <a:uLnTx/>
              <a:uFillTx/>
              <a:latin typeface="Century Gothic" pitchFamily="34" charset="0"/>
            </a:endParaRP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pt-BR" altLang="pt-BR" sz="1800" b="0" i="0" u="none" strike="noStrike" kern="0" cap="none" spc="0" normalizeH="0" baseline="0" noProof="0">
                <a:ln>
                  <a:noFill/>
                </a:ln>
                <a:solidFill>
                  <a:schemeClr val="tx1"/>
                </a:solidFill>
                <a:effectLst/>
                <a:uLnTx/>
                <a:uFillTx/>
                <a:latin typeface="Century Gothic" pitchFamily="34" charset="0"/>
              </a:rPr>
              <a:t>Resolve um problema ou satisfaz uma necessidade do consumidor</a:t>
            </a: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endParaRPr kumimoji="0" lang="pt-BR" altLang="pt-BR" sz="1800" b="0" i="0" u="none" strike="noStrike" kern="0" cap="none" spc="0" normalizeH="0" baseline="0" noProof="0">
              <a:ln>
                <a:noFill/>
              </a:ln>
              <a:solidFill>
                <a:schemeClr val="tx1"/>
              </a:solidFill>
              <a:effectLst/>
              <a:uLnTx/>
              <a:uFillTx/>
              <a:latin typeface="Century Gothic" pitchFamily="34" charset="0"/>
            </a:endParaRP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pt-BR" altLang="pt-BR" sz="1800" b="0" i="0" u="none" strike="noStrike" kern="0" cap="none" spc="0" normalizeH="0" baseline="0" noProof="0">
                <a:ln>
                  <a:noFill/>
                </a:ln>
                <a:solidFill>
                  <a:schemeClr val="tx1"/>
                </a:solidFill>
                <a:effectLst/>
                <a:uLnTx/>
                <a:uFillTx/>
                <a:latin typeface="Century Gothic" pitchFamily="34" charset="0"/>
              </a:rPr>
              <a:t>Pode ser uma oferta inovadora ou apenas uma já existente , mas com características e atributos adicionais</a:t>
            </a:r>
          </a:p>
        </p:txBody>
      </p:sp>
      <p:sp>
        <p:nvSpPr>
          <p:cNvPr id="21" name="Retângulo 20"/>
          <p:cNvSpPr/>
          <p:nvPr/>
        </p:nvSpPr>
        <p:spPr>
          <a:xfrm>
            <a:off x="3995738" y="1557338"/>
            <a:ext cx="1382712" cy="2519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646754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nodeType="clickEffect">
                                  <p:stCondLst>
                                    <p:cond delay="0"/>
                                  </p:stCondLst>
                                  <p:childTnLst>
                                    <p:set>
                                      <p:cBhvr>
                                        <p:cTn id="35" dur="1" fill="hold">
                                          <p:stCondLst>
                                            <p:cond delay="0"/>
                                          </p:stCondLst>
                                        </p:cTn>
                                        <p:tgtEl>
                                          <p:spTgt spid="6"/>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p:bldP spid="19" grpId="0"/>
      <p:bldP spid="20" grpId="0"/>
      <p:bldP spid="21" grpId="0" animBg="1"/>
      <p:bldP spid="2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98550"/>
            <a:ext cx="82835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85738"/>
            <a:ext cx="3529013" cy="31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11"/>
          <p:cNvSpPr txBox="1">
            <a:spLocks noChangeArrowheads="1"/>
          </p:cNvSpPr>
          <p:nvPr/>
        </p:nvSpPr>
        <p:spPr bwMode="auto">
          <a:xfrm>
            <a:off x="539750" y="1062038"/>
            <a:ext cx="208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pt-BR" altLang="pt-BR" sz="2400" b="0" i="0" u="none" strike="noStrike" kern="0" cap="none" spc="0" normalizeH="0" baseline="0" noProof="0">
                <a:ln>
                  <a:noFill/>
                </a:ln>
                <a:solidFill>
                  <a:schemeClr val="tx1"/>
                </a:solidFill>
                <a:effectLst/>
                <a:uLnTx/>
                <a:uFillTx/>
                <a:latin typeface="Century Gothic" pitchFamily="34" charset="0"/>
                <a:cs typeface="Arial" pitchFamily="34" charset="0"/>
              </a:rPr>
              <a:t>Canais</a:t>
            </a:r>
          </a:p>
        </p:txBody>
      </p:sp>
      <p:sp>
        <p:nvSpPr>
          <p:cNvPr id="13" name="Retângulo 12"/>
          <p:cNvSpPr/>
          <p:nvPr/>
        </p:nvSpPr>
        <p:spPr>
          <a:xfrm>
            <a:off x="5381625" y="2843213"/>
            <a:ext cx="1439863" cy="1185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14" name="Retângulo 13"/>
          <p:cNvSpPr/>
          <p:nvPr/>
        </p:nvSpPr>
        <p:spPr>
          <a:xfrm>
            <a:off x="574675" y="2459038"/>
            <a:ext cx="3754438" cy="4246562"/>
          </a:xfrm>
          <a:prstGeom prst="rect">
            <a:avLst/>
          </a:prstGeom>
        </p:spPr>
        <p:txBody>
          <a:bodyPr>
            <a:spAutoFit/>
          </a:bodyP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Descrever como a empresa se comunica e alcança seus segmentos de clientes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Funções:</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Ampliar o conhecimento do cliente sobre os produtos e serviços específicos da empresa</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Ajudar os clientes a avaliar a Proposta de Valor de uma empresa</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Levar uma Proposta de Valor aos clientes;</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Realizar o pós-venda</a:t>
            </a:r>
          </a:p>
        </p:txBody>
      </p:sp>
      <p:cxnSp>
        <p:nvCxnSpPr>
          <p:cNvPr id="16" name="Conector reto 15"/>
          <p:cNvCxnSpPr/>
          <p:nvPr/>
        </p:nvCxnSpPr>
        <p:spPr>
          <a:xfrm>
            <a:off x="4572000" y="1063625"/>
            <a:ext cx="0" cy="56419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2" name="Imagem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5700" y="-411163"/>
            <a:ext cx="40386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aixaDeTexto 18"/>
          <p:cNvSpPr txBox="1">
            <a:spLocks noChangeArrowheads="1"/>
          </p:cNvSpPr>
          <p:nvPr/>
        </p:nvSpPr>
        <p:spPr bwMode="auto">
          <a:xfrm>
            <a:off x="5792788" y="866775"/>
            <a:ext cx="23669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pt-BR" altLang="pt-BR" sz="2000" b="0" i="0" u="none" strike="noStrike" kern="0" cap="none" spc="0" normalizeH="0" baseline="0" noProof="0">
                <a:ln>
                  <a:noFill/>
                </a:ln>
                <a:solidFill>
                  <a:schemeClr val="tx1"/>
                </a:solidFill>
                <a:effectLst/>
                <a:uLnTx/>
                <a:uFillTx/>
                <a:latin typeface="Century Gothic" pitchFamily="34" charset="0"/>
              </a:rPr>
              <a:t>Relacionamento</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pt-BR" altLang="pt-BR" sz="2000" b="0" i="0" u="none" strike="noStrike" kern="0" cap="none" spc="0" normalizeH="0" baseline="0" noProof="0">
                <a:ln>
                  <a:noFill/>
                </a:ln>
                <a:solidFill>
                  <a:schemeClr val="tx1"/>
                </a:solidFill>
                <a:effectLst/>
                <a:uLnTx/>
                <a:uFillTx/>
                <a:latin typeface="Century Gothic" pitchFamily="34" charset="0"/>
              </a:rPr>
              <a:t>com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pt-BR" altLang="pt-BR" sz="2000" b="0" i="0" u="none" strike="noStrike" kern="0" cap="none" spc="0" normalizeH="0" baseline="0" noProof="0">
                <a:ln>
                  <a:noFill/>
                </a:ln>
                <a:solidFill>
                  <a:schemeClr val="tx1"/>
                </a:solidFill>
                <a:effectLst/>
                <a:uLnTx/>
                <a:uFillTx/>
                <a:latin typeface="Century Gothic" pitchFamily="34" charset="0"/>
              </a:rPr>
              <a:t>Clientes</a:t>
            </a:r>
          </a:p>
        </p:txBody>
      </p:sp>
      <p:sp>
        <p:nvSpPr>
          <p:cNvPr id="20" name="Retângulo 19"/>
          <p:cNvSpPr/>
          <p:nvPr/>
        </p:nvSpPr>
        <p:spPr>
          <a:xfrm>
            <a:off x="4681538" y="2584450"/>
            <a:ext cx="4778375" cy="4524375"/>
          </a:xfrm>
          <a:prstGeom prst="rect">
            <a:avLst/>
          </a:prstGeom>
        </p:spPr>
        <p:txBody>
          <a:bodyPr>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Pessoais </a:t>
            </a: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sym typeface="Wingdings" panose="05000000000000000000" pitchFamily="2" charset="2"/>
              </a:rPr>
              <a:t></a:t>
            </a: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automatizado</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Motivações: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Conquista e retenção do cliente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Ampliação das vendas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Influência na experiência do cliente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Tipos de Relacionamento:</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Assistência pessoal</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Assistência pessoal dedicada</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Self-</a:t>
            </a:r>
            <a:r>
              <a:rPr kumimoji="0" lang="pt-BR"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service</a:t>
            </a:r>
            <a:endPar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Serviços automatizados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Comunidades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Cocriação</a:t>
            </a:r>
            <a:endPar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p:txBody>
      </p:sp>
      <p:sp>
        <p:nvSpPr>
          <p:cNvPr id="21" name="Retângulo 20"/>
          <p:cNvSpPr/>
          <p:nvPr/>
        </p:nvSpPr>
        <p:spPr>
          <a:xfrm>
            <a:off x="5399088" y="1558925"/>
            <a:ext cx="1404937" cy="127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442104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nodeType="clickEffect">
                                  <p:stCondLst>
                                    <p:cond delay="0"/>
                                  </p:stCondLst>
                                  <p:childTnLst>
                                    <p:set>
                                      <p:cBhvr>
                                        <p:cTn id="35" dur="1" fill="hold">
                                          <p:stCondLst>
                                            <p:cond delay="0"/>
                                          </p:stCondLst>
                                        </p:cTn>
                                        <p:tgtEl>
                                          <p:spTgt spid="6"/>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p:bldP spid="19" grpId="0"/>
      <p:bldP spid="20" grpId="0"/>
      <p:bldP spid="21" grpId="0" animBg="1"/>
      <p:bldP spid="2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98550"/>
            <a:ext cx="82835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85738"/>
            <a:ext cx="3529013" cy="31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11"/>
          <p:cNvSpPr txBox="1">
            <a:spLocks noChangeArrowheads="1"/>
          </p:cNvSpPr>
          <p:nvPr/>
        </p:nvSpPr>
        <p:spPr bwMode="auto">
          <a:xfrm>
            <a:off x="539750" y="1062038"/>
            <a:ext cx="2087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pt-BR" sz="2400" b="0" i="0" u="none" strike="noStrike" kern="0" cap="none" spc="0" normalizeH="0" baseline="0" noProof="0">
                <a:ln>
                  <a:noFill/>
                </a:ln>
                <a:solidFill>
                  <a:schemeClr val="tx1"/>
                </a:solidFill>
                <a:effectLst/>
                <a:uLnTx/>
                <a:uFillTx/>
                <a:latin typeface="Century Gothic" pitchFamily="34" charset="0"/>
                <a:cs typeface="Arial" pitchFamily="34" charset="0"/>
              </a:rPr>
              <a:t>Fontes de Receitas</a:t>
            </a:r>
            <a:endParaRPr kumimoji="0" lang="pt-BR" altLang="pt-BR" sz="2400" b="0" i="0" u="none" strike="noStrike" kern="0" cap="none" spc="0" normalizeH="0" baseline="0" noProof="0">
              <a:ln>
                <a:noFill/>
              </a:ln>
              <a:solidFill>
                <a:schemeClr val="tx1"/>
              </a:solidFill>
              <a:effectLst/>
              <a:uLnTx/>
              <a:uFillTx/>
              <a:latin typeface="Century Gothic" pitchFamily="34" charset="0"/>
              <a:cs typeface="Arial" pitchFamily="34" charset="0"/>
            </a:endParaRPr>
          </a:p>
        </p:txBody>
      </p:sp>
      <p:sp>
        <p:nvSpPr>
          <p:cNvPr id="13" name="Retângulo 12"/>
          <p:cNvSpPr/>
          <p:nvPr/>
        </p:nvSpPr>
        <p:spPr>
          <a:xfrm>
            <a:off x="4711700" y="4049713"/>
            <a:ext cx="3562350" cy="1185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14" name="Retângulo 13"/>
          <p:cNvSpPr>
            <a:spLocks noChangeArrowheads="1"/>
          </p:cNvSpPr>
          <p:nvPr/>
        </p:nvSpPr>
        <p:spPr bwMode="auto">
          <a:xfrm>
            <a:off x="554038" y="2349500"/>
            <a:ext cx="3754437"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cs typeface="Arial" pitchFamily="34" charset="0"/>
              </a:rPr>
              <a:t>Dinheiro que uma empresa gera a partir de cada segmento de clientes</a:t>
            </a: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cs typeface="Arial" pitchFamily="34" charset="0"/>
              </a:rPr>
              <a:t>Fontes de receita:</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cs typeface="Arial" pitchFamily="34" charset="0"/>
              </a:rPr>
              <a:t>venda de recursos,</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cs typeface="Arial" pitchFamily="34" charset="0"/>
              </a:rPr>
              <a:t>taxa de assinatura, </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cs typeface="Arial" pitchFamily="34" charset="0"/>
              </a:rPr>
              <a:t>licenciamento, </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cs typeface="Arial" pitchFamily="34" charset="0"/>
              </a:rPr>
              <a:t>taxa de uso , </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700" b="0" i="0" u="none" strike="noStrike" kern="0" cap="none" spc="0" normalizeH="0" baseline="0" noProof="0">
                <a:ln>
                  <a:noFill/>
                </a:ln>
                <a:solidFill>
                  <a:schemeClr val="tx1"/>
                </a:solidFill>
                <a:effectLst/>
                <a:uLnTx/>
                <a:uFillTx/>
                <a:latin typeface="Century Gothic" pitchFamily="34" charset="0"/>
                <a:cs typeface="Arial" pitchFamily="34" charset="0"/>
              </a:rPr>
              <a:t>empréstimos/alugueis/leasing,</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cs typeface="Arial" pitchFamily="34" charset="0"/>
              </a:rPr>
              <a:t>taxa de corretagem, </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cs typeface="Arial" pitchFamily="34" charset="0"/>
              </a:rPr>
              <a:t>anúncios.</a:t>
            </a: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cs typeface="Arial" pitchFamily="34" charset="0"/>
              </a:rPr>
              <a:t>E cada Fonte de Receita pode ter diferentes mecanismos de precificação( fixa ou dinâmica</a:t>
            </a:r>
            <a:r>
              <a:rPr kumimoji="0" lang="en-US" altLang="pt-BR" sz="1800" b="0" i="0" u="none" strike="noStrike" kern="0" cap="none" spc="0" normalizeH="0" baseline="0" noProof="0">
                <a:ln>
                  <a:noFill/>
                </a:ln>
                <a:solidFill>
                  <a:schemeClr val="tx1"/>
                </a:solidFill>
                <a:effectLst/>
                <a:uLnTx/>
                <a:uFillTx/>
                <a:latin typeface="Arial" pitchFamily="34" charset="0"/>
              </a:rPr>
              <a:t>).</a:t>
            </a:r>
            <a:endParaRPr kumimoji="0" lang="pt-BR" altLang="pt-BR" sz="1800" b="0" i="0" u="none" strike="noStrike" kern="0" cap="none" spc="0" normalizeH="0" baseline="0" noProof="0">
              <a:ln>
                <a:noFill/>
              </a:ln>
              <a:solidFill>
                <a:schemeClr val="tx1"/>
              </a:solidFill>
              <a:effectLst/>
              <a:uLnTx/>
              <a:uFillTx/>
              <a:latin typeface="Arial" pitchFamily="34" charset="0"/>
            </a:endParaRPr>
          </a:p>
          <a:p>
            <a:pPr marL="285750" marR="0" lvl="0" indent="-285750" algn="just" defTabSz="914400" eaLnBrk="1" fontAlgn="auto" latinLnBrk="0" hangingPunct="1">
              <a:lnSpc>
                <a:spcPct val="100000"/>
              </a:lnSpc>
              <a:spcBef>
                <a:spcPct val="0"/>
              </a:spcBef>
              <a:spcAft>
                <a:spcPts val="0"/>
              </a:spcAft>
              <a:buClrTx/>
              <a:buSzTx/>
              <a:buFont typeface="Wingdings" pitchFamily="2" charset="2"/>
              <a:buChar char="ü"/>
              <a:tabLst/>
              <a:defRPr/>
            </a:pPr>
            <a:endParaRPr kumimoji="0" lang="pt-BR" altLang="pt-BR" sz="1800" b="0" i="0" u="none" strike="noStrike" kern="0" cap="none" spc="0" normalizeH="0" baseline="0" noProof="0">
              <a:ln>
                <a:noFill/>
              </a:ln>
              <a:solidFill>
                <a:schemeClr val="tx1"/>
              </a:solidFill>
              <a:effectLst/>
              <a:uLnTx/>
              <a:uFillTx/>
              <a:latin typeface="Century Gothic" pitchFamily="34" charset="0"/>
            </a:endParaRPr>
          </a:p>
        </p:txBody>
      </p:sp>
      <p:cxnSp>
        <p:nvCxnSpPr>
          <p:cNvPr id="16" name="Conector reto 15"/>
          <p:cNvCxnSpPr/>
          <p:nvPr/>
        </p:nvCxnSpPr>
        <p:spPr>
          <a:xfrm>
            <a:off x="4572000" y="1063625"/>
            <a:ext cx="0" cy="56419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2" name="Imagem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0475" y="-412750"/>
            <a:ext cx="3933825"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aixaDeTexto 18"/>
          <p:cNvSpPr txBox="1">
            <a:spLocks noChangeArrowheads="1"/>
          </p:cNvSpPr>
          <p:nvPr/>
        </p:nvSpPr>
        <p:spPr bwMode="auto">
          <a:xfrm>
            <a:off x="5792788" y="866775"/>
            <a:ext cx="23669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pt-BR" sz="2000" b="0" i="0" u="none" strike="noStrike" kern="0" cap="none" spc="0" normalizeH="0" baseline="0" noProof="0">
                <a:ln>
                  <a:noFill/>
                </a:ln>
                <a:solidFill>
                  <a:schemeClr val="tx1"/>
                </a:solidFill>
                <a:effectLst/>
                <a:uLnTx/>
                <a:uFillTx/>
                <a:latin typeface="Century Gothic" pitchFamily="34" charset="0"/>
              </a:rPr>
              <a:t>Recursos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pt-BR" sz="2000" b="0" i="0" u="none" strike="noStrike" kern="0" cap="none" spc="0" normalizeH="0" baseline="0" noProof="0">
                <a:ln>
                  <a:noFill/>
                </a:ln>
                <a:solidFill>
                  <a:schemeClr val="tx1"/>
                </a:solidFill>
                <a:effectLst/>
                <a:uLnTx/>
                <a:uFillTx/>
                <a:latin typeface="Century Gothic" pitchFamily="34" charset="0"/>
              </a:rPr>
              <a:t>Principais </a:t>
            </a:r>
            <a:endParaRPr kumimoji="0" lang="pt-BR" altLang="pt-BR" sz="2000" b="0" i="0" u="none" strike="noStrike" kern="0" cap="none" spc="0" normalizeH="0" baseline="0" noProof="0">
              <a:ln>
                <a:noFill/>
              </a:ln>
              <a:solidFill>
                <a:schemeClr val="tx1"/>
              </a:solidFill>
              <a:effectLst/>
              <a:uLnTx/>
              <a:uFillTx/>
              <a:latin typeface="Century Gothic" pitchFamily="34" charset="0"/>
            </a:endParaRPr>
          </a:p>
        </p:txBody>
      </p:sp>
      <p:sp>
        <p:nvSpPr>
          <p:cNvPr id="20" name="Retângulo 19"/>
          <p:cNvSpPr/>
          <p:nvPr/>
        </p:nvSpPr>
        <p:spPr>
          <a:xfrm>
            <a:off x="4859338" y="2557463"/>
            <a:ext cx="3703637" cy="3416300"/>
          </a:xfrm>
          <a:prstGeom prst="rect">
            <a:avLst/>
          </a:prstGeom>
        </p:spPr>
        <p:txBody>
          <a:bodyPr>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Permitem</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que a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empresa</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crie</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e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ofereça</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sua</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Proposta</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de Valor,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alcance</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mecados</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mantenha</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relacionamnetos</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com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os</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clientes</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e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obtenha</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receita</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Podem</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ser</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físicos</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financeiros</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intelectuais</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ou</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r>
              <a:rPr kumimoji="0" lang="en-US" sz="1800" b="0" i="0" u="none" strike="noStrike" kern="0" cap="none" spc="0" normalizeH="0" baseline="0" noProof="0" dirty="0" err="1">
                <a:ln>
                  <a:noFill/>
                </a:ln>
                <a:solidFill>
                  <a:sysClr val="windowText" lastClr="000000"/>
                </a:solidFill>
                <a:effectLst/>
                <a:uLnTx/>
                <a:uFillTx/>
                <a:latin typeface="Century Gothic" panose="020B0502020202020204" pitchFamily="34" charset="0"/>
              </a:rPr>
              <a:t>humanos</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18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p:txBody>
      </p:sp>
      <p:sp>
        <p:nvSpPr>
          <p:cNvPr id="21" name="Retângulo 20"/>
          <p:cNvSpPr/>
          <p:nvPr/>
        </p:nvSpPr>
        <p:spPr>
          <a:xfrm>
            <a:off x="2555875" y="2860675"/>
            <a:ext cx="1476375" cy="1189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632143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nodeType="clickEffect">
                                  <p:stCondLst>
                                    <p:cond delay="0"/>
                                  </p:stCondLst>
                                  <p:childTnLst>
                                    <p:set>
                                      <p:cBhvr>
                                        <p:cTn id="35" dur="1" fill="hold">
                                          <p:stCondLst>
                                            <p:cond delay="0"/>
                                          </p:stCondLst>
                                        </p:cTn>
                                        <p:tgtEl>
                                          <p:spTgt spid="6"/>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p:bldP spid="19" grpId="0"/>
      <p:bldP spid="20" grpId="0"/>
      <p:bldP spid="21" grpId="0" animBg="1"/>
      <p:bldP spid="2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3950"/>
            <a:ext cx="82835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85738"/>
            <a:ext cx="3529013" cy="31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11"/>
          <p:cNvSpPr txBox="1">
            <a:spLocks noChangeArrowheads="1"/>
          </p:cNvSpPr>
          <p:nvPr/>
        </p:nvSpPr>
        <p:spPr bwMode="auto">
          <a:xfrm>
            <a:off x="539750" y="1062038"/>
            <a:ext cx="2087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pt-BR" sz="2400" b="0" i="0" u="none" strike="noStrike" kern="0" cap="none" spc="0" normalizeH="0" baseline="0" noProof="0">
                <a:ln>
                  <a:noFill/>
                </a:ln>
                <a:solidFill>
                  <a:schemeClr val="tx1"/>
                </a:solidFill>
                <a:effectLst/>
                <a:uLnTx/>
                <a:uFillTx/>
                <a:latin typeface="Century Gothic" pitchFamily="34" charset="0"/>
                <a:cs typeface="Arial" pitchFamily="34" charset="0"/>
              </a:rPr>
              <a:t>Atividades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pt-BR" sz="2400" b="0" i="0" u="none" strike="noStrike" kern="0" cap="none" spc="0" normalizeH="0" baseline="0" noProof="0">
                <a:ln>
                  <a:noFill/>
                </a:ln>
                <a:solidFill>
                  <a:schemeClr val="tx1"/>
                </a:solidFill>
                <a:effectLst/>
                <a:uLnTx/>
                <a:uFillTx/>
                <a:latin typeface="Century Gothic" pitchFamily="34" charset="0"/>
                <a:cs typeface="Arial" pitchFamily="34" charset="0"/>
              </a:rPr>
              <a:t>Chave</a:t>
            </a:r>
            <a:endParaRPr kumimoji="0" lang="pt-BR" altLang="pt-BR" sz="2400" b="0" i="0" u="none" strike="noStrike" kern="0" cap="none" spc="0" normalizeH="0" baseline="0" noProof="0">
              <a:ln>
                <a:noFill/>
              </a:ln>
              <a:solidFill>
                <a:schemeClr val="tx1"/>
              </a:solidFill>
              <a:effectLst/>
              <a:uLnTx/>
              <a:uFillTx/>
              <a:latin typeface="Century Gothic" pitchFamily="34" charset="0"/>
              <a:cs typeface="Arial" pitchFamily="34" charset="0"/>
            </a:endParaRPr>
          </a:p>
        </p:txBody>
      </p:sp>
      <p:sp>
        <p:nvSpPr>
          <p:cNvPr id="13" name="Retângulo 12"/>
          <p:cNvSpPr/>
          <p:nvPr/>
        </p:nvSpPr>
        <p:spPr>
          <a:xfrm>
            <a:off x="2592388" y="1612900"/>
            <a:ext cx="1439862" cy="1241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14" name="Retângulo 13"/>
          <p:cNvSpPr>
            <a:spLocks noChangeArrowheads="1"/>
          </p:cNvSpPr>
          <p:nvPr/>
        </p:nvSpPr>
        <p:spPr bwMode="auto">
          <a:xfrm>
            <a:off x="539750" y="2349500"/>
            <a:ext cx="37544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São ações mais importantes que uma empresa deve executar para operar com sucesso.</a:t>
            </a: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endParaRPr kumimoji="0" lang="en-US" altLang="pt-BR" sz="1800" b="0" i="0" u="none" strike="noStrike" kern="0" cap="none" spc="0" normalizeH="0" baseline="0" noProof="0">
              <a:ln>
                <a:noFill/>
              </a:ln>
              <a:solidFill>
                <a:schemeClr val="tx1"/>
              </a:solidFill>
              <a:effectLst/>
              <a:uLnTx/>
              <a:uFillTx/>
              <a:latin typeface="Century Gothic" pitchFamily="34" charset="0"/>
            </a:endParaRP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Necessárias para criar e oferecer a proposta de valor, alcançar mercados, manater relacionamento com cliente e gerar renda.</a:t>
            </a: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endParaRPr kumimoji="0" lang="en-US" altLang="pt-BR" sz="1800" b="0" i="0" u="none" strike="noStrike" kern="0" cap="none" spc="0" normalizeH="0" baseline="0" noProof="0">
              <a:ln>
                <a:noFill/>
              </a:ln>
              <a:solidFill>
                <a:schemeClr val="tx1"/>
              </a:solidFill>
              <a:effectLst/>
              <a:uLnTx/>
              <a:uFillTx/>
              <a:latin typeface="Century Gothic" pitchFamily="34" charset="0"/>
            </a:endParaRP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Categorizadas como: </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produção, </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resolução de problemas </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plataforma/rede.</a:t>
            </a:r>
          </a:p>
          <a:p>
            <a:pPr marL="285750" marR="0" lvl="0" indent="-285750" algn="just" defTabSz="914400" eaLnBrk="1" fontAlgn="auto" latinLnBrk="0" hangingPunct="1">
              <a:lnSpc>
                <a:spcPct val="100000"/>
              </a:lnSpc>
              <a:spcBef>
                <a:spcPct val="0"/>
              </a:spcBef>
              <a:spcAft>
                <a:spcPts val="0"/>
              </a:spcAft>
              <a:buClrTx/>
              <a:buSzTx/>
              <a:buFont typeface="Wingdings" pitchFamily="2" charset="2"/>
              <a:buChar char="ü"/>
              <a:tabLst/>
              <a:defRPr/>
            </a:pPr>
            <a:endParaRPr kumimoji="0" lang="pt-BR" altLang="pt-BR" sz="1800" b="0" i="0" u="none" strike="noStrike" kern="0" cap="none" spc="0" normalizeH="0" baseline="0" noProof="0">
              <a:ln>
                <a:noFill/>
              </a:ln>
              <a:solidFill>
                <a:schemeClr val="tx1"/>
              </a:solidFill>
              <a:effectLst/>
              <a:uLnTx/>
              <a:uFillTx/>
              <a:latin typeface="Century Gothic" pitchFamily="34" charset="0"/>
            </a:endParaRPr>
          </a:p>
        </p:txBody>
      </p:sp>
      <p:cxnSp>
        <p:nvCxnSpPr>
          <p:cNvPr id="16" name="Conector reto 15"/>
          <p:cNvCxnSpPr/>
          <p:nvPr/>
        </p:nvCxnSpPr>
        <p:spPr>
          <a:xfrm>
            <a:off x="4572000" y="1063625"/>
            <a:ext cx="0" cy="56419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2" name="Imagem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0475" y="-412750"/>
            <a:ext cx="3933825"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aixaDeTexto 18"/>
          <p:cNvSpPr txBox="1">
            <a:spLocks noChangeArrowheads="1"/>
          </p:cNvSpPr>
          <p:nvPr/>
        </p:nvSpPr>
        <p:spPr bwMode="auto">
          <a:xfrm>
            <a:off x="5792788" y="866775"/>
            <a:ext cx="23669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pt-BR" sz="2400" b="0" i="0" u="none" strike="noStrike" kern="0" cap="none" spc="0" normalizeH="0" baseline="0" noProof="0">
                <a:ln>
                  <a:noFill/>
                </a:ln>
                <a:solidFill>
                  <a:schemeClr val="tx1"/>
                </a:solidFill>
                <a:effectLst/>
                <a:uLnTx/>
                <a:uFillTx/>
                <a:latin typeface="Century Gothic" pitchFamily="34" charset="0"/>
              </a:rPr>
              <a:t>Parcerias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pt-BR" sz="2400" b="0" i="0" u="none" strike="noStrike" kern="0" cap="none" spc="0" normalizeH="0" baseline="0" noProof="0">
                <a:ln>
                  <a:noFill/>
                </a:ln>
                <a:solidFill>
                  <a:schemeClr val="tx1"/>
                </a:solidFill>
                <a:effectLst/>
                <a:uLnTx/>
                <a:uFillTx/>
                <a:latin typeface="Century Gothic" pitchFamily="34" charset="0"/>
              </a:rPr>
              <a:t>Principais </a:t>
            </a:r>
            <a:endParaRPr kumimoji="0" lang="pt-BR" altLang="pt-BR" sz="2400" b="0" i="0" u="none" strike="noStrike" kern="0" cap="none" spc="0" normalizeH="0" baseline="0" noProof="0">
              <a:ln>
                <a:noFill/>
              </a:ln>
              <a:solidFill>
                <a:schemeClr val="tx1"/>
              </a:solidFill>
              <a:effectLst/>
              <a:uLnTx/>
              <a:uFillTx/>
              <a:latin typeface="Century Gothic" pitchFamily="34" charset="0"/>
            </a:endParaRPr>
          </a:p>
        </p:txBody>
      </p:sp>
      <p:sp>
        <p:nvSpPr>
          <p:cNvPr id="20" name="Retângulo 19"/>
          <p:cNvSpPr>
            <a:spLocks noChangeArrowheads="1"/>
          </p:cNvSpPr>
          <p:nvPr/>
        </p:nvSpPr>
        <p:spPr bwMode="auto">
          <a:xfrm>
            <a:off x="4787900" y="2455863"/>
            <a:ext cx="37020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Criam alianças para otimizar seus modelos, reduzir riscos ou adquirir recursos. </a:t>
            </a: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endParaRPr kumimoji="0" lang="en-US" altLang="pt-BR" sz="1800" b="0" i="0" u="none" strike="noStrike" kern="0" cap="none" spc="0" normalizeH="0" baseline="0" noProof="0">
              <a:ln>
                <a:noFill/>
              </a:ln>
              <a:solidFill>
                <a:schemeClr val="tx1"/>
              </a:solidFill>
              <a:effectLst/>
              <a:uLnTx/>
              <a:uFillTx/>
              <a:latin typeface="Century Gothic" pitchFamily="34" charset="0"/>
            </a:endParaRP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Podem ser de 4 tipos:</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Alianças estratégicas entre não competidores</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Coopetição: parcerias estratégicas entre concorrentes</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Joint Ventures para desenvolver novos negócios</a:t>
            </a:r>
          </a:p>
          <a:p>
            <a:pPr marL="285750" marR="0" lvl="0" indent="-285750" defTabSz="914400" eaLnBrk="1" fontAlgn="auto" latinLnBrk="0" hangingPunct="1">
              <a:lnSpc>
                <a:spcPct val="100000"/>
              </a:lnSpc>
              <a:spcBef>
                <a:spcPct val="0"/>
              </a:spcBef>
              <a:spcAft>
                <a:spcPts val="0"/>
              </a:spcAft>
              <a:buClrTx/>
              <a:buSzTx/>
              <a:buFontTx/>
              <a:buChar char="•"/>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Relação comprador-fornecedor para garantir suprimentos confiáveis</a:t>
            </a:r>
            <a:endParaRPr kumimoji="0" lang="pt-BR" altLang="pt-BR" sz="1800" b="0" i="0" u="none" strike="noStrike" kern="0" cap="none" spc="0" normalizeH="0" baseline="0" noProof="0">
              <a:ln>
                <a:noFill/>
              </a:ln>
              <a:solidFill>
                <a:schemeClr val="tx1"/>
              </a:solidFill>
              <a:effectLst/>
              <a:uLnTx/>
              <a:uFillTx/>
              <a:latin typeface="Century Gothic" pitchFamily="34" charset="0"/>
            </a:endParaRPr>
          </a:p>
          <a:p>
            <a:pPr marL="285750" marR="0" lvl="0" indent="-285750" defTabSz="914400" eaLnBrk="1" fontAlgn="auto" latinLnBrk="0" hangingPunct="1">
              <a:lnSpc>
                <a:spcPct val="100000"/>
              </a:lnSpc>
              <a:spcBef>
                <a:spcPct val="0"/>
              </a:spcBef>
              <a:spcAft>
                <a:spcPts val="0"/>
              </a:spcAft>
              <a:buClrTx/>
              <a:buSzTx/>
              <a:buFontTx/>
              <a:buChar char="•"/>
              <a:tabLst/>
              <a:defRPr/>
            </a:pPr>
            <a:endParaRPr kumimoji="0" lang="pt-BR" altLang="pt-BR" sz="1800" b="0" i="0" u="none" strike="noStrike" kern="0" cap="none" spc="0" normalizeH="0" baseline="0" noProof="0">
              <a:ln>
                <a:noFill/>
              </a:ln>
              <a:solidFill>
                <a:schemeClr val="tx1"/>
              </a:solidFill>
              <a:effectLst/>
              <a:uLnTx/>
              <a:uFillTx/>
              <a:latin typeface="Century Gothic" pitchFamily="34" charset="0"/>
            </a:endParaRPr>
          </a:p>
        </p:txBody>
      </p:sp>
      <p:sp>
        <p:nvSpPr>
          <p:cNvPr id="21" name="Retângulo 20"/>
          <p:cNvSpPr/>
          <p:nvPr/>
        </p:nvSpPr>
        <p:spPr>
          <a:xfrm>
            <a:off x="1163638" y="1628775"/>
            <a:ext cx="1439862" cy="2451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877114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nodeType="clickEffect">
                                  <p:stCondLst>
                                    <p:cond delay="0"/>
                                  </p:stCondLst>
                                  <p:childTnLst>
                                    <p:set>
                                      <p:cBhvr>
                                        <p:cTn id="35" dur="1" fill="hold">
                                          <p:stCondLst>
                                            <p:cond delay="0"/>
                                          </p:stCondLst>
                                        </p:cTn>
                                        <p:tgtEl>
                                          <p:spTgt spid="6"/>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p:bldP spid="19" grpId="0"/>
      <p:bldP spid="20" grpId="0"/>
      <p:bldP spid="21" grpId="0" animBg="1"/>
      <p:bldP spid="2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3950"/>
            <a:ext cx="82835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85738"/>
            <a:ext cx="3529013" cy="31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11"/>
          <p:cNvSpPr txBox="1">
            <a:spLocks noChangeArrowheads="1"/>
          </p:cNvSpPr>
          <p:nvPr/>
        </p:nvSpPr>
        <p:spPr bwMode="auto">
          <a:xfrm>
            <a:off x="539750" y="1062038"/>
            <a:ext cx="2087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pt-BR" sz="2400" b="0" i="0" u="none" strike="noStrike" kern="0" cap="none" spc="0" normalizeH="0" baseline="0" noProof="0">
                <a:ln>
                  <a:noFill/>
                </a:ln>
                <a:solidFill>
                  <a:schemeClr val="tx1"/>
                </a:solidFill>
                <a:effectLst/>
                <a:uLnTx/>
                <a:uFillTx/>
                <a:latin typeface="Century Gothic" pitchFamily="34" charset="0"/>
                <a:cs typeface="Arial" pitchFamily="34" charset="0"/>
              </a:rPr>
              <a:t>Estrutura de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pt-BR" sz="2400" b="0" i="0" u="none" strike="noStrike" kern="0" cap="none" spc="0" normalizeH="0" baseline="0" noProof="0">
                <a:ln>
                  <a:noFill/>
                </a:ln>
                <a:solidFill>
                  <a:schemeClr val="tx1"/>
                </a:solidFill>
                <a:effectLst/>
                <a:uLnTx/>
                <a:uFillTx/>
                <a:latin typeface="Century Gothic" pitchFamily="34" charset="0"/>
                <a:cs typeface="Arial" pitchFamily="34" charset="0"/>
              </a:rPr>
              <a:t>Custos</a:t>
            </a:r>
            <a:endParaRPr kumimoji="0" lang="pt-BR" altLang="pt-BR" sz="2400" b="0" i="0" u="none" strike="noStrike" kern="0" cap="none" spc="0" normalizeH="0" baseline="0" noProof="0">
              <a:ln>
                <a:noFill/>
              </a:ln>
              <a:solidFill>
                <a:schemeClr val="tx1"/>
              </a:solidFill>
              <a:effectLst/>
              <a:uLnTx/>
              <a:uFillTx/>
              <a:latin typeface="Century Gothic" pitchFamily="34" charset="0"/>
              <a:cs typeface="Arial" pitchFamily="34" charset="0"/>
            </a:endParaRPr>
          </a:p>
        </p:txBody>
      </p:sp>
      <p:sp>
        <p:nvSpPr>
          <p:cNvPr id="13" name="Retângulo 12"/>
          <p:cNvSpPr/>
          <p:nvPr/>
        </p:nvSpPr>
        <p:spPr>
          <a:xfrm>
            <a:off x="1152525" y="4056063"/>
            <a:ext cx="3635375" cy="1241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14" name="Retângulo 13"/>
          <p:cNvSpPr>
            <a:spLocks noChangeArrowheads="1"/>
          </p:cNvSpPr>
          <p:nvPr/>
        </p:nvSpPr>
        <p:spPr bwMode="auto">
          <a:xfrm>
            <a:off x="841375" y="2492375"/>
            <a:ext cx="375443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Descreve os custos envolvidos mais importantes.</a:t>
            </a: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endParaRPr kumimoji="0" lang="en-US" altLang="pt-BR" sz="1800" b="0" i="0" u="none" strike="noStrike" kern="0" cap="none" spc="0" normalizeH="0" baseline="0" noProof="0">
              <a:ln>
                <a:noFill/>
              </a:ln>
              <a:solidFill>
                <a:schemeClr val="tx1"/>
              </a:solidFill>
              <a:effectLst/>
              <a:uLnTx/>
              <a:uFillTx/>
              <a:latin typeface="Century Gothic" pitchFamily="34" charset="0"/>
            </a:endParaRP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endParaRPr kumimoji="0" lang="pt-BR" altLang="pt-BR" sz="1800" b="0" i="0" u="none" strike="noStrike" kern="0" cap="none" spc="0" normalizeH="0" baseline="0" noProof="0">
              <a:ln>
                <a:noFill/>
              </a:ln>
              <a:solidFill>
                <a:schemeClr val="tx1"/>
              </a:solidFill>
              <a:effectLst/>
              <a:uLnTx/>
              <a:uFillTx/>
              <a:latin typeface="Century Gothic" pitchFamily="34" charset="0"/>
            </a:endParaRP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Direcionadas por custos – minimiza o custo sempre que possível. Ex: linhas aéreas “econômicas”.</a:t>
            </a: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endParaRPr kumimoji="0" lang="en-US" altLang="pt-BR" sz="1800" b="0" i="0" u="none" strike="noStrike" kern="0" cap="none" spc="0" normalizeH="0" baseline="0" noProof="0">
              <a:ln>
                <a:noFill/>
              </a:ln>
              <a:solidFill>
                <a:schemeClr val="tx1"/>
              </a:solidFill>
              <a:effectLst/>
              <a:uLnTx/>
              <a:uFillTx/>
              <a:latin typeface="Century Gothic" pitchFamily="34" charset="0"/>
            </a:endParaRPr>
          </a:p>
          <a:p>
            <a:pPr marL="285750" marR="0" lvl="0" indent="-285750" defTabSz="914400" eaLnBrk="1" fontAlgn="auto" latinLnBrk="0" hangingPunct="1">
              <a:lnSpc>
                <a:spcPct val="100000"/>
              </a:lnSpc>
              <a:spcBef>
                <a:spcPct val="0"/>
              </a:spcBef>
              <a:spcAft>
                <a:spcPts val="0"/>
              </a:spcAft>
              <a:buClrTx/>
              <a:buSzTx/>
              <a:buFont typeface="Wingdings" pitchFamily="2" charset="2"/>
              <a:buChar char="ü"/>
              <a:tabLst/>
              <a:defRPr/>
            </a:pPr>
            <a:r>
              <a:rPr kumimoji="0" lang="en-US" altLang="pt-BR" sz="1800" b="0" i="0" u="none" strike="noStrike" kern="0" cap="none" spc="0" normalizeH="0" baseline="0" noProof="0">
                <a:ln>
                  <a:noFill/>
                </a:ln>
                <a:solidFill>
                  <a:schemeClr val="tx1"/>
                </a:solidFill>
                <a:effectLst/>
                <a:uLnTx/>
                <a:uFillTx/>
                <a:latin typeface="Century Gothic" pitchFamily="34" charset="0"/>
              </a:rPr>
              <a:t>Direcionados por Valor – alto nivel de personalização. Ex: hotéis de luxo</a:t>
            </a:r>
          </a:p>
          <a:p>
            <a:pPr marL="285750" marR="0" lvl="0" indent="-285750" algn="just" defTabSz="914400" eaLnBrk="1" fontAlgn="auto" latinLnBrk="0" hangingPunct="1">
              <a:lnSpc>
                <a:spcPct val="100000"/>
              </a:lnSpc>
              <a:spcBef>
                <a:spcPct val="0"/>
              </a:spcBef>
              <a:spcAft>
                <a:spcPts val="0"/>
              </a:spcAft>
              <a:buClrTx/>
              <a:buSzTx/>
              <a:buFont typeface="Wingdings" pitchFamily="2" charset="2"/>
              <a:buChar char="ü"/>
              <a:tabLst/>
              <a:defRPr/>
            </a:pPr>
            <a:endParaRPr kumimoji="0" lang="pt-BR" altLang="pt-BR" sz="1800" b="0" i="0" u="none" strike="noStrike" kern="0" cap="none" spc="0" normalizeH="0" baseline="0" noProof="0">
              <a:ln>
                <a:noFill/>
              </a:ln>
              <a:solidFill>
                <a:schemeClr val="tx1"/>
              </a:solidFill>
              <a:effectLst/>
              <a:uLnTx/>
              <a:uFillTx/>
              <a:latin typeface="Century Gothic" pitchFamily="34" charset="0"/>
            </a:endParaRPr>
          </a:p>
        </p:txBody>
      </p:sp>
    </p:spTree>
    <p:extLst>
      <p:ext uri="{BB962C8B-B14F-4D97-AF65-F5344CB8AC3E}">
        <p14:creationId xmlns:p14="http://schemas.microsoft.com/office/powerpoint/2010/main" val="10265861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Mãos a Obra!</a:t>
            </a:r>
          </a:p>
        </p:txBody>
      </p:sp>
      <p:pic>
        <p:nvPicPr>
          <p:cNvPr id="1026" name="Picture 2" descr="http://empreendedorx.com.br/wp-content/uploads/2014/04/Plano-de-neg%C3%B3cios.jpg"/>
          <p:cNvPicPr>
            <a:picLocks noChangeAspect="1" noChangeArrowheads="1"/>
          </p:cNvPicPr>
          <p:nvPr/>
        </p:nvPicPr>
        <p:blipFill>
          <a:blip r:embed="rId2" cstate="print"/>
          <a:srcRect/>
          <a:stretch>
            <a:fillRect/>
          </a:stretch>
        </p:blipFill>
        <p:spPr bwMode="auto">
          <a:xfrm>
            <a:off x="1619672" y="1426025"/>
            <a:ext cx="5904656" cy="524333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Não desista de seus sonhos!</a:t>
            </a:r>
          </a:p>
        </p:txBody>
      </p:sp>
      <p:sp>
        <p:nvSpPr>
          <p:cNvPr id="3" name="Espaço Reservado para Conteúdo 2"/>
          <p:cNvSpPr>
            <a:spLocks noGrp="1"/>
          </p:cNvSpPr>
          <p:nvPr>
            <p:ph idx="1"/>
          </p:nvPr>
        </p:nvSpPr>
        <p:spPr>
          <a:xfrm>
            <a:off x="457200" y="1600201"/>
            <a:ext cx="8229600" cy="1180728"/>
          </a:xfrm>
        </p:spPr>
        <p:txBody>
          <a:bodyPr/>
          <a:lstStyle/>
          <a:p>
            <a:r>
              <a:rPr lang="pt-BR" dirty="0">
                <a:hlinkClick r:id="rId2"/>
              </a:rPr>
              <a:t>https://www.youtube.com/watch?v=IYNqDkl-uco</a:t>
            </a:r>
            <a:endParaRPr lang="pt-BR" dirty="0"/>
          </a:p>
          <a:p>
            <a:endParaRPr lang="pt-BR" dirty="0"/>
          </a:p>
          <a:p>
            <a:endParaRPr lang="pt-BR" dirty="0"/>
          </a:p>
        </p:txBody>
      </p:sp>
      <p:sp>
        <p:nvSpPr>
          <p:cNvPr id="38914" name="AutoShape 2" descr="data:image/png;base64,iVBORw0KGgoAAAANSUhEUgAAANIAAADxCAMAAACJfxnoAAAB71BMVEX///8pkrAYN2QdeJP2wZH5phuaHR8qlbP4mWnsPiUXMWAql7QjHyAXM2EWLV37ph+LRx+/bCrWOSgAAAD5xpYAIVgAK13/rR8AJVoAF1QAiaqRAAAAHVYAKl0pj60AGlXJZiMmfp4iaIsoh6YAFFMld5gjb5EdTXUeVHoAEVIZO2d4q80gYISMABzKZSPIWQCLAAAbRG7VgEjvtIPkn2zX2uCZFxnKztZjcYyaorJxfZWmrbu+w80hYobm6Oz8//3JbTz90JFEV3ljqcC82OFKXH2Bi6CPmKrIYhPgl2P0niDgq5HUh12RUz7PdTlrYXLJNSjiih/15t+MV0d4d3eyTh5VZYO4dHXim2jXtLSNvs7lz88zSnDuTjMWERJUn7+eMB38qnzmvKi2XimnRia3t7d+ZWHt0cTZ6u5QTk6iOzxReZCioaGOQCCoJSHNcR+ARU8AAE45Njfbn4DIl5eKIy/okSCwYGH/8Mtwr8TCTDieyNXwZUjze1u+bkDwMhZTbXqFW1CmZUWsUT/SYzjLSTR9ZmRUTGOfhnv21KSFfn7Is5fx29HKpolnSFN7UE+4mIO7hGU7OVlqKUQAACRiOVfAhIV7JzsLKEJuWXBTfKBeXF3Xy7X/9+WqUFGhNTahWCXPbU/5sUn7w3WGGyWgH3/DAAAgAElEQVR4nN19iX8bRbau1HbUuJpq3ySWrLWtlqzFsiSnvcir7OAsXuI4xMFOABM7iXMDhBsDCQEGBgYu3IG8DPcO84Z5PEhgGP7Qd05Vd6tb6tZmacKb8+NHnNiW+tM55ztLnaryeH7Dsjg/dy63u/CsH6NzMr0cigUIISP/MphmQlSgJJ0sB84960fpjEwFAoIgZxRJypGdZ/0wHZHpEQEQpSWvmJIDK8/6aTohiIjSpOj1ShqNTj/rx+mALA4Dopzi3dvzqjIlz/pxOiEBiojE0VERlBSbfdaP0wE5B8yQ8+6NjqKShNCzfpwOyGwQqEFhiKQsDZx/1s9zdJkCapCTIiLyJmVhePEZPcfig/cjTN787tUjvtQuFWRVGh0d9XrFMiUzHXm+1uVqJFLyMSlFIr6Xj/JSYHakzBF5RUHwPxsGf9nAY6B62vZLLQF/U00ER4KY5FWJEOzgczYv30V0LPfu6V9EfO2+1gc7xHQktLvAnPW7S0+eLC7Mnt8JvNNdztAR3TvBhKMqvdneaz35cUggCYkjwswhdnvJ+N7Sk8e35+hQELJzQYjtdurxHeQBR3Ti074+hulFrqf2/OmDc0TIodl5GSRZ8P/IIS09+fGt3VAQYrAuse7RxhZDdK/v4+d+r2M6wfXUzos9+TEKbCdyR2IUPvTEw/EIUYRDoXySQUBPoa7xxpslhujGjRsf91n1FNlq/bWWQEk0I+1xs2OQyBPPkye3d0KQT1CZZMopNamIopQiQqBbano5YiC60ddnYLrXpuWhJ8lJr252CIkuA6BdPwE8WlkVJeQM0SsCEwrDU51Hw4Qp6dPnANFrFUiopsiDhr87P7O8c95iPksfzBGaBSV5DUiEzD1e9mNxm09KorgHTja6J4qQ+Al2KuygME868ZqJqOJNke8a/W4MnJ0E/OT2kyf8H558EGJK2jMgeWVhN0gEQhKgG4QzCtWGV0oBIpLrEiJGd/dASc/19Vkh3WsG0rLOXv7dHz94ghzwwVsxIWNRklfKCehCZQA0ygCxf8zLWB52LfN7CnZ3ou/G7z+thdTQ8KaHdD6mw299wGSXyqpXZzsUMU8FoiUlLzc49k9eDfwo0MWohHbX9/GNvr5aSI2zV0gUchkZQQXPISIgB03aq5gdJESynJC8ooEHECUF0G20i6nsFre756oQMV9q/NuLIwJJqQxUIPfjB2B3JC2OWhB5xZQKWCogJSQGOjLfPUSeVwHSi32vfVyrpNL7Tfz6XADoQGKgaPBHSO8IUrQNk+1vjBgCQrfYmwlGpRN9DmbXZKSNQkEOgVNF//D/GKTZKkR2YeQd7HJTzwnSvRZSvHmojfLgLFKaUiGIDF5PFAAe7XbZXgUJguw9XjA1mzqwClZEA8vLlGpSPURShgr+rncp7ZBeNMra95vO76aG0fTYAye1oFrP7DDj61rKUBErJJaARyKRqy+3EgWBIaA+Yp4ipeoiEtOEdrNI0oUznqmiSOlBy/k3xFtZ0R+6rieJKUhiZ7vKdihbJqQTzWWqtTIbEyBVrQvGVFNODkZjc51abXrw/ps/vfn06oOqnMCE1H4hC5WdO9OJQPGiwexgmppMAsGhuQ5Uf69GIiUm4CtPrcblK0GxxM2uTURI5JCsOgNSUnmN5vJp1TBNKZmVIe/zx1aOmLZuGS0gndGemk9/VYd0z1eyNboWF5r/IKngrCZRyRJZSCiSGX9RX6KSEIDvA8NzRwL1wAqJoSq9XPkOtztLmro4uxsKhqyp5eLC7IprYgZqog5qgmKcCmlrOrHHK4w9tD8qBEaOwujfVUFibM1AMcpjeWolTZ0bCWK7Y0T/FKdmd4aG/MFY0LVvGnVSk5SQaUapIkEOanSP219gqP389YHRqUNqe1HvP0Z+Qr0YkMzG3XQ0RhPJBBGCiGBxRYgGY7KWzeZk+o4LA58PCDRf9fBI2Y5EuGeAwmTXv9wuJN2X+oxy3Eh7vmO9Bw7pKv/RqRE5DwFG0qh/yjO9MxwjcjYlSiDJDNGcX34K1VT15Ap14wwv60CMQrKbgxo+2G6guoqYSq/duPF7W/IT8W2BAu9ZIC0OySnWxsnS4NS5oYCspY16QUySIRePzgGJpW1qgnqWKs6IDFXteaWyDMVTu2EqomupUhkxUKXI+yUbpFxM5dkN9hRiuURSEhlRYXwpUzdvwnBblbJSmqifHmGzT1KBQUbaDFJIA1js9VmFgcIOEUJiJd9clGWeopihVM6qgAegKGo6n81oUBO5LVHiarONIMQUJXWUpKsKeR4UPNKm7bEW5Ik+u/BWMTqTr/QT/ND8CDMfMZmTeeNN8qbyOVkmhFLs/ro68w4VaNmiFbHsROsOuhJFTWh75fMB11MVpnsGJCTxhRHkKFEsB0nCK0GkT2RkWRY0TcsBKGwFURcjWcDVWQsGcMVyfbuDPEnyJlOJbE4Itp306a1iOySG6R5qKfLqXAgrH0kVZAAEqYwgE5pL9HBJZ1FPwtCOM0OE7JYHhuvuSoBFTZezGgXt4yc10i4iY63vRTskxASQSu99GwxgkSDm/WWsEhT4BPMaIXIuk09zVFlsBZGQMcWwaAU3A3xsAQGQqgOViSdZ1sCUmSWj4smROmBbJUZ8L9ogYQP8xJff5uBjhhJOEbKKZNq5JCYT+P4C15WagZAvBHPc+qZuW14aLM/KeWJWcCzaRSwwOBhKArFgNERmZo+WwF7li7L3XrRAAlB/YX3evORVMknJXsoB4UH0kNM9SS9rBWF/K3oOn2L6JesrD1cqQfytsuDEeMA7BDUd84di5+ZW5hc6URC+6tPTvXsvnjCWKf6KHxrRkL5ZUBJ5NLI8CKFZRQeIIV8gmEYv/B/rCy9DtK0U6kDiNF1jeVKaNfxCO/OdrW1fNscBENaJLzmgXMqCIinn0tYeo0TkVKU+SKP1BUKz8/97yfKyGG0t7gOhusbyREQUzHWj1frymwaq0j0OSEjb1aIAe2dVVo9iqNVsqYGo8JZxzJaeTfkFIWdxpgQl1cl5En4t2q3e8RYbRfGV3mN+KidqeqTJnh7gpWw6pabSWZnI1m5WEuptRlb2YciozZm8olZN49jGC3Z1+Gbxge8vuPwjZ6uLGhQFGa6cyeFSsZbvsYactIrDTshaAb8lSO4AjVuRK5pmf11QUqib/aGtB77It8yJVOfERemximqBpGZEMUvKjImHKjEFnInY9CKqthfEsY4uNo+3wO58+EhymducbVFIf4SkBZJVS2pQkTRZzTDjC1Djg5/2129+SbluznxBdGJuRHNJDmh01PEpKqC8PCtjOa0qpxVZS0KujjFGGDGyiZCNH2pfTO7ezNerSAx/AzcifOlkb3S0Vkc2UEnseOe1nFaGckNMkUxCzkOlo2FlAGWVzhICFWT3VBV+rf30tIFga+UeEoPMWtniaB1EyNgKo7GsHAj6/UEoCr0JwEHULIVYBT7FVgCZQWGa574YA2WuW018VHnfRKTqKqqHSBcFstWZhanp+d0hHGmCdC5FWKySEhii+NT0SsBOeVWQMjTQZUSEudFoU4jEHMkZHbCdENaCeaOWYHMm4FDzLHMltUmQ+RqkS6501YZIbBJRglg+4KllzBPY4h/7ZpIx39B5zB/qFElJ0h0KxyqQMQOzOt57sj67LlVPI1XVnQt+YqyTefX2AZDEHOQPNOsGCdgh1o1caBERvadXRjWIsJDNZjLZckqxZXxAv8NVL3QuSKzLYxpl83VUoBlXSAkS7Maw2vslX+lXTBnKUg0iXOonNABCiZyx5uViSq5ZvFsZ5r6o/0SGcQbShiukPI12gfCw8VVifCXpfmQdjZEp8QdmVlbmhCjBKZlK7ZOI1fbjF0ZqMQkOBUXlJ+hQ5xGhku5hXpfD9xgd/b+jdtsJzei5zdQcsBqPWhxt0GHTxNSwbMEk6ZioGyQp594xa1+2IGnAipx9vKCiXcsjaTSQs2TJU7uQgxoJm5QNOjm2HRNogeWMrrFW7gbhYdogWKjhnADvpLLKQqOxqpmR81ETk5j1O2Yy03bbYxxB8y5qSsrdSIe42bE3ZdSQkoGfRCEloY5qwuD8iLn47wLJMz9ErKVWTjA+sFoR06QL7LAVKf1NMJJlNh6nkYwoqcGMRp3sfGFYfz7JDZJnLiZYHlth3iQ75kRinkQ7jgj4rsSMnb1jenRU8SYphQIwj4M9Tp8gYGJpqJg3IE2/9MYPb1l/BD4US7shyUbzHFNXoMQuTEO9GvmrYeuje1kGLSlQCEE5wdH9oU71CxhnxITOeG+cvH79+smTlog5NWxrsaosh805QSLd2Gq2GMHUDl8fPWk3llcg88ny1qfLr8wE8InFdJCR1RvXn2dy0kKN5wO2TniaYXJYs0gSfzfaDt9TPa1ESGJGljPppIj1tjsXBRgrq4wOb5983hDLTwzZAEh5/IBITfIK7NCNQOuJwQfI3oAvKqaJvnDgqiQ2kIv5gIyJ+EvXDURWNc0F7EtljMprKELMyt0YLMRyhn98+kYcbzoDmCDfrJMhzxDIT6VcCOjjXQTDNHXytvVV7UsUCl+PqNYS7UoavkyN1qHRPMF1npQm1GXXIUEQOYu/8fzz704x67NCWozaU1WdIiqtIimp4M6sbhTpiyHzjazZqtigMpuNkbTE+OGl6wjlBzC/k9bHGxKIjQ2girBGXDHhT+K/dWN2HzuH+vtY11RTJFqfinDBUonBE02dvP4SM7/rb1i/H62CxPrEhteiyYGvSVpXKtpdKpDauA4U5TKeYQiUsGnuTI9OXn/j+evPX7cpCbRU3bxj7qRbBFCdrEAM7sYeR2Z3DpCEgBkCp9969JaDxS+TnJRnwfitkyhv2H4GfKm6xSriMLjOepJGZVbRdh6RZz7m2L6Bz0+3u+nnT2Jq8FLNb06FiKrqde3tt25XmemCvWTnn1OW0Z7IXl+QJbC7bkzpzlCn5EtMU/3zMwLpyXdrfzWQkWjIhbHmAg7mLLJcD8gdQ68sdcfu2FCtg91ljarCTA2u/1D9q4vDspIPOsx3P7j6YMpfmyoYTA5ppIiLoFKZ+LuACHtsDn0BKaeHwLcq2c7JGgacCSTUQE2r9OVTp05FIt/mnGoJlt7DG6bhD1miXbG7eZcxYVnvRGFKqic819+q/uUFf07663vvf/eyddT3wantw2Kh9GvSueTj5SBWhSTtOk11JJkjgsMKNyTIeqWEAfSNdxmo67UMEaJ3I6USaOXU+8ZQ7Hentgf7By8XIs7DT3oSgdtg4I+uNMOxrnAoN01IPMt51wXSruDz+eLx7f0C4LoKutp6ioj6+we3IzPOnTud9YLzfoDVlX0WIfvasCGqAekHFkAfXa/K4HSZ+WupsD547Nhg/+VbhVOnnj49VdoeXD887O9fL73t0oxUCF+gnomSd7qxCIMr+E4tNlNLt09ef6Rr6WTtr58/Vbh87Jd/vPCPX44dW79VKJX2Lw/2+wqF+ODg/q8uLSERqQHj+PxOV1bKcMLHqV2dNOjB88PJ67WVgyHfnToY/OUFJr8cAwfy+db7Bw/3jw+i5blNEkpYOnWDvbm47YsQZTMfAkzoSCdr+A4851Th4foLuvyj/9hDwNTf7zu+D84Uj9x1sTy+H7hr25XYjhyHt4ZP0mx33X4D1PTIyeyfoueg3XFQDNN+8eD4wWXQlRs/6AzRhVYXl3O2mSXLJ5l3zXQq8iBSWD+myy9MT4OHBV/h+PGD+GD/YemS6yqZAmqKdUtNLhyOy5INTePVU4XDwWPHLKAA077Pd/z4LSDyy6VvXCFJOO7RlTaKh2V4zovdYkPTAERxCyKQf7zwSz+oCSAdICQ3Fuev3jVvcglLfBm2bsFZiwgV1d9f8N06fmt/sP9h6W338Q1G5N05K2rROQ/XP8h6p2M8OFXYrkYEsj540Awktu2+O6vOi1GhukNgQkoR94myraeRWh1xiRe2meHVh8SIvCtqQkhu4z1sDs0Z0NVTJRszWGSQQdpuBInF266oaaoOJGyQ0kCNnrZefnrqVOFg3RkRQgLDKzaghy6qCVO8OhuTcZ3WaIY+eBopvfmmD+qIUmH7sgsggLQNvgRx6Vg9EmdqynTHm1xqWvOjzMpCEA9XffUqIPHtb2/H44eHl4+5AgJIGJcOIBWvF2qZJLujJjC8utvHcfyb+AVf5JTvcH1wsB+SUhcXMuRyYf/48X1AXSchMtREuxGbFhtAwvHvvPYXUNB6/2H84NBFMw8vH8ZvbR/sg/h82wipXtpqVVPnUwhkvPqb/BHVN1jnXS44kxwo5qBQsGyPPH78eGEdi4v65yFwNXU+08NQW29Gk2P6puQbBLf3FfYPq9xocPBh3FfBc4CCkKBe2o80UBJXU+frpgZjpxzSpYhv8Fhh3Qch1Ld9+NBwnP6Hh9sMz/5//Me/MTnOBZOHY4X3GkJC0uv8Si0mRA0h3Y0UjvUfDj4s4PMe7ENNdACOUyigve3raJj8zCEdQKRdb8DhTCA2db5JhJO0Dd9ZjBQuY9cnvq9rAQChne3b8FQg7YPTXT7VgPAMNbks2rcvlRXAepC+KemdrIPjVvn536qF/7uPEV4jdvDyFIJ2es1shjQ6qQVFjRQe9iOmfRumGkQ6pAKiLzXexKjgCbuC24RLu1J/ONgQ6e3SPqqpv39/vxbSzxvPgWx8YhgessNg/aTVGwbxKn5Nq7fbsz1xWV2q+TyxlqjBxBE9Z8onP5vs8LB+OiQteZY+CutzbUOdneWYDgoNNoUyEWciEGgR0rFtn4HoVhUiEO5Kh9gfqpc7hD/yLC15Xlf4bJGQm+nYESMenhG5DgdbP9ZvDEysIKpoaeO5aky3MHc4iNR7NQUhAaZwimOigU62kkONMyKO6W3D9nhmqkP62Y7ouXGwOx/8WOG9+mcpIaQlz4deFbdp0s5S+W7dLR4WEf8WKRz0c9nmivq5RkmIab+IxVL9yiLM1XQ2LIqpfDavHWGfc63MNcXiDNPbEZ/vsq4oHxR6qKZqRGB6BagstiOqMxRJCvMvziKm18N8k67Q0Q1MTVIeivR9xFfY1hUVx+bWcQdIf4eo1F9wXrZQXvF4zvINNeFXljyeV9iXYop0dMwQt4C57LCu1dPdUslU1DqC2nSAtI99B2e7C6O1LfFvKcoZL0ekdLpiH26SH9i7e9+OlAr7Dzko0FTh77WQDgeB75xtObzEiU7XGXtJKZmjQmeP9NptJsszRbr7K1rfw8FjCOoYVH8/VaH66WH/esEldQi/zliB2Ru4kCRKosq27AuN1xRakPMB57ULN0WJl0oA6uDyIKrq2OD64b4dFVSLVTV6OGx8pXzoMdQkCZlsNqvhwQEEt9V2Mh/HdcBmnakCqlTA/ko/96rD7VLhp//8Owe2PXisZCMH5exZ86/h15npKaxJSHA2k8iZpASW18nLYxZD9mMzmgI1816kBKpiXSNENbh++XAbi8Kffrpc1RuCEORZ4r8G8CQPpkIiG6YuQ0TKJ3oUUSzTzm5D1eqdj+YGSkp+70NU+6xuZyYIsr7+EJIh+8IzKoaZmoLmrZzBHflh1iLUt7EqrAnR0YIdT3RqMjLZVXX3+18jYIGFg/jldQQEjIH/VdWzzNY8ZxSvxIfrw6+c/UhhkNImJKhuO1qwQ2QSXPeA1QclJWfe9uFpdAXfQfzwMqpocHDf12ODdJanPmhqjFmVMP4haSRhQsJVko5WgqHaQ6pagnX3EuI6VWL9lf390vc91qAAGQNPfcQysY7zy7RsQvKKpLMEMUOaqWzrwpK8dy+9+dNP/KgIvs3bFBZfEVKa0JwxPovHueYrkHA8r43QdD4QnXFUbss07gLs3698cvr06U+u/KA/Jx4A4eXByPNRmFkXFZJ8slVh594kk6r+o3jMacuN11yMCiQYcjrMcbiJ/mQToly8CJBOf84w8dE1NiUSfoWxOEDKaVTOJkGnadz6bXU5SROEWIuIFvx8m2EgWntz3UwbNO4g4mdXANEXX/znlc/0Lflihu3dUs5IClvQ1noyhMrwbjgzmbCap5igLV+4gkdZCpRqgiz7iT37WJyvPmOiTUh/uPIlO/Dnd59d/IGDSvvTDBN+W8pQracnzzdzCCRrehyrNhS55XScXbiVkSRJwTNShYqmVt6Jxpz34bQsYHn8EKMvP7vCQfXkg8b+TtyXlWVHS2EahIh0wwifORPmjVf3XSvOco7xGjv5MC0Q/67RaXqHG2QL2birAEHoZ9K9dvGKDqoczHrZUQtezeS4dCLRY1IIsIeH86HQYPtAjUxHdUi42a8sk2E+KYurtQKadgvZuCJKYadPQLx78XfGAVq/u6KDSsskkVSSaXwb26krOjuwhAkisbcNzluGT4lDAlBJjQTYyT+4tJlRaXOtL0Mg9/ww7FXUmm9cvGJA+vTGxu84qDRk2zJ6EEVjqyDSP5Qwqzf2FDFLG22JqJGpEbCuPRRufTL1Ly8ig1PFW25mAcNUEuYDnlfCYk1PU3xJJwgQvMPkS7C/uz09Aj99TMMYbJ4lY6g5bPSKIGy1vPHnfMzYUcQ2yCkaIcOznmWSAd21UgfyFMdzxqvWYEoaBNH32nM3Pu779NPfXbn4h54e3OFFs/rpMezYlaRpuLyEWmKW13o6vktNYsOja/BI2OC5GZKDv4DvNrA8JWz6D28svh6WaPUPQWgy1dTX9/sbNz4+8Rli6klbVcMOjlDCvNrVW3phlo63annYLTb3lwMoL3YyKLiRuId806BDKWFjXv9gWRPOo4j5mmh29+KVykGceN/Mxy9+drGaEdgndAb7X+xLHRI+Q+tbzsCdSGWv+J5+pQlJKwrmXLWWF7a0Dc7yTA1IQfQqS+hNkjdVs1ME1PS5ieljvBXoUz2ZsPqPl3dWeK8I86WlxTCPtq0XggtAEbb975KKagLLzjpYHpQ6hmL0Sg7zmpwC2cDrQHphb7L2zH1Q0ycfWzF9+ho3PTsi/fXO6pg8Hyosz2tnrQkwEdvEsejFMxVV+MBro+0ZD29QKeYjwN/EDLb9wmc+gkJVlGsyePG/Ll45/YVpex///tPXrlz5L8tRWQZ388YKexSFV4WY51UfXNKMTI9QYq9h8QRBOQ1FWHUjmTsufI5JVfcfVpyWmZ7ZwUoSdcjgIRqdPl1xqC9OX7nymWhuM1Qg/WE5HWeFj6wfoyq31+6f8kNIs50Sh+c8yvlszegNR/EhKkbiLTgGKU35YchedohhbRaRvIiYTn/xGsB67Qv4CrRkvh2mP0tn2C95TMszH4S02UlezAWMSsx4KRHP8K45OYND+gjpFVyG+TNCStGssYlZkYlaA0kETFhlGPIJhCYTEl//420VY+2i8pvg0G2sr08BTc7EBPOD1j9udkxkVW3LswRgWjHBjrRa8kDeggv7PTmZn6aZIk4BmmH63IQEhlhRpWLYr9f8jCy/mG6jXJ8biUaHz83PQf5j5zcxiffVWJIiDO+KriUxzQ5uDb/yYZjNKqR7wFAVSUoKzu0yMQk565XPP2E6AjN8yRKOXtGjENPYkm6D5puSlp1phZW2JBhgpxTat4FhR8NCEArwIloJduCwxGZdBMZLKTnRk4aSJ5thMc05QAPvofD/2+DqyRTDFK5K6KXWnSnIKqNMHs9KEqictjlUklhbEBI6FngTWgZAomXjO1IeG3AJ/XihXI8zJPHuZxd1VJ/ZHtvkHMffyrQcmfC6b6JKe3siu6mAWA79hwyZWAlCDz8sfcCAIRsnT4oCxQIuzc7rImkXSPiCL0Fte+Xf/1D1A+BCHo/b1ib4pFqMTLsUDxRhFRO7wYpSkyXgKXNW1wD/MRM4YKIM1TFJZUp5DprIaFq6xxWS1+t8tBm6kI0UrL+BXdfWStv5KIfESiZ2wq+sKwqfMUOte5mSWuW8CULTeYqMIIplIlBbbeqKyFUsmWO1QJrX6vkPQN/GqUd7UK8ncOgghadE6pDAmYyLXJJpQpKGYqDE1vDmyAyaW9aKqAPNMotIjnc3Pt4YH9+4f9MF07kAJKlGzbQnKRBjSUbNy5oOSSBatsxiTRL+TtJ4ZH1KBhYAu9TvLySAX1TbV1I9QX6oXrZ9fHqsGI/Hi6txl+uSlnG0q+KdEsYjAv+VexIau2CVyHIUv6Ogc5FcPg8/wCtSfuAYyaNqjHq7s0piNyBWzY5vjAEcEPj/uIuedoKWs9Nw8StL5WxOwEP2STaRUkFSjGLhgVk3E//XoxOCIGTSepWgVJcLHYFU3fq6s1oEKBO9A72AadUFkuf8EL8KkgsUgTlVZVespsTK+YuSksiaxoaByNLaqbDc0Tu01aLa84cLYwAI8PT2ThbjqxfcIHkWQhToy8tdPx/MigplJx5bjxlJ4Kk9PXgqta4YTopGKadUx/1OCVCeZXF9YzUen0BAvQOb8dUNV0SQi+8GwW3KwMlKJpiSJI0YJx7rgNip8rKV2dBnkubXyitLr5/pCibR2iYCRJu9HNFk0dWTdJkdRlLIJ5CnxURQs6V7QHEUo7BFL9xpFASF11qFl3hW3nmRchUWZ4h0AU+qjwgUdS6KVxUIiEWrKTRwYQEcRbEpCQSsjWP3WOZmOip4f8uOiWiVWx2a3VgTF94t7EJgZamDPWdhZ7YYGa0efnQlimfP6j/qMfsGHZbK1rb7qKNxjmi8OHanMSI8jD3ndDsDjm6bS7eiolY6o1C+eZYYDj7e9EoXLA8DE0tcb0I4AjTjoKeBtWIdsrPIcswREZugrbiW9KFoa/XqrTdWIXQFEuTiuAFoiyPqHbi2BvxdrCY7x9R2xxEROxcyVyk5wvCTlVbeklm9SXWKnnaFz7KlefqwGi9OcKPrHa+lht3QcO3BCnNBwekuAQm80wJVOaOX6hwSa+Wxv7FGT2fpgVMQpg8AaaNY1JmBRaQ7j2/etDjTdBQyN79mB3Xe74wISwfLNxgkkwd4d4fXOor0URVnVl8AAAuYSURBVGcDk86qWDGFPBdWi2sGonFIWVdRxsxUfD6YSQuERpetx/FFc06IkBqILUTpiz/Gw3ssnbcO60iHJEFG5H8MaZCJCLPwOGat8TGDIxaCgiSlKaGhHePY392g5vi6Cq0+ZrAyKMy+j0MZHfYgExHPHPH8e/rNf1/ZnERMAxMIJz5+bXJybbMYN5h8MSTj1TsJQklUW1lYWNgJyc5TUOBIJFEVbMQla/8w/KFrjX0UUSrRj20RhWz8T5PXBhgzFDcnBuCr3oGByXjcIL5ddk2K6E0IeNdoMBiQq59bf/q0XDsqwObnKjAU9xr7yIg4JnapmBD4amBicw2tbXLAyInQq0xnykl44KIoqnmNEi3vfIwTJsE1q3pIrR+dbXyifUcQGVWLKGUClwYGroGK4hMmIqQ+k8yjsrrHDpHEwXlJcilyJGwCOX1P6UYuZ4pou69F91MI9y9cK4LNTUyYiHoniqbheVaC2l7DuwOw/djcFcAdFdtlLQaR4zWekDKsDQxMrJk66t2MWxI9v5yy3x7gJNTJ7LotVYj4uCHmZN+uslg7oIengd5Jew0478+5Xf5ivnaeuJyO3VXpcdBREs8wu6VnD5MTjMvHi8XVsfu2nEhONLi2Aj6ZTgxGtSa6Gyn66AD7H7vFJHZx1VAPlBeTmwBo9YK9YFockZN11YRtog73rxqKaXTsHG92kRgQuAApWeDzzclJw4Ww37VarO1LzkY1qR6mZ6Ekq70pqqqmE9kchNlY8I+3NnsnOCSMr5DhOTZad4Jp0eF2KF2wlmxjVPwIYuVuNl4pE9kfg1Tg0v/0FrFSmmQ+BFlQccytc4wjAK4PDUo60gxy61LDCgI9t/DV53+G5Gd8FSnhGvgSpg92UrC7k9896mB13Mo83lGlirrZPyVI7PFqfAJMbRXR9E6sYcq6Ou7cRVlcnFpY2aVBV//HU8M6MdzaJCD7/W76QoFKyMU40lxxnHfuIBsqOjjR4pwwHBoaikaDMVI7SGK+R4IKDc4b6aQ4xCIvrjzTbzYHsD7qNaoKJ5ubGglQFEJkknW5Es/LD6Oqd11IRyVppAmKOXuDIqqEfgs+NDGGqfcAdsDjjx0sbpkKWjafSKTVZO36ovXV2FDj0Qf6mwbUU1MMQNIc+wqUtDnO0qCiGy0IgqaAJOt//lKe0lyHZpDrS4UV7G8l4k3sAkVS2ERH2nRfHlvBO8TYOGvdo6goFdgUeVcTcVGx0pzR+WQ5QzKNExTBPwOaa9yN6jD3Ob9AMqqC9/u5ohJVvFpnLuB6q0tnANUk3PjOqXQiD2UauHuA/nnNXKNYrdctno3G8NZzhY0dOycPYpnieaaByh0rncdjj0M95lBVLBiM4fVbwjefTw4w8sZmcYNVF8+sEA3IWjmVVLx7XieSkDSK7c1pHPOg3cBUhceMRFI29tX/fPXo0VdffbK5CSqa1Bv67kZnyvRc1B+T5RzeeZ6vpQBF5hvEZ9lYf6fTIqUGT8Xs5MDnrPszMHmLaQhgbbpndNWozudCfgi3DqwGBbo+IzsTEyqrMJ3EI3ptlmesg0AS9jkviwZ4h2ECCqMxp2DkIovT8yszpDZFAFcyRlzOMX/qTHgSLfamew77B1Xv8oreHBUCP8eL5jofCFBdC4iY7DpwmpipDBoss6E2zam33Boem1YqUbEyUCQmWcaCi0hxSz+/uYUxK6KATUn89SXrOAjDROmR9jpCZLe7jsNYJVs7FUam2cJYUa/21pr2I0NwpNXqSVIqx5Jv2Tq0M8Mn9pzbsQ3ReKvZWqe3qpVTScUJTSGKW3ugoOCp98BE7cJYA5kPkQpF7+1JSS1GcKAwab/hcmVYaMv4RMUJTo++EVg1h0QkyBU0ol+9iXJzdXNAd6R4ayra8ZuDn+Ie25MVnZuJwVupVTdcLgyxKyRJqmlF1aKpUAPzIwgTJJNPp1Ip1l7g01UhPvB5c4yv9jW5Zm5R0ZBRLomYRYDNySPzntlgRsLbbuwzv4vL+rhoA0WBNWFG7KAbNG/8d33ZGpPsIB7rQIyLqnDfKF/CuzNWZDXswLUm18wN2YkSDcslkW/GSmkkuLuIm9NlVUzX3nA5O8IVZQ9RLKU3RK0FYkNkEaksC56FmVAwoI/DCjQ2orvv47E4r2EnmlwzNz52ISakJIlNSkKel87JgRAPrsNCRko43CXG5jwE6/CU1zkPMO3L+nUVorR+4eT0yk4sFI1Gh4bOzRp2gYvMTEmbrVHDTLAscv3siamsTALDM/pL7lBZdb7TaSHAtuHa7rt3x6RYEu1qHQFdW6bRFhetVr5RLOICH1u9bAURQEqi0aipcgb8FACZ77AQFLQEwSnmrZv3Nzbj8c2N+xfucC+dxd22Ag60muGxrqUlLSoyQ6oo5uuc6XeHmd1A7zjkqi1Rg2cx5pdRwDkD0cCK9WPCyXCys3QhPrYaN2R1dXXjJr7DSkgHlZREr6Ta1WS/HJ5r0ZhiEVMZztpAQ/AOQ27z+RBleZBtzZGYrJChYNAfDS2vVN+RNATP/EeOZ3N8fHwzXuSwxjYvPPYszfq5+WVSUgJvNqz4i2g2elhksHOjlKOEZtPpMgISgm7Xb99cja/pbBdvFRHI4sLCtNP+jLmgQP8bp0Yxy2cyvja+WeTKun/HM5/zs7tD+G4MY5mYP3myRzVo2lazSAlOmIywacj17p5xYwAlXreKbVnmQmTTvsaLFczEtXGurPuPp9n16ETfnwD8jb4l2mhNTMmWtoWkyjQWjeEOCBqI7rqeDrA1Ft/EqgLbQZ1EBNz6eTy+Vlnj7dU7AAMDaxzV5p3FHWq/oRDSaOuaAA6AVFJ8Np/omZqd2c3t7lQbulXugLmvTU7C2zgvTLQvjzG/HzcXrvVFEPzw2OIbgPrEPuAhevOytYGO208o7odihKDkZdrckUIX+JgQpKurrRZJjWSMDbSMQ3RgTUHTAlFdA72T46vfUsslxyIOuljXBPDcNIL3oWXSqprG+1ObPA/gfpG50sBafKzDiDxb9zmFFzfXJnonTRusLPxiJsF1AEpICyRAcpVdS2ISXQYvn2OEAICWm9wmtqFD2uw8JA8LtKsIq1gsorJQescnB3RMX/khic0lUmoqkUElXPr6kVlL4uYFYWQKU/3hYCAWHF5uepPYRjGOGetEMd6oydU+rA1dWXp82hxfm5xgAB9FkfMIuxw1sPu/vv766yGawV0yuGVDoCOc1BYXZmcXWtjIdwH8FF5+vN5E+9Hl8UbcIrjRAQBOTgz8adcfCBBKAoHAlfjaxNdfX8JdQvk8bjIOBNo8SJbx0hpEkG7YnSn3GZL45mZ8fG3t2uQ1fMPi6ioQ4p++enTp0qVHX20w81yN51jYoUJspP0TFTdY0tJSm6tVucO4bw3ziIlxPZdYm8SwCxjWmAliXGS5RfxSzh8M0D+uHOUIuAtjIE30VtsWhkjnhIHJCSOZwLALVF5c5bs5BsaBFiEI48/dio8tHe09t1pLwFsVMAN9gwPDZA+9LECtGenFAGuPTjSxaeCZCuYnlsZnJYkwUQ4weJVgPAleZ5ZXv0WBVP+aJdUzElmWxlr+vQK2Fw0QB4NX73fRwY8iF3DowMyGwIcmJiYmJyevbQL3QTE9yab9EF4FEjNHPbd91o/vJEZBho+NtQXuvbNFKYxTGH8xG7Sgmtxkue3p36L9jbFCsHdibdzEssplzBD8C37Pimp8gCfsrfaz/xnCVhHYzkjmINhZuXnnzuPHW1ucavHPrTtGNqij4mQxMLFZd8n4mckdeFYAU9xowGJ6NshQGRyP08FdzdXalTsXmuXkO/fRBovjPJINTF6bWCu2vjr0W5PHF8ZBWZuTmDbhvqlrXU5A/zmydWEVQa3xtYd4x5sIz0ZuYjqtB+V4/DfIEO2IsZ33XwgSbq3EDH7iX8XwUBBTnG0Ge9ZP0jm5z4pH14Gz/y/l8f3N+MY/w+r+H8UgcF0r5C1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8916" name="AutoShape 4" descr="data:image/png;base64,iVBORw0KGgoAAAANSUhEUgAAANIAAADxCAMAAACJfxnoAAAB71BMVEX///8pkrAYN2QdeJP2wZH5phuaHR8qlbP4mWnsPiUXMWAql7QjHyAXM2EWLV37ph+LRx+/bCrWOSgAAAD5xpYAIVgAK13/rR8AJVoAF1QAiaqRAAAAHVYAKl0pj60AGlXJZiMmfp4iaIsoh6YAFFMld5gjb5EdTXUeVHoAEVIZO2d4q80gYISMABzKZSPIWQCLAAAbRG7VgEjvtIPkn2zX2uCZFxnKztZjcYyaorJxfZWmrbu+w80hYobm6Oz8//3JbTz90JFEV3ljqcC82OFKXH2Bi6CPmKrIYhPgl2P0niDgq5HUh12RUz7PdTlrYXLJNSjiih/15t+MV0d4d3eyTh5VZYO4dHXim2jXtLSNvs7lz88zSnDuTjMWERJUn7+eMB38qnzmvKi2XimnRia3t7d+ZWHt0cTZ6u5QTk6iOzxReZCioaGOQCCoJSHNcR+ARU8AAE45Njfbn4DIl5eKIy/okSCwYGH/8Mtwr8TCTDieyNXwZUjze1u+bkDwMhZTbXqFW1CmZUWsUT/SYzjLSTR9ZmRUTGOfhnv21KSFfn7Is5fx29HKpolnSFN7UE+4mIO7hGU7OVlqKUQAACRiOVfAhIV7JzsLKEJuWXBTfKBeXF3Xy7X/9+WqUFGhNTahWCXPbU/5sUn7w3WGGyWgH3/DAAAgAElEQVR4nN19iX8bRbau1HbUuJpq3ySWrLWtlqzFsiSnvcir7OAsXuI4xMFOABM7iXMDhBsDCQEGBgYu3IG8DPcO84Z5PEhgGP7Qd05Vd6tb6tZmacKb8+NHnNiW+tM55ztLnaryeH7Dsjg/dy63u/CsH6NzMr0cigUIISP/MphmQlSgJJ0sB84960fpjEwFAoIgZxRJypGdZ/0wHZHpEQEQpSWvmJIDK8/6aTohiIjSpOj1ShqNTj/rx+mALA4Dopzi3dvzqjIlz/pxOiEBiojE0VERlBSbfdaP0wE5B8yQ8+6NjqKShNCzfpwOyGwQqEFhiKQsDZx/1s9zdJkCapCTIiLyJmVhePEZPcfig/cjTN787tUjvtQuFWRVGh0d9XrFMiUzHXm+1uVqJFLyMSlFIr6Xj/JSYHakzBF5RUHwPxsGf9nAY6B62vZLLQF/U00ER4KY5FWJEOzgczYv30V0LPfu6V9EfO2+1gc7xHQktLvAnPW7S0+eLC7Mnt8JvNNdztAR3TvBhKMqvdneaz35cUggCYkjwswhdnvJ+N7Sk8e35+hQELJzQYjtdurxHeQBR3Ti074+hulFrqf2/OmDc0TIodl5GSRZ8P/IIS09+fGt3VAQYrAuse7RxhZDdK/v4+d+r2M6wfXUzos9+TEKbCdyR2IUPvTEw/EIUYRDoXySQUBPoa7xxpslhujGjRsf91n1FNlq/bWWQEk0I+1xs2OQyBPPkye3d0KQT1CZZMopNamIopQiQqBbano5YiC60ddnYLrXpuWhJ8lJr252CIkuA6BdPwE8WlkVJeQM0SsCEwrDU51Hw4Qp6dPnANFrFUiopsiDhr87P7O8c95iPksfzBGaBSV5DUiEzD1e9mNxm09KorgHTja6J4qQ+Al2KuygME868ZqJqOJNke8a/W4MnJ0E/OT2kyf8H558EGJK2jMgeWVhN0gEQhKgG4QzCtWGV0oBIpLrEiJGd/dASc/19Vkh3WsG0rLOXv7dHz94ghzwwVsxIWNRklfKCehCZQA0ygCxf8zLWB52LfN7CnZ3ou/G7z+thdTQ8KaHdD6mw299wGSXyqpXZzsUMU8FoiUlLzc49k9eDfwo0MWohHbX9/GNvr5aSI2zV0gUchkZQQXPISIgB03aq5gdJESynJC8ooEHECUF0G20i6nsFre756oQMV9q/NuLIwJJqQxUIPfjB2B3JC2OWhB5xZQKWCogJSQGOjLfPUSeVwHSi32vfVyrpNL7Tfz6XADoQGKgaPBHSO8IUrQNk+1vjBgCQrfYmwlGpRN9DmbXZKSNQkEOgVNF//D/GKTZKkR2YeQd7HJTzwnSvRZSvHmojfLgLFKaUiGIDF5PFAAe7XbZXgUJguw9XjA1mzqwClZEA8vLlGpSPURShgr+rncp7ZBeNMra95vO76aG0fTYAye1oFrP7DDj61rKUBErJJaARyKRqy+3EgWBIaA+Yp4ipeoiEtOEdrNI0oUznqmiSOlBy/k3xFtZ0R+6rieJKUhiZ7vKdihbJqQTzWWqtTIbEyBVrQvGVFNODkZjc51abXrw/ps/vfn06oOqnMCE1H4hC5WdO9OJQPGiwexgmppMAsGhuQ5Uf69GIiUm4CtPrcblK0GxxM2uTURI5JCsOgNSUnmN5vJp1TBNKZmVIe/zx1aOmLZuGS0gndGemk9/VYd0z1eyNboWF5r/IKngrCZRyRJZSCiSGX9RX6KSEIDvA8NzRwL1wAqJoSq9XPkOtztLmro4uxsKhqyp5eLC7IprYgZqog5qgmKcCmlrOrHHK4w9tD8qBEaOwujfVUFibM1AMcpjeWolTZ0bCWK7Y0T/FKdmd4aG/MFY0LVvGnVSk5SQaUapIkEOanSP219gqP389YHRqUNqe1HvP0Z+Qr0YkMzG3XQ0RhPJBBGCiGBxRYgGY7KWzeZk+o4LA58PCDRf9fBI2Y5EuGeAwmTXv9wuJN2X+oxy3Eh7vmO9Bw7pKv/RqRE5DwFG0qh/yjO9MxwjcjYlSiDJDNGcX34K1VT15Ap14wwv60CMQrKbgxo+2G6guoqYSq/duPF7W/IT8W2BAu9ZIC0OySnWxsnS4NS5oYCspY16QUySIRePzgGJpW1qgnqWKs6IDFXteaWyDMVTu2EqomupUhkxUKXI+yUbpFxM5dkN9hRiuURSEhlRYXwpUzdvwnBblbJSmqifHmGzT1KBQUbaDFJIA1js9VmFgcIOEUJiJd9clGWeopihVM6qgAegKGo6n81oUBO5LVHiarONIMQUJXWUpKsKeR4UPNKm7bEW5Ik+u/BWMTqTr/QT/ND8CDMfMZmTeeNN8qbyOVkmhFLs/ro68w4VaNmiFbHsROsOuhJFTWh75fMB11MVpnsGJCTxhRHkKFEsB0nCK0GkT2RkWRY0TcsBKGwFURcjWcDVWQsGcMVyfbuDPEnyJlOJbE4Itp306a1iOySG6R5qKfLqXAgrH0kVZAAEqYwgE5pL9HBJZ1FPwtCOM0OE7JYHhuvuSoBFTZezGgXt4yc10i4iY63vRTskxASQSu99GwxgkSDm/WWsEhT4BPMaIXIuk09zVFlsBZGQMcWwaAU3A3xsAQGQqgOViSdZ1sCUmSWj4smROmBbJUZ8L9ogYQP8xJff5uBjhhJOEbKKZNq5JCYT+P4C15WagZAvBHPc+qZuW14aLM/KeWJWcCzaRSwwOBhKArFgNERmZo+WwF7li7L3XrRAAlB/YX3evORVMknJXsoB4UH0kNM9SS9rBWF/K3oOn2L6JesrD1cqQfytsuDEeMA7BDUd84di5+ZW5hc6URC+6tPTvXsvnjCWKf6KHxrRkL5ZUBJ5NLI8CKFZRQeIIV8gmEYv/B/rCy9DtK0U6kDiNF1jeVKaNfxCO/OdrW1fNscBENaJLzmgXMqCIinn0tYeo0TkVKU+SKP1BUKz8/97yfKyGG0t7gOhusbyREQUzHWj1frymwaq0j0OSEjb1aIAe2dVVo9iqNVsqYGo8JZxzJaeTfkFIWdxpgQl1cl5En4t2q3e8RYbRfGV3mN+KidqeqTJnh7gpWw6pabSWZnI1m5WEuptRlb2YciozZm8olZN49jGC3Z1+Gbxge8vuPwjZ6uLGhQFGa6cyeFSsZbvsYactIrDTshaAb8lSO4AjVuRK5pmf11QUqib/aGtB77It8yJVOfERemximqBpGZEMUvKjImHKjEFnInY9CKqthfEsY4uNo+3wO58+EhymducbVFIf4SkBZJVS2pQkTRZzTDjC1Djg5/2129+SbluznxBdGJuRHNJDmh01PEpKqC8PCtjOa0qpxVZS0KujjFGGDGyiZCNH2pfTO7ezNerSAx/AzcifOlkb3S0Vkc2UEnseOe1nFaGckNMkUxCzkOlo2FlAGWVzhICFWT3VBV+rf30tIFga+UeEoPMWtniaB1EyNgKo7GsHAj6/UEoCr0JwEHULIVYBT7FVgCZQWGa574YA2WuW018VHnfRKTqKqqHSBcFstWZhanp+d0hHGmCdC5FWKySEhii+NT0SsBOeVWQMjTQZUSEudFoU4jEHMkZHbCdENaCeaOWYHMm4FDzLHMltUmQ+RqkS6501YZIbBJRglg+4KllzBPY4h/7ZpIx39B5zB/qFElJ0h0KxyqQMQOzOt57sj67LlVPI1XVnQt+YqyTefX2AZDEHOQPNOsGCdgh1o1caBERvadXRjWIsJDNZjLZckqxZXxAv8NVL3QuSKzLYxpl83VUoBlXSAkS7Maw2vslX+lXTBnKUg0iXOonNABCiZyx5uViSq5ZvFsZ5r6o/0SGcQbShiukPI12gfCw8VVifCXpfmQdjZEp8QdmVlbmhCjBKZlK7ZOI1fbjF0ZqMQkOBUXlJ+hQ5xGhku5hXpfD9xgd/b+jdtsJzei5zdQcsBqPWhxt0GHTxNSwbMEk6ZioGyQp594xa1+2IGnAipx9vKCiXcsjaTSQs2TJU7uQgxoJm5QNOjm2HRNogeWMrrFW7gbhYdogWKjhnADvpLLKQqOxqpmR81ETk5j1O2Yy03bbYxxB8y5qSsrdSIe42bE3ZdSQkoGfRCEloY5qwuD8iLn47wLJMz9ErKVWTjA+sFoR06QL7LAVKf1NMJJlNh6nkYwoqcGMRp3sfGFYfz7JDZJnLiZYHlth3iQ75kRinkQ7jgj4rsSMnb1jenRU8SYphQIwj4M9Tp8gYGJpqJg3IE2/9MYPb1l/BD4US7shyUbzHFNXoMQuTEO9GvmrYeuje1kGLSlQCEE5wdH9oU71CxhnxITOeG+cvH79+smTlog5NWxrsaosh805QSLd2Gq2GMHUDl8fPWk3llcg88ny1qfLr8wE8InFdJCR1RvXn2dy0kKN5wO2TniaYXJYs0gSfzfaDt9TPa1ESGJGljPppIj1tjsXBRgrq4wOb5983hDLTwzZAEh5/IBITfIK7NCNQOuJwQfI3oAvKqaJvnDgqiQ2kIv5gIyJ+EvXDURWNc0F7EtljMprKELMyt0YLMRyhn98+kYcbzoDmCDfrJMhzxDIT6VcCOjjXQTDNHXytvVV7UsUCl+PqNYS7UoavkyN1qHRPMF1npQm1GXXIUEQOYu/8fzz704x67NCWozaU1WdIiqtIimp4M6sbhTpiyHzjazZqtigMpuNkbTE+OGl6wjlBzC/k9bHGxKIjQ2girBGXDHhT+K/dWN2HzuH+vtY11RTJFqfinDBUonBE02dvP4SM7/rb1i/H62CxPrEhteiyYGvSVpXKtpdKpDauA4U5TKeYQiUsGnuTI9OXn/j+evPX7cpCbRU3bxj7qRbBFCdrEAM7sYeR2Z3DpCEgBkCp9969JaDxS+TnJRnwfitkyhv2H4GfKm6xSriMLjOepJGZVbRdh6RZz7m2L6Bz0+3u+nnT2Jq8FLNb06FiKrqde3tt25XmemCvWTnn1OW0Z7IXl+QJbC7bkzpzlCn5EtMU/3zMwLpyXdrfzWQkWjIhbHmAg7mLLJcD8gdQ68sdcfu2FCtg91ljarCTA2u/1D9q4vDspIPOsx3P7j6YMpfmyoYTA5ppIiLoFKZ+LuACHtsDn0BKaeHwLcq2c7JGgacCSTUQE2r9OVTp05FIt/mnGoJlt7DG6bhD1miXbG7eZcxYVnvRGFKqic819+q/uUFf07663vvf/eyddT3wantw2Kh9GvSueTj5SBWhSTtOk11JJkjgsMKNyTIeqWEAfSNdxmo67UMEaJ3I6USaOXU+8ZQ7Hentgf7By8XIs7DT3oSgdtg4I+uNMOxrnAoN01IPMt51wXSruDz+eLx7f0C4LoKutp6ioj6+we3IzPOnTud9YLzfoDVlX0WIfvasCGqAekHFkAfXa/K4HSZ+WupsD547Nhg/+VbhVOnnj49VdoeXD887O9fL73t0oxUCF+gnomSd7qxCIMr+E4tNlNLt09ef6Rr6WTtr58/Vbh87Jd/vPCPX44dW79VKJX2Lw/2+wqF+ODg/q8uLSERqQHj+PxOV1bKcMLHqV2dNOjB88PJ67WVgyHfnToY/OUFJr8cAwfy+db7Bw/3jw+i5blNEkpYOnWDvbm47YsQZTMfAkzoSCdr+A4851Th4foLuvyj/9hDwNTf7zu+D84Uj9x1sTy+H7hr25XYjhyHt4ZP0mx33X4D1PTIyeyfoueg3XFQDNN+8eD4wWXQlRs/6AzRhVYXl3O2mSXLJ5l3zXQq8iBSWD+myy9MT4OHBV/h+PGD+GD/YemS6yqZAmqKdUtNLhyOy5INTePVU4XDwWPHLKAA077Pd/z4LSDyy6VvXCFJOO7RlTaKh2V4zovdYkPTAERxCyKQf7zwSz+oCSAdICQ3Fuev3jVvcglLfBm2bsFZiwgV1d9f8N06fmt/sP9h6W338Q1G5N05K2rROQ/XP8h6p2M8OFXYrkYEsj540Awktu2+O6vOi1GhukNgQkoR94myraeRWh1xiRe2meHVh8SIvCtqQkhu4z1sDs0Z0NVTJRszWGSQQdpuBInF266oaaoOJGyQ0kCNnrZefnrqVOFg3RkRQgLDKzaghy6qCVO8OhuTcZ3WaIY+eBopvfmmD+qIUmH7sgsggLQNvgRx6Vg9EmdqynTHm1xqWvOjzMpCEA9XffUqIPHtb2/H44eHl4+5AgJIGJcOIBWvF2qZJLujJjC8utvHcfyb+AVf5JTvcH1wsB+SUhcXMuRyYf/48X1AXSchMtREuxGbFhtAwvHvvPYXUNB6/2H84NBFMw8vH8ZvbR/sg/h82wipXtpqVVPnUwhkvPqb/BHVN1jnXS44kxwo5qBQsGyPPH78eGEdi4v65yFwNXU+08NQW29Gk2P6puQbBLf3FfYPq9xocPBh3FfBc4CCkKBe2o80UBJXU+frpgZjpxzSpYhv8Fhh3Qch1Ld9+NBwnP6Hh9sMz/5//Me/MTnOBZOHY4X3GkJC0uv8Si0mRA0h3Y0UjvUfDj4s4PMe7ENNdACOUyigve3raJj8zCEdQKRdb8DhTCA2db5JhJO0Dd9ZjBQuY9cnvq9rAQChne3b8FQg7YPTXT7VgPAMNbks2rcvlRXAepC+KemdrIPjVvn536qF/7uPEV4jdvDyFIJ2es1shjQ6qQVFjRQe9iOmfRumGkQ6pAKiLzXexKjgCbuC24RLu1J/ONgQ6e3SPqqpv39/vxbSzxvPgWx8YhgessNg/aTVGwbxKn5Nq7fbsz1xWV2q+TyxlqjBxBE9Z8onP5vs8LB+OiQteZY+CutzbUOdneWYDgoNNoUyEWciEGgR0rFtn4HoVhUiEO5Kh9gfqpc7hD/yLC15Xlf4bJGQm+nYESMenhG5DgdbP9ZvDEysIKpoaeO5aky3MHc4iNR7NQUhAaZwimOigU62kkONMyKO6W3D9nhmqkP62Y7ouXGwOx/8WOG9+mcpIaQlz4deFbdp0s5S+W7dLR4WEf8WKRz0c9nmivq5RkmIab+IxVL9yiLM1XQ2LIqpfDavHWGfc63MNcXiDNPbEZ/vsq4oHxR6qKZqRGB6BagstiOqMxRJCvMvziKm18N8k67Q0Q1MTVIeivR9xFfY1hUVx+bWcQdIf4eo1F9wXrZQXvF4zvINNeFXljyeV9iXYop0dMwQt4C57LCu1dPdUslU1DqC2nSAtI99B2e7C6O1LfFvKcoZL0ekdLpiH26SH9i7e9+OlAr7Dzko0FTh77WQDgeB75xtObzEiU7XGXtJKZmjQmeP9NptJsszRbr7K1rfw8FjCOoYVH8/VaH66WH/esEldQi/zliB2Ru4kCRKosq27AuN1xRakPMB57ULN0WJl0oA6uDyIKrq2OD64b4dFVSLVTV6OGx8pXzoMdQkCZlsNqvhwQEEt9V2Mh/HdcBmnakCqlTA/ko/96rD7VLhp//8Owe2PXisZCMH5exZ86/h15npKaxJSHA2k8iZpASW18nLYxZD9mMzmgI1816kBKpiXSNENbh++XAbi8Kffrpc1RuCEORZ4r8G8CQPpkIiG6YuQ0TKJ3oUUSzTzm5D1eqdj+YGSkp+70NU+6xuZyYIsr7+EJIh+8IzKoaZmoLmrZzBHflh1iLUt7EqrAnR0YIdT3RqMjLZVXX3+18jYIGFg/jldQQEjIH/VdWzzNY8ZxSvxIfrw6+c/UhhkNImJKhuO1qwQ2QSXPeA1QclJWfe9uFpdAXfQfzwMqpocHDf12ODdJanPmhqjFmVMP4haSRhQsJVko5WgqHaQ6pagnX3EuI6VWL9lf390vc91qAAGQNPfcQysY7zy7RsQvKKpLMEMUOaqWzrwpK8dy+9+dNP/KgIvs3bFBZfEVKa0JwxPovHueYrkHA8r43QdD4QnXFUbss07gLs3698cvr06U+u/KA/Jx4A4eXByPNRmFkXFZJ8slVh594kk6r+o3jMacuN11yMCiQYcjrMcbiJ/mQToly8CJBOf84w8dE1NiUSfoWxOEDKaVTOJkGnadz6bXU5SROEWIuIFvx8m2EgWntz3UwbNO4g4mdXANEXX/znlc/0Lflihu3dUs5IClvQ1noyhMrwbjgzmbCap5igLV+4gkdZCpRqgiz7iT37WJyvPmOiTUh/uPIlO/Dnd59d/IGDSvvTDBN+W8pQracnzzdzCCRrehyrNhS55XScXbiVkSRJwTNShYqmVt6Jxpz34bQsYHn8EKMvP7vCQfXkg8b+TtyXlWVHS2EahIh0wwifORPmjVf3XSvOco7xGjv5MC0Q/67RaXqHG2QL2birAEHoZ9K9dvGKDqoczHrZUQtezeS4dCLRY1IIsIeH86HQYPtAjUxHdUi42a8sk2E+KYurtQKadgvZuCJKYadPQLx78XfGAVq/u6KDSsskkVSSaXwb26krOjuwhAkisbcNzluGT4lDAlBJjQTYyT+4tJlRaXOtL0Mg9/ww7FXUmm9cvGJA+vTGxu84qDRk2zJ6EEVjqyDSP5Qwqzf2FDFLG22JqJGpEbCuPRRufTL1Ly8ig1PFW25mAcNUEuYDnlfCYk1PU3xJJwgQvMPkS7C/uz09Aj99TMMYbJ4lY6g5bPSKIGy1vPHnfMzYUcQ2yCkaIcOznmWSAd21UgfyFMdzxqvWYEoaBNH32nM3Pu779NPfXbn4h54e3OFFs/rpMezYlaRpuLyEWmKW13o6vktNYsOja/BI2OC5GZKDv4DvNrA8JWz6D28svh6WaPUPQWgy1dTX9/sbNz4+8Rli6klbVcMOjlDCvNrVW3phlo63annYLTb3lwMoL3YyKLiRuId806BDKWFjXv9gWRPOo4j5mmh29+KVykGceN/Mxy9+drGaEdgndAb7X+xLHRI+Q+tbzsCdSGWv+J5+pQlJKwrmXLWWF7a0Dc7yTA1IQfQqS+hNkjdVs1ME1PS5ieljvBXoUz2ZsPqPl3dWeK8I86WlxTCPtq0XggtAEbb975KKagLLzjpYHpQ6hmL0Sg7zmpwC2cDrQHphb7L2zH1Q0ycfWzF9+ho3PTsi/fXO6pg8Hyosz2tnrQkwEdvEsejFMxVV+MBro+0ZD29QKeYjwN/EDLb9wmc+gkJVlGsyePG/Ll45/YVpex///tPXrlz5L8tRWQZ388YKexSFV4WY51UfXNKMTI9QYq9h8QRBOQ1FWHUjmTsufI5JVfcfVpyWmZ7ZwUoSdcjgIRqdPl1xqC9OX7nymWhuM1Qg/WE5HWeFj6wfoyq31+6f8kNIs50Sh+c8yvlszegNR/EhKkbiLTgGKU35YchedohhbRaRvIiYTn/xGsB67Qv4CrRkvh2mP0tn2C95TMszH4S02UlezAWMSsx4KRHP8K45OYND+gjpFVyG+TNCStGssYlZkYlaA0kETFhlGPIJhCYTEl//420VY+2i8pvg0G2sr08BTc7EBPOD1j9udkxkVW3LswRgWjHBjrRa8kDeggv7PTmZn6aZIk4BmmH63IQEhlhRpWLYr9f8jCy/mG6jXJ8biUaHz83PQf5j5zcxiffVWJIiDO+KriUxzQ5uDb/yYZjNKqR7wFAVSUoKzu0yMQk565XPP2E6AjN8yRKOXtGjENPYkm6D5puSlp1phZW2JBhgpxTat4FhR8NCEArwIloJduCwxGZdBMZLKTnRk4aSJ5thMc05QAPvofD/2+DqyRTDFK5K6KXWnSnIKqNMHs9KEqictjlUklhbEBI6FngTWgZAomXjO1IeG3AJ/XihXI8zJPHuZxd1VJ/ZHtvkHMffyrQcmfC6b6JKe3siu6mAWA79hwyZWAlCDz8sfcCAIRsnT4oCxQIuzc7rImkXSPiCL0Fte+Xf/1D1A+BCHo/b1ib4pFqMTLsUDxRhFRO7wYpSkyXgKXNW1wD/MRM4YKIM1TFJZUp5DprIaFq6xxWS1+t8tBm6kI0UrL+BXdfWStv5KIfESiZ2wq+sKwqfMUOte5mSWuW8CULTeYqMIIplIlBbbeqKyFUsmWO1QJrX6vkPQN/GqUd7UK8ncOgghadE6pDAmYyLXJJpQpKGYqDE1vDmyAyaW9aKqAPNMotIjnc3Pt4YH9+4f9MF07kAJKlGzbQnKRBjSUbNy5oOSSBatsxiTRL+TtJ4ZH1KBhYAu9TvLySAX1TbV1I9QX6oXrZ9fHqsGI/Hi6txl+uSlnG0q+KdEsYjAv+VexIau2CVyHIUv6Ogc5FcPg8/wCtSfuAYyaNqjHq7s0piNyBWzY5vjAEcEPj/uIuedoKWs9Nw8StL5WxOwEP2STaRUkFSjGLhgVk3E//XoxOCIGTSepWgVJcLHYFU3fq6s1oEKBO9A72AadUFkuf8EL8KkgsUgTlVZVespsTK+YuSksiaxoaByNLaqbDc0Tu01aLa84cLYwAI8PT2ThbjqxfcIHkWQhToy8tdPx/MigplJx5bjxlJ4Kk9PXgqta4YTopGKadUx/1OCVCeZXF9YzUen0BAvQOb8dUNV0SQi+8GwW3KwMlKJpiSJI0YJx7rgNip8rKV2dBnkubXyitLr5/pCibR2iYCRJu9HNFk0dWTdJkdRlLIJ5CnxURQs6V7QHEUo7BFL9xpFASF11qFl3hW3nmRchUWZ4h0AU+qjwgUdS6KVxUIiEWrKTRwYQEcRbEpCQSsjWP3WOZmOip4f8uOiWiVWx2a3VgTF94t7EJgZamDPWdhZ7YYGa0efnQlimfP6j/qMfsGHZbK1rb7qKNxjmi8OHanMSI8jD3ndDsDjm6bS7eiolY6o1C+eZYYDj7e9EoXLA8DE0tcb0I4AjTjoKeBtWIdsrPIcswREZugrbiW9KFoa/XqrTdWIXQFEuTiuAFoiyPqHbi2BvxdrCY7x9R2xxEROxcyVyk5wvCTlVbeklm9SXWKnnaFz7KlefqwGi9OcKPrHa+lht3QcO3BCnNBwekuAQm80wJVOaOX6hwSa+Wxv7FGT2fpgVMQpg8AaaNY1JmBRaQ7j2/etDjTdBQyN79mB3Xe74wISwfLNxgkkwd4d4fXOor0URVnVl8AAAuYSURBVGcDk86qWDGFPBdWi2sGonFIWVdRxsxUfD6YSQuERpetx/FFc06IkBqILUTpiz/Gw3ssnbcO60iHJEFG5H8MaZCJCLPwOGat8TGDIxaCgiSlKaGhHePY392g5vi6Cq0+ZrAyKMy+j0MZHfYgExHPHPH8e/rNf1/ZnERMAxMIJz5+bXJybbMYN5h8MSTj1TsJQklUW1lYWNgJyc5TUOBIJFEVbMQla/8w/KFrjX0UUSrRj20RhWz8T5PXBhgzFDcnBuCr3oGByXjcIL5ddk2K6E0IeNdoMBiQq59bf/q0XDsqwObnKjAU9xr7yIg4JnapmBD4amBicw2tbXLAyInQq0xnykl44KIoqnmNEi3vfIwTJsE1q3pIrR+dbXyifUcQGVWLKGUClwYGroGK4hMmIqQ+k8yjsrrHDpHEwXlJcilyJGwCOX1P6UYuZ4pou69F91MI9y9cK4LNTUyYiHoniqbheVaC2l7DuwOw/djcFcAdFdtlLQaR4zWekDKsDQxMrJk66t2MWxI9v5yy3x7gJNTJ7LotVYj4uCHmZN+uslg7oIengd5Jew0478+5Xf5ivnaeuJyO3VXpcdBREs8wu6VnD5MTjMvHi8XVsfu2nEhONLi2Aj6ZTgxGtSa6Gyn66AD7H7vFJHZx1VAPlBeTmwBo9YK9YFockZN11YRtog73rxqKaXTsHG92kRgQuAApWeDzzclJw4Ww37VarO1LzkY1qR6mZ6Ekq70pqqqmE9kchNlY8I+3NnsnOCSMr5DhOTZad4Jp0eF2KF2wlmxjVPwIYuVuNl4pE9kfg1Tg0v/0FrFSmmQ+BFlQccytc4wjAK4PDUo60gxy61LDCgI9t/DV53+G5Gd8FSnhGvgSpg92UrC7k9896mB13Mo83lGlirrZPyVI7PFqfAJMbRXR9E6sYcq6Ou7cRVlcnFpY2aVBV//HU8M6MdzaJCD7/W76QoFKyMU40lxxnHfuIBsqOjjR4pwwHBoaikaDMVI7SGK+R4IKDc4b6aQ4xCIvrjzTbzYHsD7qNaoKJ5ubGglQFEJkknW5Es/LD6Oqd11IRyVppAmKOXuDIqqEfgs+NDGGqfcAdsDjjx0sbpkKWjafSKTVZO36ovXV2FDj0Qf6mwbUU1MMQNIc+wqUtDnO0qCiGy0IgqaAJOt//lKe0lyHZpDrS4UV7G8l4k3sAkVS2ERH2nRfHlvBO8TYOGvdo6goFdgUeVcTcVGx0pzR+WQ5QzKNExTBPwOaa9yN6jD3Ob9AMqqC9/u5ohJVvFpnLuB6q0tnANUk3PjOqXQiD2UauHuA/nnNXKNYrdctno3G8NZzhY0dOycPYpnieaaByh0rncdjj0M95lBVLBiM4fVbwjefTw4w8sZmcYNVF8+sEA3IWjmVVLx7XieSkDSK7c1pHPOg3cBUhceMRFI29tX/fPXo0VdffbK5CSqa1Bv67kZnyvRc1B+T5RzeeZ6vpQBF5hvEZ9lYf6fTIqUGT8Xs5MDnrPszMHmLaQhgbbpndNWozudCfgi3DqwGBbo+IzsTEyqrMJ3EI3ptlmesg0AS9jkviwZ4h2ECCqMxp2DkIovT8yszpDZFAFcyRlzOMX/qTHgSLfamew77B1Xv8oreHBUCP8eL5jofCFBdC4iY7DpwmpipDBoss6E2zam33Boem1YqUbEyUCQmWcaCi0hxSz+/uYUxK6KATUn89SXrOAjDROmR9jpCZLe7jsNYJVs7FUam2cJYUa/21pr2I0NwpNXqSVIqx5Jv2Tq0M8Mn9pzbsQ3ReKvZWqe3qpVTScUJTSGKW3ugoOCp98BE7cJYA5kPkQpF7+1JSS1GcKAwab/hcmVYaMv4RMUJTo++EVg1h0QkyBU0ol+9iXJzdXNAd6R4ayra8ZuDn+Ie25MVnZuJwVupVTdcLgyxKyRJqmlF1aKpUAPzIwgTJJNPp1Ip1l7g01UhPvB5c4yv9jW5Zm5R0ZBRLomYRYDNySPzntlgRsLbbuwzv4vL+rhoA0WBNWFG7KAbNG/8d33ZGpPsIB7rQIyLqnDfKF/CuzNWZDXswLUm18wN2YkSDcslkW/GSmkkuLuIm9NlVUzX3nA5O8IVZQ9RLKU3RK0FYkNkEaksC56FmVAwoI/DCjQ2orvv47E4r2EnmlwzNz52ISakJIlNSkKel87JgRAPrsNCRko43CXG5jwE6/CU1zkPMO3L+nUVorR+4eT0yk4sFI1Gh4bOzRp2gYvMTEmbrVHDTLAscv3siamsTALDM/pL7lBZdb7TaSHAtuHa7rt3x6RYEu1qHQFdW6bRFhetVr5RLOICH1u9bAURQEqi0aipcgb8FACZ77AQFLQEwSnmrZv3Nzbj8c2N+xfucC+dxd22Ag60muGxrqUlLSoyQ6oo5uuc6XeHmd1A7zjkqi1Rg2cx5pdRwDkD0cCK9WPCyXCys3QhPrYaN2R1dXXjJr7DSkgHlZREr6Ta1WS/HJ5r0ZhiEVMZztpAQ/AOQ27z+RBleZBtzZGYrJChYNAfDS2vVN+RNATP/EeOZ3N8fHwzXuSwxjYvPPYszfq5+WVSUgJvNqz4i2g2elhksHOjlKOEZtPpMgISgm7Xb99cja/pbBdvFRHI4sLCtNP+jLmgQP8bp0Yxy2cyvja+WeTKun/HM5/zs7tD+G4MY5mYP3myRzVo2lazSAlOmIywacj17p5xYwAlXreKbVnmQmTTvsaLFczEtXGurPuPp9n16ETfnwD8jb4l2mhNTMmWtoWkyjQWjeEOCBqI7rqeDrA1Ft/EqgLbQZ1EBNz6eTy+Vlnj7dU7AAMDaxzV5p3FHWq/oRDSaOuaAA6AVFJ8Np/omZqd2c3t7lQbulXugLmvTU7C2zgvTLQvjzG/HzcXrvVFEPzw2OIbgPrEPuAhevOytYGO208o7odihKDkZdrckUIX+JgQpKurrRZJjWSMDbSMQ3RgTUHTAlFdA72T46vfUsslxyIOuljXBPDcNIL3oWXSqprG+1ObPA/gfpG50sBafKzDiDxb9zmFFzfXJnonTRusLPxiJsF1AEpICyRAcpVdS2ISXQYvn2OEAICWm9wmtqFD2uw8JA8LtKsIq1gsorJQescnB3RMX/khic0lUmoqkUElXPr6kVlL4uYFYWQKU/3hYCAWHF5uepPYRjGOGetEMd6oydU+rA1dWXp82hxfm5xgAB9FkfMIuxw1sPu/vv766yGawV0yuGVDoCOc1BYXZmcXWtjIdwH8FF5+vN5E+9Hl8UbcIrjRAQBOTgz8adcfCBBKAoHAlfjaxNdfX8JdQvk8bjIOBNo8SJbx0hpEkG7YnSn3GZL45mZ8fG3t2uQ1fMPi6ioQ4p++enTp0qVHX20w81yN51jYoUJspP0TFTdY0tJSm6tVucO4bw3ziIlxPZdYm8SwCxjWmAliXGS5RfxSzh8M0D+uHOUIuAtjIE30VtsWhkjnhIHJCSOZwLALVF5c5bs5BsaBFiEI48/dio8tHe09t1pLwFsVMAN9gwPDZA+9LECtGenFAGuPTjSxaeCZCuYnlsZnJYkwUQ4weJVgPAleZ5ZXv0WBVP+aJdUzElmWxlr+vQK2Fw0QB4NX73fRwY8iF3DowMyGwIcmJiYmJyevbQL3QTE9yab9EF4FEjNHPbd91o/vJEZBho+NtQXuvbNFKYxTGH8xG7Sgmtxkue3p36L9jbFCsHdibdzEssplzBD8C37Pimp8gCfsrfaz/xnCVhHYzkjmINhZuXnnzuPHW1ucavHPrTtGNqij4mQxMLFZd8n4mckdeFYAU9xowGJ6NshQGRyP08FdzdXalTsXmuXkO/fRBovjPJINTF6bWCu2vjr0W5PHF8ZBWZuTmDbhvqlrXU5A/zmydWEVQa3xtYd4x5sIz0ZuYjqtB+V4/DfIEO2IsZ33XwgSbq3EDH7iX8XwUBBTnG0Ge9ZP0jm5z4pH14Gz/y/l8f3N+MY/w+r+H8UgcF0r5C1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8918" name="Picture 6" descr="http://www.imagenspng.com.br/wp-content/uploads/2015/04/Galinha-Pintadinha-4.png"/>
          <p:cNvPicPr>
            <a:picLocks noChangeAspect="1" noChangeArrowheads="1"/>
          </p:cNvPicPr>
          <p:nvPr/>
        </p:nvPicPr>
        <p:blipFill>
          <a:blip r:embed="rId3" cstate="print"/>
          <a:srcRect/>
          <a:stretch>
            <a:fillRect/>
          </a:stretch>
        </p:blipFill>
        <p:spPr bwMode="auto">
          <a:xfrm>
            <a:off x="3059832" y="2771205"/>
            <a:ext cx="3020940" cy="346610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z="1400" b="1" dirty="0">
                <a:solidFill>
                  <a:schemeClr val="tx1"/>
                </a:solidFill>
              </a:rPr>
              <a:t>Projeto Rondon- Operação Itapemirim/ ES </a:t>
            </a:r>
          </a:p>
        </p:txBody>
      </p:sp>
      <p:sp>
        <p:nvSpPr>
          <p:cNvPr id="5" name="Retângulo 4"/>
          <p:cNvSpPr/>
          <p:nvPr/>
        </p:nvSpPr>
        <p:spPr>
          <a:xfrm>
            <a:off x="-7888" y="2005372"/>
            <a:ext cx="9144000" cy="300780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dirty="0">
                <a:solidFill>
                  <a:schemeClr val="tx1"/>
                </a:solidFill>
                <a:latin typeface="+mn-lt"/>
              </a:rPr>
              <a:t>Obrigado!</a:t>
            </a:r>
            <a:r>
              <a:rPr lang="pt-BR" dirty="0">
                <a:latin typeface="+mn-lt"/>
              </a:rPr>
              <a:t>!</a:t>
            </a:r>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5665" y="3933056"/>
            <a:ext cx="976894" cy="9615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567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É como uma festa...</a:t>
            </a:r>
          </a:p>
        </p:txBody>
      </p:sp>
      <p:sp>
        <p:nvSpPr>
          <p:cNvPr id="3" name="Espaço Reservado para Conteúdo 2"/>
          <p:cNvSpPr>
            <a:spLocks noGrp="1"/>
          </p:cNvSpPr>
          <p:nvPr>
            <p:ph idx="1"/>
          </p:nvPr>
        </p:nvSpPr>
        <p:spPr/>
        <p:txBody>
          <a:bodyPr>
            <a:normAutofit/>
          </a:bodyPr>
          <a:lstStyle/>
          <a:p>
            <a:r>
              <a:rPr lang="pt-BR" dirty="0"/>
              <a:t>Precisa de </a:t>
            </a:r>
            <a:r>
              <a:rPr lang="pt-BR" b="1" dirty="0"/>
              <a:t>PLANEJAMENTO</a:t>
            </a:r>
            <a:r>
              <a:rPr lang="pt-BR" dirty="0"/>
              <a:t>!</a:t>
            </a:r>
          </a:p>
          <a:p>
            <a:pPr lvl="1"/>
            <a:r>
              <a:rPr lang="pt-BR" dirty="0"/>
              <a:t>Ver quantos docinhos e salgadinhos comprar;</a:t>
            </a:r>
          </a:p>
          <a:p>
            <a:pPr lvl="1"/>
            <a:r>
              <a:rPr lang="pt-BR" dirty="0"/>
              <a:t>Onde fazer a festa;</a:t>
            </a:r>
          </a:p>
          <a:p>
            <a:pPr lvl="1"/>
            <a:r>
              <a:rPr lang="pt-BR" dirty="0"/>
              <a:t>Qual será a decoração;</a:t>
            </a:r>
          </a:p>
          <a:p>
            <a:pPr lvl="1"/>
            <a:r>
              <a:rPr lang="pt-BR" dirty="0"/>
              <a:t>Quanto de bebida comprar;</a:t>
            </a:r>
          </a:p>
          <a:p>
            <a:pPr lvl="1"/>
            <a:r>
              <a:rPr lang="pt-BR" dirty="0"/>
              <a:t>Quem irá convidar;</a:t>
            </a:r>
          </a:p>
          <a:p>
            <a:pPr lvl="1"/>
            <a:r>
              <a:rPr lang="pt-BR" dirty="0"/>
              <a:t>Etc.</a:t>
            </a:r>
          </a:p>
          <a:p>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Vamos organizar uma festa infantil!</a:t>
            </a:r>
          </a:p>
        </p:txBody>
      </p:sp>
      <p:sp>
        <p:nvSpPr>
          <p:cNvPr id="4" name="Espaço Reservado para Rodapé 3"/>
          <p:cNvSpPr>
            <a:spLocks noGrp="1"/>
          </p:cNvSpPr>
          <p:nvPr>
            <p:ph type="ftr" sz="quarter" idx="11"/>
          </p:nvPr>
        </p:nvSpPr>
        <p:spPr/>
        <p:txBody>
          <a:bodyPr/>
          <a:lstStyle/>
          <a:p>
            <a:r>
              <a:rPr lang="pt-BR"/>
              <a:t>Projeto Rondon- Operação Itapemirim/ ES </a:t>
            </a:r>
          </a:p>
        </p:txBody>
      </p:sp>
      <p:pic>
        <p:nvPicPr>
          <p:cNvPr id="1026" name="Picture 2" descr="http://bebe.bolsademulher.com/files/2013/10/festa-aniversario-economizar-1.jpg"/>
          <p:cNvPicPr>
            <a:picLocks noChangeAspect="1" noChangeArrowheads="1"/>
          </p:cNvPicPr>
          <p:nvPr/>
        </p:nvPicPr>
        <p:blipFill>
          <a:blip r:embed="rId2" cstate="print"/>
          <a:srcRect/>
          <a:stretch>
            <a:fillRect/>
          </a:stretch>
        </p:blipFill>
        <p:spPr bwMode="auto">
          <a:xfrm>
            <a:off x="1115616" y="2060847"/>
            <a:ext cx="7206972" cy="394131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Então...</a:t>
            </a:r>
          </a:p>
        </p:txBody>
      </p:sp>
      <p:sp>
        <p:nvSpPr>
          <p:cNvPr id="3" name="Espaço Reservado para Conteúdo 2"/>
          <p:cNvSpPr>
            <a:spLocks noGrp="1"/>
          </p:cNvSpPr>
          <p:nvPr>
            <p:ph idx="1"/>
          </p:nvPr>
        </p:nvSpPr>
        <p:spPr/>
        <p:txBody>
          <a:bodyPr/>
          <a:lstStyle/>
          <a:p>
            <a:r>
              <a:rPr lang="pt-BR" sz="2500" dirty="0"/>
              <a:t>O plano de negócios nos ajuda a organizar a festa!</a:t>
            </a:r>
          </a:p>
          <a:p>
            <a:r>
              <a:rPr lang="pt-BR" sz="2500" dirty="0"/>
              <a:t>Irá ajudá-lo a responder a seguinte pergunta: </a:t>
            </a:r>
            <a:r>
              <a:rPr lang="pt-BR" sz="2500" b="1" dirty="0"/>
              <a:t>“Vale a pena abrir, manter ou ampliar o meu negócio?”</a:t>
            </a:r>
            <a:r>
              <a:rPr lang="pt-BR" sz="2500" dirty="0"/>
              <a:t>.</a:t>
            </a:r>
          </a:p>
          <a:p>
            <a:endParaRPr lang="pt-BR" dirty="0"/>
          </a:p>
        </p:txBody>
      </p:sp>
      <p:sp>
        <p:nvSpPr>
          <p:cNvPr id="4" name="Espaço Reservado para Rodapé 3"/>
          <p:cNvSpPr>
            <a:spLocks noGrp="1"/>
          </p:cNvSpPr>
          <p:nvPr>
            <p:ph type="ftr" sz="quarter" idx="11"/>
          </p:nvPr>
        </p:nvSpPr>
        <p:spPr/>
        <p:txBody>
          <a:bodyPr/>
          <a:lstStyle/>
          <a:p>
            <a:r>
              <a:rPr lang="pt-BR"/>
              <a:t>Projeto Rondon- Operação Itapemirim/ ES </a:t>
            </a:r>
          </a:p>
        </p:txBody>
      </p:sp>
      <p:pic>
        <p:nvPicPr>
          <p:cNvPr id="48130" name="Picture 2" descr="http://www.dropsdigitais.com.br/wp-content/uploads/2016/04/dog.jpg"/>
          <p:cNvPicPr>
            <a:picLocks noChangeAspect="1" noChangeArrowheads="1"/>
          </p:cNvPicPr>
          <p:nvPr/>
        </p:nvPicPr>
        <p:blipFill>
          <a:blip r:embed="rId2" cstate="print"/>
          <a:srcRect/>
          <a:stretch>
            <a:fillRect/>
          </a:stretch>
        </p:blipFill>
        <p:spPr bwMode="auto">
          <a:xfrm>
            <a:off x="1910739" y="3140968"/>
            <a:ext cx="5037525" cy="35283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1º Passo - Resumo</a:t>
            </a:r>
          </a:p>
        </p:txBody>
      </p:sp>
      <p:sp>
        <p:nvSpPr>
          <p:cNvPr id="3" name="Espaço Reservado para Conteúdo 2"/>
          <p:cNvSpPr>
            <a:spLocks noGrp="1"/>
          </p:cNvSpPr>
          <p:nvPr>
            <p:ph idx="1"/>
          </p:nvPr>
        </p:nvSpPr>
        <p:spPr/>
        <p:txBody>
          <a:bodyPr>
            <a:normAutofit fontScale="92500" lnSpcReduction="10000"/>
          </a:bodyPr>
          <a:lstStyle/>
          <a:p>
            <a:r>
              <a:rPr lang="pt-BR" dirty="0"/>
              <a:t>O que eu faço? O que é meu negócio? </a:t>
            </a:r>
          </a:p>
          <a:p>
            <a:r>
              <a:rPr lang="pt-BR" dirty="0"/>
              <a:t>Quais os principais produtos e/ou serviços?</a:t>
            </a:r>
          </a:p>
          <a:p>
            <a:r>
              <a:rPr lang="pt-BR" dirty="0"/>
              <a:t>Quem são meus principais clientes?</a:t>
            </a:r>
          </a:p>
          <a:p>
            <a:r>
              <a:rPr lang="pt-BR" dirty="0"/>
              <a:t>Onde será localizada a empresa? </a:t>
            </a:r>
          </a:p>
          <a:p>
            <a:r>
              <a:rPr lang="pt-BR" dirty="0"/>
              <a:t>Quanto R$ terei que investir?</a:t>
            </a:r>
          </a:p>
          <a:p>
            <a:r>
              <a:rPr lang="pt-BR" dirty="0"/>
              <a:t>Quanto vou ganhar por mês? </a:t>
            </a:r>
          </a:p>
          <a:p>
            <a:r>
              <a:rPr lang="pt-BR" dirty="0"/>
              <a:t>Que lucro espero obter do negócio? </a:t>
            </a:r>
          </a:p>
          <a:p>
            <a:r>
              <a:rPr lang="pt-BR" dirty="0"/>
              <a:t>Em quanto tempo espero que o dinheiro investido retorne?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2º Passo - Missão</a:t>
            </a:r>
          </a:p>
        </p:txBody>
      </p:sp>
      <p:sp>
        <p:nvSpPr>
          <p:cNvPr id="3" name="Espaço Reservado para Conteúdo 2"/>
          <p:cNvSpPr>
            <a:spLocks noGrp="1"/>
          </p:cNvSpPr>
          <p:nvPr>
            <p:ph idx="1"/>
          </p:nvPr>
        </p:nvSpPr>
        <p:spPr/>
        <p:txBody>
          <a:bodyPr>
            <a:normAutofit fontScale="92500" lnSpcReduction="20000"/>
          </a:bodyPr>
          <a:lstStyle/>
          <a:p>
            <a:r>
              <a:rPr lang="pt-BR" b="1" dirty="0"/>
              <a:t>A missão da empresa é a razão de sua existência hoje, identifica e dá rumo ao negócio.</a:t>
            </a:r>
          </a:p>
          <a:p>
            <a:r>
              <a:rPr lang="pt-BR" dirty="0"/>
              <a:t>Qual é o seu negócio? </a:t>
            </a:r>
          </a:p>
          <a:p>
            <a:r>
              <a:rPr lang="pt-BR" dirty="0"/>
              <a:t>Quem é o consumidor? </a:t>
            </a:r>
          </a:p>
          <a:p>
            <a:r>
              <a:rPr lang="pt-BR" dirty="0"/>
              <a:t>O que é valor para o consumidor? </a:t>
            </a:r>
          </a:p>
          <a:p>
            <a:r>
              <a:rPr lang="pt-BR" dirty="0"/>
              <a:t>O que é importante para os empregados, fornecedores, sócios, comunidade, etc.</a:t>
            </a:r>
          </a:p>
          <a:p>
            <a:endParaRPr lang="pt-BR" dirty="0"/>
          </a:p>
          <a:p>
            <a:pPr>
              <a:buNone/>
            </a:pPr>
            <a:r>
              <a:rPr lang="pt-BR" dirty="0"/>
              <a:t>Exemplos:</a:t>
            </a:r>
          </a:p>
          <a:p>
            <a:r>
              <a:rPr lang="pt-BR" dirty="0"/>
              <a:t>Missão da </a:t>
            </a:r>
            <a:r>
              <a:rPr lang="pt-BR" dirty="0" err="1"/>
              <a:t>Nestlè</a:t>
            </a:r>
            <a:r>
              <a:rPr lang="pt-BR" dirty="0"/>
              <a:t>:</a:t>
            </a:r>
          </a:p>
          <a:p>
            <a:endParaRPr lang="pt-BR" dirty="0"/>
          </a:p>
          <a:p>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3º Passo – Fonte de Recursos</a:t>
            </a:r>
          </a:p>
        </p:txBody>
      </p:sp>
      <p:sp>
        <p:nvSpPr>
          <p:cNvPr id="3" name="Espaço Reservado para Conteúdo 2"/>
          <p:cNvSpPr>
            <a:spLocks noGrp="1"/>
          </p:cNvSpPr>
          <p:nvPr>
            <p:ph idx="1"/>
          </p:nvPr>
        </p:nvSpPr>
        <p:spPr/>
        <p:txBody>
          <a:bodyPr/>
          <a:lstStyle/>
          <a:p>
            <a:r>
              <a:rPr lang="pt-BR" dirty="0"/>
              <a:t>Como vou conseguir o dinheiro para abrir meu negócio?</a:t>
            </a:r>
          </a:p>
          <a:p>
            <a:pPr lvl="1"/>
            <a:r>
              <a:rPr lang="pt-BR" dirty="0"/>
              <a:t>Emprestado da família,</a:t>
            </a:r>
          </a:p>
          <a:p>
            <a:pPr lvl="1"/>
            <a:r>
              <a:rPr lang="pt-BR" dirty="0"/>
              <a:t>No banco,</a:t>
            </a:r>
          </a:p>
          <a:p>
            <a:pPr lvl="1"/>
            <a:r>
              <a:rPr lang="pt-BR" dirty="0"/>
              <a:t>Dinheiro que guardei.</a:t>
            </a:r>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TotalTime>
  <Words>1610</Words>
  <Application>Microsoft Office PowerPoint</Application>
  <PresentationFormat>Apresentação na tela (4:3)</PresentationFormat>
  <Paragraphs>244</Paragraphs>
  <Slides>37</Slides>
  <Notes>1</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37</vt:i4>
      </vt:variant>
    </vt:vector>
  </HeadingPairs>
  <TitlesOfParts>
    <vt:vector size="44" baseType="lpstr">
      <vt:lpstr>Arial</vt:lpstr>
      <vt:lpstr>Calibri</vt:lpstr>
      <vt:lpstr>Century Gothic</vt:lpstr>
      <vt:lpstr>Trebuchet MS</vt:lpstr>
      <vt:lpstr>Wingdings</vt:lpstr>
      <vt:lpstr>Tema do Office</vt:lpstr>
      <vt:lpstr>1_Design padrão</vt:lpstr>
      <vt:lpstr>Apresentação do PowerPoint</vt:lpstr>
      <vt:lpstr>Plano de Negócios</vt:lpstr>
      <vt:lpstr>Quero abrir um negócio!</vt:lpstr>
      <vt:lpstr>É como uma festa...</vt:lpstr>
      <vt:lpstr>Vamos organizar uma festa infantil!</vt:lpstr>
      <vt:lpstr>Então...</vt:lpstr>
      <vt:lpstr>1º Passo - Resumo</vt:lpstr>
      <vt:lpstr>2º Passo - Missão</vt:lpstr>
      <vt:lpstr>3º Passo – Fonte de Recursos</vt:lpstr>
      <vt:lpstr>4º Passo – Estudo dos Clientes</vt:lpstr>
      <vt:lpstr>4º Passo – Estudo dos Clientes</vt:lpstr>
      <vt:lpstr>5º Passo – Estudo dos Concorrentes</vt:lpstr>
      <vt:lpstr>5º Passo – Estudo dos Concorrentes</vt:lpstr>
      <vt:lpstr>6º Passo – Estudo dos Fornecedores</vt:lpstr>
      <vt:lpstr>7º Passo – Descrição dos Principais Produtos e Serviços</vt:lpstr>
      <vt:lpstr>8º Passo - Preço</vt:lpstr>
      <vt:lpstr>9º Passo – Estratégias Promocionais</vt:lpstr>
      <vt:lpstr>10º Passo – Estrutura de Comercialização</vt:lpstr>
      <vt:lpstr>11º Passo – Localização do Negócio</vt:lpstr>
      <vt:lpstr>12º Passo – Arranjo Físico</vt:lpstr>
      <vt:lpstr>13º Passo – Capacidade Produtiva</vt:lpstr>
      <vt:lpstr>14º Passo – Processos Operacionais</vt:lpstr>
      <vt:lpstr>15º Passo – Necessidade de Pessoal</vt:lpstr>
      <vt:lpstr>16º Passo – Plano Financeiro</vt:lpstr>
      <vt:lpstr>16º Passo – Plano Financeiro</vt:lpstr>
      <vt:lpstr>17º Passo – Faturamente Mensal da Empresa</vt:lpstr>
      <vt:lpstr>18º Passo – Custos com Materiais e Mão-de-Obra</vt:lpstr>
      <vt:lpstr>19º - Matriz</vt:lpstr>
      <vt:lpstr>Apresentação do PowerPoint</vt:lpstr>
      <vt:lpstr>Apresentação do PowerPoint</vt:lpstr>
      <vt:lpstr>Apresentação do PowerPoint</vt:lpstr>
      <vt:lpstr>Apresentação do PowerPoint</vt:lpstr>
      <vt:lpstr>Apresentação do PowerPoint</vt:lpstr>
      <vt:lpstr>Apresentação do PowerPoint</vt:lpstr>
      <vt:lpstr>Mãos a Obra!</vt:lpstr>
      <vt:lpstr>Não desista de seus sonhos!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Marcella B</dc:creator>
  <cp:lastModifiedBy>Irene Kazumi Miura</cp:lastModifiedBy>
  <cp:revision>15</cp:revision>
  <dcterms:created xsi:type="dcterms:W3CDTF">2016-07-04T01:40:50Z</dcterms:created>
  <dcterms:modified xsi:type="dcterms:W3CDTF">2016-07-14T12:44:12Z</dcterms:modified>
</cp:coreProperties>
</file>