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20" r:id="rId3"/>
    <p:sldId id="32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00" r:id="rId38"/>
    <p:sldId id="301" r:id="rId39"/>
    <p:sldId id="302" r:id="rId40"/>
    <p:sldId id="303" r:id="rId41"/>
    <p:sldId id="305" r:id="rId42"/>
    <p:sldId id="307" r:id="rId43"/>
    <p:sldId id="308" r:id="rId44"/>
    <p:sldId id="309" r:id="rId45"/>
    <p:sldId id="310" r:id="rId46"/>
    <p:sldId id="311" r:id="rId47"/>
    <p:sldId id="313" r:id="rId48"/>
    <p:sldId id="314" r:id="rId49"/>
    <p:sldId id="316" r:id="rId50"/>
    <p:sldId id="312" r:id="rId51"/>
    <p:sldId id="322" r:id="rId52"/>
    <p:sldId id="318" r:id="rId53"/>
    <p:sldId id="257" r:id="rId54"/>
    <p:sldId id="296" r:id="rId55"/>
    <p:sldId id="297" r:id="rId56"/>
    <p:sldId id="298" r:id="rId57"/>
    <p:sldId id="299" r:id="rId58"/>
    <p:sldId id="319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CCFD5-AA75-4F3C-BD7C-E0D1C93C558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EF05FE-766F-44B8-A339-96D26DB051D1}">
      <dgm:prSet phldrT="[Texto]"/>
      <dgm:spPr/>
      <dgm:t>
        <a:bodyPr/>
        <a:lstStyle/>
        <a:p>
          <a:r>
            <a:rPr lang="pt-BR" dirty="0"/>
            <a:t>Alvos Comuns </a:t>
          </a:r>
        </a:p>
      </dgm:t>
    </dgm:pt>
    <dgm:pt modelId="{07AB1C2D-7323-485F-A8F9-9E492A3C2956}" type="parTrans" cxnId="{FB60DECA-71F1-4988-A90D-28D04BAD443D}">
      <dgm:prSet/>
      <dgm:spPr/>
      <dgm:t>
        <a:bodyPr/>
        <a:lstStyle/>
        <a:p>
          <a:endParaRPr lang="pt-BR"/>
        </a:p>
      </dgm:t>
    </dgm:pt>
    <dgm:pt modelId="{EFEB63ED-75A2-4283-92AC-CC39223707B7}" type="sibTrans" cxnId="{FB60DECA-71F1-4988-A90D-28D04BAD443D}">
      <dgm:prSet/>
      <dgm:spPr/>
      <dgm:t>
        <a:bodyPr/>
        <a:lstStyle/>
        <a:p>
          <a:endParaRPr lang="pt-BR"/>
        </a:p>
      </dgm:t>
    </dgm:pt>
    <dgm:pt modelId="{799E91E8-0E22-4431-B486-C7A02B4EA6F6}">
      <dgm:prSet phldrT="[Texto]"/>
      <dgm:spPr/>
      <dgm:t>
        <a:bodyPr/>
        <a:lstStyle/>
        <a:p>
          <a:r>
            <a:rPr lang="pt-BR" dirty="0"/>
            <a:t>Concessões/Persuasão </a:t>
          </a:r>
        </a:p>
      </dgm:t>
    </dgm:pt>
    <dgm:pt modelId="{4770F9F3-B4E4-4688-9C0A-3D3F3B53918D}" type="parTrans" cxnId="{DA200715-0839-4BFE-A85D-518CAA4A732B}">
      <dgm:prSet/>
      <dgm:spPr/>
      <dgm:t>
        <a:bodyPr/>
        <a:lstStyle/>
        <a:p>
          <a:endParaRPr lang="pt-BR"/>
        </a:p>
      </dgm:t>
    </dgm:pt>
    <dgm:pt modelId="{8B73B33E-8BFE-4C1E-BEB3-1E38A6FAF718}" type="sibTrans" cxnId="{DA200715-0839-4BFE-A85D-518CAA4A732B}">
      <dgm:prSet/>
      <dgm:spPr/>
      <dgm:t>
        <a:bodyPr/>
        <a:lstStyle/>
        <a:p>
          <a:endParaRPr lang="pt-BR"/>
        </a:p>
      </dgm:t>
    </dgm:pt>
    <dgm:pt modelId="{83C51E03-5E20-470E-830D-50B0B170A91D}">
      <dgm:prSet phldrT="[Texto]"/>
      <dgm:spPr/>
      <dgm:t>
        <a:bodyPr/>
        <a:lstStyle/>
        <a:p>
          <a:r>
            <a:rPr lang="pt-BR" dirty="0"/>
            <a:t>Acordo! </a:t>
          </a:r>
        </a:p>
      </dgm:t>
    </dgm:pt>
    <dgm:pt modelId="{31A2049E-BFEA-42B5-BDE7-579270E2EAED}" type="parTrans" cxnId="{5A76C19A-3075-47F6-BA3E-67A63237568E}">
      <dgm:prSet/>
      <dgm:spPr/>
      <dgm:t>
        <a:bodyPr/>
        <a:lstStyle/>
        <a:p>
          <a:endParaRPr lang="pt-BR"/>
        </a:p>
      </dgm:t>
    </dgm:pt>
    <dgm:pt modelId="{67A4A149-9782-44E0-990A-B7C5DBE0652D}" type="sibTrans" cxnId="{5A76C19A-3075-47F6-BA3E-67A63237568E}">
      <dgm:prSet/>
      <dgm:spPr/>
      <dgm:t>
        <a:bodyPr/>
        <a:lstStyle/>
        <a:p>
          <a:endParaRPr lang="pt-BR"/>
        </a:p>
      </dgm:t>
    </dgm:pt>
    <dgm:pt modelId="{C5A7C42A-199A-4839-8425-6F96E6332B63}" type="pres">
      <dgm:prSet presAssocID="{BFECCFD5-AA75-4F3C-BD7C-E0D1C93C558B}" presName="outerComposite" presStyleCnt="0">
        <dgm:presLayoutVars>
          <dgm:chMax val="5"/>
          <dgm:dir/>
          <dgm:resizeHandles val="exact"/>
        </dgm:presLayoutVars>
      </dgm:prSet>
      <dgm:spPr/>
    </dgm:pt>
    <dgm:pt modelId="{394769E6-CAF6-41C9-A425-665148E2615C}" type="pres">
      <dgm:prSet presAssocID="{BFECCFD5-AA75-4F3C-BD7C-E0D1C93C558B}" presName="dummyMaxCanvas" presStyleCnt="0">
        <dgm:presLayoutVars/>
      </dgm:prSet>
      <dgm:spPr/>
    </dgm:pt>
    <dgm:pt modelId="{61BF4C2D-88CF-4835-8F5B-A1E5A3D8BF81}" type="pres">
      <dgm:prSet presAssocID="{BFECCFD5-AA75-4F3C-BD7C-E0D1C93C558B}" presName="ThreeNodes_1" presStyleLbl="node1" presStyleIdx="0" presStyleCnt="3">
        <dgm:presLayoutVars>
          <dgm:bulletEnabled val="1"/>
        </dgm:presLayoutVars>
      </dgm:prSet>
      <dgm:spPr/>
    </dgm:pt>
    <dgm:pt modelId="{2A820E7E-2C0F-4360-8E16-293C9965A85B}" type="pres">
      <dgm:prSet presAssocID="{BFECCFD5-AA75-4F3C-BD7C-E0D1C93C558B}" presName="ThreeNodes_2" presStyleLbl="node1" presStyleIdx="1" presStyleCnt="3">
        <dgm:presLayoutVars>
          <dgm:bulletEnabled val="1"/>
        </dgm:presLayoutVars>
      </dgm:prSet>
      <dgm:spPr/>
    </dgm:pt>
    <dgm:pt modelId="{47CC5B23-9DA6-49A6-9212-7D127ADA1BB0}" type="pres">
      <dgm:prSet presAssocID="{BFECCFD5-AA75-4F3C-BD7C-E0D1C93C558B}" presName="ThreeNodes_3" presStyleLbl="node1" presStyleIdx="2" presStyleCnt="3">
        <dgm:presLayoutVars>
          <dgm:bulletEnabled val="1"/>
        </dgm:presLayoutVars>
      </dgm:prSet>
      <dgm:spPr/>
    </dgm:pt>
    <dgm:pt modelId="{5EE7C34D-FD5F-4CCE-90AA-A199C0F3E794}" type="pres">
      <dgm:prSet presAssocID="{BFECCFD5-AA75-4F3C-BD7C-E0D1C93C558B}" presName="ThreeConn_1-2" presStyleLbl="fgAccFollowNode1" presStyleIdx="0" presStyleCnt="2">
        <dgm:presLayoutVars>
          <dgm:bulletEnabled val="1"/>
        </dgm:presLayoutVars>
      </dgm:prSet>
      <dgm:spPr/>
    </dgm:pt>
    <dgm:pt modelId="{61A0D0C2-4483-47C3-87A9-64E282F7A34E}" type="pres">
      <dgm:prSet presAssocID="{BFECCFD5-AA75-4F3C-BD7C-E0D1C93C558B}" presName="ThreeConn_2-3" presStyleLbl="fgAccFollowNode1" presStyleIdx="1" presStyleCnt="2">
        <dgm:presLayoutVars>
          <dgm:bulletEnabled val="1"/>
        </dgm:presLayoutVars>
      </dgm:prSet>
      <dgm:spPr/>
    </dgm:pt>
    <dgm:pt modelId="{01172363-6E53-42D0-815A-E0F740716305}" type="pres">
      <dgm:prSet presAssocID="{BFECCFD5-AA75-4F3C-BD7C-E0D1C93C558B}" presName="ThreeNodes_1_text" presStyleLbl="node1" presStyleIdx="2" presStyleCnt="3">
        <dgm:presLayoutVars>
          <dgm:bulletEnabled val="1"/>
        </dgm:presLayoutVars>
      </dgm:prSet>
      <dgm:spPr/>
    </dgm:pt>
    <dgm:pt modelId="{ACE59844-4ABF-4C02-90AC-DCC3C68C6717}" type="pres">
      <dgm:prSet presAssocID="{BFECCFD5-AA75-4F3C-BD7C-E0D1C93C558B}" presName="ThreeNodes_2_text" presStyleLbl="node1" presStyleIdx="2" presStyleCnt="3">
        <dgm:presLayoutVars>
          <dgm:bulletEnabled val="1"/>
        </dgm:presLayoutVars>
      </dgm:prSet>
      <dgm:spPr/>
    </dgm:pt>
    <dgm:pt modelId="{DAE348C0-F914-4049-AFB2-C58349376A52}" type="pres">
      <dgm:prSet presAssocID="{BFECCFD5-AA75-4F3C-BD7C-E0D1C93C558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0A490E1-7B5A-451C-BDDF-9AF590E1A219}" type="presOf" srcId="{83C51E03-5E20-470E-830D-50B0B170A91D}" destId="{47CC5B23-9DA6-49A6-9212-7D127ADA1BB0}" srcOrd="0" destOrd="0" presId="urn:microsoft.com/office/officeart/2005/8/layout/vProcess5"/>
    <dgm:cxn modelId="{44432913-A545-4A3F-8392-8D3D1A3B2BD3}" type="presOf" srcId="{EFEB63ED-75A2-4283-92AC-CC39223707B7}" destId="{5EE7C34D-FD5F-4CCE-90AA-A199C0F3E794}" srcOrd="0" destOrd="0" presId="urn:microsoft.com/office/officeart/2005/8/layout/vProcess5"/>
    <dgm:cxn modelId="{96BB3CF2-944E-48D9-9093-3CE43E826C16}" type="presOf" srcId="{83C51E03-5E20-470E-830D-50B0B170A91D}" destId="{DAE348C0-F914-4049-AFB2-C58349376A52}" srcOrd="1" destOrd="0" presId="urn:microsoft.com/office/officeart/2005/8/layout/vProcess5"/>
    <dgm:cxn modelId="{B82B9341-AB5B-4984-AE46-5176FCE1FB4E}" type="presOf" srcId="{8B73B33E-8BFE-4C1E-BEB3-1E38A6FAF718}" destId="{61A0D0C2-4483-47C3-87A9-64E282F7A34E}" srcOrd="0" destOrd="0" presId="urn:microsoft.com/office/officeart/2005/8/layout/vProcess5"/>
    <dgm:cxn modelId="{BEC4C3F6-4147-43E4-AF1C-CADADED4E877}" type="presOf" srcId="{BFECCFD5-AA75-4F3C-BD7C-E0D1C93C558B}" destId="{C5A7C42A-199A-4839-8425-6F96E6332B63}" srcOrd="0" destOrd="0" presId="urn:microsoft.com/office/officeart/2005/8/layout/vProcess5"/>
    <dgm:cxn modelId="{DA200715-0839-4BFE-A85D-518CAA4A732B}" srcId="{BFECCFD5-AA75-4F3C-BD7C-E0D1C93C558B}" destId="{799E91E8-0E22-4431-B486-C7A02B4EA6F6}" srcOrd="1" destOrd="0" parTransId="{4770F9F3-B4E4-4688-9C0A-3D3F3B53918D}" sibTransId="{8B73B33E-8BFE-4C1E-BEB3-1E38A6FAF718}"/>
    <dgm:cxn modelId="{FB60DECA-71F1-4988-A90D-28D04BAD443D}" srcId="{BFECCFD5-AA75-4F3C-BD7C-E0D1C93C558B}" destId="{59EF05FE-766F-44B8-A339-96D26DB051D1}" srcOrd="0" destOrd="0" parTransId="{07AB1C2D-7323-485F-A8F9-9E492A3C2956}" sibTransId="{EFEB63ED-75A2-4283-92AC-CC39223707B7}"/>
    <dgm:cxn modelId="{8C8EB72A-066A-454A-94DF-D0A130E208AB}" type="presOf" srcId="{59EF05FE-766F-44B8-A339-96D26DB051D1}" destId="{61BF4C2D-88CF-4835-8F5B-A1E5A3D8BF81}" srcOrd="0" destOrd="0" presId="urn:microsoft.com/office/officeart/2005/8/layout/vProcess5"/>
    <dgm:cxn modelId="{D00BCEAD-9108-4E9B-874F-2CF541E30ED1}" type="presOf" srcId="{799E91E8-0E22-4431-B486-C7A02B4EA6F6}" destId="{ACE59844-4ABF-4C02-90AC-DCC3C68C6717}" srcOrd="1" destOrd="0" presId="urn:microsoft.com/office/officeart/2005/8/layout/vProcess5"/>
    <dgm:cxn modelId="{18E10774-79A3-445A-9FAE-DE3B662135D1}" type="presOf" srcId="{799E91E8-0E22-4431-B486-C7A02B4EA6F6}" destId="{2A820E7E-2C0F-4360-8E16-293C9965A85B}" srcOrd="0" destOrd="0" presId="urn:microsoft.com/office/officeart/2005/8/layout/vProcess5"/>
    <dgm:cxn modelId="{5A76C19A-3075-47F6-BA3E-67A63237568E}" srcId="{BFECCFD5-AA75-4F3C-BD7C-E0D1C93C558B}" destId="{83C51E03-5E20-470E-830D-50B0B170A91D}" srcOrd="2" destOrd="0" parTransId="{31A2049E-BFEA-42B5-BDE7-579270E2EAED}" sibTransId="{67A4A149-9782-44E0-990A-B7C5DBE0652D}"/>
    <dgm:cxn modelId="{6395528C-2874-44CB-B00A-90329C9201DE}" type="presOf" srcId="{59EF05FE-766F-44B8-A339-96D26DB051D1}" destId="{01172363-6E53-42D0-815A-E0F740716305}" srcOrd="1" destOrd="0" presId="urn:microsoft.com/office/officeart/2005/8/layout/vProcess5"/>
    <dgm:cxn modelId="{BB07DCB2-74F3-4D3A-B960-3E7C69CE5109}" type="presParOf" srcId="{C5A7C42A-199A-4839-8425-6F96E6332B63}" destId="{394769E6-CAF6-41C9-A425-665148E2615C}" srcOrd="0" destOrd="0" presId="urn:microsoft.com/office/officeart/2005/8/layout/vProcess5"/>
    <dgm:cxn modelId="{D25A2F7D-05A7-418A-AB53-6C8E4C7548FD}" type="presParOf" srcId="{C5A7C42A-199A-4839-8425-6F96E6332B63}" destId="{61BF4C2D-88CF-4835-8F5B-A1E5A3D8BF81}" srcOrd="1" destOrd="0" presId="urn:microsoft.com/office/officeart/2005/8/layout/vProcess5"/>
    <dgm:cxn modelId="{D321722A-D6EB-4A8B-82F2-D878DD5EA5BA}" type="presParOf" srcId="{C5A7C42A-199A-4839-8425-6F96E6332B63}" destId="{2A820E7E-2C0F-4360-8E16-293C9965A85B}" srcOrd="2" destOrd="0" presId="urn:microsoft.com/office/officeart/2005/8/layout/vProcess5"/>
    <dgm:cxn modelId="{99749B4B-9E8A-4F07-A091-E1D20FC09DDD}" type="presParOf" srcId="{C5A7C42A-199A-4839-8425-6F96E6332B63}" destId="{47CC5B23-9DA6-49A6-9212-7D127ADA1BB0}" srcOrd="3" destOrd="0" presId="urn:microsoft.com/office/officeart/2005/8/layout/vProcess5"/>
    <dgm:cxn modelId="{3090BB7F-195C-4B0A-B68A-F440B5B3852C}" type="presParOf" srcId="{C5A7C42A-199A-4839-8425-6F96E6332B63}" destId="{5EE7C34D-FD5F-4CCE-90AA-A199C0F3E794}" srcOrd="4" destOrd="0" presId="urn:microsoft.com/office/officeart/2005/8/layout/vProcess5"/>
    <dgm:cxn modelId="{66AB5381-F7C1-4E3D-8404-8CAEFAC0E3EC}" type="presParOf" srcId="{C5A7C42A-199A-4839-8425-6F96E6332B63}" destId="{61A0D0C2-4483-47C3-87A9-64E282F7A34E}" srcOrd="5" destOrd="0" presId="urn:microsoft.com/office/officeart/2005/8/layout/vProcess5"/>
    <dgm:cxn modelId="{ADC47504-ABF7-47A6-A371-5E623410E090}" type="presParOf" srcId="{C5A7C42A-199A-4839-8425-6F96E6332B63}" destId="{01172363-6E53-42D0-815A-E0F740716305}" srcOrd="6" destOrd="0" presId="urn:microsoft.com/office/officeart/2005/8/layout/vProcess5"/>
    <dgm:cxn modelId="{0191B42D-EEB4-4837-8D82-F9FD6CA326F3}" type="presParOf" srcId="{C5A7C42A-199A-4839-8425-6F96E6332B63}" destId="{ACE59844-4ABF-4C02-90AC-DCC3C68C6717}" srcOrd="7" destOrd="0" presId="urn:microsoft.com/office/officeart/2005/8/layout/vProcess5"/>
    <dgm:cxn modelId="{0A05EA88-1D2F-4060-ADF4-7A4C0A146ED9}" type="presParOf" srcId="{C5A7C42A-199A-4839-8425-6F96E6332B63}" destId="{DAE348C0-F914-4049-AFB2-C58349376A5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9A6C3-9185-4D4C-81D8-D04771775D1A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1377FF-5025-4744-B181-EA8B1FBDE8DD}">
      <dgm:prSet phldrT="[Texto]" custT="1"/>
      <dgm:spPr/>
      <dgm:t>
        <a:bodyPr/>
        <a:lstStyle/>
        <a:p>
          <a:pPr algn="ctr"/>
          <a:r>
            <a:rPr lang="pt-BR" altLang="pt-BR" sz="2800" b="1" u="sng" dirty="0">
              <a:ea typeface="ＭＳ Ｐゴシック" pitchFamily="34" charset="-128"/>
            </a:rPr>
            <a:t>Estágios Negociação</a:t>
          </a:r>
          <a:endParaRPr lang="pt-BR" sz="2800" u="sng" dirty="0"/>
        </a:p>
      </dgm:t>
    </dgm:pt>
    <dgm:pt modelId="{5158D546-D92D-413F-8CD9-17D65868FF0E}" type="parTrans" cxnId="{E73C2662-4B86-40F7-935A-84DE53426439}">
      <dgm:prSet/>
      <dgm:spPr/>
      <dgm:t>
        <a:bodyPr/>
        <a:lstStyle/>
        <a:p>
          <a:endParaRPr lang="pt-BR"/>
        </a:p>
      </dgm:t>
    </dgm:pt>
    <dgm:pt modelId="{1DEB3A28-68DC-4AB5-94DB-9C807227737B}" type="sibTrans" cxnId="{E73C2662-4B86-40F7-935A-84DE53426439}">
      <dgm:prSet/>
      <dgm:spPr/>
      <dgm:t>
        <a:bodyPr/>
        <a:lstStyle/>
        <a:p>
          <a:endParaRPr lang="pt-BR"/>
        </a:p>
      </dgm:t>
    </dgm:pt>
    <dgm:pt modelId="{EEBACB12-F37F-4159-A0DE-9A8DC0E09578}">
      <dgm:prSet phldrT="[Texto]" custT="1"/>
      <dgm:spPr/>
      <dgm:t>
        <a:bodyPr/>
        <a:lstStyle/>
        <a:p>
          <a:r>
            <a:rPr lang="pt-BR" altLang="pt-BR" sz="1600" b="1" dirty="0">
              <a:ea typeface="ＭＳ Ｐゴシック" pitchFamily="34" charset="-128"/>
            </a:rPr>
            <a:t>Informação</a:t>
          </a:r>
          <a:r>
            <a:rPr lang="pt-BR" altLang="pt-BR" sz="1600" dirty="0">
              <a:ea typeface="ＭＳ Ｐゴシック" pitchFamily="34" charset="-128"/>
            </a:rPr>
            <a:t> (análise e avaliação do cenário e variáveis, examina interesses, coleta informações, prevê impasses, planeja) </a:t>
          </a:r>
          <a:endParaRPr lang="pt-BR" sz="1600" dirty="0"/>
        </a:p>
      </dgm:t>
    </dgm:pt>
    <dgm:pt modelId="{B28579A8-5394-4471-A5EC-FB9C8CB7B44D}" type="parTrans" cxnId="{2A4295BC-1CD9-471A-81F5-C4E339C4F5A8}">
      <dgm:prSet/>
      <dgm:spPr/>
      <dgm:t>
        <a:bodyPr/>
        <a:lstStyle/>
        <a:p>
          <a:endParaRPr lang="pt-BR"/>
        </a:p>
      </dgm:t>
    </dgm:pt>
    <dgm:pt modelId="{4C450E94-6E0E-4B25-BD60-8ED614DF10B4}" type="sibTrans" cxnId="{2A4295BC-1CD9-471A-81F5-C4E339C4F5A8}">
      <dgm:prSet/>
      <dgm:spPr/>
      <dgm:t>
        <a:bodyPr/>
        <a:lstStyle/>
        <a:p>
          <a:endParaRPr lang="pt-BR"/>
        </a:p>
      </dgm:t>
    </dgm:pt>
    <dgm:pt modelId="{DDB0BCF9-2B93-4654-AB21-1A659D4BA380}">
      <dgm:prSet phldrT="[Texto]" custT="1"/>
      <dgm:spPr/>
      <dgm:t>
        <a:bodyPr/>
        <a:lstStyle/>
        <a:p>
          <a:r>
            <a:rPr lang="pt-BR" altLang="pt-BR" sz="1600" b="1" dirty="0">
              <a:ea typeface="ＭＳ Ｐゴシック" pitchFamily="34" charset="-128"/>
            </a:rPr>
            <a:t>Argumentação</a:t>
          </a:r>
          <a:r>
            <a:rPr lang="pt-BR" altLang="pt-BR" sz="1600" dirty="0">
              <a:ea typeface="ＭＳ Ｐゴシック" pitchFamily="34" charset="-128"/>
            </a:rPr>
            <a:t> (discussão, buscar perguntar e ouvir, clarear pontos obscuros, reafirma posição) </a:t>
          </a:r>
          <a:endParaRPr lang="pt-BR" sz="1600" dirty="0"/>
        </a:p>
      </dgm:t>
    </dgm:pt>
    <dgm:pt modelId="{D7F66D73-ED3B-4537-A2D2-A0BE7C80B849}" type="parTrans" cxnId="{74F51A4E-7BFC-47A0-A094-A5C021306A41}">
      <dgm:prSet/>
      <dgm:spPr/>
      <dgm:t>
        <a:bodyPr/>
        <a:lstStyle/>
        <a:p>
          <a:endParaRPr lang="pt-BR"/>
        </a:p>
      </dgm:t>
    </dgm:pt>
    <dgm:pt modelId="{E13D4E94-9A84-4E0A-A630-9A2C68D2B671}" type="sibTrans" cxnId="{74F51A4E-7BFC-47A0-A094-A5C021306A41}">
      <dgm:prSet/>
      <dgm:spPr/>
      <dgm:t>
        <a:bodyPr/>
        <a:lstStyle/>
        <a:p>
          <a:endParaRPr lang="pt-BR"/>
        </a:p>
      </dgm:t>
    </dgm:pt>
    <dgm:pt modelId="{5F97EF1E-4137-4829-AA72-FCFB9EBBDA40}">
      <dgm:prSet phldrT="[Texto]" custT="1"/>
      <dgm:spPr/>
      <dgm:t>
        <a:bodyPr/>
        <a:lstStyle/>
        <a:p>
          <a:r>
            <a:rPr lang="pt-BR" altLang="pt-BR" sz="1600" b="1" dirty="0">
              <a:ea typeface="ＭＳ Ｐゴシック" pitchFamily="34" charset="-128"/>
            </a:rPr>
            <a:t>Barganha</a:t>
          </a:r>
          <a:r>
            <a:rPr lang="pt-BR" altLang="pt-BR" sz="1600" dirty="0">
              <a:ea typeface="ＭＳ Ｐゴシック" pitchFamily="34" charset="-128"/>
            </a:rPr>
            <a:t> (busca posição vantajosa para ambos, busca concordância, supera impasses, cria alternativas de ganho mútuo) </a:t>
          </a:r>
          <a:endParaRPr lang="pt-BR" sz="1600" dirty="0"/>
        </a:p>
      </dgm:t>
    </dgm:pt>
    <dgm:pt modelId="{EA89D408-8A2C-4288-8BFC-61B3259CD37E}" type="parTrans" cxnId="{E93C3F4F-1B5D-4469-B053-2AFD280389ED}">
      <dgm:prSet/>
      <dgm:spPr/>
      <dgm:t>
        <a:bodyPr/>
        <a:lstStyle/>
        <a:p>
          <a:endParaRPr lang="pt-BR"/>
        </a:p>
      </dgm:t>
    </dgm:pt>
    <dgm:pt modelId="{A8C4F2C8-0D0E-4811-A2CC-4D7AEF8235FF}" type="sibTrans" cxnId="{E93C3F4F-1B5D-4469-B053-2AFD280389ED}">
      <dgm:prSet/>
      <dgm:spPr/>
      <dgm:t>
        <a:bodyPr/>
        <a:lstStyle/>
        <a:p>
          <a:endParaRPr lang="pt-BR"/>
        </a:p>
      </dgm:t>
    </dgm:pt>
    <dgm:pt modelId="{3BAFA26E-2578-4A80-87D0-942034ACB534}">
      <dgm:prSet custT="1"/>
      <dgm:spPr/>
      <dgm:t>
        <a:bodyPr/>
        <a:lstStyle/>
        <a:p>
          <a:r>
            <a:rPr lang="pt-BR" altLang="pt-BR" sz="1600" b="1" dirty="0">
              <a:ea typeface="ＭＳ Ｐゴシック" pitchFamily="34" charset="-128"/>
            </a:rPr>
            <a:t>Acordo </a:t>
          </a:r>
          <a:r>
            <a:rPr lang="pt-BR" altLang="pt-BR" sz="1600" dirty="0">
              <a:ea typeface="ＭＳ Ｐゴシック" pitchFamily="34" charset="-128"/>
            </a:rPr>
            <a:t>(</a:t>
          </a:r>
          <a:r>
            <a:rPr lang="pt-BR" altLang="pt-BR" sz="1600" dirty="0" err="1">
              <a:ea typeface="ＭＳ Ｐゴシック" pitchFamily="34" charset="-128"/>
            </a:rPr>
            <a:t>recaptular</a:t>
          </a:r>
          <a:r>
            <a:rPr lang="pt-BR" altLang="pt-BR" sz="1600" dirty="0">
              <a:ea typeface="ＭＳ Ｐゴシック" pitchFamily="34" charset="-128"/>
            </a:rPr>
            <a:t>, resumir, verificar se há mal entendidos, garantia da compreensão mútua quanto a todos os detalhes que foram negociados e deverão ser cumpridos; registrar o acordo) </a:t>
          </a:r>
        </a:p>
      </dgm:t>
    </dgm:pt>
    <dgm:pt modelId="{42477D68-3C40-41FD-85E0-1CF90270588F}" type="parTrans" cxnId="{E77D7D6A-E436-4A81-8F9A-B98983F30693}">
      <dgm:prSet/>
      <dgm:spPr/>
      <dgm:t>
        <a:bodyPr/>
        <a:lstStyle/>
        <a:p>
          <a:endParaRPr lang="pt-BR"/>
        </a:p>
      </dgm:t>
    </dgm:pt>
    <dgm:pt modelId="{978D2E7D-8B61-4634-9F49-43C77CEB6331}" type="sibTrans" cxnId="{E77D7D6A-E436-4A81-8F9A-B98983F30693}">
      <dgm:prSet/>
      <dgm:spPr/>
      <dgm:t>
        <a:bodyPr/>
        <a:lstStyle/>
        <a:p>
          <a:endParaRPr lang="pt-BR"/>
        </a:p>
      </dgm:t>
    </dgm:pt>
    <dgm:pt modelId="{03CD6992-540B-4450-9A4D-0C89C6E5F899}" type="pres">
      <dgm:prSet presAssocID="{8A99A6C3-9185-4D4C-81D8-D04771775D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01EA26-4427-4AFB-A89A-27468267779C}" type="pres">
      <dgm:prSet presAssocID="{FA1377FF-5025-4744-B181-EA8B1FBDE8DD}" presName="centerShape" presStyleLbl="node0" presStyleIdx="0" presStyleCnt="1" custScaleX="157310" custScaleY="88824"/>
      <dgm:spPr/>
    </dgm:pt>
    <dgm:pt modelId="{BE7791AD-CF69-4C52-A88E-C488C436E178}" type="pres">
      <dgm:prSet presAssocID="{B28579A8-5394-4471-A5EC-FB9C8CB7B44D}" presName="Name9" presStyleLbl="parChTrans1D2" presStyleIdx="0" presStyleCnt="4"/>
      <dgm:spPr/>
    </dgm:pt>
    <dgm:pt modelId="{077F905C-AD1A-464B-8AB9-54C1EE0CA5F7}" type="pres">
      <dgm:prSet presAssocID="{B28579A8-5394-4471-A5EC-FB9C8CB7B44D}" presName="connTx" presStyleLbl="parChTrans1D2" presStyleIdx="0" presStyleCnt="4"/>
      <dgm:spPr/>
    </dgm:pt>
    <dgm:pt modelId="{BA179EAA-1560-443D-B93E-8619292B5E5A}" type="pres">
      <dgm:prSet presAssocID="{EEBACB12-F37F-4159-A0DE-9A8DC0E09578}" presName="node" presStyleLbl="node1" presStyleIdx="0" presStyleCnt="4" custScaleX="124940" custScaleY="124951" custRadScaleRad="94316" custRadScaleInc="-3955">
        <dgm:presLayoutVars>
          <dgm:bulletEnabled val="1"/>
        </dgm:presLayoutVars>
      </dgm:prSet>
      <dgm:spPr/>
    </dgm:pt>
    <dgm:pt modelId="{63DD85E4-B520-4D55-B877-1A99EA294580}" type="pres">
      <dgm:prSet presAssocID="{D7F66D73-ED3B-4537-A2D2-A0BE7C80B849}" presName="Name9" presStyleLbl="parChTrans1D2" presStyleIdx="1" presStyleCnt="4"/>
      <dgm:spPr/>
    </dgm:pt>
    <dgm:pt modelId="{21B3DCB1-1A8E-4CB1-9ABF-AE24FEC41CEF}" type="pres">
      <dgm:prSet presAssocID="{D7F66D73-ED3B-4537-A2D2-A0BE7C80B849}" presName="connTx" presStyleLbl="parChTrans1D2" presStyleIdx="1" presStyleCnt="4"/>
      <dgm:spPr/>
    </dgm:pt>
    <dgm:pt modelId="{C5F70B34-B7CC-4498-9FAA-CC53FB38A890}" type="pres">
      <dgm:prSet presAssocID="{DDB0BCF9-2B93-4654-AB21-1A659D4BA380}" presName="node" presStyleLbl="node1" presStyleIdx="1" presStyleCnt="4" custScaleX="137868" custScaleY="135533" custRadScaleRad="121648" custRadScaleInc="-553">
        <dgm:presLayoutVars>
          <dgm:bulletEnabled val="1"/>
        </dgm:presLayoutVars>
      </dgm:prSet>
      <dgm:spPr/>
    </dgm:pt>
    <dgm:pt modelId="{C80C331E-FFE1-4655-BB15-F9AE43E6A847}" type="pres">
      <dgm:prSet presAssocID="{EA89D408-8A2C-4288-8BFC-61B3259CD37E}" presName="Name9" presStyleLbl="parChTrans1D2" presStyleIdx="2" presStyleCnt="4"/>
      <dgm:spPr/>
    </dgm:pt>
    <dgm:pt modelId="{1B10FBC7-F589-4FA8-AC2A-67473A1DBDD2}" type="pres">
      <dgm:prSet presAssocID="{EA89D408-8A2C-4288-8BFC-61B3259CD37E}" presName="connTx" presStyleLbl="parChTrans1D2" presStyleIdx="2" presStyleCnt="4"/>
      <dgm:spPr/>
    </dgm:pt>
    <dgm:pt modelId="{090307DF-E5FC-4819-8868-CC032418EE00}" type="pres">
      <dgm:prSet presAssocID="{5F97EF1E-4137-4829-AA72-FCFB9EBBDA40}" presName="node" presStyleLbl="node1" presStyleIdx="2" presStyleCnt="4" custScaleX="124120" custScaleY="110500" custRadScaleRad="94271" custRadScaleInc="425">
        <dgm:presLayoutVars>
          <dgm:bulletEnabled val="1"/>
        </dgm:presLayoutVars>
      </dgm:prSet>
      <dgm:spPr/>
    </dgm:pt>
    <dgm:pt modelId="{BC40AF93-0526-4676-9976-F5E56A62C31C}" type="pres">
      <dgm:prSet presAssocID="{42477D68-3C40-41FD-85E0-1CF90270588F}" presName="Name9" presStyleLbl="parChTrans1D2" presStyleIdx="3" presStyleCnt="4"/>
      <dgm:spPr/>
    </dgm:pt>
    <dgm:pt modelId="{20748950-2A76-4E89-AFCC-231FDFC4661B}" type="pres">
      <dgm:prSet presAssocID="{42477D68-3C40-41FD-85E0-1CF90270588F}" presName="connTx" presStyleLbl="parChTrans1D2" presStyleIdx="3" presStyleCnt="4"/>
      <dgm:spPr/>
    </dgm:pt>
    <dgm:pt modelId="{EC91A98E-8517-477C-B93F-23508999AF3B}" type="pres">
      <dgm:prSet presAssocID="{3BAFA26E-2578-4A80-87D0-942034ACB534}" presName="node" presStyleLbl="node1" presStyleIdx="3" presStyleCnt="4" custScaleX="143212" custScaleY="148913" custRadScaleRad="125801" custRadScaleInc="-4542">
        <dgm:presLayoutVars>
          <dgm:bulletEnabled val="1"/>
        </dgm:presLayoutVars>
      </dgm:prSet>
      <dgm:spPr/>
    </dgm:pt>
  </dgm:ptLst>
  <dgm:cxnLst>
    <dgm:cxn modelId="{E73C2662-4B86-40F7-935A-84DE53426439}" srcId="{8A99A6C3-9185-4D4C-81D8-D04771775D1A}" destId="{FA1377FF-5025-4744-B181-EA8B1FBDE8DD}" srcOrd="0" destOrd="0" parTransId="{5158D546-D92D-413F-8CD9-17D65868FF0E}" sibTransId="{1DEB3A28-68DC-4AB5-94DB-9C807227737B}"/>
    <dgm:cxn modelId="{E93C3F4F-1B5D-4469-B053-2AFD280389ED}" srcId="{FA1377FF-5025-4744-B181-EA8B1FBDE8DD}" destId="{5F97EF1E-4137-4829-AA72-FCFB9EBBDA40}" srcOrd="2" destOrd="0" parTransId="{EA89D408-8A2C-4288-8BFC-61B3259CD37E}" sibTransId="{A8C4F2C8-0D0E-4811-A2CC-4D7AEF8235FF}"/>
    <dgm:cxn modelId="{6444D48D-9457-411B-98F1-6FFFCAFC0D04}" type="presOf" srcId="{42477D68-3C40-41FD-85E0-1CF90270588F}" destId="{BC40AF93-0526-4676-9976-F5E56A62C31C}" srcOrd="0" destOrd="0" presId="urn:microsoft.com/office/officeart/2005/8/layout/radial1"/>
    <dgm:cxn modelId="{C8F2702F-8708-4288-A0C2-88B7BC91F637}" type="presOf" srcId="{42477D68-3C40-41FD-85E0-1CF90270588F}" destId="{20748950-2A76-4E89-AFCC-231FDFC4661B}" srcOrd="1" destOrd="0" presId="urn:microsoft.com/office/officeart/2005/8/layout/radial1"/>
    <dgm:cxn modelId="{E77D7D6A-E436-4A81-8F9A-B98983F30693}" srcId="{FA1377FF-5025-4744-B181-EA8B1FBDE8DD}" destId="{3BAFA26E-2578-4A80-87D0-942034ACB534}" srcOrd="3" destOrd="0" parTransId="{42477D68-3C40-41FD-85E0-1CF90270588F}" sibTransId="{978D2E7D-8B61-4634-9F49-43C77CEB6331}"/>
    <dgm:cxn modelId="{18DDA82C-BC7A-4BA1-BBA9-F6A1AC7A932F}" type="presOf" srcId="{B28579A8-5394-4471-A5EC-FB9C8CB7B44D}" destId="{077F905C-AD1A-464B-8AB9-54C1EE0CA5F7}" srcOrd="1" destOrd="0" presId="urn:microsoft.com/office/officeart/2005/8/layout/radial1"/>
    <dgm:cxn modelId="{812E0EF5-5FA0-4C60-BCE3-D0440B803719}" type="presOf" srcId="{EEBACB12-F37F-4159-A0DE-9A8DC0E09578}" destId="{BA179EAA-1560-443D-B93E-8619292B5E5A}" srcOrd="0" destOrd="0" presId="urn:microsoft.com/office/officeart/2005/8/layout/radial1"/>
    <dgm:cxn modelId="{9F5ABBE9-E8DA-44FB-A3AE-D1D5473F4D28}" type="presOf" srcId="{D7F66D73-ED3B-4537-A2D2-A0BE7C80B849}" destId="{21B3DCB1-1A8E-4CB1-9ABF-AE24FEC41CEF}" srcOrd="1" destOrd="0" presId="urn:microsoft.com/office/officeart/2005/8/layout/radial1"/>
    <dgm:cxn modelId="{216C65E4-8E1C-4A82-B8FC-FAEDDD65873F}" type="presOf" srcId="{FA1377FF-5025-4744-B181-EA8B1FBDE8DD}" destId="{4201EA26-4427-4AFB-A89A-27468267779C}" srcOrd="0" destOrd="0" presId="urn:microsoft.com/office/officeart/2005/8/layout/radial1"/>
    <dgm:cxn modelId="{8CCC266C-E6AF-4A9F-B717-374C43339DFE}" type="presOf" srcId="{8A99A6C3-9185-4D4C-81D8-D04771775D1A}" destId="{03CD6992-540B-4450-9A4D-0C89C6E5F899}" srcOrd="0" destOrd="0" presId="urn:microsoft.com/office/officeart/2005/8/layout/radial1"/>
    <dgm:cxn modelId="{2A4295BC-1CD9-471A-81F5-C4E339C4F5A8}" srcId="{FA1377FF-5025-4744-B181-EA8B1FBDE8DD}" destId="{EEBACB12-F37F-4159-A0DE-9A8DC0E09578}" srcOrd="0" destOrd="0" parTransId="{B28579A8-5394-4471-A5EC-FB9C8CB7B44D}" sibTransId="{4C450E94-6E0E-4B25-BD60-8ED614DF10B4}"/>
    <dgm:cxn modelId="{2E62CA9B-2509-4E30-B50A-C93462D2C9ED}" type="presOf" srcId="{DDB0BCF9-2B93-4654-AB21-1A659D4BA380}" destId="{C5F70B34-B7CC-4498-9FAA-CC53FB38A890}" srcOrd="0" destOrd="0" presId="urn:microsoft.com/office/officeart/2005/8/layout/radial1"/>
    <dgm:cxn modelId="{326B1EEE-BA6C-4B14-8298-3C4C4D94A046}" type="presOf" srcId="{EA89D408-8A2C-4288-8BFC-61B3259CD37E}" destId="{C80C331E-FFE1-4655-BB15-F9AE43E6A847}" srcOrd="0" destOrd="0" presId="urn:microsoft.com/office/officeart/2005/8/layout/radial1"/>
    <dgm:cxn modelId="{1BD039B2-760A-4828-AED3-4250ACAC576A}" type="presOf" srcId="{B28579A8-5394-4471-A5EC-FB9C8CB7B44D}" destId="{BE7791AD-CF69-4C52-A88E-C488C436E178}" srcOrd="0" destOrd="0" presId="urn:microsoft.com/office/officeart/2005/8/layout/radial1"/>
    <dgm:cxn modelId="{70FE1E12-7469-42CB-A18E-429793DFD3C2}" type="presOf" srcId="{D7F66D73-ED3B-4537-A2D2-A0BE7C80B849}" destId="{63DD85E4-B520-4D55-B877-1A99EA294580}" srcOrd="0" destOrd="0" presId="urn:microsoft.com/office/officeart/2005/8/layout/radial1"/>
    <dgm:cxn modelId="{74F51A4E-7BFC-47A0-A094-A5C021306A41}" srcId="{FA1377FF-5025-4744-B181-EA8B1FBDE8DD}" destId="{DDB0BCF9-2B93-4654-AB21-1A659D4BA380}" srcOrd="1" destOrd="0" parTransId="{D7F66D73-ED3B-4537-A2D2-A0BE7C80B849}" sibTransId="{E13D4E94-9A84-4E0A-A630-9A2C68D2B671}"/>
    <dgm:cxn modelId="{5DC15B13-2B66-48E6-9BF7-C4FC8D26CC68}" type="presOf" srcId="{EA89D408-8A2C-4288-8BFC-61B3259CD37E}" destId="{1B10FBC7-F589-4FA8-AC2A-67473A1DBDD2}" srcOrd="1" destOrd="0" presId="urn:microsoft.com/office/officeart/2005/8/layout/radial1"/>
    <dgm:cxn modelId="{1CD49FCE-D53A-4053-94E4-547213665B79}" type="presOf" srcId="{3BAFA26E-2578-4A80-87D0-942034ACB534}" destId="{EC91A98E-8517-477C-B93F-23508999AF3B}" srcOrd="0" destOrd="0" presId="urn:microsoft.com/office/officeart/2005/8/layout/radial1"/>
    <dgm:cxn modelId="{BA3EC04A-5BFF-4A96-AEA0-BEADB936FE06}" type="presOf" srcId="{5F97EF1E-4137-4829-AA72-FCFB9EBBDA40}" destId="{090307DF-E5FC-4819-8868-CC032418EE00}" srcOrd="0" destOrd="0" presId="urn:microsoft.com/office/officeart/2005/8/layout/radial1"/>
    <dgm:cxn modelId="{05890535-6918-429B-8669-D8F6BD23A814}" type="presParOf" srcId="{03CD6992-540B-4450-9A4D-0C89C6E5F899}" destId="{4201EA26-4427-4AFB-A89A-27468267779C}" srcOrd="0" destOrd="0" presId="urn:microsoft.com/office/officeart/2005/8/layout/radial1"/>
    <dgm:cxn modelId="{E1AC75CA-B9A0-43EE-AC2A-49769EC4B61E}" type="presParOf" srcId="{03CD6992-540B-4450-9A4D-0C89C6E5F899}" destId="{BE7791AD-CF69-4C52-A88E-C488C436E178}" srcOrd="1" destOrd="0" presId="urn:microsoft.com/office/officeart/2005/8/layout/radial1"/>
    <dgm:cxn modelId="{AC33C6AA-045C-424B-A6B6-8700CCC19F8E}" type="presParOf" srcId="{BE7791AD-CF69-4C52-A88E-C488C436E178}" destId="{077F905C-AD1A-464B-8AB9-54C1EE0CA5F7}" srcOrd="0" destOrd="0" presId="urn:microsoft.com/office/officeart/2005/8/layout/radial1"/>
    <dgm:cxn modelId="{2EC10057-F555-4B53-8475-9501AE432553}" type="presParOf" srcId="{03CD6992-540B-4450-9A4D-0C89C6E5F899}" destId="{BA179EAA-1560-443D-B93E-8619292B5E5A}" srcOrd="2" destOrd="0" presId="urn:microsoft.com/office/officeart/2005/8/layout/radial1"/>
    <dgm:cxn modelId="{BBABF14D-4AAC-41C9-8F98-BF0FE807E1BE}" type="presParOf" srcId="{03CD6992-540B-4450-9A4D-0C89C6E5F899}" destId="{63DD85E4-B520-4D55-B877-1A99EA294580}" srcOrd="3" destOrd="0" presId="urn:microsoft.com/office/officeart/2005/8/layout/radial1"/>
    <dgm:cxn modelId="{2CA51124-1D0D-4912-94DA-5A535035971E}" type="presParOf" srcId="{63DD85E4-B520-4D55-B877-1A99EA294580}" destId="{21B3DCB1-1A8E-4CB1-9ABF-AE24FEC41CEF}" srcOrd="0" destOrd="0" presId="urn:microsoft.com/office/officeart/2005/8/layout/radial1"/>
    <dgm:cxn modelId="{9507417F-DA19-4AFE-B089-0582C8B4AD64}" type="presParOf" srcId="{03CD6992-540B-4450-9A4D-0C89C6E5F899}" destId="{C5F70B34-B7CC-4498-9FAA-CC53FB38A890}" srcOrd="4" destOrd="0" presId="urn:microsoft.com/office/officeart/2005/8/layout/radial1"/>
    <dgm:cxn modelId="{D96E49C3-7394-455E-8004-AB999746D53C}" type="presParOf" srcId="{03CD6992-540B-4450-9A4D-0C89C6E5F899}" destId="{C80C331E-FFE1-4655-BB15-F9AE43E6A847}" srcOrd="5" destOrd="0" presId="urn:microsoft.com/office/officeart/2005/8/layout/radial1"/>
    <dgm:cxn modelId="{34C8A184-0B5E-4619-A8D8-0B1562C2EC0A}" type="presParOf" srcId="{C80C331E-FFE1-4655-BB15-F9AE43E6A847}" destId="{1B10FBC7-F589-4FA8-AC2A-67473A1DBDD2}" srcOrd="0" destOrd="0" presId="urn:microsoft.com/office/officeart/2005/8/layout/radial1"/>
    <dgm:cxn modelId="{143C3270-C9FC-4365-A5CC-B4C58A98D257}" type="presParOf" srcId="{03CD6992-540B-4450-9A4D-0C89C6E5F899}" destId="{090307DF-E5FC-4819-8868-CC032418EE00}" srcOrd="6" destOrd="0" presId="urn:microsoft.com/office/officeart/2005/8/layout/radial1"/>
    <dgm:cxn modelId="{6F391344-19AA-4CCD-A298-88C62FF2E00A}" type="presParOf" srcId="{03CD6992-540B-4450-9A4D-0C89C6E5F899}" destId="{BC40AF93-0526-4676-9976-F5E56A62C31C}" srcOrd="7" destOrd="0" presId="urn:microsoft.com/office/officeart/2005/8/layout/radial1"/>
    <dgm:cxn modelId="{089F69AE-4D84-48A3-9085-85664EAD6EE4}" type="presParOf" srcId="{BC40AF93-0526-4676-9976-F5E56A62C31C}" destId="{20748950-2A76-4E89-AFCC-231FDFC4661B}" srcOrd="0" destOrd="0" presId="urn:microsoft.com/office/officeart/2005/8/layout/radial1"/>
    <dgm:cxn modelId="{28AE4396-5704-42F4-8BC8-99B7713DE84D}" type="presParOf" srcId="{03CD6992-540B-4450-9A4D-0C89C6E5F899}" destId="{EC91A98E-8517-477C-B93F-23508999AF3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F4C2D-88CF-4835-8F5B-A1E5A3D8BF81}">
      <dsp:nvSpPr>
        <dsp:cNvPr id="0" name=""/>
        <dsp:cNvSpPr/>
      </dsp:nvSpPr>
      <dsp:spPr>
        <a:xfrm>
          <a:off x="0" y="0"/>
          <a:ext cx="5018957" cy="1382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Alvos Comuns </a:t>
          </a:r>
        </a:p>
      </dsp:txBody>
      <dsp:txXfrm>
        <a:off x="40494" y="40494"/>
        <a:ext cx="3527073" cy="1301565"/>
      </dsp:txXfrm>
    </dsp:sp>
    <dsp:sp modelId="{2A820E7E-2C0F-4360-8E16-293C9965A85B}">
      <dsp:nvSpPr>
        <dsp:cNvPr id="0" name=""/>
        <dsp:cNvSpPr/>
      </dsp:nvSpPr>
      <dsp:spPr>
        <a:xfrm>
          <a:off x="442849" y="1612979"/>
          <a:ext cx="5018957" cy="1382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Concessões/Persuasão </a:t>
          </a:r>
        </a:p>
      </dsp:txBody>
      <dsp:txXfrm>
        <a:off x="483343" y="1653473"/>
        <a:ext cx="3596460" cy="1301565"/>
      </dsp:txXfrm>
    </dsp:sp>
    <dsp:sp modelId="{47CC5B23-9DA6-49A6-9212-7D127ADA1BB0}">
      <dsp:nvSpPr>
        <dsp:cNvPr id="0" name=""/>
        <dsp:cNvSpPr/>
      </dsp:nvSpPr>
      <dsp:spPr>
        <a:xfrm>
          <a:off x="885698" y="3225958"/>
          <a:ext cx="5018957" cy="1382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Acordo! </a:t>
          </a:r>
        </a:p>
      </dsp:txBody>
      <dsp:txXfrm>
        <a:off x="926192" y="3266452"/>
        <a:ext cx="3596460" cy="1301565"/>
      </dsp:txXfrm>
    </dsp:sp>
    <dsp:sp modelId="{5EE7C34D-FD5F-4CCE-90AA-A199C0F3E794}">
      <dsp:nvSpPr>
        <dsp:cNvPr id="0" name=""/>
        <dsp:cNvSpPr/>
      </dsp:nvSpPr>
      <dsp:spPr>
        <a:xfrm>
          <a:off x="4120297" y="1048436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4322495" y="1048436"/>
        <a:ext cx="494263" cy="676241"/>
      </dsp:txXfrm>
    </dsp:sp>
    <dsp:sp modelId="{61A0D0C2-4483-47C3-87A9-64E282F7A34E}">
      <dsp:nvSpPr>
        <dsp:cNvPr id="0" name=""/>
        <dsp:cNvSpPr/>
      </dsp:nvSpPr>
      <dsp:spPr>
        <a:xfrm>
          <a:off x="4563146" y="2652198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4765344" y="2652198"/>
        <a:ext cx="494263" cy="676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1EA26-4427-4AFB-A89A-27468267779C}">
      <dsp:nvSpPr>
        <dsp:cNvPr id="0" name=""/>
        <dsp:cNvSpPr/>
      </dsp:nvSpPr>
      <dsp:spPr>
        <a:xfrm>
          <a:off x="3076801" y="2658752"/>
          <a:ext cx="2969850" cy="1676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800" b="1" u="sng" kern="1200" dirty="0">
              <a:ea typeface="ＭＳ Ｐゴシック" pitchFamily="34" charset="-128"/>
            </a:rPr>
            <a:t>Estágios Negociação</a:t>
          </a:r>
          <a:endParaRPr lang="pt-BR" sz="2800" u="sng" kern="1200" dirty="0"/>
        </a:p>
      </dsp:txBody>
      <dsp:txXfrm>
        <a:off x="3511725" y="2904329"/>
        <a:ext cx="2100002" cy="1185751"/>
      </dsp:txXfrm>
    </dsp:sp>
    <dsp:sp modelId="{BE7791AD-CF69-4C52-A88E-C488C436E178}">
      <dsp:nvSpPr>
        <dsp:cNvPr id="0" name=""/>
        <dsp:cNvSpPr/>
      </dsp:nvSpPr>
      <dsp:spPr>
        <a:xfrm rot="16093215">
          <a:off x="4380684" y="2489902"/>
          <a:ext cx="300648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300648" y="18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4523492" y="2501113"/>
        <a:ext cx="15032" cy="15032"/>
      </dsp:txXfrm>
    </dsp:sp>
    <dsp:sp modelId="{BA179EAA-1560-443D-B93E-8619292B5E5A}">
      <dsp:nvSpPr>
        <dsp:cNvPr id="0" name=""/>
        <dsp:cNvSpPr/>
      </dsp:nvSpPr>
      <dsp:spPr>
        <a:xfrm>
          <a:off x="3310339" y="1"/>
          <a:ext cx="2358738" cy="23589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b="1" kern="1200" dirty="0">
              <a:ea typeface="ＭＳ Ｐゴシック" pitchFamily="34" charset="-128"/>
            </a:rPr>
            <a:t>Informação</a:t>
          </a:r>
          <a:r>
            <a:rPr lang="pt-BR" altLang="pt-BR" sz="1600" kern="1200" dirty="0">
              <a:ea typeface="ＭＳ Ｐゴシック" pitchFamily="34" charset="-128"/>
            </a:rPr>
            <a:t> (análise e avaliação do cenário e variáveis, examina interesses, coleta informações, prevê impasses, planeja) </a:t>
          </a:r>
          <a:endParaRPr lang="pt-BR" sz="1600" kern="1200" dirty="0"/>
        </a:p>
      </dsp:txBody>
      <dsp:txXfrm>
        <a:off x="3655768" y="345460"/>
        <a:ext cx="1667880" cy="1668027"/>
      </dsp:txXfrm>
    </dsp:sp>
    <dsp:sp modelId="{63DD85E4-B520-4D55-B877-1A99EA294580}">
      <dsp:nvSpPr>
        <dsp:cNvPr id="0" name=""/>
        <dsp:cNvSpPr/>
      </dsp:nvSpPr>
      <dsp:spPr>
        <a:xfrm rot="21585069">
          <a:off x="6046606" y="3471584"/>
          <a:ext cx="204535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204535" y="18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143760" y="3485198"/>
        <a:ext cx="10226" cy="10226"/>
      </dsp:txXfrm>
    </dsp:sp>
    <dsp:sp modelId="{C5F70B34-B7CC-4498-9FAA-CC53FB38A890}">
      <dsp:nvSpPr>
        <dsp:cNvPr id="0" name=""/>
        <dsp:cNvSpPr/>
      </dsp:nvSpPr>
      <dsp:spPr>
        <a:xfrm>
          <a:off x="6251128" y="2204853"/>
          <a:ext cx="2602805" cy="25587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b="1" kern="1200" dirty="0">
              <a:ea typeface="ＭＳ Ｐゴシック" pitchFamily="34" charset="-128"/>
            </a:rPr>
            <a:t>Argumentação</a:t>
          </a:r>
          <a:r>
            <a:rPr lang="pt-BR" altLang="pt-BR" sz="1600" kern="1200" dirty="0">
              <a:ea typeface="ＭＳ Ｐゴシック" pitchFamily="34" charset="-128"/>
            </a:rPr>
            <a:t> (discussão, buscar perguntar e ouvir, clarear pontos obscuros, reafirma posição) </a:t>
          </a:r>
          <a:endParaRPr lang="pt-BR" sz="1600" kern="1200" dirty="0"/>
        </a:p>
      </dsp:txBody>
      <dsp:txXfrm>
        <a:off x="6632300" y="2579569"/>
        <a:ext cx="1840461" cy="1809291"/>
      </dsp:txXfrm>
    </dsp:sp>
    <dsp:sp modelId="{C80C331E-FFE1-4655-BB15-F9AE43E6A847}">
      <dsp:nvSpPr>
        <dsp:cNvPr id="0" name=""/>
        <dsp:cNvSpPr/>
      </dsp:nvSpPr>
      <dsp:spPr>
        <a:xfrm rot="5411475">
          <a:off x="4340088" y="4535039"/>
          <a:ext cx="436222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436222" y="18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4547293" y="4542860"/>
        <a:ext cx="21811" cy="21811"/>
      </dsp:txXfrm>
    </dsp:sp>
    <dsp:sp modelId="{090307DF-E5FC-4819-8868-CC032418EE00}">
      <dsp:nvSpPr>
        <dsp:cNvPr id="0" name=""/>
        <dsp:cNvSpPr/>
      </dsp:nvSpPr>
      <dsp:spPr>
        <a:xfrm>
          <a:off x="3382361" y="4771872"/>
          <a:ext cx="2343257" cy="2086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b="1" kern="1200" dirty="0">
              <a:ea typeface="ＭＳ Ｐゴシック" pitchFamily="34" charset="-128"/>
            </a:rPr>
            <a:t>Barganha</a:t>
          </a:r>
          <a:r>
            <a:rPr lang="pt-BR" altLang="pt-BR" sz="1600" kern="1200" dirty="0">
              <a:ea typeface="ＭＳ Ｐゴシック" pitchFamily="34" charset="-128"/>
            </a:rPr>
            <a:t> (busca posição vantajosa para ambos, busca concordância, supera impasses, cria alternativas de ganho mútuo) </a:t>
          </a:r>
          <a:endParaRPr lang="pt-BR" sz="1600" kern="1200" dirty="0"/>
        </a:p>
      </dsp:txBody>
      <dsp:txXfrm>
        <a:off x="3725523" y="5077378"/>
        <a:ext cx="1656933" cy="1475114"/>
      </dsp:txXfrm>
    </dsp:sp>
    <dsp:sp modelId="{BC40AF93-0526-4676-9976-F5E56A62C31C}">
      <dsp:nvSpPr>
        <dsp:cNvPr id="0" name=""/>
        <dsp:cNvSpPr/>
      </dsp:nvSpPr>
      <dsp:spPr>
        <a:xfrm rot="10677366">
          <a:off x="2821725" y="3535969"/>
          <a:ext cx="258114" cy="37454"/>
        </a:xfrm>
        <a:custGeom>
          <a:avLst/>
          <a:gdLst/>
          <a:ahLst/>
          <a:cxnLst/>
          <a:rect l="0" t="0" r="0" b="0"/>
          <a:pathLst>
            <a:path>
              <a:moveTo>
                <a:pt x="0" y="18727"/>
              </a:moveTo>
              <a:lnTo>
                <a:pt x="258114" y="18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944330" y="3548243"/>
        <a:ext cx="12905" cy="12905"/>
      </dsp:txXfrm>
    </dsp:sp>
    <dsp:sp modelId="{EC91A98E-8517-477C-B93F-23508999AF3B}">
      <dsp:nvSpPr>
        <dsp:cNvPr id="0" name=""/>
        <dsp:cNvSpPr/>
      </dsp:nvSpPr>
      <dsp:spPr>
        <a:xfrm>
          <a:off x="118908" y="2201853"/>
          <a:ext cx="2703694" cy="28113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b="1" kern="1200" dirty="0">
              <a:ea typeface="ＭＳ Ｐゴシック" pitchFamily="34" charset="-128"/>
            </a:rPr>
            <a:t>Acordo </a:t>
          </a:r>
          <a:r>
            <a:rPr lang="pt-BR" altLang="pt-BR" sz="1600" kern="1200" dirty="0">
              <a:ea typeface="ＭＳ Ｐゴシック" pitchFamily="34" charset="-128"/>
            </a:rPr>
            <a:t>(</a:t>
          </a:r>
          <a:r>
            <a:rPr lang="pt-BR" altLang="pt-BR" sz="1600" kern="1200" dirty="0" err="1">
              <a:ea typeface="ＭＳ Ｐゴシック" pitchFamily="34" charset="-128"/>
            </a:rPr>
            <a:t>recaptular</a:t>
          </a:r>
          <a:r>
            <a:rPr lang="pt-BR" altLang="pt-BR" sz="1600" kern="1200" dirty="0">
              <a:ea typeface="ＭＳ Ｐゴシック" pitchFamily="34" charset="-128"/>
            </a:rPr>
            <a:t>, resumir, verificar se há mal entendidos, garantia da compreensão mútua quanto a todos os detalhes que foram negociados e deverão ser cumpridos; registrar o acordo) </a:t>
          </a:r>
        </a:p>
      </dsp:txBody>
      <dsp:txXfrm>
        <a:off x="514855" y="2613562"/>
        <a:ext cx="1911800" cy="1987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7991-3F02-4239-910B-7D91A5FAAE15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61B0-11D8-421F-9E36-6A595430FC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86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6D33E4-C427-45F3-AC06-E88F3EA9CC40}" type="slidenum">
              <a:rPr lang="pt-BR" altLang="pt-BR" sz="1200"/>
              <a:pPr eaLnBrk="1" hangingPunct="1"/>
              <a:t>6</a:t>
            </a:fld>
            <a:endParaRPr lang="pt-BR" altLang="pt-BR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17249A-1E1C-447A-841B-46B1F5D7126F}" type="slidenum">
              <a:rPr lang="pt-BR" altLang="pt-BR" sz="1200"/>
              <a:pPr eaLnBrk="1" hangingPunct="1"/>
              <a:t>17</a:t>
            </a:fld>
            <a:endParaRPr lang="pt-BR" altLang="pt-BR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A97548D-F6BD-42D1-8048-C93EF30165B6}" type="slidenum">
              <a:rPr lang="pt-BR" altLang="pt-BR" sz="1200"/>
              <a:pPr eaLnBrk="1" hangingPunct="1"/>
              <a:t>18</a:t>
            </a:fld>
            <a:endParaRPr lang="pt-BR" altLang="pt-BR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CF2195-9A72-4921-B5D4-E2E3FAD630A7}" type="slidenum">
              <a:rPr lang="pt-BR" altLang="pt-BR" sz="1200"/>
              <a:pPr eaLnBrk="1" hangingPunct="1"/>
              <a:t>19</a:t>
            </a:fld>
            <a:endParaRPr lang="pt-BR" altLang="pt-B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B0C0695-6492-4AF5-945B-877E747F2A73}" type="slidenum">
              <a:rPr lang="pt-BR" altLang="pt-BR" sz="1200"/>
              <a:pPr eaLnBrk="1" hangingPunct="1"/>
              <a:t>20</a:t>
            </a:fld>
            <a:endParaRPr lang="pt-BR" altLang="pt-BR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77E2DE-1450-49DE-A66E-C6A1C0E574CB}" type="slidenum">
              <a:rPr lang="pt-BR" altLang="pt-BR" sz="1200"/>
              <a:pPr eaLnBrk="1" hangingPunct="1"/>
              <a:t>21</a:t>
            </a:fld>
            <a:endParaRPr lang="pt-BR" altLang="pt-BR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F8D07-0C6F-4BF1-BF68-6D7228E7D7AA}" type="slidenum">
              <a:rPr lang="pt-BR" altLang="pt-BR" sz="1200"/>
              <a:pPr eaLnBrk="1" hangingPunct="1"/>
              <a:t>22</a:t>
            </a:fld>
            <a:endParaRPr lang="pt-BR" altLang="pt-BR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D61B0-11D8-421F-9E36-6A595430FCA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1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C4434BD-4FD3-44A3-A5C7-93BEF18D8AAE}" type="slidenum">
              <a:rPr lang="pt-BR" altLang="pt-BR" sz="1200"/>
              <a:pPr eaLnBrk="1" hangingPunct="1"/>
              <a:t>7</a:t>
            </a:fld>
            <a:endParaRPr lang="pt-BR" altLang="pt-B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BFCDB4-712B-42CE-9A66-7A05515FAA25}" type="slidenum">
              <a:rPr lang="pt-BR" altLang="pt-BR" sz="1200"/>
              <a:pPr eaLnBrk="1" hangingPunct="1"/>
              <a:t>8</a:t>
            </a:fld>
            <a:endParaRPr lang="pt-BR" altLang="pt-BR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C9D069F-3A1A-4868-AE3E-B3E8D0509A76}" type="slidenum">
              <a:rPr lang="pt-BR" altLang="pt-BR" sz="1200"/>
              <a:pPr eaLnBrk="1" hangingPunct="1"/>
              <a:t>9</a:t>
            </a:fld>
            <a:endParaRPr lang="pt-BR" altLang="pt-BR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63D8DB0-CDDF-4729-B85A-9D5734EF6B19}" type="slidenum">
              <a:rPr lang="pt-BR" altLang="pt-BR" sz="1200"/>
              <a:pPr eaLnBrk="1" hangingPunct="1"/>
              <a:t>11</a:t>
            </a:fld>
            <a:endParaRPr lang="pt-BR" altLang="pt-BR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157B1D-E1CC-4414-A503-AA3D6E1258E8}" type="slidenum">
              <a:rPr lang="pt-BR" altLang="pt-BR" sz="1200"/>
              <a:pPr eaLnBrk="1" hangingPunct="1"/>
              <a:t>12</a:t>
            </a:fld>
            <a:endParaRPr lang="pt-BR" altLang="pt-B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5EC264-CD2B-4ABE-9736-E8C120EBE503}" type="slidenum">
              <a:rPr lang="pt-BR" altLang="pt-BR" sz="1200"/>
              <a:pPr eaLnBrk="1" hangingPunct="1"/>
              <a:t>14</a:t>
            </a:fld>
            <a:endParaRPr lang="pt-BR" altLang="pt-BR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21E30E3-CC60-4879-9D9A-01B46928F7F2}" type="slidenum">
              <a:rPr lang="pt-BR" altLang="pt-BR" sz="1200"/>
              <a:pPr eaLnBrk="1" hangingPunct="1"/>
              <a:t>15</a:t>
            </a:fld>
            <a:endParaRPr lang="pt-BR" altLang="pt-BR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B6C19C2-8D97-4F3E-988E-843314B25053}" type="slidenum">
              <a:rPr lang="pt-BR" altLang="pt-BR" sz="1200"/>
              <a:pPr eaLnBrk="1" hangingPunct="1"/>
              <a:t>16</a:t>
            </a:fld>
            <a:endParaRPr lang="pt-BR" altLang="pt-BR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1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7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71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73" y="-171450"/>
            <a:ext cx="8229459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973" y="1417639"/>
            <a:ext cx="4047298" cy="45243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0134" y="1417639"/>
            <a:ext cx="4047298" cy="45243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CE9B-5242-49CB-9C1A-96453F01B9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373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22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66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20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71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49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07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4D7F-C715-4DD3-99F7-E7DF0BFB6C88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0F5D-0FEE-4B48-8BF6-78EB2E051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25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du&#231;&#227;o%20cient&#237;fica%20e%20acad&#234;mica\Orienta&#231;&#245;es\Inicia&#231;&#227;o%20Cient&#237;fica\Fernanda%20de%20Sessa\Aplica&#231;&#245;es\campainhaalerta.mp3" TargetMode="Externa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10" Type="http://schemas.openxmlformats.org/officeDocument/2006/relationships/image" Target="../media/image50.wmf"/><Relationship Id="rId4" Type="http://schemas.openxmlformats.org/officeDocument/2006/relationships/control" Target="../activeX/activeX3.xml"/><Relationship Id="rId9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Negociação e Oratória</a:t>
            </a:r>
          </a:p>
        </p:txBody>
      </p:sp>
    </p:spTree>
    <p:extLst>
      <p:ext uri="{BB962C8B-B14F-4D97-AF65-F5344CB8AC3E}">
        <p14:creationId xmlns:p14="http://schemas.microsoft.com/office/powerpoint/2010/main" val="424178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973" y="1417639"/>
            <a:ext cx="8128312" cy="4524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1800" dirty="0">
              <a:solidFill>
                <a:srgbClr val="790015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pt-BR" altLang="pt-BR" sz="2400" b="1" dirty="0">
                <a:ea typeface="ＭＳ Ｐゴシック" pitchFamily="34" charset="-128"/>
              </a:rPr>
              <a:t>– Importância da comunicação</a:t>
            </a:r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-  Aspectos importantes para que a comunicação seja bem sucedida: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* escute atentamente e registre o que está sendo dito;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* fale para ser entendido (verificar se está sendo compreendido);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* fale sobre você mesmo e não sobre o outro;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* fale com um objetivo.</a:t>
            </a:r>
          </a:p>
          <a:p>
            <a:pPr eaLnBrk="1" hangingPunct="1">
              <a:lnSpc>
                <a:spcPct val="105000"/>
              </a:lnSpc>
            </a:pPr>
            <a:endParaRPr lang="pt-BR" altLang="pt-BR" sz="2000" dirty="0">
              <a:ea typeface="ＭＳ Ｐゴシック" pitchFamily="34" charset="-128"/>
            </a:endParaRPr>
          </a:p>
        </p:txBody>
      </p:sp>
      <p:graphicFrame>
        <p:nvGraphicFramePr>
          <p:cNvPr id="35844" name="Object 4">
            <a:hlinkClick r:id="" action="ppaction://ole?verb=0"/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0737880"/>
              </p:ext>
            </p:extLst>
          </p:nvPr>
        </p:nvGraphicFramePr>
        <p:xfrm>
          <a:off x="6639372" y="4531629"/>
          <a:ext cx="2489348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3" imgW="2814638" imgH="2311400" progId="MS_ClipArt_Gallery.5">
                  <p:embed/>
                </p:oleObj>
              </mc:Choice>
              <mc:Fallback>
                <p:oleObj name="Clip" r:id="rId3" imgW="2814638" imgH="231140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372" y="4531629"/>
                        <a:ext cx="2489348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67544" y="116632"/>
            <a:ext cx="822945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900">
                <a:ea typeface="ＭＳ Ｐゴシック" pitchFamily="34" charset="-128"/>
              </a:rPr>
              <a:t>CONCEITOS DE NEGOCIAÇÃO</a:t>
            </a:r>
            <a:endParaRPr lang="pt-BR" altLang="pt-BR" sz="29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89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091786" cy="4876800"/>
          </a:xfrm>
          <a:noFill/>
        </p:spPr>
        <p:txBody>
          <a:bodyPr lIns="90488" tIns="44450" rIns="90488" bIns="44450"/>
          <a:lstStyle/>
          <a:p>
            <a:r>
              <a:rPr lang="pt-BR" altLang="pt-BR" sz="2800" b="1" dirty="0">
                <a:ea typeface="ＭＳ Ｐゴシック" pitchFamily="34" charset="-128"/>
              </a:rPr>
              <a:t>Busca do acordo</a:t>
            </a:r>
            <a:endParaRPr lang="pt-BR" altLang="pt-BR" sz="2800" dirty="0">
              <a:ea typeface="ＭＳ Ｐゴシック" pitchFamily="34" charset="-128"/>
            </a:endParaRPr>
          </a:p>
          <a:p>
            <a:pPr lvl="1"/>
            <a:r>
              <a:rPr lang="pt-BR" altLang="pt-BR" sz="2400" dirty="0">
                <a:ea typeface="ＭＳ Ｐゴシック" pitchFamily="34" charset="-128"/>
              </a:rPr>
              <a:t>Grande ligação com persuasão</a:t>
            </a:r>
          </a:p>
          <a:p>
            <a:pPr lvl="1"/>
            <a:r>
              <a:rPr lang="pt-BR" altLang="pt-BR" sz="2400" dirty="0">
                <a:ea typeface="ＭＳ Ｐゴシック" pitchFamily="34" charset="-128"/>
              </a:rPr>
              <a:t>Fazer com que o outro lado sinta-se bem com o acordo</a:t>
            </a:r>
          </a:p>
          <a:p>
            <a:pPr lvl="1"/>
            <a:r>
              <a:rPr lang="pt-BR" altLang="pt-BR" sz="2400" dirty="0">
                <a:ea typeface="ＭＳ Ｐゴシック" pitchFamily="34" charset="-128"/>
              </a:rPr>
              <a:t>Negociação tem muito a ver com a compreensão clara das motivações nossas e do outro lado</a:t>
            </a:r>
          </a:p>
          <a:p>
            <a:pPr marL="457200" lvl="1" indent="0">
              <a:buNone/>
            </a:pPr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pt-BR" altLang="pt-BR" sz="2800" dirty="0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459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>
                <a:ea typeface="ＭＳ Ｐゴシック" pitchFamily="34" charset="-128"/>
              </a:rPr>
              <a:t>CONCEITOS DE NEGOCIAÇÃO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3823" r="4400" b="3823"/>
          <a:stretch/>
        </p:blipFill>
        <p:spPr>
          <a:xfrm>
            <a:off x="2771800" y="4308760"/>
            <a:ext cx="3283528" cy="2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9063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776"/>
            <a:ext cx="6696744" cy="5257800"/>
          </a:xfrm>
          <a:noFill/>
        </p:spPr>
        <p:txBody>
          <a:bodyPr lIns="90488" tIns="44450" rIns="90488" bIns="44450">
            <a:noAutofit/>
          </a:bodyPr>
          <a:lstStyle/>
          <a:p>
            <a:pPr>
              <a:lnSpc>
                <a:spcPct val="80000"/>
              </a:lnSpc>
            </a:pPr>
            <a:r>
              <a:rPr lang="pt-BR" altLang="pt-BR" sz="2800" b="1" dirty="0">
                <a:ea typeface="ＭＳ Ｐゴシック" pitchFamily="34" charset="-128"/>
              </a:rPr>
              <a:t>Busca de interesses comuns</a:t>
            </a:r>
            <a:br>
              <a:rPr lang="pt-BR" altLang="pt-BR" sz="2800" b="1" dirty="0">
                <a:ea typeface="ＭＳ Ｐゴシック" pitchFamily="34" charset="-128"/>
              </a:rPr>
            </a:br>
            <a:endParaRPr lang="pt-BR" altLang="pt-BR" sz="2800" dirty="0">
              <a:ea typeface="ＭＳ Ｐゴシック" pitchFamily="34" charset="-128"/>
            </a:endParaRPr>
          </a:p>
          <a:p>
            <a:pPr lvl="1"/>
            <a:r>
              <a:rPr lang="pt-BR" altLang="pt-BR" sz="2000" dirty="0">
                <a:ea typeface="ＭＳ Ｐゴシック" pitchFamily="34" charset="-128"/>
              </a:rPr>
              <a:t>Afinidades</a:t>
            </a:r>
          </a:p>
          <a:p>
            <a:pPr lvl="1"/>
            <a:r>
              <a:rPr lang="pt-BR" altLang="pt-BR" sz="2000" dirty="0">
                <a:ea typeface="ＭＳ Ｐゴシック" pitchFamily="34" charset="-128"/>
              </a:rPr>
              <a:t>Base comum de interesses que levem as pessoas a conversarem</a:t>
            </a:r>
          </a:p>
          <a:p>
            <a:pPr lvl="1"/>
            <a:r>
              <a:rPr lang="pt-BR" altLang="pt-BR" sz="2000" dirty="0">
                <a:ea typeface="ＭＳ Ｐゴシック" pitchFamily="34" charset="-128"/>
              </a:rPr>
              <a:t>Importância do </a:t>
            </a:r>
            <a:r>
              <a:rPr lang="pt-BR" altLang="pt-BR" sz="2000" b="1" dirty="0">
                <a:ea typeface="ＭＳ Ｐゴシック" pitchFamily="34" charset="-128"/>
              </a:rPr>
              <a:t>diálogo</a:t>
            </a:r>
            <a:r>
              <a:rPr lang="pt-BR" altLang="pt-BR" sz="2000" dirty="0">
                <a:ea typeface="ＭＳ Ｐゴシック" pitchFamily="34" charset="-128"/>
              </a:rPr>
              <a:t>, do relacionamento e da existência de interesses comuns para que se possa chegar a um acordo</a:t>
            </a:r>
          </a:p>
          <a:p>
            <a:pPr lvl="1"/>
            <a:r>
              <a:rPr lang="pt-BR" altLang="pt-BR" sz="2000" dirty="0">
                <a:ea typeface="ＭＳ Ｐゴシック" pitchFamily="34" charset="-128"/>
              </a:rPr>
              <a:t>Sem a conversação não se pode negociar</a:t>
            </a:r>
          </a:p>
          <a:p>
            <a:pPr lvl="1"/>
            <a:r>
              <a:rPr lang="pt-BR" altLang="pt-BR" sz="2000" b="1" dirty="0">
                <a:ea typeface="ＭＳ Ｐゴシック" pitchFamily="34" charset="-128"/>
              </a:rPr>
              <a:t>Conversação</a:t>
            </a:r>
            <a:r>
              <a:rPr lang="pt-BR" altLang="pt-BR" sz="2000" dirty="0">
                <a:ea typeface="ＭＳ Ｐゴシック" pitchFamily="34" charset="-128"/>
              </a:rPr>
              <a:t>, para ser eficaz, não se improvisa, nasce do hábito </a:t>
            </a:r>
          </a:p>
          <a:p>
            <a:pPr lvl="1"/>
            <a:r>
              <a:rPr lang="pt-BR" altLang="pt-BR" sz="2000" dirty="0">
                <a:ea typeface="ＭＳ Ｐゴシック" pitchFamily="34" charset="-128"/>
              </a:rPr>
              <a:t>Importância da renúncia e das concessões, na busca de um acordo que possa efetivamente satisfazer a ambas as partes envolvidas no problema</a:t>
            </a:r>
          </a:p>
          <a:p>
            <a:pPr lvl="1"/>
            <a:endParaRPr lang="pt-BR" altLang="pt-BR" sz="2000" dirty="0">
              <a:ea typeface="ＭＳ Ｐゴシック" pitchFamily="34" charset="-128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7544" y="116632"/>
            <a:ext cx="822945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900" dirty="0">
                <a:ea typeface="ＭＳ Ｐゴシック" pitchFamily="34" charset="-128"/>
              </a:rPr>
              <a:t>CONCEITOS DE NEGOCIAÇÃO</a:t>
            </a:r>
          </a:p>
        </p:txBody>
      </p:sp>
      <p:graphicFrame>
        <p:nvGraphicFramePr>
          <p:cNvPr id="2" name="Objeto 1">
            <a:hlinkClick r:id="" action="ppaction://ole?verb=0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32276"/>
              </p:ext>
            </p:extLst>
          </p:nvPr>
        </p:nvGraphicFramePr>
        <p:xfrm>
          <a:off x="7092280" y="2708920"/>
          <a:ext cx="1810668" cy="19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lip" r:id="rId4" imgW="2454275" imgH="2387600" progId="MS_ClipArt_Gallery.5">
                  <p:embed/>
                </p:oleObj>
              </mc:Choice>
              <mc:Fallback>
                <p:oleObj name="Clip" r:id="rId4" imgW="2454275" imgH="2387600" progId="MS_ClipArt_Gallery.5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2708920"/>
                        <a:ext cx="1810668" cy="19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79903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  <a:buFontTx/>
              <a:buChar char="-"/>
            </a:pPr>
            <a:endParaRPr lang="pt-BR" altLang="pt-BR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05000"/>
              </a:lnSpc>
              <a:buFontTx/>
              <a:buChar char="-"/>
            </a:pPr>
            <a:endParaRPr lang="pt-BR" altLang="pt-BR" sz="20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05000"/>
              </a:lnSpc>
            </a:pPr>
            <a:endParaRPr lang="pt-BR" altLang="pt-BR" sz="2000" dirty="0">
              <a:ea typeface="ＭＳ Ｐゴシック" pitchFamily="34" charset="-128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37160764"/>
              </p:ext>
            </p:extLst>
          </p:nvPr>
        </p:nvGraphicFramePr>
        <p:xfrm>
          <a:off x="2195736" y="260648"/>
          <a:ext cx="59046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55576" y="5589240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Simples assim? ... </a:t>
            </a:r>
          </a:p>
        </p:txBody>
      </p:sp>
    </p:spTree>
    <p:extLst>
      <p:ext uri="{BB962C8B-B14F-4D97-AF65-F5344CB8AC3E}">
        <p14:creationId xmlns:p14="http://schemas.microsoft.com/office/powerpoint/2010/main" val="22834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84784"/>
            <a:ext cx="7965352" cy="49530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pt-BR" altLang="pt-BR" sz="2000" b="1" dirty="0">
                <a:ea typeface="ＭＳ Ｐゴシック" pitchFamily="34" charset="-128"/>
              </a:rPr>
              <a:t>– Negociação x solução de conflitos</a:t>
            </a:r>
          </a:p>
          <a:p>
            <a:pPr eaLnBrk="1" hangingPunct="1">
              <a:buFontTx/>
              <a:buNone/>
            </a:pPr>
            <a:endParaRPr lang="pt-BR" altLang="pt-BR" sz="2000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 -  as negociações, em sua essência, envolvem concessões, é muito mais do que simplesmente persuasão</a:t>
            </a:r>
          </a:p>
          <a:p>
            <a:pPr eaLnBrk="1" hangingPunct="1">
              <a:buFontTx/>
              <a:buChar char="-"/>
            </a:pPr>
            <a:endParaRPr lang="pt-BR" altLang="pt-BR" sz="2000" dirty="0">
              <a:ea typeface="ＭＳ Ｐゴシック" pitchFamily="34" charset="-128"/>
            </a:endParaRPr>
          </a:p>
          <a:p>
            <a:pPr>
              <a:buNone/>
            </a:pPr>
            <a:r>
              <a:rPr lang="pt-BR" altLang="pt-BR" sz="2000" dirty="0">
                <a:ea typeface="ＭＳ Ｐゴシック" pitchFamily="34" charset="-128"/>
              </a:rPr>
              <a:t>-  o importante é transformar um conflito em </a:t>
            </a:r>
            <a:r>
              <a:rPr lang="pt-BR" altLang="pt-BR" sz="2000" b="1" dirty="0">
                <a:ea typeface="ＭＳ Ｐゴシック" pitchFamily="34" charset="-128"/>
              </a:rPr>
              <a:t>entendimento</a:t>
            </a:r>
            <a:endParaRPr lang="pt-BR" altLang="pt-BR" sz="2000" dirty="0">
              <a:ea typeface="ＭＳ Ｐゴシック" pitchFamily="34" charset="-128"/>
            </a:endParaRPr>
          </a:p>
        </p:txBody>
      </p:sp>
      <p:graphicFrame>
        <p:nvGraphicFramePr>
          <p:cNvPr id="50179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001309"/>
              </p:ext>
            </p:extLst>
          </p:nvPr>
        </p:nvGraphicFramePr>
        <p:xfrm>
          <a:off x="6228184" y="4149080"/>
          <a:ext cx="2341842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lip" r:id="rId4" imgW="2341563" imgH="2387600" progId="MS_ClipArt_Gallery.5">
                  <p:embed/>
                </p:oleObj>
              </mc:Choice>
              <mc:Fallback>
                <p:oleObj name="Clip" r:id="rId4" imgW="2341563" imgH="238760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149080"/>
                        <a:ext cx="2341842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459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pt-BR" altLang="pt-BR" sz="4000" dirty="0">
                <a:ea typeface="ＭＳ Ｐゴシック" pitchFamily="34" charset="-128"/>
              </a:rPr>
              <a:t>Conflitos</a:t>
            </a:r>
          </a:p>
        </p:txBody>
      </p:sp>
    </p:spTree>
    <p:extLst>
      <p:ext uri="{BB962C8B-B14F-4D97-AF65-F5344CB8AC3E}">
        <p14:creationId xmlns:p14="http://schemas.microsoft.com/office/powerpoint/2010/main" val="132281091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285357-00ED-4498-9A04-31845025F7CC}" type="slidenum">
              <a:rPr lang="pt-BR" altLang="pt-BR" sz="1400"/>
              <a:pPr eaLnBrk="1" hangingPunct="1"/>
              <a:t>15</a:t>
            </a:fld>
            <a:endParaRPr lang="pt-BR" altLang="pt-BR" sz="140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554" y="1219200"/>
            <a:ext cx="5734492" cy="4876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105000"/>
              </a:lnSpc>
              <a:buFontTx/>
              <a:buNone/>
            </a:pPr>
            <a:r>
              <a:rPr lang="pt-BR" altLang="pt-BR" sz="2000" b="1" dirty="0">
                <a:ea typeface="ＭＳ Ｐゴシック" pitchFamily="34" charset="-128"/>
              </a:rPr>
              <a:t>–Flexibilidade na negociação</a:t>
            </a:r>
            <a:r>
              <a:rPr lang="pt-BR" altLang="pt-BR" sz="2000" dirty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pt-BR" altLang="ja-JP" sz="2000" dirty="0">
                <a:ea typeface="ＭＳ Ｐゴシック" pitchFamily="34" charset="-128"/>
              </a:rPr>
              <a:t>- Não é preciso seguir rigidamente a agenda prevista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- Possível </a:t>
            </a:r>
            <a:r>
              <a:rPr lang="pt-BR" altLang="pt-BR" sz="2000" b="1" dirty="0">
                <a:solidFill>
                  <a:schemeClr val="folHlink"/>
                </a:solidFill>
                <a:ea typeface="ＭＳ Ｐゴシック" pitchFamily="34" charset="-128"/>
              </a:rPr>
              <a:t>criar momentos</a:t>
            </a:r>
            <a:r>
              <a:rPr lang="pt-BR" altLang="pt-BR" sz="2000" dirty="0">
                <a:ea typeface="ＭＳ Ｐゴシック" pitchFamily="34" charset="-128"/>
              </a:rPr>
              <a:t> especiais no processo de negociação através de possíveis acordos que poderão surgir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- Isso não impede que se faça um</a:t>
            </a:r>
            <a:r>
              <a:rPr lang="pt-BR" altLang="pt-BR" sz="2000" b="1" dirty="0">
                <a:solidFill>
                  <a:schemeClr val="folHlink"/>
                </a:solidFill>
                <a:ea typeface="ＭＳ Ｐゴシック" pitchFamily="34" charset="-128"/>
              </a:rPr>
              <a:t> planejamento</a:t>
            </a:r>
            <a:r>
              <a:rPr lang="pt-BR" altLang="pt-BR" sz="2000" dirty="0">
                <a:ea typeface="ＭＳ Ｐゴシック" pitchFamily="34" charset="-128"/>
              </a:rPr>
              <a:t> da negociação, estabelecendo aquilo que se pretende atingir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- A abertura para novas situações e opções que possam surgir durante o processo dará novas </a:t>
            </a:r>
            <a:r>
              <a:rPr lang="pt-BR" altLang="pt-BR" sz="2000" b="1" dirty="0">
                <a:solidFill>
                  <a:schemeClr val="folHlink"/>
                </a:solidFill>
                <a:ea typeface="ＭＳ Ｐゴシック" pitchFamily="34" charset="-128"/>
              </a:rPr>
              <a:t>alternativas</a:t>
            </a:r>
            <a:r>
              <a:rPr lang="pt-BR" altLang="pt-BR" sz="2000" dirty="0">
                <a:ea typeface="ＭＳ Ｐゴシック" pitchFamily="34" charset="-128"/>
              </a:rPr>
              <a:t> ao processo</a:t>
            </a:r>
          </a:p>
        </p:txBody>
      </p:sp>
      <p:graphicFrame>
        <p:nvGraphicFramePr>
          <p:cNvPr id="5222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47885" y="2636839"/>
          <a:ext cx="2330603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lip" r:id="rId4" imgW="3019425" imgH="2543175" progId="MS_ClipArt_Gallery.5">
                  <p:embed/>
                </p:oleObj>
              </mc:Choice>
              <mc:Fallback>
                <p:oleObj name="Clip" r:id="rId4" imgW="3019425" imgH="2543175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885" y="2636839"/>
                        <a:ext cx="2330603" cy="222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459" cy="1143000"/>
          </a:xfrm>
          <a:noFill/>
        </p:spPr>
        <p:txBody>
          <a:bodyPr/>
          <a:lstStyle/>
          <a:p>
            <a:pPr eaLnBrk="1" hangingPunct="1"/>
            <a:r>
              <a:rPr lang="pt-BR" altLang="pt-BR" sz="2900" dirty="0">
                <a:ea typeface="ＭＳ Ｐゴシック" pitchFamily="34" charset="-128"/>
              </a:rPr>
              <a:t>Resolvendo Conflitos</a:t>
            </a:r>
          </a:p>
        </p:txBody>
      </p:sp>
    </p:spTree>
    <p:extLst>
      <p:ext uri="{BB962C8B-B14F-4D97-AF65-F5344CB8AC3E}">
        <p14:creationId xmlns:p14="http://schemas.microsoft.com/office/powerpoint/2010/main" val="210765001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9935" y="1481138"/>
            <a:ext cx="7778511" cy="3979862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pt-BR" altLang="pt-BR" sz="2000" b="1" dirty="0">
                <a:ea typeface="ＭＳ Ｐゴシック" pitchFamily="34" charset="-128"/>
              </a:rPr>
              <a:t>– Uso da barganha no processo de negociação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altLang="pt-BR" sz="2000" dirty="0">
                <a:solidFill>
                  <a:srgbClr val="790015"/>
                </a:solidFill>
                <a:ea typeface="ＭＳ Ｐゴシック" pitchFamily="34" charset="-128"/>
              </a:rPr>
              <a:t>	</a:t>
            </a:r>
            <a:r>
              <a:rPr lang="pt-BR" altLang="pt-BR" sz="2000" dirty="0">
                <a:solidFill>
                  <a:srgbClr val="000000"/>
                </a:solidFill>
                <a:ea typeface="ＭＳ Ｐゴシック" pitchFamily="34" charset="-128"/>
              </a:rPr>
              <a:t>Dar alguma coisa em </a:t>
            </a:r>
            <a:r>
              <a:rPr lang="pt-BR" altLang="pt-BR" sz="2000" b="1" dirty="0">
                <a:ea typeface="ＭＳ Ｐゴシック" pitchFamily="34" charset="-128"/>
              </a:rPr>
              <a:t>troca</a:t>
            </a:r>
            <a:r>
              <a:rPr lang="pt-BR" altLang="pt-BR" sz="2000" dirty="0">
                <a:solidFill>
                  <a:srgbClr val="000000"/>
                </a:solidFill>
                <a:ea typeface="ＭＳ Ｐゴシック" pitchFamily="34" charset="-128"/>
              </a:rPr>
              <a:t> de outra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endParaRPr lang="pt-BR" altLang="pt-BR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pt-BR" altLang="pt-BR" sz="2000" dirty="0">
                <a:solidFill>
                  <a:srgbClr val="000000"/>
                </a:solidFill>
                <a:ea typeface="ＭＳ Ｐゴシック" pitchFamily="34" charset="-128"/>
              </a:rPr>
              <a:t>Visão mais comum da negociação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endParaRPr lang="pt-BR" altLang="pt-BR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ea typeface="ＭＳ Ｐゴシック" pitchFamily="34" charset="-128"/>
              </a:rPr>
              <a:t>-	Esta visão não implica a busca de interesses comuns, que ampliariam as possibilidades de negociação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pt-BR" altLang="pt-BR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459" cy="1143000"/>
          </a:xfrm>
          <a:noFill/>
        </p:spPr>
        <p:txBody>
          <a:bodyPr/>
          <a:lstStyle/>
          <a:p>
            <a:pPr eaLnBrk="1" hangingPunct="1"/>
            <a:r>
              <a:rPr lang="pt-BR" altLang="pt-BR" sz="2900" dirty="0">
                <a:ea typeface="ＭＳ Ｐゴシック" pitchFamily="34" charset="-128"/>
              </a:rPr>
              <a:t>Resolvendo Conflitos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950568" cy="25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347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84784"/>
            <a:ext cx="4608512" cy="5112568"/>
          </a:xfrm>
          <a:noFill/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1) Definir as questões;</a:t>
            </a:r>
            <a:br>
              <a:rPr lang="pt-BR" altLang="pt-BR" sz="2000" dirty="0">
                <a:ea typeface="ＭＳ Ｐゴシック" pitchFamily="34" charset="-128"/>
              </a:rPr>
            </a:b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2) Agrupar os assuntos e definir a agenda;</a:t>
            </a:r>
            <a:br>
              <a:rPr lang="pt-BR" altLang="pt-BR" sz="2000" dirty="0">
                <a:ea typeface="ＭＳ Ｐゴシック" pitchFamily="34" charset="-128"/>
              </a:rPr>
            </a:b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3) Analisar o outro lado;</a:t>
            </a:r>
            <a:br>
              <a:rPr lang="pt-BR" altLang="pt-BR" sz="2000" dirty="0">
                <a:ea typeface="ＭＳ Ｐゴシック" pitchFamily="34" charset="-128"/>
              </a:rPr>
            </a:b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4) Definir os interesses básicos;</a:t>
            </a:r>
          </a:p>
          <a:p>
            <a:pPr eaLnBrk="1" hangingPunct="1">
              <a:buFontTx/>
              <a:buNone/>
            </a:pP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5) Consultar os outros envolvidos;</a:t>
            </a:r>
          </a:p>
          <a:p>
            <a:pPr eaLnBrk="1" hangingPunct="1">
              <a:buFontTx/>
              <a:buNone/>
            </a:pP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6) Estabelecer metas para o processo e os resultados esperados;</a:t>
            </a:r>
          </a:p>
          <a:p>
            <a:pPr eaLnBrk="1" hangingPunct="1">
              <a:buFontTx/>
              <a:buNone/>
            </a:pP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7) Identificar os seus próprios limites;</a:t>
            </a:r>
          </a:p>
          <a:p>
            <a:pPr eaLnBrk="1" hangingPunct="1">
              <a:buFontTx/>
              <a:buNone/>
            </a:pP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000" dirty="0">
                <a:ea typeface="ＭＳ Ｐゴシック" pitchFamily="34" charset="-128"/>
              </a:rPr>
              <a:t>8) Desenvolver argumentos de apoio</a:t>
            </a:r>
          </a:p>
          <a:p>
            <a:pPr eaLnBrk="1" hangingPunct="1">
              <a:buFontTx/>
              <a:buNone/>
            </a:pPr>
            <a:endParaRPr lang="pt-BR" altLang="pt-BR" sz="2000" dirty="0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459" cy="1143000"/>
          </a:xfrm>
          <a:noFill/>
        </p:spPr>
        <p:txBody>
          <a:bodyPr>
            <a:normAutofit/>
          </a:bodyPr>
          <a:lstStyle/>
          <a:p>
            <a:r>
              <a:rPr lang="pt-BR" altLang="pt-BR" sz="3200" dirty="0">
                <a:ea typeface="ＭＳ Ｐゴシック" pitchFamily="34" charset="-128"/>
              </a:rPr>
              <a:t>Passos para análise do processo de negociação sob o ponto de vista estratégico:</a:t>
            </a:r>
            <a:endParaRPr lang="pt-BR" altLang="pt-BR" sz="2900" dirty="0">
              <a:ea typeface="ＭＳ Ｐゴシック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1770"/>
            <a:ext cx="367278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88878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pt-BR" altLang="pt-BR" sz="5400" dirty="0">
                <a:ea typeface="ＭＳ Ｐゴシック" pitchFamily="34" charset="-128"/>
              </a:rPr>
              <a:t>O PROBLEMA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886200"/>
            <a:ext cx="8424936" cy="1752600"/>
          </a:xfrm>
          <a:noFill/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ea typeface="ＭＳ Ｐゴシック" pitchFamily="34" charset="-128"/>
              </a:rPr>
              <a:t>Identificar qual é o problema a ser resolvido, ou seja, identificar o objetivo da negociação, ou aquilo que se pretende efetivamente solucionar</a:t>
            </a:r>
          </a:p>
        </p:txBody>
      </p:sp>
    </p:spTree>
    <p:extLst>
      <p:ext uri="{BB962C8B-B14F-4D97-AF65-F5344CB8AC3E}">
        <p14:creationId xmlns:p14="http://schemas.microsoft.com/office/powerpoint/2010/main" val="24045262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060848"/>
            <a:ext cx="2930463" cy="6096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pt-BR" altLang="pt-BR" sz="2500" b="0" dirty="0">
                <a:ea typeface="ＭＳ Ｐゴシック" pitchFamily="34" charset="-128"/>
              </a:rPr>
              <a:t>Separar as Pessoas do Problema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285" y="1844824"/>
            <a:ext cx="4967458" cy="4043362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>
              <a:buFontTx/>
              <a:buNone/>
            </a:pP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pt-BR" altLang="pt-BR" sz="2000" dirty="0">
                <a:ea typeface="ＭＳ Ｐゴシック" pitchFamily="34" charset="-128"/>
              </a:rPr>
              <a:t>Concentrar-se efetivamente no objetivo da negociação</a:t>
            </a:r>
            <a:br>
              <a:rPr lang="pt-BR" altLang="pt-BR" sz="2000" dirty="0">
                <a:ea typeface="ＭＳ Ｐゴシック" pitchFamily="34" charset="-128"/>
              </a:rPr>
            </a:b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pt-BR" altLang="pt-BR" sz="2000" dirty="0">
                <a:ea typeface="ＭＳ Ｐゴシック" pitchFamily="34" charset="-128"/>
              </a:rPr>
              <a:t>Deixar de lado emoções</a:t>
            </a:r>
            <a:br>
              <a:rPr lang="pt-BR" altLang="pt-BR" sz="2000" dirty="0">
                <a:ea typeface="ＭＳ Ｐゴシック" pitchFamily="34" charset="-128"/>
              </a:rPr>
            </a:b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pt-BR" altLang="pt-BR" sz="2000" u="sng" dirty="0">
                <a:ea typeface="ＭＳ Ｐゴシック" pitchFamily="34" charset="-128"/>
              </a:rPr>
              <a:t>Evitar </a:t>
            </a:r>
            <a:r>
              <a:rPr lang="pt-BR" altLang="pt-BR" sz="2000" u="sng" dirty="0" err="1">
                <a:ea typeface="ＭＳ Ｐゴシック" pitchFamily="34" charset="-128"/>
              </a:rPr>
              <a:t>Posicionalismo</a:t>
            </a:r>
            <a:r>
              <a:rPr lang="pt-BR" altLang="pt-BR" sz="2000" dirty="0">
                <a:ea typeface="ＭＳ Ｐゴシック" pitchFamily="34" charset="-128"/>
              </a:rPr>
              <a:t>: quando se assumem posições, os egos das pessoas passam a identificar-se com suas posições</a:t>
            </a:r>
            <a:br>
              <a:rPr lang="pt-BR" altLang="pt-BR" sz="2000" dirty="0">
                <a:ea typeface="ＭＳ Ｐゴシック" pitchFamily="34" charset="-128"/>
              </a:rPr>
            </a:b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pt-BR" altLang="pt-BR" sz="2000" dirty="0">
                <a:ea typeface="ＭＳ Ｐゴシック" pitchFamily="34" charset="-128"/>
              </a:rPr>
              <a:t>Devemos atacar o problema e não atacar-se uns aos outros.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335538" y="332656"/>
            <a:ext cx="8230864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600" b="1" dirty="0">
                <a:latin typeface="+mj-lt"/>
              </a:rPr>
              <a:t>O PROBLEMA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623095" cy="26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07959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Objetivos</a:t>
            </a:r>
          </a:p>
          <a:p>
            <a:r>
              <a:rPr lang="pt-BR" dirty="0"/>
              <a:t>Conceitos: </a:t>
            </a:r>
          </a:p>
          <a:p>
            <a:pPr lvl="1"/>
            <a:r>
              <a:rPr lang="pt-BR" dirty="0"/>
              <a:t>Gerais </a:t>
            </a:r>
          </a:p>
          <a:p>
            <a:pPr lvl="1"/>
            <a:r>
              <a:rPr lang="pt-BR" dirty="0"/>
              <a:t>Componentes do processo </a:t>
            </a:r>
          </a:p>
          <a:p>
            <a:pPr lvl="1"/>
            <a:r>
              <a:rPr lang="pt-BR" dirty="0"/>
              <a:t>Dicas </a:t>
            </a:r>
          </a:p>
          <a:p>
            <a:r>
              <a:rPr lang="pt-BR" dirty="0"/>
              <a:t>Dinâmica:</a:t>
            </a:r>
          </a:p>
          <a:p>
            <a:pPr lvl="1"/>
            <a:r>
              <a:rPr lang="pt-BR" dirty="0"/>
              <a:t>Problema para resolução</a:t>
            </a:r>
          </a:p>
          <a:p>
            <a:pPr lvl="1"/>
            <a:r>
              <a:rPr lang="pt-BR" dirty="0"/>
              <a:t>E se ganhassem uma viagem...   </a:t>
            </a:r>
          </a:p>
          <a:p>
            <a:r>
              <a:rPr lang="pt-BR" dirty="0"/>
              <a:t>Teste: </a:t>
            </a:r>
          </a:p>
          <a:p>
            <a:pPr lvl="1"/>
            <a:r>
              <a:rPr lang="pt-BR" dirty="0"/>
              <a:t>Você é um bom negociador?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38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943697"/>
            <a:ext cx="3816424" cy="3672408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pt-BR" altLang="pt-BR" sz="2500" b="0" dirty="0">
                <a:ea typeface="ＭＳ Ｐゴシック" pitchFamily="34" charset="-128"/>
              </a:rPr>
              <a:t>Concentrar-se nos </a:t>
            </a:r>
            <a:r>
              <a:rPr lang="pt-BR" altLang="pt-BR" sz="2500" dirty="0">
                <a:ea typeface="ＭＳ Ｐゴシック" pitchFamily="34" charset="-128"/>
              </a:rPr>
              <a:t>interesses e objetivos a serem atingidos</a:t>
            </a:r>
            <a:endParaRPr lang="pt-BR" altLang="pt-BR" sz="2500" b="0" dirty="0">
              <a:ea typeface="ＭＳ Ｐゴシック" pitchFamily="34" charset="-128"/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456568" y="13422"/>
            <a:ext cx="8230864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600" b="1" dirty="0">
                <a:latin typeface="+mj-lt"/>
              </a:rPr>
              <a:t>O PROBLEMA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8554"/>
            <a:ext cx="3762694" cy="37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7593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79" y="1844824"/>
            <a:ext cx="1822057" cy="144016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pt-BR" altLang="pt-BR" sz="2300" b="0" dirty="0">
                <a:ea typeface="ＭＳ Ｐゴシック" pitchFamily="34" charset="-128"/>
              </a:rPr>
              <a:t>Buscar o Maior Número Possível de Alternativas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0737" y="1412875"/>
            <a:ext cx="6080078" cy="4967288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- Frequentemente pensamos existir uma única alternativa para solução do problema</a:t>
            </a:r>
            <a:br>
              <a:rPr lang="pt-BR" altLang="pt-BR" sz="2400" dirty="0">
                <a:ea typeface="ＭＳ Ｐゴシック" pitchFamily="34" charset="-128"/>
              </a:rPr>
            </a:br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- </a:t>
            </a:r>
            <a:r>
              <a:rPr lang="pt-BR" altLang="pt-BR" sz="2400" b="1" u="sng" dirty="0">
                <a:ea typeface="ＭＳ Ｐゴシック" pitchFamily="34" charset="-128"/>
              </a:rPr>
              <a:t>Erro: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* acomodação quando se tem uma solução para o problema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* ausência de criatividade para buscar outras alternativas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* falta de hábito de se trabalhar sempre buscando diferentes soluções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* receio de experimentar, ou mesmo buscar, diferentes alternativas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68612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502616"/>
              </p:ext>
            </p:extLst>
          </p:nvPr>
        </p:nvGraphicFramePr>
        <p:xfrm>
          <a:off x="539552" y="3717032"/>
          <a:ext cx="1704051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lip" r:id="rId4" imgW="2660650" imgH="3378200" progId="MS_ClipArt_Gallery.5">
                  <p:embed/>
                </p:oleObj>
              </mc:Choice>
              <mc:Fallback>
                <p:oleObj name="Clip" r:id="rId4" imgW="2660650" imgH="337820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17032"/>
                        <a:ext cx="1704051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56568" y="116632"/>
            <a:ext cx="8230864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4000" b="1" dirty="0">
                <a:latin typeface="+mj-lt"/>
              </a:rPr>
              <a:t>Alternativas</a:t>
            </a:r>
          </a:p>
        </p:txBody>
      </p:sp>
    </p:spTree>
    <p:extLst>
      <p:ext uri="{BB962C8B-B14F-4D97-AF65-F5344CB8AC3E}">
        <p14:creationId xmlns:p14="http://schemas.microsoft.com/office/powerpoint/2010/main" val="2033918898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2520280" cy="1152128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pt-BR" altLang="pt-BR" sz="2500" b="0" dirty="0">
                <a:ea typeface="ＭＳ Ｐゴシック" pitchFamily="34" charset="-128"/>
              </a:rPr>
              <a:t>Encontrar Critérios Objetivos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9719" y="2010365"/>
            <a:ext cx="5094812" cy="3960787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Char char="-"/>
            </a:pPr>
            <a:r>
              <a:rPr lang="pt-BR" altLang="pt-BR" sz="2000" dirty="0">
                <a:ea typeface="ＭＳ Ｐゴシック" pitchFamily="34" charset="-128"/>
              </a:rPr>
              <a:t>Buscar opções que proporcionem benefícios mútuos </a:t>
            </a:r>
          </a:p>
          <a:p>
            <a:pPr eaLnBrk="1" hangingPunct="1">
              <a:buFontTx/>
              <a:buChar char="-"/>
            </a:pP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pt-BR" altLang="pt-BR" sz="2000" dirty="0">
                <a:ea typeface="ＭＳ Ｐゴシック" pitchFamily="34" charset="-128"/>
              </a:rPr>
              <a:t>O acordo deve refletir algum padrão razoável e que seja um consenso entre as partes envolvidas</a:t>
            </a:r>
            <a:br>
              <a:rPr lang="pt-BR" altLang="pt-BR" sz="2000" dirty="0">
                <a:ea typeface="ＭＳ Ｐゴシック" pitchFamily="34" charset="-128"/>
              </a:rPr>
            </a:br>
            <a:endParaRPr lang="pt-BR" altLang="pt-B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pt-BR" altLang="pt-BR" sz="2000" dirty="0">
                <a:ea typeface="ＭＳ Ｐゴシック" pitchFamily="34" charset="-128"/>
              </a:rPr>
              <a:t>Esses critérios devem ser claramente definidos, na medida do possível, inclusive quantificados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456568" y="116632"/>
            <a:ext cx="8230864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600" b="1" dirty="0">
                <a:latin typeface="+mj-lt"/>
              </a:rPr>
              <a:t>Definir Critérios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-340" r="30000" b="93"/>
          <a:stretch/>
        </p:blipFill>
        <p:spPr>
          <a:xfrm>
            <a:off x="179512" y="2996952"/>
            <a:ext cx="2836913" cy="29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31434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459" cy="64135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4000" b="0" dirty="0">
                <a:ea typeface="ＭＳ Ｐゴシック" pitchFamily="34" charset="-128"/>
              </a:rPr>
              <a:t>O Mundo das PERCEPÇÕES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784875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Coloque-se no lugar do outro</a:t>
            </a:r>
          </a:p>
          <a:p>
            <a:pPr eaLnBrk="1" hangingPunct="1">
              <a:lnSpc>
                <a:spcPct val="9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Perceber as intenções</a:t>
            </a:r>
          </a:p>
          <a:p>
            <a:pPr eaLnBrk="1" hangingPunct="1">
              <a:lnSpc>
                <a:spcPct val="9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Compreender o outro e não culpá-lo</a:t>
            </a:r>
          </a:p>
          <a:p>
            <a:pPr eaLnBrk="1" hangingPunct="1">
              <a:lnSpc>
                <a:spcPct val="9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Comentar as mútuas percepções</a:t>
            </a:r>
          </a:p>
          <a:p>
            <a:pPr eaLnBrk="1" hangingPunct="1">
              <a:lnSpc>
                <a:spcPct val="9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Envolvê-lo no processo </a:t>
            </a:r>
          </a:p>
          <a:p>
            <a:pPr eaLnBrk="1" hangingPunct="1">
              <a:lnSpc>
                <a:spcPct val="9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Ser consistente com as percepções</a:t>
            </a:r>
          </a:p>
          <a:p>
            <a:pPr eaLnBrk="1" hangingPunct="1">
              <a:lnSpc>
                <a:spcPct val="9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Ser consistente com os valores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1" r="22551"/>
          <a:stretch/>
        </p:blipFill>
        <p:spPr>
          <a:xfrm>
            <a:off x="5652120" y="2348880"/>
            <a:ext cx="3020290" cy="30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4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68" y="388938"/>
            <a:ext cx="8230864" cy="807814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300" b="0" dirty="0">
                <a:ea typeface="ＭＳ Ｐゴシック" pitchFamily="34" charset="-128"/>
              </a:rPr>
              <a:t>O Mundo das EMOÇÕES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077738" cy="3240831"/>
          </a:xfrm>
        </p:spPr>
        <p:txBody>
          <a:bodyPr/>
          <a:lstStyle/>
          <a:p>
            <a:pPr eaLnBrk="1" hangingPunct="1"/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Reconhecê-las e compreendê-las</a:t>
            </a:r>
          </a:p>
          <a:p>
            <a:pPr algn="ctr" eaLnBrk="1" hangingPunct="1">
              <a:buFontTx/>
              <a:buNone/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...as deles e as próprias...</a:t>
            </a:r>
          </a:p>
          <a:p>
            <a:pPr eaLnBrk="1" hangingPunct="1"/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Explicitá-las</a:t>
            </a:r>
          </a:p>
          <a:p>
            <a:pPr eaLnBrk="1" hangingPunct="1"/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Reconhecê-las como legítimas</a:t>
            </a:r>
          </a:p>
          <a:p>
            <a:pPr eaLnBrk="1" hangingPunct="1"/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Permitir que a outra parte desabafe</a:t>
            </a:r>
          </a:p>
          <a:p>
            <a:pPr eaLnBrk="1" hangingPunct="1"/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Não reagir a uma explosão emocional</a:t>
            </a:r>
          </a:p>
          <a:p>
            <a:pPr eaLnBrk="1" hangingPunct="1"/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Entender os gestos simbólicos</a:t>
            </a:r>
          </a:p>
          <a:p>
            <a:pPr eaLnBrk="1" hangingPunct="1"/>
            <a:endParaRPr lang="pt-BR" altLang="pt-BR" sz="2200" b="1" dirty="0">
              <a:ea typeface="ＭＳ Ｐゴシック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411219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660" y="188912"/>
            <a:ext cx="8229459" cy="863823"/>
          </a:xfrm>
        </p:spPr>
        <p:txBody>
          <a:bodyPr/>
          <a:lstStyle/>
          <a:p>
            <a:pPr eaLnBrk="1" hangingPunct="1"/>
            <a:r>
              <a:rPr lang="pt-BR" altLang="pt-BR" sz="3300" b="0" dirty="0">
                <a:ea typeface="ＭＳ Ｐゴシック" pitchFamily="34" charset="-128"/>
              </a:rPr>
              <a:t>O Mundo da COMUNICAÇÃO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077738" cy="4648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Sem comunicação = sem negociação</a:t>
            </a:r>
          </a:p>
          <a:p>
            <a:pPr eaLnBrk="1" hangingPunct="1">
              <a:lnSpc>
                <a:spcPct val="7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Escute e ...escute com atenção...</a:t>
            </a:r>
          </a:p>
          <a:p>
            <a:pPr eaLnBrk="1" hangingPunct="1">
              <a:lnSpc>
                <a:spcPct val="7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Fale para que possa ser entendido</a:t>
            </a:r>
          </a:p>
          <a:p>
            <a:pPr eaLnBrk="1" hangingPunct="1">
              <a:lnSpc>
                <a:spcPct val="7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Fale sobre você, não sobre eles</a:t>
            </a:r>
          </a:p>
          <a:p>
            <a:pPr eaLnBrk="1" hangingPunct="1">
              <a:lnSpc>
                <a:spcPct val="7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pt-BR" altLang="pt-BR" sz="2200" b="1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t-BR" altLang="pt-BR" sz="2200" b="1" dirty="0">
                <a:ea typeface="ＭＳ Ｐゴシック" pitchFamily="34" charset="-128"/>
                <a:cs typeface="Times New Roman" pitchFamily="18" charset="0"/>
              </a:rPr>
              <a:t>Fale com um propósito... </a:t>
            </a:r>
          </a:p>
          <a:p>
            <a:pPr eaLnBrk="1" hangingPunct="1"/>
            <a:endParaRPr lang="pt-BR" altLang="pt-BR" sz="2200" b="1" dirty="0">
              <a:ea typeface="ＭＳ Ｐゴシック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557311" cy="26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6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b="0" dirty="0">
                <a:ea typeface="ＭＳ Ｐゴシック" pitchFamily="34" charset="-128"/>
              </a:rPr>
              <a:t>COMUNICAÇÃO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104" y="1772816"/>
            <a:ext cx="4608512" cy="432048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Troca de informação 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Motivar ou influenciar comportamento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Constituída de 4 aspectos:</a:t>
            </a:r>
          </a:p>
          <a:p>
            <a:pPr lvl="1" eaLnBrk="1" hangingPunct="1"/>
            <a:r>
              <a:rPr lang="pt-BR" altLang="pt-BR" sz="2100" dirty="0">
                <a:ea typeface="ＭＳ Ｐゴシック" pitchFamily="34" charset="-128"/>
              </a:rPr>
              <a:t>Alvo – saber o propósito da comunicação</a:t>
            </a:r>
          </a:p>
          <a:p>
            <a:pPr lvl="1" eaLnBrk="1" hangingPunct="1"/>
            <a:r>
              <a:rPr lang="pt-BR" altLang="pt-BR" sz="2100" dirty="0">
                <a:ea typeface="ＭＳ Ｐゴシック" pitchFamily="34" charset="-128"/>
              </a:rPr>
              <a:t>Método – escolher os canais de comunicação</a:t>
            </a:r>
          </a:p>
          <a:p>
            <a:pPr lvl="1" eaLnBrk="1" hangingPunct="1"/>
            <a:r>
              <a:rPr lang="pt-BR" altLang="pt-BR" sz="2100" dirty="0">
                <a:ea typeface="ＭＳ Ｐゴシック" pitchFamily="34" charset="-128"/>
              </a:rPr>
              <a:t>Estrutura – maneira como se estrutura a comunicação</a:t>
            </a:r>
          </a:p>
          <a:p>
            <a:pPr lvl="1" eaLnBrk="1" hangingPunct="1"/>
            <a:r>
              <a:rPr lang="pt-BR" altLang="pt-BR" sz="2100" dirty="0">
                <a:ea typeface="ＭＳ Ｐゴシック" pitchFamily="34" charset="-128"/>
              </a:rPr>
              <a:t>Feedback – avaliar os sinais do receptor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80" y="2348880"/>
            <a:ext cx="4101577" cy="27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3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COMUNICAÇÃO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877" y="1844676"/>
            <a:ext cx="8229459" cy="4524375"/>
          </a:xfrm>
        </p:spPr>
        <p:txBody>
          <a:bodyPr/>
          <a:lstStyle/>
          <a:p>
            <a:pPr eaLnBrk="1" hangingPunct="1"/>
            <a:r>
              <a:rPr lang="pt-BR" altLang="pt-BR" sz="2100">
                <a:ea typeface="ＭＳ Ｐゴシック" pitchFamily="34" charset="-128"/>
              </a:rPr>
              <a:t>Ouvir não só as palavras, mas a mensagem implícita por trás delas.</a:t>
            </a:r>
          </a:p>
          <a:p>
            <a:pPr eaLnBrk="1" hangingPunct="1"/>
            <a:endParaRPr lang="pt-BR" altLang="pt-BR" sz="2100">
              <a:ea typeface="ＭＳ Ｐゴシック" pitchFamily="34" charset="-128"/>
            </a:endParaRPr>
          </a:p>
          <a:p>
            <a:pPr lvl="1" eaLnBrk="1" hangingPunct="1"/>
            <a:r>
              <a:rPr lang="pt-BR" altLang="pt-BR" sz="2100">
                <a:ea typeface="ＭＳ Ｐゴシック" pitchFamily="34" charset="-128"/>
              </a:rPr>
              <a:t>Escutar: estar atento para ouvir</a:t>
            </a:r>
          </a:p>
          <a:p>
            <a:pPr lvl="1" eaLnBrk="1" hangingPunct="1"/>
            <a:r>
              <a:rPr lang="pt-BR" altLang="pt-BR" sz="2100">
                <a:ea typeface="ＭＳ Ｐゴシック" pitchFamily="34" charset="-128"/>
              </a:rPr>
              <a:t>Entender: interpretar, perceber, alcançar o sentido da idéia</a:t>
            </a:r>
          </a:p>
          <a:p>
            <a:pPr lvl="1" eaLnBrk="1" hangingPunct="1"/>
            <a:r>
              <a:rPr lang="pt-BR" altLang="pt-BR" sz="2100">
                <a:ea typeface="ＭＳ Ｐゴシック" pitchFamily="34" charset="-128"/>
              </a:rPr>
              <a:t>Absorver: aplicar, concentrar</a:t>
            </a:r>
          </a:p>
          <a:p>
            <a:pPr lvl="1" eaLnBrk="1" hangingPunct="1"/>
            <a:endParaRPr lang="pt-BR" altLang="pt-BR" sz="2100">
              <a:ea typeface="ＭＳ Ｐゴシック" pitchFamily="34" charset="-128"/>
            </a:endParaRPr>
          </a:p>
          <a:p>
            <a:pPr eaLnBrk="1" hangingPunct="1"/>
            <a:r>
              <a:rPr lang="pt-BR" altLang="pt-BR" sz="2100">
                <a:ea typeface="ＭＳ Ｐゴシック" pitchFamily="34" charset="-128"/>
              </a:rPr>
              <a:t>Um ouvinte ativo é aquele que não ouve apenas com os ouvidos, mas com os olhos, corpo, voz e emoção.</a:t>
            </a:r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033576" y="5416130"/>
            <a:ext cx="331397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 dirty="0">
                <a:solidFill>
                  <a:schemeClr val="folHlink"/>
                </a:solidFill>
                <a:latin typeface="Arial Unicode MS" pitchFamily="34" charset="-128"/>
              </a:rPr>
              <a:t>Saber Ouvir</a:t>
            </a:r>
          </a:p>
        </p:txBody>
      </p:sp>
      <p:grpSp>
        <p:nvGrpSpPr>
          <p:cNvPr id="86021" name="Group 8"/>
          <p:cNvGrpSpPr>
            <a:grpSpLocks/>
          </p:cNvGrpSpPr>
          <p:nvPr/>
        </p:nvGrpSpPr>
        <p:grpSpPr bwMode="auto">
          <a:xfrm>
            <a:off x="6021524" y="4797152"/>
            <a:ext cx="1428706" cy="1758950"/>
            <a:chOff x="4143" y="1718"/>
            <a:chExt cx="1617" cy="1822"/>
          </a:xfrm>
        </p:grpSpPr>
        <p:pic>
          <p:nvPicPr>
            <p:cNvPr id="8602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718"/>
              <a:ext cx="101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3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2817"/>
              <a:ext cx="804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" y="2835"/>
              <a:ext cx="861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397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Um bom ouvinte...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7884368" cy="5040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</a:pPr>
            <a:r>
              <a:rPr lang="pt-BR" altLang="pt-BR" sz="2200" dirty="0">
                <a:ea typeface="ＭＳ Ｐゴシック" pitchFamily="34" charset="-128"/>
              </a:rPr>
              <a:t>Flexível, saber sumarizar, usar a velocidade do pensamento, pesar e antecipar o que o transmissor irá dizer.</a:t>
            </a:r>
          </a:p>
          <a:p>
            <a:pPr eaLnBrk="1" hangingPunct="1">
              <a:lnSpc>
                <a:spcPct val="115000"/>
              </a:lnSpc>
            </a:pPr>
            <a:endParaRPr lang="pt-BR" altLang="pt-BR" sz="2200" dirty="0">
              <a:ea typeface="ＭＳ Ｐゴシック" pitchFamily="34" charset="-128"/>
            </a:endParaRPr>
          </a:p>
          <a:p>
            <a:pPr eaLnBrk="1" hangingPunct="1">
              <a:lnSpc>
                <a:spcPct val="115000"/>
              </a:lnSpc>
            </a:pPr>
            <a:r>
              <a:rPr lang="pt-BR" altLang="pt-BR" sz="2200" dirty="0">
                <a:ea typeface="ＭＳ Ｐゴシック" pitchFamily="34" charset="-128"/>
              </a:rPr>
              <a:t>Reflexão, questionamento, poder de síntese</a:t>
            </a:r>
          </a:p>
          <a:p>
            <a:pPr eaLnBrk="1" hangingPunct="1">
              <a:lnSpc>
                <a:spcPct val="115000"/>
              </a:lnSpc>
            </a:pPr>
            <a:endParaRPr lang="pt-BR" altLang="pt-BR" sz="2200" dirty="0">
              <a:ea typeface="ＭＳ Ｐゴシック" pitchFamily="34" charset="-128"/>
            </a:endParaRPr>
          </a:p>
          <a:p>
            <a:pPr eaLnBrk="1" hangingPunct="1">
              <a:lnSpc>
                <a:spcPct val="115000"/>
              </a:lnSpc>
            </a:pPr>
            <a:r>
              <a:rPr lang="pt-BR" altLang="pt-BR" sz="2200" dirty="0">
                <a:ea typeface="ＭＳ Ｐゴシック" pitchFamily="34" charset="-128"/>
              </a:rPr>
              <a:t>A atividade de ouvir pode tornar-se difícil de ser encoberta e anulada pelo ato de pensar. </a:t>
            </a:r>
          </a:p>
          <a:p>
            <a:pPr eaLnBrk="1" hangingPunct="1">
              <a:lnSpc>
                <a:spcPct val="115000"/>
              </a:lnSpc>
            </a:pPr>
            <a:endParaRPr lang="pt-BR" altLang="pt-BR" sz="2200" dirty="0">
              <a:ea typeface="ＭＳ Ｐゴシック" pitchFamily="34" charset="-128"/>
            </a:endParaRPr>
          </a:p>
          <a:p>
            <a:pPr eaLnBrk="1" hangingPunct="1">
              <a:lnSpc>
                <a:spcPct val="115000"/>
              </a:lnSpc>
            </a:pPr>
            <a:r>
              <a:rPr lang="pt-BR" altLang="pt-BR" sz="2200" dirty="0">
                <a:ea typeface="ＭＳ Ｐゴシック" pitchFamily="34" charset="-128"/>
              </a:rPr>
              <a:t>Importância da concentração. </a:t>
            </a:r>
            <a:br>
              <a:rPr lang="pt-BR" altLang="pt-BR" sz="2200" dirty="0">
                <a:ea typeface="ＭＳ Ｐゴシック" pitchFamily="34" charset="-128"/>
              </a:rPr>
            </a:br>
            <a:endParaRPr lang="pt-BR" altLang="pt-BR" sz="2200" dirty="0">
              <a:ea typeface="ＭＳ Ｐゴシック" pitchFamily="34" charset="-128"/>
            </a:endParaRPr>
          </a:p>
          <a:p>
            <a:pPr eaLnBrk="1" hangingPunct="1">
              <a:lnSpc>
                <a:spcPct val="115000"/>
              </a:lnSpc>
            </a:pPr>
            <a:r>
              <a:rPr lang="pt-BR" altLang="pt-BR" sz="2200" dirty="0">
                <a:ea typeface="ＭＳ Ｐゴシック" pitchFamily="34" charset="-128"/>
              </a:rPr>
              <a:t>Primeiro ouvir para depois pensar.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5671521" y="1052736"/>
            <a:ext cx="331398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 dirty="0">
                <a:solidFill>
                  <a:schemeClr val="folHlink"/>
                </a:solidFill>
                <a:latin typeface="Arial Unicode MS" pitchFamily="34" charset="-128"/>
              </a:rPr>
              <a:t>Saber Ouvir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04" y="4365104"/>
            <a:ext cx="3928197" cy="23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56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Comportamentos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t-BR" altLang="pt-BR" sz="2500" dirty="0">
                <a:ea typeface="ＭＳ Ｐゴシック" pitchFamily="34" charset="-128"/>
              </a:rPr>
              <a:t>Postura atenta</a:t>
            </a:r>
          </a:p>
          <a:p>
            <a:pPr>
              <a:lnSpc>
                <a:spcPct val="115000"/>
              </a:lnSpc>
            </a:pPr>
            <a:r>
              <a:rPr lang="pt-BR" altLang="pt-BR" sz="2500" dirty="0">
                <a:ea typeface="ＭＳ Ｐゴシック" pitchFamily="34" charset="-128"/>
              </a:rPr>
              <a:t>Não demonstra inquietação ou ansiedade</a:t>
            </a:r>
          </a:p>
          <a:p>
            <a:pPr>
              <a:lnSpc>
                <a:spcPct val="115000"/>
              </a:lnSpc>
            </a:pPr>
            <a:r>
              <a:rPr lang="pt-BR" altLang="pt-BR" sz="2500" dirty="0">
                <a:ea typeface="ＭＳ Ｐゴシック" pitchFamily="34" charset="-128"/>
              </a:rPr>
              <a:t>Olha para o transmissor todo tempo</a:t>
            </a:r>
          </a:p>
          <a:p>
            <a:pPr>
              <a:lnSpc>
                <a:spcPct val="115000"/>
              </a:lnSpc>
            </a:pPr>
            <a:r>
              <a:rPr lang="pt-BR" altLang="pt-BR" sz="2500" dirty="0">
                <a:ea typeface="ＭＳ Ｐゴシック" pitchFamily="34" charset="-128"/>
              </a:rPr>
              <a:t>Usa o tom de voz adequado</a:t>
            </a:r>
          </a:p>
          <a:p>
            <a:pPr>
              <a:lnSpc>
                <a:spcPct val="115000"/>
              </a:lnSpc>
            </a:pPr>
            <a:r>
              <a:rPr lang="pt-BR" altLang="pt-BR" sz="2500" dirty="0">
                <a:ea typeface="ＭＳ Ｐゴシック" pitchFamily="34" charset="-128"/>
              </a:rPr>
              <a:t>Tem movimentos de cabeça e faciais que auxiliam o transmissor a falar</a:t>
            </a:r>
          </a:p>
          <a:p>
            <a:pPr>
              <a:lnSpc>
                <a:spcPct val="115000"/>
              </a:lnSpc>
            </a:pPr>
            <a:r>
              <a:rPr lang="pt-BR" altLang="pt-BR" sz="2500" dirty="0">
                <a:ea typeface="ＭＳ Ｐゴシック" pitchFamily="34" charset="-128"/>
              </a:rPr>
              <a:t>Procura compreender o que o transmissor está dizendo</a:t>
            </a:r>
          </a:p>
          <a:p>
            <a:pPr>
              <a:lnSpc>
                <a:spcPct val="115000"/>
              </a:lnSpc>
            </a:pPr>
            <a:r>
              <a:rPr lang="pt-BR" altLang="pt-BR" sz="2500" dirty="0">
                <a:ea typeface="ＭＳ Ｐゴシック" pitchFamily="34" charset="-128"/>
              </a:rPr>
              <a:t>De vez em quando faz uma recapitulação com suas próprias palavras daquilo que o transmissor disse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5018032" y="1268413"/>
            <a:ext cx="331398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>
                <a:solidFill>
                  <a:schemeClr val="folHlink"/>
                </a:solidFill>
                <a:latin typeface="Arial Unicode MS" pitchFamily="34" charset="-128"/>
              </a:rPr>
              <a:t>Saber Ouvir</a:t>
            </a:r>
          </a:p>
        </p:txBody>
      </p:sp>
    </p:spTree>
    <p:extLst>
      <p:ext uri="{BB962C8B-B14F-4D97-AF65-F5344CB8AC3E}">
        <p14:creationId xmlns:p14="http://schemas.microsoft.com/office/powerpoint/2010/main" val="112003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t-BR" u="sng" dirty="0"/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507288" cy="492514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TODOS GANHARAM UMA VIAGEM!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  <a:p>
            <a:r>
              <a:rPr lang="pt-BR" dirty="0"/>
              <a:t>Mas ninguém irá sozinho...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4716016" cy="29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Comunicação não Verbal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4906115" cy="452437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pt-BR" altLang="pt-BR" dirty="0">
              <a:ea typeface="ＭＳ Ｐゴシック" pitchFamily="34" charset="-128"/>
            </a:endParaRPr>
          </a:p>
          <a:p>
            <a:r>
              <a:rPr lang="pt-BR" altLang="pt-BR" sz="2800" dirty="0">
                <a:ea typeface="ＭＳ Ｐゴシック" pitchFamily="34" charset="-128"/>
              </a:rPr>
              <a:t>Perceber os sentimentos e o que há por trás da palavra</a:t>
            </a:r>
            <a:br>
              <a:rPr lang="pt-BR" altLang="pt-BR" sz="2800" dirty="0">
                <a:ea typeface="ＭＳ Ｐゴシック" pitchFamily="34" charset="-128"/>
              </a:rPr>
            </a:br>
            <a:endParaRPr lang="pt-BR" altLang="pt-BR" sz="2800" dirty="0">
              <a:ea typeface="ＭＳ Ｐゴシック" pitchFamily="34" charset="-128"/>
            </a:endParaRPr>
          </a:p>
          <a:p>
            <a:r>
              <a:rPr lang="pt-BR" altLang="pt-BR" sz="2800" dirty="0">
                <a:ea typeface="ＭＳ Ｐゴシック" pitchFamily="34" charset="-128"/>
              </a:rPr>
              <a:t>Perceber aspectos positivos e negativos</a:t>
            </a:r>
          </a:p>
          <a:p>
            <a:endParaRPr lang="pt-BR" altLang="pt-BR" sz="2800" dirty="0">
              <a:ea typeface="ＭＳ Ｐゴシック" pitchFamily="34" charset="-128"/>
            </a:endParaRPr>
          </a:p>
          <a:p>
            <a:r>
              <a:rPr lang="pt-BR" altLang="pt-BR" sz="2800" dirty="0">
                <a:ea typeface="ＭＳ Ｐゴシック" pitchFamily="34" charset="-128"/>
              </a:rPr>
              <a:t>Acompanhar expressão corporal do receptor para um feedback não verbal</a:t>
            </a:r>
          </a:p>
          <a:p>
            <a:endParaRPr lang="pt-BR" altLang="pt-BR" dirty="0">
              <a:ea typeface="ＭＳ Ｐゴシック" pitchFamily="34" charset="-128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508104" y="2132856"/>
            <a:ext cx="331398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 dirty="0">
                <a:solidFill>
                  <a:schemeClr val="folHlink"/>
                </a:solidFill>
                <a:latin typeface="Arial Unicode MS" pitchFamily="34" charset="-128"/>
              </a:rPr>
              <a:t>Saber Falar sem Falar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6"/>
            <a:ext cx="3437658" cy="22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2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306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Comunicação não Verbal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08" y="1340768"/>
            <a:ext cx="5530520" cy="52627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</a:pPr>
            <a:r>
              <a:rPr lang="pt-BR" altLang="pt-BR" sz="2000" dirty="0">
                <a:ea typeface="ＭＳ Ｐゴシック" pitchFamily="34" charset="-128"/>
              </a:rPr>
              <a:t>Gestos calorosos (relaxamento no tom de voz): </a:t>
            </a:r>
          </a:p>
          <a:p>
            <a:pPr lvl="1">
              <a:lnSpc>
                <a:spcPct val="115000"/>
              </a:lnSpc>
            </a:pPr>
            <a:r>
              <a:rPr lang="pt-BR" altLang="pt-BR" sz="2000" dirty="0">
                <a:ea typeface="ＭＳ Ｐゴシック" pitchFamily="34" charset="-128"/>
              </a:rPr>
              <a:t>simpatia, proximidade, expansão, sorriso.</a:t>
            </a:r>
          </a:p>
          <a:p>
            <a:pPr eaLnBrk="1" hangingPunct="1">
              <a:lnSpc>
                <a:spcPct val="115000"/>
              </a:lnSpc>
            </a:pPr>
            <a:r>
              <a:rPr lang="pt-BR" altLang="pt-BR" sz="2000" dirty="0">
                <a:ea typeface="ＭＳ Ｐゴシック" pitchFamily="34" charset="-128"/>
              </a:rPr>
              <a:t>Gestos de submissão (tom de voz baixo): </a:t>
            </a:r>
          </a:p>
          <a:p>
            <a:pPr lvl="1">
              <a:lnSpc>
                <a:spcPct val="115000"/>
              </a:lnSpc>
            </a:pPr>
            <a:r>
              <a:rPr lang="pt-BR" altLang="pt-BR" sz="2000" dirty="0">
                <a:ea typeface="ＭＳ Ｐゴシック" pitchFamily="34" charset="-128"/>
              </a:rPr>
              <a:t>cabeça baixa, olhos para baixo, tocar a face, esfregar as mãos.</a:t>
            </a:r>
          </a:p>
          <a:p>
            <a:pPr eaLnBrk="1" hangingPunct="1">
              <a:lnSpc>
                <a:spcPct val="115000"/>
              </a:lnSpc>
            </a:pPr>
            <a:r>
              <a:rPr lang="pt-BR" altLang="pt-BR" sz="2000" dirty="0">
                <a:ea typeface="ＭＳ Ｐゴシック" pitchFamily="34" charset="-128"/>
              </a:rPr>
              <a:t>Gestos de dominação (tom de voz alto e controlado): </a:t>
            </a:r>
          </a:p>
          <a:p>
            <a:pPr lvl="1">
              <a:lnSpc>
                <a:spcPct val="115000"/>
              </a:lnSpc>
            </a:pPr>
            <a:r>
              <a:rPr lang="pt-BR" altLang="pt-BR" sz="2000" dirty="0">
                <a:ea typeface="ＭＳ Ｐゴシック" pitchFamily="34" charset="-128"/>
              </a:rPr>
              <a:t>ignora respostas, proximidade, interrompe, aponta o dedo.</a:t>
            </a:r>
          </a:p>
          <a:p>
            <a:pPr eaLnBrk="1" hangingPunct="1">
              <a:lnSpc>
                <a:spcPct val="115000"/>
              </a:lnSpc>
            </a:pPr>
            <a:r>
              <a:rPr lang="pt-BR" altLang="pt-BR" sz="2000" dirty="0">
                <a:ea typeface="ＭＳ Ｐゴシック" pitchFamily="34" charset="-128"/>
              </a:rPr>
              <a:t>Hostilidade (tom de voz áspero): </a:t>
            </a:r>
          </a:p>
          <a:p>
            <a:pPr lvl="1">
              <a:lnSpc>
                <a:spcPct val="115000"/>
              </a:lnSpc>
            </a:pPr>
            <a:r>
              <a:rPr lang="pt-BR" altLang="pt-BR" sz="2000" dirty="0">
                <a:ea typeface="ＭＳ Ｐゴシック" pitchFamily="34" charset="-128"/>
              </a:rPr>
              <a:t>arregala os olhos, não dá feedback ao que a pessoa está dizendo (apático), punhos cerrados, postura agressiva.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718508" y="2276872"/>
            <a:ext cx="331397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 dirty="0">
                <a:solidFill>
                  <a:schemeClr val="folHlink"/>
                </a:solidFill>
                <a:latin typeface="Arial Unicode MS" pitchFamily="34" charset="-128"/>
              </a:rPr>
              <a:t>Saber Falar sem Falar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68960"/>
            <a:ext cx="33513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4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764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Atitudes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48178"/>
            <a:ext cx="8229459" cy="45243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 sz="2200" dirty="0">
                <a:ea typeface="ＭＳ Ｐゴシック" pitchFamily="34" charset="-128"/>
              </a:rPr>
              <a:t>Positivas: confiança, cooperação, disposição, relaxamento, interesse, contemplação, aceitação, </a:t>
            </a:r>
            <a:r>
              <a:rPr lang="pt-BR" altLang="pt-BR" sz="22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superioridade, agressividade, dominação </a:t>
            </a:r>
            <a:endParaRPr lang="pt-BR" altLang="pt-BR" sz="2200" dirty="0">
              <a:solidFill>
                <a:srgbClr val="4D4D4D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pt-BR" altLang="pt-BR" sz="2200" dirty="0">
                <a:ea typeface="ＭＳ Ｐゴシック" pitchFamily="34" charset="-128"/>
              </a:rPr>
              <a:t>Negativas: frustração, ansiedade, nervosismo, aborrecimento, postura defensiva, não aceitação</a:t>
            </a:r>
          </a:p>
          <a:p>
            <a:pPr eaLnBrk="1" hangingPunct="1">
              <a:lnSpc>
                <a:spcPct val="140000"/>
              </a:lnSpc>
            </a:pPr>
            <a:endParaRPr lang="pt-BR" altLang="pt-BR" sz="2200" dirty="0">
              <a:ea typeface="ＭＳ Ｐゴシック" pitchFamily="34" charset="-128"/>
            </a:endParaRPr>
          </a:p>
          <a:p>
            <a:pPr eaLnBrk="1" hangingPunct="1"/>
            <a:endParaRPr lang="pt-BR" altLang="pt-BR" sz="2200" dirty="0">
              <a:ea typeface="ＭＳ Ｐゴシック" pitchFamily="34" charset="-128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580112" y="5051159"/>
            <a:ext cx="3313980" cy="55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 dirty="0">
                <a:solidFill>
                  <a:schemeClr val="folHlink"/>
                </a:solidFill>
                <a:latin typeface="Arial Unicode MS" pitchFamily="34" charset="-128"/>
              </a:rPr>
              <a:t>Saber Falar sem Falar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97583"/>
            <a:ext cx="4725144" cy="26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2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Comportamentos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pt-BR" altLang="pt-BR" sz="2600" dirty="0">
                <a:ea typeface="ＭＳ Ｐゴシック" pitchFamily="34" charset="-128"/>
              </a:rPr>
              <a:t>Importante criar confiança através dos olhos, mãos e bocas,</a:t>
            </a:r>
          </a:p>
          <a:p>
            <a:r>
              <a:rPr lang="pt-BR" altLang="pt-BR" sz="2600" dirty="0">
                <a:ea typeface="ＭＳ Ｐゴシック" pitchFamily="34" charset="-128"/>
              </a:rPr>
              <a:t>Mostrar interesse efetivo, acenando com a cabeça, fazendo anotações, encorajando a outra parte a seguir em frente,</a:t>
            </a:r>
          </a:p>
          <a:p>
            <a:r>
              <a:rPr lang="pt-BR" altLang="pt-BR" sz="2600" dirty="0">
                <a:ea typeface="ＭＳ Ｐゴシック" pitchFamily="34" charset="-128"/>
              </a:rPr>
              <a:t>Estar alerta e atento,</a:t>
            </a:r>
          </a:p>
          <a:p>
            <a:r>
              <a:rPr lang="pt-BR" altLang="pt-BR" sz="2600" dirty="0">
                <a:ea typeface="ＭＳ Ｐゴシック" pitchFamily="34" charset="-128"/>
              </a:rPr>
              <a:t>Procurar manter clima de motivação.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580112" y="1458119"/>
            <a:ext cx="331398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 dirty="0">
                <a:solidFill>
                  <a:schemeClr val="folHlink"/>
                </a:solidFill>
                <a:latin typeface="Arial Unicode MS" pitchFamily="34" charset="-128"/>
              </a:rPr>
              <a:t>Saber Falar sem Falar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17" y="48691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Comunicação Verbal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09" y="1262974"/>
            <a:ext cx="8229459" cy="4745038"/>
          </a:xfrm>
        </p:spPr>
        <p:txBody>
          <a:bodyPr/>
          <a:lstStyle/>
          <a:p>
            <a:pPr eaLnBrk="1" hangingPunct="1"/>
            <a:endParaRPr lang="pt-BR" altLang="pt-BR" sz="2400" b="1" dirty="0">
              <a:ea typeface="ＭＳ Ｐゴシック" pitchFamily="34" charset="-128"/>
            </a:endParaRPr>
          </a:p>
          <a:p>
            <a:pPr eaLnBrk="1" hangingPunct="1"/>
            <a:r>
              <a:rPr lang="pt-BR" altLang="pt-BR" sz="2200" b="1" dirty="0">
                <a:ea typeface="ＭＳ Ｐゴシック" pitchFamily="34" charset="-128"/>
              </a:rPr>
              <a:t>Barreiras da comunicação:</a:t>
            </a:r>
          </a:p>
          <a:p>
            <a:pPr eaLnBrk="1" hangingPunct="1"/>
            <a:endParaRPr lang="pt-BR" altLang="pt-BR" sz="2200" b="1" dirty="0">
              <a:ea typeface="ＭＳ Ｐゴシック" pitchFamily="34" charset="-128"/>
            </a:endParaRPr>
          </a:p>
          <a:p>
            <a:pPr lvl="1" eaLnBrk="1" hangingPunct="1"/>
            <a:r>
              <a:rPr lang="pt-BR" altLang="pt-BR" sz="2200" dirty="0">
                <a:ea typeface="ＭＳ Ｐゴシック" pitchFamily="34" charset="-128"/>
              </a:rPr>
              <a:t>Questões interpessoais (emoções, percepções)</a:t>
            </a:r>
          </a:p>
          <a:p>
            <a:pPr lvl="1" eaLnBrk="1" hangingPunct="1"/>
            <a:r>
              <a:rPr lang="pt-BR" altLang="pt-BR" sz="2200" dirty="0">
                <a:ea typeface="ＭＳ Ｐゴシック" pitchFamily="34" charset="-128"/>
              </a:rPr>
              <a:t>Escolha do canal adequado</a:t>
            </a:r>
          </a:p>
          <a:p>
            <a:pPr lvl="1" eaLnBrk="1" hangingPunct="1"/>
            <a:r>
              <a:rPr lang="pt-BR" altLang="pt-BR" sz="2200" dirty="0">
                <a:ea typeface="ＭＳ Ｐゴシック" pitchFamily="34" charset="-128"/>
              </a:rPr>
              <a:t>Questões semânticas (significado e maneira de uso)</a:t>
            </a:r>
          </a:p>
          <a:p>
            <a:pPr lvl="1" eaLnBrk="1" hangingPunct="1"/>
            <a:r>
              <a:rPr lang="pt-BR" altLang="pt-BR" sz="2200" dirty="0">
                <a:ea typeface="ＭＳ Ｐゴシック" pitchFamily="34" charset="-128"/>
              </a:rPr>
              <a:t>Mensagens inconsistentes entre comunicação verbal e não verbal</a:t>
            </a:r>
          </a:p>
          <a:p>
            <a:pPr lvl="1" eaLnBrk="1" hangingPunct="1"/>
            <a:r>
              <a:rPr lang="pt-BR" altLang="pt-BR" sz="2200" dirty="0">
                <a:ea typeface="ＭＳ Ｐゴシック" pitchFamily="34" charset="-128"/>
              </a:rPr>
              <a:t>Pensamento fixo</a:t>
            </a:r>
          </a:p>
          <a:p>
            <a:pPr lvl="1" eaLnBrk="1" hangingPunct="1"/>
            <a:r>
              <a:rPr lang="pt-BR" altLang="pt-BR" sz="2200" dirty="0">
                <a:ea typeface="ＭＳ Ｐゴシック" pitchFamily="34" charset="-128"/>
              </a:rPr>
              <a:t>Inconsistência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209088" y="1268413"/>
            <a:ext cx="331398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>
                <a:solidFill>
                  <a:schemeClr val="folHlink"/>
                </a:solidFill>
                <a:latin typeface="Arial Unicode MS" pitchFamily="34" charset="-128"/>
              </a:rPr>
              <a:t>Saber Falar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31" y="4365104"/>
            <a:ext cx="4055811" cy="21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1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Comportamento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710" y="1699674"/>
            <a:ext cx="4752528" cy="452437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Perceber as diferenças e enfatizar as similaridades (inclusive no estilo)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Conhecer os próprios objetivos e conhecer o outro lado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Pensar antes de falar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Preparar-se para o que irá falar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Simplificar a mensagem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Escolher uma linguagem clara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Ter postura positiva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Falar lentamente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Fazer perguntas </a:t>
            </a:r>
          </a:p>
          <a:p>
            <a:pPr eaLnBrk="1" hangingPunct="1"/>
            <a:r>
              <a:rPr lang="pt-BR" altLang="pt-BR" sz="2100" dirty="0">
                <a:ea typeface="ＭＳ Ｐゴシック" pitchFamily="34" charset="-128"/>
              </a:rPr>
              <a:t>Inverter papéis</a:t>
            </a:r>
          </a:p>
          <a:p>
            <a:pPr eaLnBrk="1" hangingPunct="1"/>
            <a:endParaRPr lang="pt-BR" altLang="pt-BR" sz="2100" dirty="0">
              <a:ea typeface="ＭＳ Ｐゴシック" pitchFamily="34" charset="-128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369238" y="1498817"/>
            <a:ext cx="331398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500" b="1" dirty="0">
                <a:solidFill>
                  <a:schemeClr val="folHlink"/>
                </a:solidFill>
                <a:latin typeface="Arial Unicode MS" pitchFamily="34" charset="-128"/>
              </a:rPr>
              <a:t>Saber Falar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38" y="2492896"/>
            <a:ext cx="2734844" cy="292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31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C44BA7-A554-4FD6-AE06-78F2FF69D1A1}" type="slidenum">
              <a:rPr lang="pt-BR" altLang="pt-BR" sz="1400"/>
              <a:pPr eaLnBrk="1" hangingPunct="1"/>
              <a:t>36</a:t>
            </a:fld>
            <a:endParaRPr lang="pt-BR" altLang="pt-BR" sz="1400"/>
          </a:p>
        </p:txBody>
      </p:sp>
      <p:pic>
        <p:nvPicPr>
          <p:cNvPr id="98306" name="Picture 2" descr="chuv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4" y="549276"/>
            <a:ext cx="1638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 descr="So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54" y="260351"/>
            <a:ext cx="1638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270196" y="73026"/>
            <a:ext cx="4346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3800" b="1" dirty="0">
                <a:solidFill>
                  <a:srgbClr val="003366"/>
                </a:solidFill>
                <a:latin typeface="Arial Unicode MS" pitchFamily="34" charset="-128"/>
              </a:rPr>
              <a:t>COMUNICAÇÃO</a:t>
            </a:r>
          </a:p>
        </p:txBody>
      </p:sp>
      <p:grpSp>
        <p:nvGrpSpPr>
          <p:cNvPr id="98309" name="Group 6"/>
          <p:cNvGrpSpPr>
            <a:grpSpLocks/>
          </p:cNvGrpSpPr>
          <p:nvPr/>
        </p:nvGrpSpPr>
        <p:grpSpPr bwMode="auto">
          <a:xfrm>
            <a:off x="175604" y="1052514"/>
            <a:ext cx="8952943" cy="5297487"/>
            <a:chOff x="136" y="803"/>
            <a:chExt cx="6373" cy="3337"/>
          </a:xfrm>
        </p:grpSpPr>
        <p:sp>
          <p:nvSpPr>
            <p:cNvPr id="98312" name="Rectangle 7"/>
            <p:cNvSpPr>
              <a:spLocks noChangeArrowheads="1"/>
            </p:cNvSpPr>
            <p:nvPr/>
          </p:nvSpPr>
          <p:spPr bwMode="auto">
            <a:xfrm>
              <a:off x="3227" y="1164"/>
              <a:ext cx="3174" cy="2963"/>
            </a:xfrm>
            <a:prstGeom prst="rect">
              <a:avLst/>
            </a:prstGeom>
            <a:solidFill>
              <a:schemeClr val="accent1">
                <a:alpha val="2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98313" name="Rectangle 8"/>
            <p:cNvSpPr>
              <a:spLocks noChangeArrowheads="1"/>
            </p:cNvSpPr>
            <p:nvPr/>
          </p:nvSpPr>
          <p:spPr bwMode="auto">
            <a:xfrm>
              <a:off x="136" y="1164"/>
              <a:ext cx="3091" cy="2976"/>
            </a:xfrm>
            <a:prstGeom prst="rect">
              <a:avLst/>
            </a:prstGeom>
            <a:solidFill>
              <a:schemeClr val="accent1">
                <a:alpha val="2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grpSp>
          <p:nvGrpSpPr>
            <p:cNvPr id="98314" name="Group 9"/>
            <p:cNvGrpSpPr>
              <a:grpSpLocks/>
            </p:cNvGrpSpPr>
            <p:nvPr/>
          </p:nvGrpSpPr>
          <p:grpSpPr bwMode="auto">
            <a:xfrm>
              <a:off x="3365" y="2562"/>
              <a:ext cx="537" cy="427"/>
              <a:chOff x="2456" y="516"/>
              <a:chExt cx="907" cy="907"/>
            </a:xfrm>
          </p:grpSpPr>
          <p:sp>
            <p:nvSpPr>
              <p:cNvPr id="98347" name="Oval 10"/>
              <p:cNvSpPr>
                <a:spLocks noChangeArrowheads="1"/>
              </p:cNvSpPr>
              <p:nvPr/>
            </p:nvSpPr>
            <p:spPr bwMode="auto">
              <a:xfrm>
                <a:off x="2456" y="516"/>
                <a:ext cx="907" cy="9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8" name="Oval 11"/>
              <p:cNvSpPr>
                <a:spLocks noChangeArrowheads="1"/>
              </p:cNvSpPr>
              <p:nvPr/>
            </p:nvSpPr>
            <p:spPr bwMode="auto">
              <a:xfrm>
                <a:off x="2510" y="570"/>
                <a:ext cx="793" cy="79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9" name="Oval 12"/>
              <p:cNvSpPr>
                <a:spLocks noChangeAspect="1" noChangeArrowheads="1"/>
              </p:cNvSpPr>
              <p:nvPr/>
            </p:nvSpPr>
            <p:spPr bwMode="auto">
              <a:xfrm>
                <a:off x="2564" y="624"/>
                <a:ext cx="680" cy="6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50" name="Oval 13"/>
              <p:cNvSpPr>
                <a:spLocks noChangeAspect="1" noChangeArrowheads="1"/>
              </p:cNvSpPr>
              <p:nvPr/>
            </p:nvSpPr>
            <p:spPr bwMode="auto">
              <a:xfrm>
                <a:off x="2624" y="678"/>
                <a:ext cx="567" cy="56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51" name="Oval 14"/>
              <p:cNvSpPr>
                <a:spLocks noChangeAspect="1" noChangeArrowheads="1"/>
              </p:cNvSpPr>
              <p:nvPr/>
            </p:nvSpPr>
            <p:spPr bwMode="auto">
              <a:xfrm>
                <a:off x="2678" y="732"/>
                <a:ext cx="453" cy="4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52" name="Oval 15"/>
              <p:cNvSpPr>
                <a:spLocks noChangeAspect="1" noChangeArrowheads="1"/>
              </p:cNvSpPr>
              <p:nvPr/>
            </p:nvSpPr>
            <p:spPr bwMode="auto">
              <a:xfrm>
                <a:off x="2732" y="792"/>
                <a:ext cx="340" cy="3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53" name="Oval 16"/>
              <p:cNvSpPr>
                <a:spLocks noChangeAspect="1" noChangeArrowheads="1"/>
              </p:cNvSpPr>
              <p:nvPr/>
            </p:nvSpPr>
            <p:spPr bwMode="auto">
              <a:xfrm>
                <a:off x="2792" y="852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54" name="Oval 17"/>
              <p:cNvSpPr>
                <a:spLocks noChangeAspect="1" noChangeArrowheads="1"/>
              </p:cNvSpPr>
              <p:nvPr/>
            </p:nvSpPr>
            <p:spPr bwMode="auto">
              <a:xfrm>
                <a:off x="2854" y="91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</p:grpSp>
        <p:pic>
          <p:nvPicPr>
            <p:cNvPr id="98315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1324"/>
              <a:ext cx="102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6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1442"/>
              <a:ext cx="84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7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1811"/>
              <a:ext cx="241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8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" y="1951"/>
              <a:ext cx="73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9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" y="2228"/>
              <a:ext cx="73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320" name="Group 23"/>
            <p:cNvGrpSpPr>
              <a:grpSpLocks/>
            </p:cNvGrpSpPr>
            <p:nvPr/>
          </p:nvGrpSpPr>
          <p:grpSpPr bwMode="auto">
            <a:xfrm>
              <a:off x="2592" y="2550"/>
              <a:ext cx="537" cy="427"/>
              <a:chOff x="2456" y="516"/>
              <a:chExt cx="907" cy="907"/>
            </a:xfrm>
          </p:grpSpPr>
          <p:sp>
            <p:nvSpPr>
              <p:cNvPr id="98339" name="Oval 24"/>
              <p:cNvSpPr>
                <a:spLocks noChangeArrowheads="1"/>
              </p:cNvSpPr>
              <p:nvPr/>
            </p:nvSpPr>
            <p:spPr bwMode="auto">
              <a:xfrm>
                <a:off x="2456" y="516"/>
                <a:ext cx="907" cy="9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0" name="Oval 25"/>
              <p:cNvSpPr>
                <a:spLocks noChangeArrowheads="1"/>
              </p:cNvSpPr>
              <p:nvPr/>
            </p:nvSpPr>
            <p:spPr bwMode="auto">
              <a:xfrm>
                <a:off x="2510" y="570"/>
                <a:ext cx="793" cy="79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1" name="Oval 26"/>
              <p:cNvSpPr>
                <a:spLocks noChangeAspect="1" noChangeArrowheads="1"/>
              </p:cNvSpPr>
              <p:nvPr/>
            </p:nvSpPr>
            <p:spPr bwMode="auto">
              <a:xfrm>
                <a:off x="2564" y="624"/>
                <a:ext cx="680" cy="6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2" name="Oval 27"/>
              <p:cNvSpPr>
                <a:spLocks noChangeAspect="1" noChangeArrowheads="1"/>
              </p:cNvSpPr>
              <p:nvPr/>
            </p:nvSpPr>
            <p:spPr bwMode="auto">
              <a:xfrm>
                <a:off x="2624" y="678"/>
                <a:ext cx="567" cy="56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3" name="Oval 28"/>
              <p:cNvSpPr>
                <a:spLocks noChangeAspect="1" noChangeArrowheads="1"/>
              </p:cNvSpPr>
              <p:nvPr/>
            </p:nvSpPr>
            <p:spPr bwMode="auto">
              <a:xfrm>
                <a:off x="2678" y="732"/>
                <a:ext cx="453" cy="4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4" name="Oval 29"/>
              <p:cNvSpPr>
                <a:spLocks noChangeAspect="1" noChangeArrowheads="1"/>
              </p:cNvSpPr>
              <p:nvPr/>
            </p:nvSpPr>
            <p:spPr bwMode="auto">
              <a:xfrm>
                <a:off x="2732" y="792"/>
                <a:ext cx="340" cy="3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5" name="Oval 30"/>
              <p:cNvSpPr>
                <a:spLocks noChangeAspect="1" noChangeArrowheads="1"/>
              </p:cNvSpPr>
              <p:nvPr/>
            </p:nvSpPr>
            <p:spPr bwMode="auto">
              <a:xfrm>
                <a:off x="2792" y="852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  <p:sp>
            <p:nvSpPr>
              <p:cNvPr id="98346" name="Oval 31"/>
              <p:cNvSpPr>
                <a:spLocks noChangeAspect="1" noChangeArrowheads="1"/>
              </p:cNvSpPr>
              <p:nvPr/>
            </p:nvSpPr>
            <p:spPr bwMode="auto">
              <a:xfrm>
                <a:off x="2854" y="91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pt-BR"/>
              </a:p>
            </p:txBody>
          </p:sp>
        </p:grpSp>
        <p:sp>
          <p:nvSpPr>
            <p:cNvPr id="98321" name="Rectangle 32"/>
            <p:cNvSpPr>
              <a:spLocks noChangeArrowheads="1"/>
            </p:cNvSpPr>
            <p:nvPr/>
          </p:nvSpPr>
          <p:spPr bwMode="auto">
            <a:xfrm>
              <a:off x="136" y="803"/>
              <a:ext cx="3091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pt-BR" altLang="pt-BR" sz="3300">
                  <a:solidFill>
                    <a:srgbClr val="4D4D4D"/>
                  </a:solidFill>
                </a:rPr>
                <a:t>DEFENSIVO</a:t>
              </a:r>
            </a:p>
          </p:txBody>
        </p:sp>
        <p:sp>
          <p:nvSpPr>
            <p:cNvPr id="98322" name="Rectangle 33"/>
            <p:cNvSpPr>
              <a:spLocks noChangeArrowheads="1"/>
            </p:cNvSpPr>
            <p:nvPr/>
          </p:nvSpPr>
          <p:spPr bwMode="auto">
            <a:xfrm>
              <a:off x="3227" y="803"/>
              <a:ext cx="317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pt-BR" altLang="pt-BR" sz="3300">
                  <a:solidFill>
                    <a:srgbClr val="4D4D4D"/>
                  </a:solidFill>
                </a:rPr>
                <a:t>CONSTRUTIVO</a:t>
              </a:r>
            </a:p>
          </p:txBody>
        </p:sp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136" y="1332"/>
              <a:ext cx="149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altLang="pt-BR" sz="2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RIGIDEZ</a:t>
              </a:r>
            </a:p>
          </p:txBody>
        </p:sp>
        <p:sp>
          <p:nvSpPr>
            <p:cNvPr id="98324" name="Rectangle 35"/>
            <p:cNvSpPr>
              <a:spLocks noChangeArrowheads="1"/>
            </p:cNvSpPr>
            <p:nvPr/>
          </p:nvSpPr>
          <p:spPr bwMode="auto">
            <a:xfrm>
              <a:off x="4330" y="1368"/>
              <a:ext cx="207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pt-BR" altLang="pt-BR" sz="2200" b="1"/>
                <a:t>MUTABILIDADE</a:t>
              </a: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136" y="1824"/>
              <a:ext cx="234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altLang="pt-BR" sz="2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SUPERIORIDADE / INFERIORIDADE</a:t>
              </a:r>
            </a:p>
          </p:txBody>
        </p:sp>
        <p:sp>
          <p:nvSpPr>
            <p:cNvPr id="98326" name="Rectangle 37"/>
            <p:cNvSpPr>
              <a:spLocks noChangeArrowheads="1"/>
            </p:cNvSpPr>
            <p:nvPr/>
          </p:nvSpPr>
          <p:spPr bwMode="auto">
            <a:xfrm>
              <a:off x="4204" y="2016"/>
              <a:ext cx="2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pt-BR" altLang="pt-BR" sz="2200" b="1"/>
                <a:t>IGUALDADE</a:t>
              </a: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136" y="2640"/>
              <a:ext cx="23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altLang="pt-BR" sz="2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SUBJETIVIDADE</a:t>
              </a:r>
            </a:p>
          </p:txBody>
        </p:sp>
        <p:sp>
          <p:nvSpPr>
            <p:cNvPr id="98328" name="Rectangle 39"/>
            <p:cNvSpPr>
              <a:spLocks noChangeArrowheads="1"/>
            </p:cNvSpPr>
            <p:nvPr/>
          </p:nvSpPr>
          <p:spPr bwMode="auto">
            <a:xfrm>
              <a:off x="4204" y="2604"/>
              <a:ext cx="219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pt-BR" altLang="pt-BR" sz="2200" b="1"/>
                <a:t>OBJETIVIDADE</a:t>
              </a:r>
            </a:p>
          </p:txBody>
        </p:sp>
        <p:sp>
          <p:nvSpPr>
            <p:cNvPr id="390184" name="Rectangle 40"/>
            <p:cNvSpPr>
              <a:spLocks noChangeArrowheads="1"/>
            </p:cNvSpPr>
            <p:nvPr/>
          </p:nvSpPr>
          <p:spPr bwMode="auto">
            <a:xfrm>
              <a:off x="136" y="3240"/>
              <a:ext cx="23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altLang="pt-BR" sz="2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SUBTERFÚGIOS</a:t>
              </a:r>
            </a:p>
          </p:txBody>
        </p:sp>
        <p:pic>
          <p:nvPicPr>
            <p:cNvPr id="98330" name="Picture 41" descr="seta espontane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" y="3135"/>
              <a:ext cx="883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31" name="Rectangle 42"/>
            <p:cNvSpPr>
              <a:spLocks noChangeArrowheads="1"/>
            </p:cNvSpPr>
            <p:nvPr/>
          </p:nvSpPr>
          <p:spPr bwMode="auto">
            <a:xfrm>
              <a:off x="3940" y="3348"/>
              <a:ext cx="256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pt-BR" altLang="pt-BR" sz="2200" b="1"/>
                <a:t>ESPONTANEIDADE</a:t>
              </a:r>
            </a:p>
          </p:txBody>
        </p:sp>
        <p:sp>
          <p:nvSpPr>
            <p:cNvPr id="390187" name="Rectangle 43"/>
            <p:cNvSpPr>
              <a:spLocks noChangeArrowheads="1"/>
            </p:cNvSpPr>
            <p:nvPr/>
          </p:nvSpPr>
          <p:spPr bwMode="auto">
            <a:xfrm>
              <a:off x="136" y="3760"/>
              <a:ext cx="23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altLang="pt-BR" sz="2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FRIEZA</a:t>
              </a:r>
            </a:p>
          </p:txBody>
        </p:sp>
        <p:pic>
          <p:nvPicPr>
            <p:cNvPr id="98333" name="Picture 4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" y="3764"/>
              <a:ext cx="8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4" name="Picture 4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" y="3159"/>
              <a:ext cx="721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5" name="Picture 4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3814"/>
              <a:ext cx="59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6" name="Picture 4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3799"/>
              <a:ext cx="63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37" name="Rectangle 48"/>
            <p:cNvSpPr>
              <a:spLocks noChangeArrowheads="1"/>
            </p:cNvSpPr>
            <p:nvPr/>
          </p:nvSpPr>
          <p:spPr bwMode="auto">
            <a:xfrm>
              <a:off x="4967" y="3808"/>
              <a:ext cx="14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pt-BR" altLang="pt-BR" sz="2200" b="1"/>
                <a:t>EMPATIA</a:t>
              </a:r>
            </a:p>
          </p:txBody>
        </p:sp>
        <p:pic>
          <p:nvPicPr>
            <p:cNvPr id="98338" name="Picture 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2696"/>
              <a:ext cx="73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10" name="Picture 5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10" y="4292600"/>
            <a:ext cx="101006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Line 51"/>
          <p:cNvSpPr>
            <a:spLocks noChangeShapeType="1"/>
          </p:cNvSpPr>
          <p:nvPr/>
        </p:nvSpPr>
        <p:spPr bwMode="auto">
          <a:xfrm>
            <a:off x="3998129" y="1916113"/>
            <a:ext cx="0" cy="81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4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37485C-628F-4D2C-B5D2-932BACEB0E18}" type="slidenum">
              <a:rPr lang="pt-BR" altLang="pt-BR" sz="1400"/>
              <a:pPr eaLnBrk="1" hangingPunct="1"/>
              <a:t>37</a:t>
            </a:fld>
            <a:endParaRPr lang="pt-BR" altLang="pt-BR" sz="140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PLANEJAMENTO NEGOCIAÇÃO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200">
                <a:ea typeface="ＭＳ Ｐゴシック" pitchFamily="34" charset="-128"/>
              </a:rPr>
              <a:t>Aspectos importantes para o planejamento de uma negociação.</a:t>
            </a:r>
          </a:p>
          <a:p>
            <a:pPr eaLnBrk="1" hangingPunct="1"/>
            <a:endParaRPr lang="pt-BR" altLang="pt-BR" sz="2200">
              <a:ea typeface="ＭＳ Ｐゴシック" pitchFamily="34" charset="-128"/>
            </a:endParaRPr>
          </a:p>
          <a:p>
            <a:pPr eaLnBrk="1" hangingPunct="1"/>
            <a:r>
              <a:rPr lang="pt-BR" altLang="pt-BR" sz="2200">
                <a:ea typeface="ＭＳ Ｐゴシック" pitchFamily="34" charset="-128"/>
              </a:rPr>
              <a:t>Lembrando:	</a:t>
            </a:r>
          </a:p>
          <a:p>
            <a:pPr eaLnBrk="1" hangingPunct="1"/>
            <a:endParaRPr lang="pt-BR" altLang="pt-BR" sz="2200">
              <a:ea typeface="ＭＳ Ｐゴシック" pitchFamily="34" charset="-128"/>
            </a:endParaRPr>
          </a:p>
          <a:p>
            <a:pPr lvl="1" eaLnBrk="1" hangingPunct="1"/>
            <a:r>
              <a:rPr lang="pt-BR" altLang="pt-BR" sz="2200">
                <a:ea typeface="ＭＳ Ｐゴシック" pitchFamily="34" charset="-128"/>
              </a:rPr>
              <a:t>Separar pessoas do problema</a:t>
            </a:r>
          </a:p>
          <a:p>
            <a:pPr lvl="1" eaLnBrk="1" hangingPunct="1"/>
            <a:r>
              <a:rPr lang="pt-BR" altLang="pt-BR" sz="2200">
                <a:ea typeface="ＭＳ Ｐゴシック" pitchFamily="34" charset="-128"/>
              </a:rPr>
              <a:t>Concentrar-se nos interesses e não nas posições</a:t>
            </a:r>
          </a:p>
          <a:p>
            <a:pPr lvl="1" eaLnBrk="1" hangingPunct="1"/>
            <a:r>
              <a:rPr lang="pt-BR" altLang="pt-BR" sz="2200">
                <a:ea typeface="ＭＳ Ｐゴシック" pitchFamily="34" charset="-128"/>
              </a:rPr>
              <a:t>Buscar maior número de alternativas</a:t>
            </a:r>
          </a:p>
          <a:p>
            <a:pPr lvl="1" eaLnBrk="1" hangingPunct="1"/>
            <a:r>
              <a:rPr lang="pt-BR" altLang="pt-BR" sz="2200">
                <a:ea typeface="ＭＳ Ｐゴシック" pitchFamily="34" charset="-128"/>
              </a:rPr>
              <a:t>Encontrar critérios objetivos para a solução do problema</a:t>
            </a:r>
          </a:p>
        </p:txBody>
      </p:sp>
    </p:spTree>
    <p:extLst>
      <p:ext uri="{BB962C8B-B14F-4D97-AF65-F5344CB8AC3E}">
        <p14:creationId xmlns:p14="http://schemas.microsoft.com/office/powerpoint/2010/main" val="3459681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68" y="1417639"/>
            <a:ext cx="8230864" cy="4963689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dirty="0">
                <a:ea typeface="ＭＳ Ｐゴシック" pitchFamily="34" charset="-128"/>
              </a:rPr>
              <a:t>Planejamento da Negociação!</a:t>
            </a:r>
          </a:p>
          <a:p>
            <a:pPr eaLnBrk="1" hangingPunct="1"/>
            <a:r>
              <a:rPr lang="pt-BR" altLang="pt-BR" dirty="0">
                <a:ea typeface="ＭＳ Ｐゴシック" pitchFamily="34" charset="-128"/>
              </a:rPr>
              <a:t>Elementos básicos: </a:t>
            </a:r>
          </a:p>
          <a:p>
            <a:pPr lvl="1"/>
            <a:r>
              <a:rPr lang="pt-BR" altLang="pt-BR" dirty="0">
                <a:ea typeface="ＭＳ Ｐゴシック" pitchFamily="34" charset="-128"/>
              </a:rPr>
              <a:t>Os interesses</a:t>
            </a:r>
          </a:p>
          <a:p>
            <a:pPr lvl="1"/>
            <a:r>
              <a:rPr lang="pt-BR" altLang="pt-BR" dirty="0">
                <a:ea typeface="ＭＳ Ｐゴシック" pitchFamily="34" charset="-128"/>
              </a:rPr>
              <a:t>As opções</a:t>
            </a:r>
          </a:p>
          <a:p>
            <a:pPr lvl="1"/>
            <a:r>
              <a:rPr lang="pt-BR" altLang="pt-BR" dirty="0">
                <a:ea typeface="ＭＳ Ｐゴシック" pitchFamily="34" charset="-128"/>
              </a:rPr>
              <a:t>As alternativas</a:t>
            </a:r>
          </a:p>
          <a:p>
            <a:pPr lvl="1"/>
            <a:r>
              <a:rPr lang="pt-BR" altLang="pt-BR" dirty="0">
                <a:ea typeface="ＭＳ Ｐゴシック" pitchFamily="34" charset="-128"/>
              </a:rPr>
              <a:t>A legitimidade</a:t>
            </a:r>
          </a:p>
          <a:p>
            <a:pPr lvl="1"/>
            <a:r>
              <a:rPr lang="pt-BR" altLang="pt-BR" dirty="0">
                <a:ea typeface="ＭＳ Ｐゴシック" pitchFamily="34" charset="-128"/>
              </a:rPr>
              <a:t>As comunicações</a:t>
            </a:r>
          </a:p>
          <a:p>
            <a:pPr lvl="1"/>
            <a:r>
              <a:rPr lang="pt-BR" altLang="pt-BR" dirty="0">
                <a:ea typeface="ＭＳ Ｐゴシック" pitchFamily="34" charset="-128"/>
              </a:rPr>
              <a:t>As relações</a:t>
            </a:r>
          </a:p>
          <a:p>
            <a:pPr lvl="1"/>
            <a:r>
              <a:rPr lang="pt-BR" altLang="pt-BR" dirty="0">
                <a:ea typeface="ＭＳ Ｐゴシック" pitchFamily="34" charset="-128"/>
              </a:rPr>
              <a:t>Os compromissos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39552" y="332655"/>
            <a:ext cx="77575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4400" dirty="0">
                <a:latin typeface="+mj-lt"/>
              </a:rPr>
              <a:t>Como ter um bom desempenho?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4372"/>
            <a:ext cx="3789870" cy="24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6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39481056"/>
              </p:ext>
            </p:extLst>
          </p:nvPr>
        </p:nvGraphicFramePr>
        <p:xfrm>
          <a:off x="-22951" y="0"/>
          <a:ext cx="90730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62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30864" cy="1143000"/>
          </a:xfrm>
        </p:spPr>
        <p:txBody>
          <a:bodyPr/>
          <a:lstStyle/>
          <a:p>
            <a:pPr eaLnBrk="1" hangingPunct="1"/>
            <a:r>
              <a:rPr lang="pt-BR" altLang="pt-BR" dirty="0">
                <a:ea typeface="ＭＳ Ｐゴシック" pitchFamily="34" charset="-128"/>
              </a:rPr>
              <a:t>Objetivos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68" y="1417639"/>
            <a:ext cx="8230864" cy="45243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altLang="pt-BR" dirty="0">
              <a:ea typeface="ＭＳ Ｐゴシック" pitchFamily="34" charset="-128"/>
            </a:endParaRPr>
          </a:p>
          <a:p>
            <a:r>
              <a:rPr lang="pt-BR" altLang="pt-BR" dirty="0">
                <a:ea typeface="ＭＳ Ｐゴシック" pitchFamily="34" charset="-128"/>
              </a:rPr>
              <a:t>Proporcionar os conhecimentos básicos de Negociação.</a:t>
            </a:r>
          </a:p>
          <a:p>
            <a:r>
              <a:rPr lang="pt-BR" altLang="pt-BR" dirty="0">
                <a:ea typeface="ＭＳ Ｐゴシック" pitchFamily="34" charset="-128"/>
              </a:rPr>
              <a:t>Estudar, em termos conceituais, e exercitar, em termos práticos, o assunto Negociação.</a:t>
            </a:r>
          </a:p>
          <a:p>
            <a:r>
              <a:rPr lang="pt-BR" altLang="pt-BR" dirty="0">
                <a:ea typeface="ＭＳ Ｐゴシック" pitchFamily="34" charset="-128"/>
              </a:rPr>
              <a:t>Passar noções básicas de como se comunicar da melhor forma (oratória).</a:t>
            </a:r>
          </a:p>
        </p:txBody>
      </p:sp>
    </p:spTree>
    <p:extLst>
      <p:ext uri="{BB962C8B-B14F-4D97-AF65-F5344CB8AC3E}">
        <p14:creationId xmlns:p14="http://schemas.microsoft.com/office/powerpoint/2010/main" val="53324311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469D772-5516-475D-B8C9-CCF58C76607A}" type="slidenum">
              <a:rPr lang="pt-BR" altLang="pt-BR" sz="1400"/>
              <a:pPr eaLnBrk="1" hangingPunct="1"/>
              <a:t>40</a:t>
            </a:fld>
            <a:endParaRPr lang="pt-BR" altLang="pt-BR" sz="140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300" dirty="0">
                <a:ea typeface="ＭＳ Ｐゴシック" pitchFamily="34" charset="-128"/>
              </a:rPr>
              <a:t>PLANEJAMENTO NEGOCIAÇÃO</a:t>
            </a:r>
          </a:p>
        </p:txBody>
      </p:sp>
      <p:sp>
        <p:nvSpPr>
          <p:cNvPr id="151555" name="Line 5"/>
          <p:cNvSpPr>
            <a:spLocks noChangeShapeType="1"/>
          </p:cNvSpPr>
          <p:nvPr/>
        </p:nvSpPr>
        <p:spPr bwMode="auto">
          <a:xfrm flipV="1">
            <a:off x="1959730" y="1484314"/>
            <a:ext cx="0" cy="388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56" name="Line 6"/>
          <p:cNvSpPr>
            <a:spLocks noChangeShapeType="1"/>
          </p:cNvSpPr>
          <p:nvPr/>
        </p:nvSpPr>
        <p:spPr bwMode="auto">
          <a:xfrm>
            <a:off x="1959730" y="5373688"/>
            <a:ext cx="52245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57" name="Rectangle 7"/>
          <p:cNvSpPr>
            <a:spLocks noChangeArrowheads="1"/>
          </p:cNvSpPr>
          <p:nvPr/>
        </p:nvSpPr>
        <p:spPr bwMode="auto">
          <a:xfrm>
            <a:off x="2214003" y="1484314"/>
            <a:ext cx="4779211" cy="3673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51558" name="Rectangle 8"/>
          <p:cNvSpPr>
            <a:spLocks noChangeArrowheads="1"/>
          </p:cNvSpPr>
          <p:nvPr/>
        </p:nvSpPr>
        <p:spPr bwMode="auto">
          <a:xfrm>
            <a:off x="2214002" y="3357564"/>
            <a:ext cx="2421917" cy="1800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/>
              <a:t>Evitar</a:t>
            </a:r>
          </a:p>
          <a:p>
            <a:pPr algn="ctr" eaLnBrk="1" hangingPunct="1"/>
            <a:r>
              <a:rPr lang="pt-BR" altLang="pt-BR"/>
              <a:t>(perde-perde)</a:t>
            </a:r>
          </a:p>
        </p:txBody>
      </p:sp>
      <p:sp>
        <p:nvSpPr>
          <p:cNvPr id="151559" name="Rectangle 10"/>
          <p:cNvSpPr>
            <a:spLocks noChangeArrowheads="1"/>
          </p:cNvSpPr>
          <p:nvPr/>
        </p:nvSpPr>
        <p:spPr bwMode="auto">
          <a:xfrm>
            <a:off x="4635920" y="3357564"/>
            <a:ext cx="2357295" cy="179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/>
              <a:t>Competitiva</a:t>
            </a:r>
          </a:p>
          <a:p>
            <a:pPr algn="ctr" eaLnBrk="1" hangingPunct="1"/>
            <a:r>
              <a:rPr lang="pt-BR" altLang="pt-BR"/>
              <a:t>(ganha a todo custo</a:t>
            </a:r>
          </a:p>
          <a:p>
            <a:pPr algn="ctr" eaLnBrk="1" hangingPunct="1"/>
            <a:r>
              <a:rPr lang="pt-BR" altLang="pt-BR"/>
              <a:t>Ganha-perde)</a:t>
            </a:r>
          </a:p>
        </p:txBody>
      </p:sp>
      <p:sp>
        <p:nvSpPr>
          <p:cNvPr id="151560" name="Rectangle 11"/>
          <p:cNvSpPr>
            <a:spLocks noChangeArrowheads="1"/>
          </p:cNvSpPr>
          <p:nvPr/>
        </p:nvSpPr>
        <p:spPr bwMode="auto">
          <a:xfrm>
            <a:off x="2214002" y="1484313"/>
            <a:ext cx="2421917" cy="18732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/>
              <a:t>Acomodação </a:t>
            </a:r>
          </a:p>
          <a:p>
            <a:pPr algn="ctr" eaLnBrk="1" hangingPunct="1"/>
            <a:r>
              <a:rPr lang="pt-BR" altLang="pt-BR"/>
              <a:t>(perde-ganha)</a:t>
            </a:r>
          </a:p>
        </p:txBody>
      </p:sp>
      <p:sp>
        <p:nvSpPr>
          <p:cNvPr id="151561" name="Rectangle 12"/>
          <p:cNvSpPr>
            <a:spLocks noChangeArrowheads="1"/>
          </p:cNvSpPr>
          <p:nvPr/>
        </p:nvSpPr>
        <p:spPr bwMode="auto">
          <a:xfrm>
            <a:off x="4635920" y="1484313"/>
            <a:ext cx="2357295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/>
              <a:t>Colaborativa </a:t>
            </a:r>
          </a:p>
          <a:p>
            <a:pPr algn="ctr" eaLnBrk="1" hangingPunct="1"/>
            <a:r>
              <a:rPr lang="pt-BR" altLang="pt-BR"/>
              <a:t>(ganha-ganha)</a:t>
            </a:r>
          </a:p>
        </p:txBody>
      </p:sp>
      <p:sp>
        <p:nvSpPr>
          <p:cNvPr id="151562" name="Text Box 13"/>
          <p:cNvSpPr txBox="1">
            <a:spLocks noChangeArrowheads="1"/>
          </p:cNvSpPr>
          <p:nvPr/>
        </p:nvSpPr>
        <p:spPr bwMode="auto">
          <a:xfrm>
            <a:off x="175603" y="2636838"/>
            <a:ext cx="165628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Importância do relacionamento</a:t>
            </a:r>
          </a:p>
        </p:txBody>
      </p:sp>
      <p:sp>
        <p:nvSpPr>
          <p:cNvPr id="151563" name="Text Box 14"/>
          <p:cNvSpPr txBox="1">
            <a:spLocks noChangeArrowheads="1"/>
          </p:cNvSpPr>
          <p:nvPr/>
        </p:nvSpPr>
        <p:spPr bwMode="auto">
          <a:xfrm>
            <a:off x="3871695" y="5589588"/>
            <a:ext cx="1656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Importância dos resultados</a:t>
            </a:r>
          </a:p>
        </p:txBody>
      </p:sp>
      <p:sp>
        <p:nvSpPr>
          <p:cNvPr id="151564" name="Rectangle 15"/>
          <p:cNvSpPr>
            <a:spLocks noChangeArrowheads="1"/>
          </p:cNvSpPr>
          <p:nvPr/>
        </p:nvSpPr>
        <p:spPr bwMode="auto">
          <a:xfrm>
            <a:off x="3743857" y="2781300"/>
            <a:ext cx="1848748" cy="1079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/>
              <a:t>Compromisso</a:t>
            </a:r>
          </a:p>
          <a:p>
            <a:pPr algn="ctr" eaLnBrk="1" hangingPunct="1"/>
            <a:r>
              <a:rPr lang="pt-BR" altLang="pt-BR"/>
              <a:t>(satisfação)</a:t>
            </a:r>
          </a:p>
        </p:txBody>
      </p:sp>
      <p:sp>
        <p:nvSpPr>
          <p:cNvPr id="151565" name="Text Box 16"/>
          <p:cNvSpPr txBox="1">
            <a:spLocks noChangeArrowheads="1"/>
          </p:cNvSpPr>
          <p:nvPr/>
        </p:nvSpPr>
        <p:spPr bwMode="auto">
          <a:xfrm>
            <a:off x="6483264" y="6165850"/>
            <a:ext cx="18487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Lewicki et al., 1996</a:t>
            </a:r>
          </a:p>
        </p:txBody>
      </p:sp>
    </p:spTree>
    <p:extLst>
      <p:ext uri="{BB962C8B-B14F-4D97-AF65-F5344CB8AC3E}">
        <p14:creationId xmlns:p14="http://schemas.microsoft.com/office/powerpoint/2010/main" val="1741048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2718048"/>
            <a:ext cx="7850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Vamos negociar...</a:t>
            </a:r>
          </a:p>
        </p:txBody>
      </p:sp>
    </p:spTree>
    <p:extLst>
      <p:ext uri="{BB962C8B-B14F-4D97-AF65-F5344CB8AC3E}">
        <p14:creationId xmlns:p14="http://schemas.microsoft.com/office/powerpoint/2010/main" val="1282874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25410" cy="30689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-1"/>
            <a:ext cx="4499992" cy="279434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0"/>
          <a:stretch>
            <a:fillRect/>
          </a:stretch>
        </p:blipFill>
        <p:spPr>
          <a:xfrm>
            <a:off x="-1" y="4005064"/>
            <a:ext cx="4793755" cy="28803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501008"/>
            <a:ext cx="4475989" cy="33569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9" b="18876"/>
          <a:stretch>
            <a:fillRect/>
          </a:stretch>
        </p:blipFill>
        <p:spPr>
          <a:xfrm>
            <a:off x="-1" y="2276872"/>
            <a:ext cx="5716593" cy="19442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16" y="2276872"/>
            <a:ext cx="3600484" cy="24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59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Dinâmica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7715200" cy="4752528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pt-BR" i="1" dirty="0"/>
              <a:t>“A fim de atrair e fidelizar clientes, uma agência de viagens realizou uma promoção. Um grupo de pessoas foram sorteadas para viajar com tudo pago pela agência. As condições da promoção são: os ganhadores devem viajar juntos e o valor-limite da viagem é de 5 mil reais para cada. A empresa irá destinar os 5 mil reais apenas à viagem e caso reste dinheiro ao final da viagem, este não ficará com os clientes e sim com a agência. Parabéns, você foi um dos sorteados! Considerando que todos os vencedores dispõe de 10 dias de férias, você deve negociar com os demais vencedores para decidir o destino final. Se você tiver sua alternativa como a escolhida pelo grupo você recebe uma recompensa. Caso o grupo não chegue a um consenso, você poderá contar com o auxílio de um método de tomada de decisão e uma nova rodada de negociação será realizada.”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916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75656" y="1844824"/>
            <a:ext cx="6969096" cy="420498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lphaUcPeriod"/>
              <a:defRPr/>
            </a:pPr>
            <a:r>
              <a:rPr lang="es-ES" dirty="0"/>
              <a:t>Punta del Este</a:t>
            </a:r>
          </a:p>
          <a:p>
            <a:pPr marL="457200" lvl="0" indent="-457200">
              <a:buFont typeface="+mj-lt"/>
              <a:buAutoNum type="alphaUcPeriod"/>
              <a:defRPr/>
            </a:pPr>
            <a:r>
              <a:rPr lang="es-ES" dirty="0"/>
              <a:t>Nova York</a:t>
            </a:r>
          </a:p>
          <a:p>
            <a:pPr marL="457200" lvl="0" indent="-457200">
              <a:buFont typeface="+mj-lt"/>
              <a:buAutoNum type="alphaUcPeriod"/>
              <a:defRPr/>
            </a:pPr>
            <a:r>
              <a:rPr lang="es-ES" dirty="0"/>
              <a:t>Santiago</a:t>
            </a:r>
          </a:p>
          <a:p>
            <a:pPr marL="457200" lvl="0" indent="-457200">
              <a:buFont typeface="+mj-lt"/>
              <a:buAutoNum type="alphaUcPeriod"/>
              <a:defRPr/>
            </a:pPr>
            <a:r>
              <a:rPr lang="es-ES" dirty="0"/>
              <a:t>Paris</a:t>
            </a:r>
          </a:p>
          <a:p>
            <a:pPr marL="457200" lvl="0" indent="-457200">
              <a:buFont typeface="+mj-lt"/>
              <a:buAutoNum type="alphaUcPeriod"/>
              <a:defRPr/>
            </a:pPr>
            <a:r>
              <a:rPr lang="es-ES" dirty="0" err="1"/>
              <a:t>Istambul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Alternativas</a:t>
            </a:r>
          </a:p>
        </p:txBody>
      </p:sp>
    </p:spTree>
    <p:extLst>
      <p:ext uri="{BB962C8B-B14F-4D97-AF65-F5344CB8AC3E}">
        <p14:creationId xmlns:p14="http://schemas.microsoft.com/office/powerpoint/2010/main" val="4216688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Matriz de Decisão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5" y="1556792"/>
          <a:ext cx="7560839" cy="4625486"/>
        </p:xfrm>
        <a:graphic>
          <a:graphicData uri="http://schemas.openxmlformats.org/drawingml/2006/table">
            <a:tbl>
              <a:tblPr/>
              <a:tblGrid>
                <a:gridCol w="67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328"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Matriz de Decisão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Critérios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28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833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Avaliação do Hotel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 de viagem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Duração da estadia 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Custo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Compras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Atrações Culturais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Natureza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Segurança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85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Alternativas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Punta del Este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2,5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4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 2.839,68 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3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9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8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Nova York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3,5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12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6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  3.700,00 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9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7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3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6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9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Santiago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2,5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4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  2.683,00 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4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7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7,5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9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Paris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3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13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7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  4.150,00 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6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9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6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7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9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Istambul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4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18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9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  4.500,00 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3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8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5</a:t>
                      </a:r>
                      <a:endParaRPr lang="pt-BR" sz="14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4</a:t>
                      </a:r>
                      <a:endParaRPr lang="pt-BR" sz="14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35" marR="44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590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e Alternativas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006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endParaRPr lang="pt-BR" dirty="0"/>
          </a:p>
          <a:p>
            <a:r>
              <a:rPr lang="pt-BR" dirty="0"/>
              <a:t>Avaliação do hotel: Nota de avaliação do hotel em sites como </a:t>
            </a:r>
            <a:r>
              <a:rPr lang="pt-BR" dirty="0" err="1"/>
              <a:t>Booking</a:t>
            </a:r>
            <a:r>
              <a:rPr lang="pt-BR" dirty="0"/>
              <a:t> e Decolar</a:t>
            </a:r>
          </a:p>
          <a:p>
            <a:r>
              <a:rPr lang="pt-BR" dirty="0"/>
              <a:t>Tempo de viagem (em horas): Horas de viagem até o destino</a:t>
            </a:r>
          </a:p>
          <a:p>
            <a:r>
              <a:rPr lang="pt-BR" dirty="0"/>
              <a:t>Duração da estadia (número de noites): Número de noites inclusas</a:t>
            </a:r>
          </a:p>
          <a:p>
            <a:r>
              <a:rPr lang="pt-BR" dirty="0"/>
              <a:t>Custo: Custo do pacote que inclui hospedagem + café da manhã e passagem aérea (ida e volta)</a:t>
            </a:r>
          </a:p>
          <a:p>
            <a:r>
              <a:rPr lang="pt-BR" dirty="0"/>
              <a:t>Compras: Nota de 1 a 10 para avaliar se o destino é bom para compras</a:t>
            </a:r>
          </a:p>
          <a:p>
            <a:r>
              <a:rPr lang="pt-BR" dirty="0"/>
              <a:t>Atrações culturais: Nota de 1 a 10 para avaliar se há presença de museus, teatros,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Natureza: Nota de 1 a 10 se o destino é voltado a programas ao ar livre ou possui paisagens naturais</a:t>
            </a:r>
          </a:p>
          <a:p>
            <a:r>
              <a:rPr lang="pt-BR" dirty="0"/>
              <a:t>Segurança: Nota de 1 a 10 se é seguro em termos de condições sanitárias, violência e terrorismo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753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827584" y="1772816"/>
            <a:ext cx="7620000" cy="3323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ATENÇÃO: </a:t>
            </a:r>
            <a:r>
              <a:rPr lang="pt-BR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Aqueles que conseguirem que o grupo opte pela sua alternativa mais preferível ganharão uma recompensa ao final</a:t>
            </a:r>
          </a:p>
        </p:txBody>
      </p:sp>
    </p:spTree>
    <p:extLst>
      <p:ext uri="{BB962C8B-B14F-4D97-AF65-F5344CB8AC3E}">
        <p14:creationId xmlns:p14="http://schemas.microsoft.com/office/powerpoint/2010/main" val="3949173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irá funcionar a dinâmica?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pt-BR" dirty="0"/>
              <a:t>Individualmente escolher alternativa preferida a partir da matriz;</a:t>
            </a:r>
          </a:p>
          <a:p>
            <a:pPr marL="571500" indent="-457200">
              <a:buAutoNum type="arabicPeriod"/>
            </a:pPr>
            <a:r>
              <a:rPr lang="pt-BR" dirty="0"/>
              <a:t>Escrevê-la em um papel;</a:t>
            </a:r>
          </a:p>
          <a:p>
            <a:pPr marL="571500" indent="-457200">
              <a:buAutoNum type="arabicPeriod"/>
            </a:pPr>
            <a:r>
              <a:rPr lang="pt-BR" dirty="0"/>
              <a:t>Formar grupos;</a:t>
            </a:r>
          </a:p>
          <a:p>
            <a:pPr marL="571500" indent="-457200">
              <a:buAutoNum type="arabicPeriod"/>
            </a:pPr>
            <a:r>
              <a:rPr lang="pt-BR" dirty="0"/>
              <a:t>Negociação; </a:t>
            </a:r>
          </a:p>
          <a:p>
            <a:pPr marL="571500" indent="-457200">
              <a:buAutoNum type="arabicPeriod"/>
            </a:pPr>
            <a:r>
              <a:rPr lang="pt-BR" dirty="0"/>
              <a:t>Acordo;</a:t>
            </a:r>
          </a:p>
          <a:p>
            <a:pPr marL="571500" indent="-457200">
              <a:buAutoNum type="arabicPeriod"/>
            </a:pPr>
            <a:r>
              <a:rPr lang="pt-BR" dirty="0"/>
              <a:t>Finalização – Premiação! </a:t>
            </a:r>
            <a:r>
              <a:rPr lang="pt-BR" dirty="0">
                <a:sym typeface="Wingdings" panose="05000000000000000000" pitchFamily="2" charset="2"/>
              </a:rPr>
              <a:t></a:t>
            </a:r>
          </a:p>
          <a:p>
            <a:pPr marL="571500" indent="-457200"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502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Negociação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grupo deve debater e tomar uma decisão em conjunto.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2"/>
          <a:stretch/>
        </p:blipFill>
        <p:spPr bwMode="auto">
          <a:xfrm>
            <a:off x="1115616" y="2924944"/>
            <a:ext cx="5688632" cy="342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6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>
                <a:ea typeface="ＭＳ Ｐゴシック" pitchFamily="34" charset="-128"/>
              </a:rPr>
              <a:t>A Negociação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dirty="0">
              <a:ea typeface="ＭＳ Ｐゴシック" pitchFamily="34" charset="-128"/>
            </a:endParaRPr>
          </a:p>
          <a:p>
            <a:pPr eaLnBrk="1" hangingPunct="1"/>
            <a:r>
              <a:rPr lang="pt-BR" altLang="pt-BR" dirty="0">
                <a:ea typeface="ＭＳ Ｐゴシック" pitchFamily="34" charset="-128"/>
              </a:rPr>
              <a:t>Negociação é um processo de comunicação bilateral, com o objetivo de se chegar a uma decisão conjunta</a:t>
            </a:r>
          </a:p>
          <a:p>
            <a:pPr eaLnBrk="1" hangingPunct="1"/>
            <a:r>
              <a:rPr lang="pt-BR" altLang="pt-BR" dirty="0">
                <a:ea typeface="ＭＳ Ｐゴシック" pitchFamily="34" charset="-128"/>
              </a:rPr>
              <a:t>Negociamos o tempo todo, todos os dias. </a:t>
            </a:r>
          </a:p>
          <a:p>
            <a:pPr eaLnBrk="1" hangingPunct="1"/>
            <a:r>
              <a:rPr lang="pt-BR" altLang="pt-BR" dirty="0">
                <a:ea typeface="ＭＳ Ｐゴシック" pitchFamily="34" charset="-128"/>
              </a:rPr>
              <a:t>Então, parece ser algo óbvio, que pode ser treinado por meio da PRÁTICA. </a:t>
            </a:r>
          </a:p>
        </p:txBody>
      </p:sp>
    </p:spTree>
    <p:extLst>
      <p:ext uri="{BB962C8B-B14F-4D97-AF65-F5344CB8AC3E}">
        <p14:creationId xmlns:p14="http://schemas.microsoft.com/office/powerpoint/2010/main" val="2458868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do Jogo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006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Avaliar as preferências e escolhas da forma mais real possível;</a:t>
            </a:r>
            <a:br>
              <a:rPr lang="pt-BR" dirty="0"/>
            </a:b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Evitar votação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Não combinar/revelar alternativas com os colegas;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Defender seu ponto de vista;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Todos os jogadores têm o mesmo grau de importância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4236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827584" y="2841317"/>
            <a:ext cx="7620000" cy="3323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ATENÇÃO: </a:t>
            </a:r>
            <a:r>
              <a:rPr lang="pt-BR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Aqueles que conseguirem que o grupo opte pela sua alternativa mais preferível ganharão uma recompensa ao final</a:t>
            </a:r>
          </a:p>
        </p:txBody>
      </p:sp>
      <p:pic>
        <p:nvPicPr>
          <p:cNvPr id="6" name="campainhaaler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1628800"/>
            <a:ext cx="304800" cy="304800"/>
          </a:xfrm>
          <a:prstGeom prst="rect">
            <a:avLst/>
          </a:prstGeom>
        </p:spPr>
      </p:pic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123728" y="692696"/>
            <a:ext cx="6323856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 minutos</a:t>
            </a:r>
            <a:endParaRPr kumimoji="0" lang="pt-BR" sz="4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2" name="Picture 4" descr="http://4.bp.blogspot.com/-9Tor43Fbofo/Ujb1kJRLkDI/AAAAAAAAew4/uAxDjBDB77A/s1600/relogi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37591"/>
            <a:ext cx="2571328" cy="2571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4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VENCEDORES</a:t>
            </a:r>
          </a:p>
          <a:p>
            <a:pPr lvl="1"/>
            <a:r>
              <a:rPr lang="pt-BR" dirty="0"/>
              <a:t>Brinde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Discussão/ Considerações Finais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5" name="AutoShape 2" descr="data:image/jpeg;base64,/9j/4AAQSkZJRgABAQAAAQABAAD/2wCEAAkGBxMTEhUSEhQWFhUUFRUVGBgWGBUWFBwYGhYYHxgXGhkYHSghGhwlGxUXJDEjJSkrLi8uGB8zODMsNygtLisBCgoKDg0OGxAQGywmICQ0Lyw4NDAsLDQsLDQsMCwsLC8vLCw0LCw0LC8sLC8sNCw0LCwsNDQsLy8sLCwsLCwsLP/AABEIALEBHQMBEQACEQEDEQH/xAAcAAEAAgMBAQEAAAAAAAAAAAAABAUDBgcCAQj/xABCEAACAQIEAwYCBwYEBQUAAAABAgADEQQSITEFQVEGEyJhgZEycSNCUqGxwfAHFBVicpIzgtHhFkOisrMkNFNjo//EABsBAQACAwEBAAAAAAAAAAAAAAADBAECBQYH/8QAOhEAAgECAwUHAwQCAAUFAAAAAAECAxEEITEFEkFRYRMicYGRsfChwdEUMuHxI0IGFVJiciUzgqLC/9oADAMBAAIRAxEAPwDuMAQBAEAQBAEAQBAEAQBAEAQBAEAQBAEAQBAEAQBAEAQBAEAQBAEAQBAEAQBAEAQBAEAQBAEAQBAEAQBAEAQBAEAQBAEAQBAEAQBAEAQBANcxHa6kKmSmvegGzMrCwPO3W3pNlE6NLZ05099u3T88jYaVQMAym4OoM1OfKLi7M9QYEAQBAEAQBAEAQBAEAQBAEAQBAEAQBAEAQBAEAQBAEAQBAEAQBAEAg8U4rSoLmqHU7KNWPyH57TKVyehhqlZ2gvwjQ+N9ocRiL01Hd0joQupI6Mx5/wAtrHa83UbHXpYKFDOWb+afPQqBiVp2C6sbgt1GmUXY7ElgL7HTrKtWct50+drez9FmKkpyluvjp9y97Odpe5NnuaTe6nqB+I/PQ2nG+hJisDGtG8NffodAoVldQ6EMrC4I1BEjPPyi4PdkrMyQaiAIAgCAIAgCAIAgCAIAgCAIAgCAIAgCAIAgCAIAgCAIAgCAIBG4ljlo02qPso25k8gPMmZSuS0aMqs1CPE5ni8S1Z2q1Tv+HJV6ASTQ9RTpxowUIL5zZBx/EEVcp8K9OZ+Vvxmyi2TU8M5vmRuAYp6lQItNX8RqWYKWZAVFQ2Y21Unwj6wJ53HA20pxacZNWyvybu1brln0a8+ftGlKnJZ6ffl5a+RM4vgXo1C1rUqjMVIObw73+YB25gX3BlvZuOjXhuN99LPr84m+DxCatJ5/Pj9eZY8C7QnBnxn6EnxDp/Mvn5c503He0JMVgf1S7q73D8PodNpuGAZTcEAgjYg7GQnlmmnZnqDAgCAIAgCAIAgCAIAgCAIAgCAIAgCAIB8ZgNToIMpX0KrF9o8PT0z5j0QZvv2++ZsyxDB1Z6IqcR24pj4aZP8AUyr+F5tuMtw2VVlxI1X9oKAaUs2o0FQe/wAMbjNqmyKsY3jn5fyT8N2zoMpLECx2DXY+YDBZpK64MrvZ2JVu6y2wnGqFQ2SqpPQ6H795mzIZ4WtBXlFlhMFcQBAEA512y4uKtUpf6KiSD0Z/rH5Db36yWKPSbNwrp0963el9F8zNJ4hxsnRPf/QSeNLmd6jg7ZzK/DYV6pzHbmx/LqZJKSgrFqpVjSVkXSYcU1BQ5ChzBr2N/M+e34bCVaiVRWkrnKrXrPPNlZxTtE5y5S1TW+aoxJVT8RAJ1ZGt6G2sjpYSnTd4RS8EkQLCbtpKKS+qXF//ABevQqqOMZjdmzA/CeQ5ZRbTLcG3p1luLSOjh5qOS0f9a8VdZfyd0/Z1iS+Ao5tSudPRXIX2Ww9JWqq02eS2zTUMZO3Gz9Vn9TZZGcsQBAEAQBAEAQBAEAQBAEAQBAEAQBAK7inF0ohr6lVLH7I5AE7XJ2G5sZrvx+tiWlSc5JcznXEe0NbFMVphnHRdEHrJZyhTjvTaS6noqeEo4eN5O3jx+5r3FuPUMMxp4hnequ9GipBW4Bs1SppexB0BleOIdaO9Rtuvi87+CX3a8CCttKEO7SXr+NSixXbxfqYOnbq7MW9bXHtMdnU41JeW6l7X+pTe08Q9JW8CDU7Ymp4RhqILHKCrVAwY7EWNidRuDNlGcO9vysudn7ozHamKX+30R0XimFqUmrCm7BaKq+VylW9MqLtv3o8YcarY28tOJs7bynCHbK+82r6Z300UdLPJ36F6jjoJtVo36rJ+iK+ri8lR6NUIK1Ol31Raea6ppc3ICsQGBIzHQ6XnTw+1aVZRmotQk91N2zfhqrtWTt42JqeNpzqdmrrxz9eRccA7aVKWjN3lMaEMdh1zH4b+Yty13nRlC2ppi9nRlnJWfNfP5Ok8L4nTxCZ6ZvyIOjKejDkZG1Y8/XoToy3Zr8MmTBCVfabiPcYapUBsbBVPmxsD6Xv6TaKu7FvA0O2rxhw/Bw3HYpqpyrfKNhzJ6mXIRUc2e9o0401d6mahw1VGaqR8r6evX5CYdRvKJpPESk92mZK3FANEHqdB6CYVPmaxwzec2V1fEM5uxv8Ah7SRRS0LUIRj+1FdluLdRUH976fmfSaW+/1Ku7dW573/ANpZHrh2HPwgC1yVVNgM11+7KfWIq2prQgoq0rJcEtLXuvPR+Z33sJgjSwNFW0Yguf8AOxYfcRKtR3kzx+1ayq4uclpp6KxfzQ5wgCAIAgCAIAgCAIAgCAIAgCAIAgGndu+07UB3GHINZtCb6qCOXnbnyHuNlG5coYKpVW8tDluM4u1iapNcqC2UFsnhGpJOrmwtyUAc95LCiqau8v5/LPRYbZ7wtKVaq9F5/wBv+MiX204DjyFpLTWphlyMwpkZqpABYZAQyrfMAF5He88thNq4erJ1a1Rxm7pJ6RXC3C9rXvx4HBxDqVZOTzNHweDq4vEVnYkMueriKtUFUpgE5syDUEWICX5W0sbdSpXo4SjCMVe9lFLWXL8t+ZWUXJu5tHZPs5Tq1cPXBWrh6iYhmWtRRWBokLe2ZrjMwO/LXecraO1KtOnUpW3ZpxSad/3Z8Us7L8E1OnFtPhmZsPxdq/D0qBlWn/EaWZbpTTD0Q65RbQAWy365yes0nCVHGuGbfZu2r35Wd/v6IK0oX6+iPmN463ecQxWcVMNV7vC56ZU1QwpjKVzDKVuzc/QxSw7cMPQatUjedpLLXO/G/kZbV5S4aZESlx+rUxP/AKmjTo18RRFCpWdin0bC2buTlK5sqgsL2ANhLkcHCFJdlLfhCW8oq2qd7by1tm7W11FOaVROa8SfjME1MtmpPSambMVuU6BwQBoee+89HSrRqwU4u6eZ6+niN/K6kn8tYcI7SVsJVFVCGXYgaAj7LDl7e0ShcrYrCwqxcXp9V1T+XO4cD4tTxVFa1I+FtxzVhup8x/oecryi07HksTh50KjhL++ppP7XuI+GjhlPiZjVbWwCgFQT5XZv7ZNRWrO3sClaU6r8Pu/nU5wOJLTGWlq3Nz+Q6Sfdvqek3N9970IxxDubm5MkskTxSislZGelh6jfVP4fjNXKKDqQWrMmI4XUyEhlU76gtpbppr6yOVTLIqV8S1F9nr1MacAUfFUqNy3CAWIUHwgHm3ORXfM5rVT/AGm/bpwt1Np7H8BRqtNQlldvETe5UXNrnXYWmrdkQ1qsaNGU46/Leh2RRbQbCRHldT7AEAQBAEAQBAEAQBAEAQBAEAQBAKztHxUYbDvV3IFlHVjt+Z9JlK5Ph6Pa1FHgcTxeIqVSxb4qjHMSdTzYnkFHP/YSzTVs2ezwdJQW81pp85mGriKdPC1iGK959D3gAzkaGoqX0UEFQWOwOxLCcrHzq1cTClDSPefLlG/hm0uLtokzm7axTdqTfW3t86mu9kOLYilisPToVahz1aaFSzFGVnAa1O5AGW+p1G+kg2nhsPUw9SVSKyTd7K6dss/E8/CUk1Zm4cd4vgqg4pQNdaD1cRS8ZR2DJSWirAZBdvFSqaX+t0JnDwmFxVJ4Wt2bmoxeV0rOTk1r0az6EkpRe8jVK3bJqZ7vCIEoJQOGp94L1ArNmq1NDYPUYAncaD5zrw2VGp38Q7zct92eV1lFc7RWS0I+0ayRD4P2ZqVHwpqUu7oYmqtNapO+5OUZr3sGsSLXk+J2jSpwq7jvOCbaz+vna5hQbtfidB4diaWGw7vVwq0sPR4lYKFObukXIlc5jmqMKljfUm2mwnnqqnXrqMJb05Utbu127uOTsk1wyXMmWSzXE1PtDxClXcuEp4kIGDNRp1Vp06eb6MFqgvc5mLE6XO5JNvRYL/FBRlDcvzcbyfHJZWySXRaJWIZZ8bm2cJ4hSqYbD4oMylS2HqeI2OQeHMCSGJpkanoJtgWqderhlplNeEtbdN47mzZyq0pU7XtmunzIicV4cj5kcC4uA4GRvIkDntOrfI6n74ePzJmfsB2hbA1zSe7U6ota9vH9Qn7NzofI87WiS3kU8bhliaVv9o5+XFff+zx29So9f95xN8lS1NQvwrlHwjmQdWv5nQbTNN2Vkb7NnTpw7KPiU+GxFEfCiH+omSZ8zrJyfG3gS14oR/ywB5GY3FzHYJ/7GReKrzBHsY7NmHhpcGZV4jTIIvuCNQZq6bI54abRifiiupQ5fECDYjQkjX0qL7NNHBlKeGclZ/P6ZdcI7RlHVgPgbMBfUi/iX5jUe3WY3SOWDU4uHP59GddwmJWoi1EN1cAg+R/OQvI8pUpypycJaozQaCAIAgCAIAgHirVVQWYgKBckmwA6kwZSvkYaWPpN8NRG+TKfwMWN5Uqkf3Ra8jMaq/aHuINLM+q4OxB9YDTWp6gwIAgCAIBzH9qfFA1VcPfRBcjqxF7H0y/fJII7mzKCau+Psv5NDqfC1tERSWPlvl9bXPp8pY0PSSlGlB9M/QjftAwFQVMNQo06jhaK5ciOyksAWYZQQWLmoTz1HlPNbNxkKsatackryd7tZapXvwtbp9TxldznPelq8yNhMM3D9AA3Ea30dKmtnah3mhdyDYVWBsqjYEkk3mKtSOOXKhHOTeW/bOy/7Vq3x0RElu+Psa9xTguIw9Tuq9NkfKGsSreE3scykg6g8+RnTw+KpYmHaUZXWny9jSUXHJmEYM/WKr63P3Sexg6PxHhHe4LhGDpsQ9W9VSPDbwZ2fnawqlp5ehiKdLF4zEzzUbRfrZLztYsSTcYxIPD+BYXGY+nTbE4mu1Pve/7+4cLRYCysb2VmNrXuATexMtVsZUweDlNU4xTtu7trXlzWWaXG1n4GqjvSte5a4TjC4jhWPc6Uw6oiqqIEQlMtNbLsAw3vuZWqYOlh9pYeKu5Wbbbbu87t3vr5GVJyg2Q+zuHo/wALfxMFbG3BNtxRUHkOU69OX/qy3dVT+m8dbYbmqrcVwf2JPEqVnBSqpLU6ZIPXIPbadtPLNHdou8GpR0b9yh4khuxtrp8JuDY3tcbak7zW3IhqQV3KP85Zk/E8YNZAKtVrgBQoGa+1iSdBYgn1mdy17EHYqm5KEet/noVKOH+HI3/5t7Xt7GbxbLlKbtmZEYXtqh6GSIuxkmiR+5sdVs39JEbyRv2kVk8jH3DXAOlzbXQe8xOpGMXJ6LP0EqkYxcuWfobdxTsotJAqd67MwBDGn3ZNjdlX4r20FjfUb8/A0v8AiKrWqupPdVtLJ3XRvRrndWyys815aePqOfaWV/nquad+lnmaxjeEtTAYFrlrZXQowGuUm++gym9jqptPQ4LbcK092aSy13rpv54+ORcw+1FKVqndfO/zhl6Pgbd+z7tS2GqChWuKNUi2YEGm7WsddlNxcevW/VluVY79Np+DM7UwVPGUu3o2ckuHFcn1XD05HX7yueOPsAQBAEAQBAKntSgOGqA7HLf+8QDRaQRhZgDbTUexm6Z28HXdSG7fNEapWSifhUixPwjlrYH6rXAF9jc85WxdPfgud0l55EtWjOaXO9l5krGYYlBVSitwrM6gLlZd0dVW9iVvtz5dePg9sU4VOzqyy0V+D4p3IcPWnF2lJ2IuB7RlbNTqVE8r5l+RU3H3T0m7c6UsHGorySfv6r8m18F7ZqxC18o/+xbhf8ynVfnqPlNHDkcvE7KlHvUvR6+T4+/ibarAi41Bmhx2rH2AIB+fe1mNz4uo5PxVDlHubf2mWIZHsMHBU1G/Cy+hCxNXwhF1B08jfdj+trdJMlzOrGndO61LLCVKq4UL/Ea9ChTOSpZFdspXwJTZV7wtl8/Co13F/J4/C0qeM3YUIzlJbyztnfNyT7tvLNvLieT2hhlh6m5GTtb06fOBrXangIwFWlUp1mqLVUVqVTVal7g3Nvraqc3nsLS3s/GrG05xnCzi91rVf1qrHNnHdeRb8Sp1uIpwpQx7yrTxCu7XNlpVAO8Y89AT5k76yjRq08BLFu3di4tJc5LRefobtOW6TOGfuf8ADuI1cPRsaaVKC1nY1KjqUsH10pli97LbTL0lfEfq3jsNTrT/AHNScUrJWenW1uN+PM2W7uSaRL7VYbEfvXD6WEZVrYbCPUXMdLAKrLaxzEqhFrc+W4h2fOh+nxFTEK8ZzSfun0s3e5tNPeio6pHziXaNaFTB42phwmKq03XEUx4XNE6BiDsSyqVDa2uCdLhh9nSrwrYWFS9OLW6+G9xXhZtO2V7MzKok1JrM1r/icUKbYXh9G1CpnzCuoq1Wd7AWCmwyhVVR4vO5nW/5Y61RV8XPvxtbddopLxzzzb06ZEXaJLdgsi+4jgf3fDYXAAjOg7yrzHeVDe1/K59LSxsX/PWrY16Se7H/AMY8fN/VM9Psaj2VN1H84sicZAas9iCq2UW2soA09p6CDsjqYbu0lfXX1KHG0xfUFf5rXQj+a23rNJtcStinFyvJW68H42+5P4Vgw9RQxJv4brvc7MPCRbnyms72KuJg2oyuXON7HkZjhSKpRczUiLOV11UD62l8osbEWvy1jK2pDTxPZpKpktL8PnXTwK3CV6LA06gZSNLNrlPQG1x8jJM9UdOEpaxPj0Chup05ESRST1LkakZKzJWH4kRo4DD75rKmnoRzw8ZLulwuOWsoQ1qltLAu2lttd/0OgnKhsnCUpuapK/hf6PI5f6CNJ33L/X3PGLoVK2VatZqgQmwLDrYkgWB8NRTqDzGxmKGzsJQ3uzppXyfx6c8irGFOF0465Z/PB+RjpcGGUqc2wuL6Ak2IUHYZk28h6bU6caNVTaz0vx8JW16P1zzbD1I0aqlbPS/jzt7+p2vCkhFBNyFUH521kx5ibTk7GcGDU9CAfYAgCAIBH4hhRVptTP1hb15H3tANco9lvtH2gkp1JU5b0dTXOPcDNI5WAdG2JFx8iOslTueiwuLjXjyfFFQtarTBpq7hLH6xtlvqd9CCddrg8zKlXAYarPfnTi3zsvqb1KcG7yIBw6IbkZRsbE9bepDWHmGXpLidieFWUPD4vnQ9PTC6hrfO03vcuRk5aouuzva6phiEb6Sl9m4uPNCdvkdPlqZrKFyljNmQxC3llLn+fzr4nTOF8TpYhM9Jgw5jZlPRhuDIWmtTy1fD1KEt2orffwJkwQn5p43UHeknUjKw9Rb8jLUbHuKe6nnwz+x9w4ubn/b36efS8n4HUWlyY/FDhkrgWqBqVcMrAZfHTAblqb0035KB1nMxWzaeI77yknFprXu3t7v1ucbF4CDpVa8tWrrpZaefzQzftVwFTNQyoxpYfDojONVVmJ0NttKY1Omonm/+Ha1PdqXkt6cm7cXa2nr4nmK8Xl0LDsvUVK+HwrELU/hhVLm1qtZ+8Zf6suU+hlbaEJSo1K6V49rd/wDjBbt/C9zaFrpdCJhWwuDwFbAYnN31W9R1pFWCt4QiF9QDampPk0vyjVxmMhjKH7Y5JyurrO7S14tLqjS6jFxZrHaPtVXxHchiqmiPC9MFHJtbMWve9ulhqfToYXZlDDOe5dqfB5rwt+b8DSVRyt0KZaxqMSxZnYjUks7E6DU6ky8lGEbJJJeSRpqb72c4CMEBi8WPprfQUOYP/wAj9COnL+qwHEq1Z7Tm8Nhn/j/3n/8AmPO/18NengMBKrK709v56HuniipbE1DdmJy33Lm/iA+yNvu+XpadKFOEaVNWSVvI9LOKaVGOi18OXi/5Kpn6m2n+b25esmuTOor2WpgUljYep5TGhq+bNy/Z9whawreJkVDTHh2a4e9/lYSKq7WOTtTE/p1BKKd7+Whs3E+BOtb94wz2bNnKmwGc/G4tuW6Mbat10jU8rM5dDHwlT7GsstL9OC8unQ88U7O0MYoevT7qtzemQG+Z0sfW584U3HQjhjp4We7SlvR6/PnI1fEdiMTTP0VVKi9Guje2o++SdrF6o6tPbdGS/wAiafr89CtqdlsYD/gf2shH4yRVY8y9Da+Ff+/qn+DG3Z/ErvQq+iE/hM9qixHaeHlpNepW4tcUhICVQGuLshyjwhSTcX6/2jqJHLdbyKtarSqS7sln1VtLfn0LTh3F6oJulQfJTzZjaxHRh7xurmZjSptt3Xr1b9rHYuD441KVNiCCUUkEWN7C+nKV3qePrxUasox0TZb0yZgiMwEA+wBAEAQBAPjQDXO2LAUT5a+0zHUtYKVq8euXqc14pxCyqx5MBbrm8JHs0mUbnq40LtW5++X3NT4lXeqoUOUIym673Cupv1Byib9ndG88IpxUU7PLP1X2LGj4teskeR0W7Ixvg6g1W823osz2kGiRgOL4mg4dCwYcxv8AI9R5EETVwiyGrh6VaO7JXXz5kdD4D27r4mm4FNFqUsuYkMQQb7JcWNlO7WuRK86aizzOK2VSoTWbs/p5/wAHK+0mGKV2RgQymwvzU6g+3P5ibQOvQamlLjoQqddgADb4spt6gfLXLpLCfM6NOrJJb1tbfb8ZEnGm1JyFLHIx230mtTOLRFtC8sNUS5P2N07S16jP34qZMFXw6Cq+YEFDmuiKDcu6uApXmfQ/P9nSowoPDyhvV4ze7lo8s2+SazTPNb8HRcN27drP5nd8PE13E0MBjCamINahXclmZDnS1/AuWx0VQq6AfDuZ3VgtpYOKjQ3ZxS0eT659Xd5vjoWKmxarSazfznl0I47D0v8Al8SoZf50yn/yTV7Qxkf34Wd+jv8AYoy2XiE9H6HpexWFXWvxBWHSjTu3vmb8I/WbQqZUsK11k7L0y9zaGya8tU/S3uWODxeEwn/sqF6m3fVvHU/yjlfyy/IzZbHxWKzx1Tu/9MMl5v8AvxOph9jxhnN/PE8urMxq4ljvqrf4jeVvqgXHTT5idylSp0YKnSSSXLQv76S7OivPgvyQcXizUYHcgWUDkByFtB90mSsSQpqC+Zkaj2epOTVr4g0WvmVcmhVbaK5IDEjlpY9byq5KU3uu9voebxdKr+plVp52fDNq3Pl7FNg+Ls7KpUKr6KPz+XLz+Qm8Kl5ZljB7TnOulUtZ5eD/AJOsfs8Hd4Z2+3UNvMKAL++aYrO8ittypvV4x5L3z9rGxPjJEcUx/vMA9pUgEqmYBlNS0Ai1S7bQDPg+Fkm7GAXuGwoWAS1WAeoAgCAIAgCAV/HMd3VIkfE2ijz5n0H5QDlPa7tA98hbUatfYDz85PSp37z0PQbF2fvv9RVyitOvXwXv4GkHinehXsSL38WhsDpYAcza3WTJprI9BCtGpBSpqy1zybtpz1enMxYTM4udL3HsWF/difSE7oxSm5xv5e6v9b+Rc0VtsRMstya4nxmrcmH69I7praHId1iH0NQ2+Zi8UadyPBehn7NcQfDV3KHMTTZTt8VwVAvzJFh85pUSdintCjGpGO8Ru1NRmqLUrOruLocrZmtc5MxGgtbkTvymq7rTRDR3ISW4ml4cehRotywygA2Oa+t/l6D9bypXLsKd5SSVk7O/G/h5K3y9oquFuNFPTb1m2TZb7rdnqQxhkUDVsqklQSxRSdyqk5V3O3WRqjShJzSSb48SlDB4TDz30kn1eS8E8kW4xNNv8WiL6apdDodbjYkj2m1mtGSdlKH/ALc/XMzfuuEOveVEHRgCbenpMb0+Rh1cSst1M8AYUAeKq7dFAC7eep1jvmG8S3pFIn8Ow9R7th6K0kU61Gu7iys1wNybKdLHWw0vNXZau5WrShDKrNyb4LJPNL78/Yz47h9OhkrVnarbJmsVZGzo1mp3AHhIJym9wUOgJmqbeSIKdeVbepwSWtuDVmsn4riuq1RSccx1PvD3AADAM1gLZz8VgLjztcgEkAm03hHmW8NCe5/k4aeHD5lfU2nhtKljMOKVXwkKoAsMy2B15WXQkHW9yJx6c6tGq6E+slLKzV7tPqr5+p57FQq4aq5J6/W/zyOV8RwDUa1SkTnqLUCXAtmvfIFB2uFGnLbkb2adWM0pRd0/sc1JxefA69wr6GhTpEglEAYjQFt2PqxMkbbd2aVq0q03UnqyWta8wREqiLwCwoUoBPpYcwCQmDgEujhAIBLSnaAZQIB9gCAIAgCAIAgHM/2h9pmSp3VK2fUFt8oBtoOpIOvl7TUaalmzu7G2bDEXq1c4rK3N9fA5dxOqQjMamVifia7ak6m27N+cszdo5ZHqMVLs6L3ZKOi008Fz5IwrTYghAxfqbkZrXubclGvmek1ZXldR1s+bfH+Fn1fIs8FwapYAgIALAE66LoLDoLD1aQVcTCkss3y+fOWZHLGUqEUlm9EvnLTxvbUuqHBB9Zja9wo09zuduVpWh2ru27N8ePgou6S8bvmVoV6zu72b48fBLRLxu+ZJGCp0xt6k3P3y0m7WJ4zm0o3KbiPELnJT56afgJNGFs2X6dLdW9IrGFvCp1BuW61DotvJbk+hmJ5q5BXTlFsk4ThhrKzILDTmS1r3FgBy0310MjlNtHNniJ5N6fgwVMI1NylQWKmx5H9ecmi8jrUp70FJO6Ns7FYdmqqTrSGbdQRm0GhsQT4r+l5yNqVlJRoQvvNxulqo3zfRHL2rXjGm4rKX2+WJvaOhQrNi1UUg6oho/wCGl6ihr08zHw5swuulyBqJPTgox7ul35cLeqZwK0JdhTlLnL7W+5q3Dsdamq1UIIB0sQdzYa+VpahF2PR4ClP9PC7zt9OH0J2L45Q7vu6eHUEgBiQtzYJY3GpOYOdftD03UJXu2TwwtTtN+c306a/ay8jLxXtFQNNlpqua6kMKapewQFmtsfC4IGnjHQmYjTd8yOhhqsZqU3lnxvbXL6rPoyqpdpqqB1QIAxJGjHKfDbLmJ2KKRe+03dNMmqYOnUacm8vDPXW3iyqqVK1Yl8oy3C5mKpTFhlAFhYaKBYC+2kxvbuSRhVFT7sI/XPXzevmZ8MgUXNr/AGjfIP6QRdt97ekzdvUlUpPKWvJfkuOzmKYGrlIF6ZJqP8V1BIIFjZbjXnYb7CUMdg44jdUm1a+S435nL2onuwtreyXiYuAU1FLM63qtU7xmbUlgNGHSxLWA8/nK36SUcSpX7sY2S9/t9ORw8ZDsf8bd5PN9OheUajNLZzy5wOFJgF/g8CYBb0MJaATEoQDMtOAZAsA9WgH2AIAgCAIAgCAIBx3tvwV2xj2IAuTc32Y5hbr8UnpVN1NHo9hYyNOE6b8V7P7FX/w5SK2Yd4w1GbbMAbECZqVMrvQ6WJr9rHvJWWZbcPwQLWy3UkqEGly6jTTa2Vr2II02vOTjMc4q1PV8bcOl/wAW8TlYnGf9PHiS8TgVp1WTMCVy5rbXIBIHyJ++bbPbqQ7Wa7zevQzhJKSc2u9zIuJrhQfKdJK50YQcmapxDiLVDYbfjLMIKOp16NBU11IgFvCvxHdvsrz+6bPM2nn8+eR5wdHO4VQbmyqOd2OVfx++aT0K9dpQbelrm9cAwdRKFSrTuwDgMuUppl1bLTuX5bdT0lZ2vY4FWdNVFTnlfrfyu7WMnE+FJjqWdNMRTFmXYso+FgDrtpr098xk4PobUcTLB1Nyf7Hp05r5/VB/H8VTqgUcIGpqt6gpFu9DA+OoB9YWt4bHnObj6UIONZTUJaXfH/tfTLyKuMwk6PevvRfqvnNHP+McTqVq71nZ6bVWL5fEAOgGoNtN7a2lqDTWT9DlMuuC069Sn4qpIvYXNQ6WHlLVKWWZ6bZNWTod7g7LTQkVuHOKiguLFHY6Mdiljcr5nnN+0zL0sQ1US4WfLoQqtIhFOr5+mRLDk3ia/ntMdo2iGWJqSgt1Xv1WXXUx1MQEbRRrpd9fkbEKP+luUy78WbTb3lvPJ+Xvb2Z7pNXa2YrmzXNwW8PJVVrBduYEwkzSMKtkrpZ3dk9OWefnkuhnp4ZszMzM7Mb+LkOQ9JssixBbl873+nRWLDDYI31GvT/WRzqW0OZj9pRpLdhnL2+cjZuG8GdrXErnl5Scnd6s2jh3ArcoMGw4ThgHKAWVLDgQDOtOAewsA+2gH2AIAgCAIAgCAIAgCAUvaDhgqqTbW28ynYloVXSqKaNJNAKSGuLaEXsbX1EzUjvRy14ePA9FKXaRvHyLvGV8OlOpWSoq+DKoQ2ewXRQCdGLW5chPJzVVVFTnF3b4nHlCSlaSzNCrYwgXzWtrc/8AcfLkw5EX03nroxUVZI7tOmorL584lLxPjSuQlwtzlsTqTyA6jz5yzBKOup1qPZ02t92k8rMig2kpe1MtalkQL9apqfJf9/yml7sgb3n0LrsLg82Op32p5qp/yrZf+p19pHWl3TlbarKOFduOXz0Ol8MwS0AwViQzZtbadALcgLD0lVu55KviHWs5ao9mnTzZgqht7gAH5xc07apu7t3Yx/u1PMzBQGe2ZhoTba/vOXtPZ36yKalaUdOWfQlp4mcUoyzS+ngcb7R9l2XEVWrKQKlWo6ORdWDMSPED8WvO8vYeDhShCWqSXorGu8nIn0+C93YKbAaWDG3sRLu8rWPXQlCMVBLJHqrw0sWu2jU8u9+ZvtuDp7TVkM1vN+FjHQ4RmuWZiDawu++5O/n90ynYzCUo/GfF7NKCSqkm9+X5AGMglBPekTaXBcujWXyG/sNYc7GtXG0qS1sW+A7OO/wJkH2m+L0Gw/W0jc2zi4nak55QyX1Np4T2SVNxc9TNDlmxYbharygE6nhwIBlCQD1aAfYAgCAIAgCAIAgCAIAgCAIB4cQDV+0/AjVBelpUA22DDp5Hof0Nou2p0sBjVRe7U/b7fwc4xrkK6scpsV1FyD8jv8pMlfQ9OqfaR7nE1DiFNnNmqVWBv9Yi+m9ktrYbcx5ib9nbUw8Du/ulLyb+1vTitM0RqGERDdVAOmp132GY6lG5Hl9wyopafP4N6WHpU3vQSvz1166uL4Ph9FsHDqAZe9fRV5He45H9azZz4LUtyrb3djq/oZMNT7xjUbb9aRJ7qsjNWSpxUUbR2AS3fVz9YimvyGrfeV/tles9EeY29V70KXLP10NpfFyE8+eO/gGWm8AkAXFiLg7g6j2gEavwqi29Jb+Wn4TO8y1DG146SfuQ34An1U+8zO8yX/mVfmvQ90uz7/VAHpf8ZjeZpLH1nxJ1DswT8bt8h4f+20XZDLEVZayZaYPs9STZRMEJZ08KBygGYIIB9tAPsAQBAEAQBAEAQBAEAQBAEAQBAEAiY+sUseR0gFLjeJgbmAc97X0hVPeqPEBY+Y/1k1Kpuuz0O5sbaToT7Go+4/o/w+PrzNRqICLfr3lvU9jKO8rM+YXAN8dRfCOVx4i22ht4H2P82wMglO2Rya9d07xtn+fs+K5kmriu9dadO/d+HXy1ylvMEFfPwzMO7myTDPs+++P3087pp+RYYtCFWjT+J9PTmT+uswn/ALMzKrGO9VqaI2fBFaNNaS7KPc8z6m8rSld3PFYmvKvVlUlx+IlUqpMwQFhhqBMAsqGFgE6nhoBIp4UQCTTw4gGdacA92gH2AIAgCAIAgCAIAgCAIAgCAIAgCAIAgCAIB5dQRYi4PWAa7xbswGu1JiD9ljdT8juPW/pANdPAHcEMLW3gGq0+BhajX8VmOh0AH5yeVWW6rI9nTx1SWGg1rZX9jB2k8S92umZWW9rjrrbbUCx9Od5Uniezacllx5+K4O3K9+V9CpKqovemstOvRrg7cr3K5QtK2n1tBzY5qLfiW++XG95lyU3UlfRa9Fmn+Sdw8NmLnV2+4fZEjqTvktDgbTx6rvs6f7F9Xz/BsOAwDtuJGco2XA8JtvALmjg7QCXTw8AkJSgGVUgHq0A+wBAEAQBAEAQBAEAQBAEAQBAEAQBAEAQBAEAQBAEAhcQYKCesA5jxSvao9uZksdD1Oz472Hi/H3ZVGsnfUlqXIz5mVbk5QDvba95BjVUdCSpq8mrK/p9NTfHVFTpZ/wB8MuepKwPZirXcVHXKLAAWtYC9vXWR4anKlT3JSv8AOHQ85UxVScOzv3TceG9l1S1xJisX2H4cq7CATEoQDMtKAewsA9QBAEAQBAEAQBAEAQBAEAQBAEAQBAEAQBAEAQBAEAQBAEAjY6lmQr1FoBpP/BNR3JepZf5RZj68vT3m6lZHRobRlQo9nBZ83+PngXnCuydCj8K3PU6matt6lKrWnVlvTd2XSYYDYTBGZRTgHoLAPtoB9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263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Você é um bom negociador?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Aplicação do teste! </a:t>
            </a:r>
          </a:p>
        </p:txBody>
      </p:sp>
    </p:spTree>
    <p:extLst>
      <p:ext uri="{BB962C8B-B14F-4D97-AF65-F5344CB8AC3E}">
        <p14:creationId xmlns:p14="http://schemas.microsoft.com/office/powerpoint/2010/main" val="2650057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9" name="Rectangle 2"/>
          <p:cNvSpPr>
            <a:spLocks noChangeArrowheads="1"/>
          </p:cNvSpPr>
          <p:nvPr/>
        </p:nvSpPr>
        <p:spPr bwMode="auto">
          <a:xfrm>
            <a:off x="0" y="20616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pt-BR" sz="1800"/>
          </a:p>
        </p:txBody>
      </p:sp>
      <p:graphicFrame>
        <p:nvGraphicFramePr>
          <p:cNvPr id="353290" name="Group 10"/>
          <p:cNvGraphicFramePr>
            <a:graphicFrameLocks noGrp="1"/>
          </p:cNvGraphicFramePr>
          <p:nvPr/>
        </p:nvGraphicFramePr>
        <p:xfrm>
          <a:off x="1130884" y="2205038"/>
          <a:ext cx="7312109" cy="3576956"/>
        </p:xfrm>
        <a:graphic>
          <a:graphicData uri="http://schemas.openxmlformats.org/drawingml/2006/table">
            <a:tbl>
              <a:tblPr/>
              <a:tblGrid>
                <a:gridCol w="206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550"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Avaliação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Número de respostas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Pontos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Multiplique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Frequentemente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Unicode MS" pitchFamily="34" charset="-128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3 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Unicode MS" pitchFamily="34" charset="-128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013"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Às vezes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Unicode MS" pitchFamily="34" charset="-128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2 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Unicode MS" pitchFamily="34" charset="-128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425"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Raramente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Unicode MS" pitchFamily="34" charset="-128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 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Unicode MS" pitchFamily="34" charset="-128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13"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Somar o total de</a:t>
                      </a:r>
                      <a:b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</a:b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graus obtidos 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buSzPct val="80000"/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1pPr>
                      <a:lvl2pPr marL="742950" indent="-28575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21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2pPr>
                      <a:lvl3pPr marL="11430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7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3pPr>
                      <a:lvl4pPr marL="16002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5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4pPr>
                      <a:lvl5pPr marL="2057400" indent="-228600" algn="just" ea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5pPr>
                      <a:lvl6pPr marL="25146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6pPr>
                      <a:lvl7pPr marL="29718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7pPr>
                      <a:lvl8pPr marL="34290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8pPr>
                      <a:lvl9pPr marL="3886200" indent="-228600" algn="just" eaLnBrk="0" fontAlgn="base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292929"/>
                          </a:solidFill>
                          <a:latin typeface="Arial Unicode MS" pitchFamily="34" charset="-128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Unicode MS" pitchFamily="34" charset="-128"/>
                        <a:ea typeface="ＭＳ Ｐゴシック" pitchFamily="34" charset="-128"/>
                      </a:endParaRPr>
                    </a:p>
                  </a:txBody>
                  <a:tcPr marL="80918" marR="809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162" name="Rectangle 42"/>
          <p:cNvSpPr>
            <a:spLocks noChangeArrowheads="1"/>
          </p:cNvSpPr>
          <p:nvPr/>
        </p:nvSpPr>
        <p:spPr bwMode="auto">
          <a:xfrm>
            <a:off x="0" y="442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pt-BR" sz="1800"/>
          </a:p>
        </p:txBody>
      </p:sp>
      <p:sp>
        <p:nvSpPr>
          <p:cNvPr id="133163" name="Rectangle 4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altLang="pt-BR" sz="3300">
                <a:ea typeface="ＭＳ Ｐゴシック" pitchFamily="34" charset="-128"/>
              </a:rPr>
            </a:br>
            <a:r>
              <a:rPr lang="pt-BR" altLang="pt-BR" sz="2800">
                <a:ea typeface="ＭＳ Ｐゴシック" pitchFamily="34" charset="-128"/>
              </a:rPr>
              <a:t>INTERPRETAÇÃO DOS RESULTADOS:</a:t>
            </a:r>
            <a:br>
              <a:rPr lang="pt-BR" altLang="pt-BR" sz="2800">
                <a:ea typeface="ＭＳ Ｐゴシック" pitchFamily="34" charset="-128"/>
              </a:rPr>
            </a:br>
            <a:endParaRPr lang="pt-BR" altLang="pt-BR" sz="3300">
              <a:ea typeface="ＭＳ Ｐゴシック" pitchFamily="34" charset="-128"/>
            </a:endParaRPr>
          </a:p>
        </p:txBody>
      </p:sp>
      <p:sp>
        <p:nvSpPr>
          <p:cNvPr id="133164" name="Text Box 44"/>
          <p:cNvSpPr txBox="1">
            <a:spLocks noChangeArrowheads="1"/>
          </p:cNvSpPr>
          <p:nvPr/>
        </p:nvSpPr>
        <p:spPr bwMode="auto">
          <a:xfrm>
            <a:off x="494499" y="1196975"/>
            <a:ext cx="8347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003366"/>
                </a:solidFill>
              </a:rPr>
              <a:t>Confira a pontuação e verifique se você é um bom negociador.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67" name="DefaultOcx" r:id="rId2" imgW="457200" imgH="228600"/>
        </mc:Choice>
        <mc:Fallback>
          <p:control name="DefaultOcx" r:id="rId2" imgW="4572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2246313"/>
                  <a:ext cx="4699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8" name="HTMLText1" r:id="rId3" imgW="457200" imgH="228600"/>
        </mc:Choice>
        <mc:Fallback>
          <p:control name="HTMLText1" r:id="rId3" imgW="457200" imgH="228600">
            <p:pic>
              <p:nvPicPr>
                <p:cNvPr id="3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2246313"/>
                  <a:ext cx="4699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9" name="HTMLText2" r:id="rId4" imgW="457200" imgH="228600"/>
        </mc:Choice>
        <mc:Fallback>
          <p:control name="HTMLText2" r:id="rId4" imgW="457200" imgH="228600">
            <p:pic>
              <p:nvPicPr>
                <p:cNvPr id="4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2246313"/>
                  <a:ext cx="4699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0" name="HTMLText3" r:id="rId5" imgW="457200" imgH="228600"/>
        </mc:Choice>
        <mc:Fallback>
          <p:control name="HTMLText3" r:id="rId5" imgW="457200" imgH="228600">
            <p:pic>
              <p:nvPicPr>
                <p:cNvPr id="5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2246313"/>
                  <a:ext cx="4699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1" name="HTMLText4" r:id="rId6" imgW="457200" imgH="228600"/>
        </mc:Choice>
        <mc:Fallback>
          <p:control name="HTMLText4" r:id="rId6" imgW="457200" imgH="228600">
            <p:pic>
              <p:nvPicPr>
                <p:cNvPr id="6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2246313"/>
                  <a:ext cx="4699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2" name="HTMLText5" r:id="rId7" imgW="457200" imgH="228600"/>
        </mc:Choice>
        <mc:Fallback>
          <p:control name="HTMLText5" r:id="rId7" imgW="457200" imgH="228600">
            <p:pic>
              <p:nvPicPr>
                <p:cNvPr id="7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2246313"/>
                  <a:ext cx="4699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3" name="HTMLText6" r:id="rId8" imgW="457200" imgH="228600"/>
        </mc:Choice>
        <mc:Fallback>
          <p:control name="HTMLText6" r:id="rId8" imgW="457200" imgH="228600">
            <p:pic>
              <p:nvPicPr>
                <p:cNvPr id="8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2246313"/>
                  <a:ext cx="4699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35064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Interpretação dos Resultados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5000"/>
              </a:lnSpc>
            </a:pPr>
            <a:endParaRPr lang="pt-BR" altLang="pt-BR" sz="2300" b="1" dirty="0">
              <a:ea typeface="ＭＳ Ｐゴシック" pitchFamily="34" charset="-128"/>
            </a:endParaRPr>
          </a:p>
          <a:p>
            <a:pPr>
              <a:lnSpc>
                <a:spcPct val="145000"/>
              </a:lnSpc>
              <a:buFontTx/>
              <a:buNone/>
            </a:pPr>
            <a:r>
              <a:rPr lang="pt-BR" altLang="pt-BR" sz="2300" b="1" dirty="0">
                <a:ea typeface="ＭＳ Ｐゴシック" pitchFamily="34" charset="-128"/>
              </a:rPr>
              <a:t>	Entre 90 e 71</a:t>
            </a:r>
            <a:r>
              <a:rPr lang="pt-BR" altLang="pt-BR" sz="2300" dirty="0">
                <a:ea typeface="ＭＳ Ｐゴシック" pitchFamily="34" charset="-128"/>
              </a:rPr>
              <a:t> - Você é um excelente negociador; procura ver no processo onde e como os dois lados podem vencer, preocupa-se como o outro lado, inspira confiança, é flexível. Mas não se esqueça de que sempre é possível melhorar, especialmente nos itens que mereceram respostas "ÀS VEZES" ou "RARAMENTE". </a:t>
            </a:r>
          </a:p>
        </p:txBody>
      </p:sp>
    </p:spTree>
    <p:extLst>
      <p:ext uri="{BB962C8B-B14F-4D97-AF65-F5344CB8AC3E}">
        <p14:creationId xmlns:p14="http://schemas.microsoft.com/office/powerpoint/2010/main" val="3656290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Interpretação dos Resultados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5000"/>
              </a:lnSpc>
              <a:buFontTx/>
              <a:buNone/>
            </a:pPr>
            <a:endParaRPr lang="pt-BR" altLang="pt-BR" sz="2200" b="1" dirty="0">
              <a:ea typeface="ＭＳ Ｐゴシック" pitchFamily="34" charset="-128"/>
            </a:endParaRPr>
          </a:p>
          <a:p>
            <a:pPr>
              <a:lnSpc>
                <a:spcPct val="145000"/>
              </a:lnSpc>
              <a:buFontTx/>
              <a:buNone/>
            </a:pPr>
            <a:r>
              <a:rPr lang="pt-BR" altLang="pt-BR" sz="2200" b="1" dirty="0">
                <a:ea typeface="ＭＳ Ｐゴシック" pitchFamily="34" charset="-128"/>
              </a:rPr>
              <a:t>	Entre 70 e 50</a:t>
            </a:r>
            <a:r>
              <a:rPr lang="pt-BR" altLang="pt-BR" sz="2200" dirty="0">
                <a:ea typeface="ＭＳ Ｐゴシック" pitchFamily="34" charset="-128"/>
              </a:rPr>
              <a:t> - Você é um negociador razoável; às vezes deseja vencer a qualquer custo, não se preocupando muito com as expectativas e necessidades da outra parte; nem sempre inspira confiança e sua flexibilidade é média. Ainda há muito o que melhorar, especialmente nos itens que receberam respostas "ÀS VEZES" ou "RARAMENTE".</a:t>
            </a:r>
            <a:br>
              <a:rPr lang="pt-BR" altLang="pt-BR" sz="2100" dirty="0">
                <a:ea typeface="ＭＳ Ｐゴシック" pitchFamily="34" charset="-128"/>
              </a:rPr>
            </a:br>
            <a:br>
              <a:rPr lang="pt-BR" altLang="pt-BR" sz="2100" dirty="0">
                <a:ea typeface="ＭＳ Ｐゴシック" pitchFamily="34" charset="-128"/>
              </a:rPr>
            </a:br>
            <a:endParaRPr lang="pt-BR" altLang="pt-BR" sz="2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652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Interpretação dos Resultados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 sz="2100" b="1" dirty="0">
                <a:ea typeface="ＭＳ Ｐゴシック" pitchFamily="34" charset="-128"/>
              </a:rPr>
              <a:t>	Entre 49 e 30</a:t>
            </a:r>
            <a:r>
              <a:rPr lang="pt-BR" altLang="pt-BR" sz="2100" dirty="0">
                <a:ea typeface="ＭＳ Ｐゴシック" pitchFamily="34" charset="-128"/>
              </a:rPr>
              <a:t> - Você realmente, precisa mudar seus métodos e comportamento na negociação. Eles não lhe estão ajudando a alcançar seus objetivos. Você raramente admite que seus que seus pontos de vistas não prevaleçam e deixa isso claro à outra parte. As expectativas e necessidades do outro negociador não lhe interessam. Você se relaciona com os outros na defensiva e eles não o </a:t>
            </a:r>
            <a:r>
              <a:rPr lang="pt-BR" altLang="pt-BR" sz="2100" dirty="0" err="1">
                <a:ea typeface="ＭＳ Ｐゴシック" pitchFamily="34" charset="-128"/>
              </a:rPr>
              <a:t>vêem</a:t>
            </a:r>
            <a:r>
              <a:rPr lang="pt-BR" altLang="pt-BR" sz="2100" dirty="0">
                <a:ea typeface="ＭＳ Ｐゴシック" pitchFamily="34" charset="-128"/>
              </a:rPr>
              <a:t> como alguém confiável. É muito comum que você radicalize posições ou situações; qualquer alteração no "status quo" é vista por você como ameaça, independentemente de análise prévia. Há um longo caminho a percorrer para que você desenvolva seu processo de negociação; comece já a analisar os itens que você respondeu ÀS VEZES ou RARAMENTE.</a:t>
            </a:r>
          </a:p>
        </p:txBody>
      </p:sp>
    </p:spTree>
    <p:extLst>
      <p:ext uri="{BB962C8B-B14F-4D97-AF65-F5344CB8AC3E}">
        <p14:creationId xmlns:p14="http://schemas.microsoft.com/office/powerpoint/2010/main" val="1825454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ObrigadO</a:t>
            </a:r>
            <a:r>
              <a:rPr lang="pt-B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199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30864" cy="609600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pt-BR" altLang="pt-BR" sz="4000" dirty="0">
                <a:ea typeface="ＭＳ Ｐゴシック" pitchFamily="34" charset="-128"/>
              </a:rPr>
              <a:t>Porque negociamos?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84784"/>
            <a:ext cx="7715294" cy="3979862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2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altLang="pt-BR" sz="2800" dirty="0">
                <a:ea typeface="ＭＳ Ｐゴシック" pitchFamily="34" charset="-128"/>
              </a:rPr>
              <a:t>Para resolver nossas diferenças </a:t>
            </a:r>
            <a:br>
              <a:rPr lang="pt-BR" altLang="pt-BR" sz="2800" dirty="0">
                <a:ea typeface="ＭＳ Ｐゴシック" pitchFamily="34" charset="-128"/>
              </a:rPr>
            </a:br>
            <a:endParaRPr lang="pt-BR" altLang="pt-BR" sz="2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altLang="pt-BR" sz="2800" dirty="0">
                <a:ea typeface="ＭＳ Ｐゴシック" pitchFamily="34" charset="-128"/>
              </a:rPr>
              <a:t>Por interesse próprio (satisfazer nossas necessidades)</a:t>
            </a:r>
            <a:br>
              <a:rPr lang="pt-BR" altLang="pt-BR" sz="2800" dirty="0">
                <a:ea typeface="ＭＳ Ｐゴシック" pitchFamily="34" charset="-128"/>
              </a:rPr>
            </a:br>
            <a:endParaRPr lang="pt-BR" altLang="pt-BR" sz="2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altLang="pt-BR" sz="2800" dirty="0">
                <a:ea typeface="ＭＳ Ｐゴシック" pitchFamily="34" charset="-128"/>
              </a:rPr>
              <a:t>Quando os dois lados têm interesses comuns e conflitantes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7943327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30864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pt-BR" altLang="pt-BR" sz="3200" dirty="0">
                <a:ea typeface="ＭＳ Ｐゴシック" pitchFamily="34" charset="-128"/>
              </a:rPr>
              <a:t>SATISFAÇÃO NA NEGOCIAÇÃO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4320480" cy="4524375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pt-BR" altLang="pt-BR" sz="2400" dirty="0">
                <a:ea typeface="ＭＳ Ｐゴシック" pitchFamily="34" charset="-128"/>
              </a:rPr>
              <a:t>Mentalidade no passado: apenas levar vantagem, esquecendo o outro lado</a:t>
            </a:r>
          </a:p>
          <a:p>
            <a:pPr eaLnBrk="1" hangingPunct="1">
              <a:buFontTx/>
              <a:buNone/>
            </a:pPr>
            <a:endParaRPr lang="pt-BR" altLang="pt-BR" sz="2400" dirty="0">
              <a:ea typeface="ＭＳ Ｐゴシック" pitchFamily="34" charset="-128"/>
            </a:endParaRPr>
          </a:p>
          <a:p>
            <a:pPr eaLnBrk="1" hangingPunct="1"/>
            <a:r>
              <a:rPr lang="pt-BR" altLang="pt-BR" sz="2400" dirty="0">
                <a:ea typeface="ＭＳ Ｐゴシック" pitchFamily="34" charset="-128"/>
              </a:rPr>
              <a:t>Negociação ganha-perde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- pouca chance de se manter a médio prazo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- não leva a novas negociações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- não ajuda (ou até atrapalha) os relacionamentos podendo até destruí-los.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79" y="1988840"/>
            <a:ext cx="263404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6008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30864" cy="11430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pt-BR" altLang="pt-BR" sz="3200" dirty="0">
                <a:ea typeface="ＭＳ Ｐゴシック" pitchFamily="34" charset="-128"/>
              </a:rPr>
              <a:t>BUSCA E UM RELACIONAMENTO DURADOURO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5002578" cy="4524375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pt-BR" altLang="pt-BR" sz="2400" dirty="0">
                <a:ea typeface="ＭＳ Ｐゴシック" pitchFamily="34" charset="-128"/>
              </a:rPr>
              <a:t>Negociação Ganha-Ganha:</a:t>
            </a:r>
          </a:p>
          <a:p>
            <a:pPr eaLnBrk="1" hangingPunct="1"/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-através da identificação das necessidades da outra parte</a:t>
            </a:r>
            <a:br>
              <a:rPr lang="pt-BR" altLang="pt-BR" sz="2400" dirty="0">
                <a:ea typeface="ＭＳ Ｐゴシック" pitchFamily="34" charset="-128"/>
              </a:rPr>
            </a:br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- interesses nem sempre são conflitantes</a:t>
            </a:r>
            <a:br>
              <a:rPr lang="pt-BR" altLang="pt-BR" sz="2400" dirty="0">
                <a:ea typeface="ＭＳ Ｐゴシック" pitchFamily="34" charset="-128"/>
              </a:rPr>
            </a:br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ea typeface="ＭＳ Ｐゴシック" pitchFamily="34" charset="-128"/>
              </a:rPr>
              <a:t>	 - busca de maximização dos ganhos de ambas as partes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22" y="1831975"/>
            <a:ext cx="29304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9079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12776"/>
            <a:ext cx="8066500" cy="5107705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pt-BR" altLang="pt-BR" sz="2400" b="1" dirty="0">
                <a:ea typeface="ＭＳ Ｐゴシック" pitchFamily="34" charset="-128"/>
              </a:rPr>
              <a:t>– Uso da informação e do poder</a:t>
            </a:r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pt-BR" altLang="pt-BR" sz="2400" dirty="0">
              <a:ea typeface="ＭＳ Ｐゴシック" pitchFamily="34" charset="-128"/>
            </a:endParaRP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ja-JP" altLang="pt-BR" sz="2400" dirty="0">
                <a:ea typeface="ＭＳ Ｐゴシック" pitchFamily="34" charset="-128"/>
              </a:rPr>
              <a:t>“</a:t>
            </a:r>
            <a:r>
              <a:rPr lang="pt-BR" altLang="ja-JP" sz="2400" dirty="0">
                <a:ea typeface="ＭＳ Ｐゴシック" pitchFamily="34" charset="-128"/>
              </a:rPr>
              <a:t>Negociação é o uso da informação e do poder, com  fim de influenciar o comportamento dentro de </a:t>
            </a:r>
            <a:r>
              <a:rPr lang="ja-JP" altLang="pt-BR" sz="2400" dirty="0">
                <a:ea typeface="ＭＳ Ｐゴシック" pitchFamily="34" charset="-128"/>
              </a:rPr>
              <a:t>“</a:t>
            </a:r>
            <a:r>
              <a:rPr lang="pt-BR" altLang="ja-JP" sz="2400" dirty="0">
                <a:ea typeface="ＭＳ Ｐゴシック" pitchFamily="34" charset="-128"/>
              </a:rPr>
              <a:t>rede de tensão</a:t>
            </a:r>
            <a:r>
              <a:rPr lang="ja-JP" altLang="pt-BR" sz="2400" dirty="0">
                <a:ea typeface="ＭＳ Ｐゴシック" pitchFamily="34" charset="-128"/>
              </a:rPr>
              <a:t>”</a:t>
            </a:r>
            <a:r>
              <a:rPr lang="pt-BR" altLang="ja-JP" sz="2400" dirty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pt-BR" altLang="pt-BR" sz="2400" dirty="0">
              <a:ea typeface="ＭＳ Ｐゴシック" pitchFamily="34" charset="-128"/>
            </a:endParaRPr>
          </a:p>
          <a:p>
            <a:pPr>
              <a:lnSpc>
                <a:spcPct val="95000"/>
              </a:lnSpc>
            </a:pPr>
            <a:r>
              <a:rPr lang="pt-BR" altLang="pt-BR" sz="2400" dirty="0">
                <a:ea typeface="ＭＳ Ｐゴシック" pitchFamily="34" charset="-128"/>
              </a:rPr>
              <a:t>importância da informação no processo</a:t>
            </a:r>
          </a:p>
          <a:p>
            <a:pPr eaLnBrk="1" hangingPunct="1">
              <a:lnSpc>
                <a:spcPct val="95000"/>
              </a:lnSpc>
              <a:buFontTx/>
              <a:buChar char="-"/>
            </a:pPr>
            <a:endParaRPr lang="pt-BR" altLang="pt-BR" sz="2400" dirty="0">
              <a:ea typeface="ＭＳ Ｐゴシック" pitchFamily="34" charset="-128"/>
            </a:endParaRPr>
          </a:p>
          <a:p>
            <a:pPr>
              <a:lnSpc>
                <a:spcPct val="95000"/>
              </a:lnSpc>
            </a:pPr>
            <a:r>
              <a:rPr lang="pt-BR" altLang="pt-BR" sz="2400" dirty="0">
                <a:ea typeface="ＭＳ Ｐゴシック" pitchFamily="34" charset="-128"/>
              </a:rPr>
              <a:t>comunicação - básica e fundamental num processo de negociação</a:t>
            </a:r>
          </a:p>
          <a:p>
            <a:pPr eaLnBrk="1" hangingPunct="1">
              <a:lnSpc>
                <a:spcPct val="95000"/>
              </a:lnSpc>
              <a:buFontTx/>
              <a:buChar char="-"/>
            </a:pPr>
            <a:endParaRPr lang="pt-BR" altLang="pt-BR" sz="2400" dirty="0">
              <a:ea typeface="ＭＳ Ｐゴシック" pitchFamily="34" charset="-128"/>
            </a:endParaRPr>
          </a:p>
          <a:p>
            <a:pPr>
              <a:lnSpc>
                <a:spcPct val="95000"/>
              </a:lnSpc>
            </a:pPr>
            <a:r>
              <a:rPr lang="pt-BR" altLang="pt-BR" sz="2400" dirty="0">
                <a:ea typeface="ＭＳ Ｐゴシック" pitchFamily="34" charset="-128"/>
              </a:rPr>
              <a:t>uso do poder no processo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459" cy="1143000"/>
          </a:xfrm>
          <a:noFill/>
        </p:spPr>
        <p:txBody>
          <a:bodyPr/>
          <a:lstStyle/>
          <a:p>
            <a:pPr eaLnBrk="1" hangingPunct="1"/>
            <a:r>
              <a:rPr lang="pt-BR" altLang="pt-BR" sz="2900" dirty="0">
                <a:ea typeface="ＭＳ Ｐゴシック" pitchFamily="34" charset="-128"/>
              </a:rPr>
              <a:t>CONCEITOS DE NEGOCIAÇÃO</a:t>
            </a:r>
          </a:p>
        </p:txBody>
      </p:sp>
    </p:spTree>
    <p:extLst>
      <p:ext uri="{BB962C8B-B14F-4D97-AF65-F5344CB8AC3E}">
        <p14:creationId xmlns:p14="http://schemas.microsoft.com/office/powerpoint/2010/main" val="1204551335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1887</Words>
  <Application>Microsoft Office PowerPoint</Application>
  <PresentationFormat>Apresentação na tela (4:3)</PresentationFormat>
  <Paragraphs>483</Paragraphs>
  <Slides>58</Slides>
  <Notes>16</Notes>
  <HiddenSlides>0</HiddenSlides>
  <MMClips>1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6" baseType="lpstr">
      <vt:lpstr>ＭＳ Ｐゴシック</vt:lpstr>
      <vt:lpstr>Arial</vt:lpstr>
      <vt:lpstr>Arial Unicode MS</vt:lpstr>
      <vt:lpstr>Calibri</vt:lpstr>
      <vt:lpstr>Times New Roman</vt:lpstr>
      <vt:lpstr>Wingdings</vt:lpstr>
      <vt:lpstr>Tema do Office</vt:lpstr>
      <vt:lpstr>Clip</vt:lpstr>
      <vt:lpstr>Negociação e Oratória</vt:lpstr>
      <vt:lpstr>Agenda</vt:lpstr>
      <vt:lpstr>Reflexão</vt:lpstr>
      <vt:lpstr>Objetivos</vt:lpstr>
      <vt:lpstr>A Negociação</vt:lpstr>
      <vt:lpstr>Porque negociamos?</vt:lpstr>
      <vt:lpstr>SATISFAÇÃO NA NEGOCIAÇÃO</vt:lpstr>
      <vt:lpstr>BUSCA E UM RELACIONAMENTO DURADOURO</vt:lpstr>
      <vt:lpstr>CONCEITOS DE NEGOCIAÇÃO</vt:lpstr>
      <vt:lpstr>Apresentação do PowerPoint</vt:lpstr>
      <vt:lpstr>CONCEITOS DE NEGOCIAÇÃO</vt:lpstr>
      <vt:lpstr>Apresentação do PowerPoint</vt:lpstr>
      <vt:lpstr>Apresentação do PowerPoint</vt:lpstr>
      <vt:lpstr>Conflitos</vt:lpstr>
      <vt:lpstr>Resolvendo Conflitos</vt:lpstr>
      <vt:lpstr>Resolvendo Conflitos</vt:lpstr>
      <vt:lpstr>Passos para análise do processo de negociação sob o ponto de vista estratégico:</vt:lpstr>
      <vt:lpstr>O PROBLEMA</vt:lpstr>
      <vt:lpstr>Separar as Pessoas do Problema</vt:lpstr>
      <vt:lpstr>Concentrar-se nos interesses e objetivos a serem atingidos</vt:lpstr>
      <vt:lpstr>Buscar o Maior Número Possível de Alternativas</vt:lpstr>
      <vt:lpstr>Encontrar Critérios Objetivos</vt:lpstr>
      <vt:lpstr>O Mundo das PERCEPÇÕES</vt:lpstr>
      <vt:lpstr>O Mundo das EMOÇÕES</vt:lpstr>
      <vt:lpstr>O Mundo da COMUNICAÇÃO</vt:lpstr>
      <vt:lpstr>COMUNICAÇÃO</vt:lpstr>
      <vt:lpstr>COMUNICAÇÃO</vt:lpstr>
      <vt:lpstr>Um bom ouvinte...</vt:lpstr>
      <vt:lpstr>Comportamentos</vt:lpstr>
      <vt:lpstr>Comunicação não Verbal</vt:lpstr>
      <vt:lpstr>Comunicação não Verbal</vt:lpstr>
      <vt:lpstr>Atitudes</vt:lpstr>
      <vt:lpstr>Comportamentos</vt:lpstr>
      <vt:lpstr>Comunicação Verbal</vt:lpstr>
      <vt:lpstr>Comportamento</vt:lpstr>
      <vt:lpstr>Apresentação do PowerPoint</vt:lpstr>
      <vt:lpstr>PLANEJAMENTO NEGOCIAÇÃO</vt:lpstr>
      <vt:lpstr>Apresentação do PowerPoint</vt:lpstr>
      <vt:lpstr>Apresentação do PowerPoint</vt:lpstr>
      <vt:lpstr>PLANEJAMENTO NEGOCIAÇÃO</vt:lpstr>
      <vt:lpstr>Apresentação do PowerPoint</vt:lpstr>
      <vt:lpstr>Apresentação do PowerPoint</vt:lpstr>
      <vt:lpstr>Dinâmica</vt:lpstr>
      <vt:lpstr>Alternativas</vt:lpstr>
      <vt:lpstr>Matriz de Decisão</vt:lpstr>
      <vt:lpstr>Critérios e Alternativas</vt:lpstr>
      <vt:lpstr>Apresentação do PowerPoint</vt:lpstr>
      <vt:lpstr>Como irá funcionar a dinâmica?</vt:lpstr>
      <vt:lpstr>Negociação</vt:lpstr>
      <vt:lpstr>Regras do Jogo</vt:lpstr>
      <vt:lpstr>Apresentação do PowerPoint</vt:lpstr>
      <vt:lpstr>Finalização</vt:lpstr>
      <vt:lpstr>Você é um bom negociador?</vt:lpstr>
      <vt:lpstr> INTERPRETAÇÃO DOS RESULTADOS: </vt:lpstr>
      <vt:lpstr>Interpretação dos Resultados</vt:lpstr>
      <vt:lpstr>Interpretação dos Resultados</vt:lpstr>
      <vt:lpstr>Interpretação dos Resultados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Oratória e Negociação</dc:title>
  <dc:creator>Dell</dc:creator>
  <cp:lastModifiedBy>Irene Kazumi Miura</cp:lastModifiedBy>
  <cp:revision>35</cp:revision>
  <dcterms:created xsi:type="dcterms:W3CDTF">2016-07-04T23:31:12Z</dcterms:created>
  <dcterms:modified xsi:type="dcterms:W3CDTF">2016-07-14T12:33:15Z</dcterms:modified>
</cp:coreProperties>
</file>