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78" r:id="rId3"/>
    <p:sldId id="280" r:id="rId4"/>
    <p:sldId id="281" r:id="rId5"/>
    <p:sldId id="282" r:id="rId6"/>
    <p:sldId id="283" r:id="rId7"/>
    <p:sldId id="285" r:id="rId8"/>
    <p:sldId id="286" r:id="rId9"/>
    <p:sldId id="287" r:id="rId10"/>
    <p:sldId id="289" r:id="rId11"/>
    <p:sldId id="290" r:id="rId12"/>
    <p:sldId id="291" r:id="rId13"/>
    <p:sldId id="292" r:id="rId14"/>
    <p:sldId id="293" r:id="rId15"/>
    <p:sldId id="288" r:id="rId16"/>
    <p:sldId id="294" r:id="rId17"/>
    <p:sldId id="295" r:id="rId18"/>
    <p:sldId id="296" r:id="rId19"/>
    <p:sldId id="298" r:id="rId20"/>
    <p:sldId id="299" r:id="rId21"/>
    <p:sldId id="300" r:id="rId22"/>
    <p:sldId id="257" r:id="rId23"/>
    <p:sldId id="279" r:id="rId24"/>
    <p:sldId id="276" r:id="rId25"/>
    <p:sldId id="301" r:id="rId26"/>
    <p:sldId id="304" r:id="rId27"/>
    <p:sldId id="309" r:id="rId28"/>
    <p:sldId id="302" r:id="rId29"/>
    <p:sldId id="303" r:id="rId30"/>
    <p:sldId id="305" r:id="rId31"/>
    <p:sldId id="306" r:id="rId32"/>
    <p:sldId id="307" r:id="rId33"/>
    <p:sldId id="308" r:id="rId34"/>
    <p:sldId id="277" r:id="rId35"/>
    <p:sldId id="297" r:id="rId36"/>
    <p:sldId id="311" r:id="rId37"/>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3088"/>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24" autoAdjust="0"/>
  </p:normalViewPr>
  <p:slideViewPr>
    <p:cSldViewPr>
      <p:cViewPr varScale="1">
        <p:scale>
          <a:sx n="68" d="100"/>
          <a:sy n="68" d="100"/>
        </p:scale>
        <p:origin x="144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9B6A53CB-D392-4FB2-9CCA-36BF9C7DCCCD}" type="datetimeFigureOut">
              <a:rPr lang="pt-BR" smtClean="0"/>
              <a:pPr/>
              <a:t>13/07/2016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0CD3775-E943-4D63-9822-A254B8B99668}"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9B6A53CB-D392-4FB2-9CCA-36BF9C7DCCCD}" type="datetimeFigureOut">
              <a:rPr lang="pt-BR" smtClean="0"/>
              <a:pPr/>
              <a:t>13/07/2016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0CD3775-E943-4D63-9822-A254B8B99668}"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9B6A53CB-D392-4FB2-9CCA-36BF9C7DCCCD}" type="datetimeFigureOut">
              <a:rPr lang="pt-BR" smtClean="0"/>
              <a:pPr/>
              <a:t>13/07/2016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0CD3775-E943-4D63-9822-A254B8B99668}"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9B6A53CB-D392-4FB2-9CCA-36BF9C7DCCCD}" type="datetimeFigureOut">
              <a:rPr lang="pt-BR" smtClean="0"/>
              <a:pPr/>
              <a:t>13/07/2016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0CD3775-E943-4D63-9822-A254B8B99668}"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p>
            <a:fld id="{9B6A53CB-D392-4FB2-9CCA-36BF9C7DCCCD}" type="datetimeFigureOut">
              <a:rPr lang="pt-BR" smtClean="0"/>
              <a:pPr/>
              <a:t>13/07/2016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0CD3775-E943-4D63-9822-A254B8B99668}"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9B6A53CB-D392-4FB2-9CCA-36BF9C7DCCCD}" type="datetimeFigureOut">
              <a:rPr lang="pt-BR" smtClean="0"/>
              <a:pPr/>
              <a:t>13/07/2016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0CD3775-E943-4D63-9822-A254B8B99668}"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9B6A53CB-D392-4FB2-9CCA-36BF9C7DCCCD}" type="datetimeFigureOut">
              <a:rPr lang="pt-BR" smtClean="0"/>
              <a:pPr/>
              <a:t>13/07/2016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10CD3775-E943-4D63-9822-A254B8B99668}"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p>
            <a:fld id="{9B6A53CB-D392-4FB2-9CCA-36BF9C7DCCCD}" type="datetimeFigureOut">
              <a:rPr lang="pt-BR" smtClean="0"/>
              <a:pPr/>
              <a:t>13/07/2016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10CD3775-E943-4D63-9822-A254B8B99668}"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B6A53CB-D392-4FB2-9CCA-36BF9C7DCCCD}" type="datetimeFigureOut">
              <a:rPr lang="pt-BR" smtClean="0"/>
              <a:pPr/>
              <a:t>13/07/2016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10CD3775-E943-4D63-9822-A254B8B99668}"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9B6A53CB-D392-4FB2-9CCA-36BF9C7DCCCD}" type="datetimeFigureOut">
              <a:rPr lang="pt-BR" smtClean="0"/>
              <a:pPr/>
              <a:t>13/07/2016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0CD3775-E943-4D63-9822-A254B8B99668}"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9B6A53CB-D392-4FB2-9CCA-36BF9C7DCCCD}" type="datetimeFigureOut">
              <a:rPr lang="pt-BR" smtClean="0"/>
              <a:pPr/>
              <a:t>13/07/2016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0CD3775-E943-4D63-9822-A254B8B99668}"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estilo do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6A53CB-D392-4FB2-9CCA-36BF9C7DCCCD}" type="datetimeFigureOut">
              <a:rPr lang="pt-BR" smtClean="0"/>
              <a:pPr/>
              <a:t>13/07/2016</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D3775-E943-4D63-9822-A254B8B99668}"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facebook.com/suaemrpresa"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pt.wix.com/" TargetMode="External"/><Relationship Id="rId5" Type="http://schemas.openxmlformats.org/officeDocument/2006/relationships/hyperlink" Target="https://pixlr.com/" TargetMode="External"/><Relationship Id="rId4" Type="http://schemas.openxmlformats.org/officeDocument/2006/relationships/hyperlink" Target="https://pixabay.com/p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5.jpe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png"/><Relationship Id="rId5" Type="http://schemas.openxmlformats.org/officeDocument/2006/relationships/image" Target="../media/image5.jpe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hyperlink" Target="https://www.youtube.com/channel/UCE54ruEdx6thRYmD3Qbv3cA" TargetMode="External"/><Relationship Id="rId3" Type="http://schemas.openxmlformats.org/officeDocument/2006/relationships/image" Target="../media/image5.jpeg"/><Relationship Id="rId7" Type="http://schemas.openxmlformats.org/officeDocument/2006/relationships/hyperlink" Target="http://pt.wix.com/blog/2014/07/tutoriais-para-iniciantes-no-wix/"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pt.wix.com/" TargetMode="External"/><Relationship Id="rId5" Type="http://schemas.openxmlformats.org/officeDocument/2006/relationships/hyperlink" Target="https://pixlr.com/" TargetMode="External"/><Relationship Id="rId4" Type="http://schemas.openxmlformats.org/officeDocument/2006/relationships/hyperlink" Target="https://pixabay.com/p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stretch>
            <a:fillRect/>
          </a:stretch>
        </p:blipFill>
        <p:spPr>
          <a:xfrm>
            <a:off x="0" y="0"/>
            <a:ext cx="9134455" cy="6858000"/>
          </a:xfrm>
          <a:prstGeom prst="rect">
            <a:avLst/>
          </a:prstGeom>
        </p:spPr>
      </p:pic>
      <p:sp>
        <p:nvSpPr>
          <p:cNvPr id="3" name="Subtítulo 2"/>
          <p:cNvSpPr>
            <a:spLocks noGrp="1"/>
          </p:cNvSpPr>
          <p:nvPr>
            <p:ph type="subTitle" idx="1"/>
          </p:nvPr>
        </p:nvSpPr>
        <p:spPr>
          <a:xfrm>
            <a:off x="3275856" y="4149080"/>
            <a:ext cx="6070126" cy="1578176"/>
          </a:xfrm>
        </p:spPr>
        <p:txBody>
          <a:bodyPr>
            <a:noAutofit/>
          </a:bodyPr>
          <a:lstStyle/>
          <a:p>
            <a:r>
              <a:rPr lang="pt-BR" sz="4800" b="1" dirty="0">
                <a:solidFill>
                  <a:srgbClr val="393088"/>
                </a:solidFill>
                <a:latin typeface="Times New Roman" pitchFamily="18" charset="0"/>
                <a:cs typeface="Times New Roman" pitchFamily="18" charset="0"/>
              </a:rPr>
              <a:t>Informática para Divulgação e Comunicação</a:t>
            </a:r>
          </a:p>
        </p:txBody>
      </p:sp>
      <p:pic>
        <p:nvPicPr>
          <p:cNvPr id="6" name="Imagem 5" descr="IMG_3423.JPG"/>
          <p:cNvPicPr>
            <a:picLocks noChangeAspect="1"/>
          </p:cNvPicPr>
          <p:nvPr/>
        </p:nvPicPr>
        <p:blipFill>
          <a:blip r:embed="rId3" cstate="print"/>
          <a:stretch>
            <a:fillRect/>
          </a:stretch>
        </p:blipFill>
        <p:spPr>
          <a:xfrm>
            <a:off x="8052113" y="0"/>
            <a:ext cx="1091887" cy="1052736"/>
          </a:xfrm>
          <a:prstGeom prst="rect">
            <a:avLst/>
          </a:prstGeom>
        </p:spPr>
      </p:pic>
    </p:spTree>
    <p:extLst>
      <p:ext uri="{BB962C8B-B14F-4D97-AF65-F5344CB8AC3E}">
        <p14:creationId xmlns:p14="http://schemas.microsoft.com/office/powerpoint/2010/main" val="3403722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79512" y="260648"/>
            <a:ext cx="8640960" cy="1200329"/>
          </a:xfrm>
          <a:prstGeom prst="rect">
            <a:avLst/>
          </a:prstGeom>
          <a:noFill/>
        </p:spPr>
        <p:txBody>
          <a:bodyPr wrap="square" rtlCol="0">
            <a:spAutoFit/>
          </a:bodyPr>
          <a:lstStyle/>
          <a:p>
            <a:pPr algn="ctr"/>
            <a:r>
              <a:rPr lang="pt-BR" sz="3600" dirty="0">
                <a:latin typeface="Times New Roman" pitchFamily="18" charset="0"/>
                <a:cs typeface="Times New Roman" pitchFamily="18" charset="0"/>
              </a:rPr>
              <a:t>Por que se relacionar com o consumidor no </a:t>
            </a:r>
            <a:r>
              <a:rPr lang="pt-BR" sz="3600" dirty="0" err="1">
                <a:latin typeface="Times New Roman" pitchFamily="18" charset="0"/>
                <a:cs typeface="Times New Roman" pitchFamily="18" charset="0"/>
              </a:rPr>
              <a:t>Facebook</a:t>
            </a:r>
            <a:r>
              <a:rPr lang="pt-BR" sz="3600" dirty="0">
                <a:latin typeface="Times New Roman" pitchFamily="18" charset="0"/>
                <a:cs typeface="Times New Roman" pitchFamily="18" charset="0"/>
              </a:rPr>
              <a:t>?</a:t>
            </a:r>
          </a:p>
        </p:txBody>
      </p:sp>
      <p:sp>
        <p:nvSpPr>
          <p:cNvPr id="5" name="CaixaDeTexto 4"/>
          <p:cNvSpPr txBox="1"/>
          <p:nvPr/>
        </p:nvSpPr>
        <p:spPr>
          <a:xfrm>
            <a:off x="467544" y="1484784"/>
            <a:ext cx="7776864" cy="1754326"/>
          </a:xfrm>
          <a:prstGeom prst="rect">
            <a:avLst/>
          </a:prstGeom>
          <a:noFill/>
        </p:spPr>
        <p:txBody>
          <a:bodyPr wrap="square" rtlCol="0">
            <a:spAutoFit/>
          </a:bodyPr>
          <a:lstStyle/>
          <a:p>
            <a:pPr>
              <a:buFont typeface="Wingdings" pitchFamily="2" charset="2"/>
              <a:buChar char="Ø"/>
            </a:pPr>
            <a:r>
              <a:rPr lang="pt-BR" dirty="0">
                <a:latin typeface="Times New Roman" pitchFamily="18" charset="0"/>
                <a:cs typeface="Times New Roman" pitchFamily="18" charset="0"/>
              </a:rPr>
              <a:t> Jamais crie um perfil!</a:t>
            </a:r>
          </a:p>
          <a:p>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 Crie uma </a:t>
            </a:r>
            <a:r>
              <a:rPr lang="pt-BR" dirty="0" err="1">
                <a:latin typeface="Times New Roman" pitchFamily="18" charset="0"/>
                <a:cs typeface="Times New Roman" pitchFamily="18" charset="0"/>
              </a:rPr>
              <a:t>fanpage</a:t>
            </a:r>
            <a:r>
              <a:rPr lang="pt-BR" dirty="0">
                <a:latin typeface="Times New Roman" pitchFamily="18" charset="0"/>
                <a:cs typeface="Times New Roman" pitchFamily="18" charset="0"/>
              </a:rPr>
              <a:t> 	</a:t>
            </a:r>
          </a:p>
          <a:p>
            <a:pPr lvl="1">
              <a:buFont typeface="Arial" pitchFamily="34" charset="0"/>
              <a:buChar char="•"/>
            </a:pPr>
            <a:r>
              <a:rPr lang="pt-BR" dirty="0">
                <a:latin typeface="Times New Roman" pitchFamily="18" charset="0"/>
                <a:cs typeface="Times New Roman" pitchFamily="18" charset="0"/>
              </a:rPr>
              <a:t> Possui mais recursos, como o botão Curtir;</a:t>
            </a:r>
          </a:p>
          <a:p>
            <a:pPr lvl="1">
              <a:buFont typeface="Arial" pitchFamily="34" charset="0"/>
              <a:buChar char="•"/>
            </a:pPr>
            <a:r>
              <a:rPr lang="pt-BR" dirty="0">
                <a:latin typeface="Times New Roman" pitchFamily="18" charset="0"/>
                <a:cs typeface="Times New Roman" pitchFamily="18" charset="0"/>
              </a:rPr>
              <a:t> Não tem limite para número de seguidores</a:t>
            </a:r>
          </a:p>
          <a:p>
            <a:pPr lvl="1">
              <a:buFont typeface="Arial" pitchFamily="34" charset="0"/>
              <a:buChar char="•"/>
            </a:pPr>
            <a:r>
              <a:rPr lang="pt-BR" dirty="0">
                <a:latin typeface="Times New Roman" pitchFamily="18" charset="0"/>
                <a:cs typeface="Times New Roman" pitchFamily="18" charset="0"/>
              </a:rPr>
              <a:t> Foi criada justamente para o fim de divulgação.</a:t>
            </a:r>
          </a:p>
        </p:txBody>
      </p:sp>
      <p:pic>
        <p:nvPicPr>
          <p:cNvPr id="10" name="Imagem 9" descr="IMG_3423.JPG"/>
          <p:cNvPicPr>
            <a:picLocks noChangeAspect="1"/>
          </p:cNvPicPr>
          <p:nvPr/>
        </p:nvPicPr>
        <p:blipFill>
          <a:blip r:embed="rId2" cstate="print"/>
          <a:stretch>
            <a:fillRect/>
          </a:stretch>
        </p:blipFill>
        <p:spPr>
          <a:xfrm>
            <a:off x="0" y="5661248"/>
            <a:ext cx="1091887" cy="1052736"/>
          </a:xfrm>
          <a:prstGeom prst="rect">
            <a:avLst/>
          </a:prstGeom>
        </p:spPr>
      </p:pic>
      <p:pic>
        <p:nvPicPr>
          <p:cNvPr id="6" name="Imagem 5" descr="gerenciamento-redes-sociais-fanpage-facebook-m2-aqruitetura.jpg"/>
          <p:cNvPicPr>
            <a:picLocks noChangeAspect="1"/>
          </p:cNvPicPr>
          <p:nvPr/>
        </p:nvPicPr>
        <p:blipFill>
          <a:blip r:embed="rId3" cstate="print"/>
          <a:stretch>
            <a:fillRect/>
          </a:stretch>
        </p:blipFill>
        <p:spPr>
          <a:xfrm>
            <a:off x="4355976" y="3501008"/>
            <a:ext cx="4407591" cy="3356992"/>
          </a:xfrm>
          <a:prstGeom prst="rect">
            <a:avLst/>
          </a:prstGeom>
        </p:spPr>
      </p:pic>
      <p:sp>
        <p:nvSpPr>
          <p:cNvPr id="7" name="Retângulo 6"/>
          <p:cNvSpPr/>
          <p:nvPr/>
        </p:nvSpPr>
        <p:spPr>
          <a:xfrm>
            <a:off x="539552" y="3212976"/>
            <a:ext cx="3528392" cy="2031325"/>
          </a:xfrm>
          <a:prstGeom prst="rect">
            <a:avLst/>
          </a:prstGeom>
        </p:spPr>
        <p:txBody>
          <a:bodyPr wrap="square">
            <a:spAutoFit/>
          </a:bodyPr>
          <a:lstStyle/>
          <a:p>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 Se sua empresa está registrada com uma conta de perfil, desative-a gradativamente ou faça a migração para </a:t>
            </a:r>
            <a:r>
              <a:rPr lang="pt-BR" dirty="0" err="1">
                <a:latin typeface="Times New Roman" pitchFamily="18" charset="0"/>
                <a:cs typeface="Times New Roman" pitchFamily="18" charset="0"/>
              </a:rPr>
              <a:t>fanpage</a:t>
            </a:r>
            <a:r>
              <a:rPr lang="pt-BR" dirty="0">
                <a:latin typeface="Times New Roman" pitchFamily="18" charset="0"/>
                <a:cs typeface="Times New Roman" pitchFamily="18" charset="0"/>
              </a:rPr>
              <a:t> pelo endereço: https://www.facebook.com/pages/create.php?migrate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nhhjj.bmp"/>
          <p:cNvPicPr>
            <a:picLocks noChangeAspect="1"/>
          </p:cNvPicPr>
          <p:nvPr/>
        </p:nvPicPr>
        <p:blipFill>
          <a:blip r:embed="rId2" cstate="print"/>
          <a:stretch>
            <a:fillRect/>
          </a:stretch>
        </p:blipFill>
        <p:spPr>
          <a:xfrm>
            <a:off x="899592" y="1412776"/>
            <a:ext cx="7534275" cy="4505325"/>
          </a:xfrm>
          <a:prstGeom prst="rect">
            <a:avLst/>
          </a:prstGeom>
        </p:spPr>
      </p:pic>
      <p:sp>
        <p:nvSpPr>
          <p:cNvPr id="4" name="CaixaDeTexto 3"/>
          <p:cNvSpPr txBox="1"/>
          <p:nvPr/>
        </p:nvSpPr>
        <p:spPr>
          <a:xfrm>
            <a:off x="179512" y="260648"/>
            <a:ext cx="8640960" cy="646331"/>
          </a:xfrm>
          <a:prstGeom prst="rect">
            <a:avLst/>
          </a:prstGeom>
          <a:noFill/>
        </p:spPr>
        <p:txBody>
          <a:bodyPr wrap="square" rtlCol="0">
            <a:spAutoFit/>
          </a:bodyPr>
          <a:lstStyle/>
          <a:p>
            <a:pPr algn="ctr"/>
            <a:r>
              <a:rPr lang="pt-BR" sz="3600" dirty="0">
                <a:latin typeface="Times New Roman" pitchFamily="18" charset="0"/>
                <a:cs typeface="Times New Roman" pitchFamily="18" charset="0"/>
              </a:rPr>
              <a:t>Como criar uma </a:t>
            </a:r>
            <a:r>
              <a:rPr lang="pt-BR" sz="3600" dirty="0" err="1">
                <a:latin typeface="Times New Roman" pitchFamily="18" charset="0"/>
                <a:cs typeface="Times New Roman" pitchFamily="18" charset="0"/>
              </a:rPr>
              <a:t>Fanpage</a:t>
            </a:r>
            <a:r>
              <a:rPr lang="pt-BR" sz="3600" dirty="0">
                <a:latin typeface="Times New Roman" pitchFamily="18" charset="0"/>
                <a:cs typeface="Times New Roman" pitchFamily="18" charset="0"/>
              </a:rPr>
              <a:t>?</a:t>
            </a:r>
          </a:p>
        </p:txBody>
      </p:sp>
      <p:pic>
        <p:nvPicPr>
          <p:cNvPr id="10" name="Imagem 9" descr="IMG_3423.JPG"/>
          <p:cNvPicPr>
            <a:picLocks noChangeAspect="1"/>
          </p:cNvPicPr>
          <p:nvPr/>
        </p:nvPicPr>
        <p:blipFill>
          <a:blip r:embed="rId3" cstate="print"/>
          <a:stretch>
            <a:fillRect/>
          </a:stretch>
        </p:blipFill>
        <p:spPr>
          <a:xfrm>
            <a:off x="0" y="5661248"/>
            <a:ext cx="1091887" cy="105273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lum bright="50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8640960" cy="1200329"/>
          </a:xfrm>
          <a:prstGeom prst="rect">
            <a:avLst/>
          </a:prstGeom>
          <a:noFill/>
        </p:spPr>
        <p:txBody>
          <a:bodyPr wrap="square" rtlCol="0">
            <a:spAutoFit/>
          </a:bodyPr>
          <a:lstStyle/>
          <a:p>
            <a:pPr algn="ctr"/>
            <a:r>
              <a:rPr lang="pt-BR" sz="3600" dirty="0">
                <a:latin typeface="Times New Roman" pitchFamily="18" charset="0"/>
                <a:cs typeface="Times New Roman" pitchFamily="18" charset="0"/>
              </a:rPr>
              <a:t>Por que se relacionar com o consumidor no </a:t>
            </a:r>
            <a:r>
              <a:rPr lang="pt-BR" sz="3600" dirty="0" err="1">
                <a:latin typeface="Times New Roman" pitchFamily="18" charset="0"/>
                <a:cs typeface="Times New Roman" pitchFamily="18" charset="0"/>
              </a:rPr>
              <a:t>Facebook</a:t>
            </a:r>
            <a:r>
              <a:rPr lang="pt-BR" sz="3600" dirty="0">
                <a:latin typeface="Times New Roman" pitchFamily="18" charset="0"/>
                <a:cs typeface="Times New Roman" pitchFamily="18" charset="0"/>
              </a:rPr>
              <a:t>?</a:t>
            </a:r>
          </a:p>
        </p:txBody>
      </p:sp>
      <p:sp>
        <p:nvSpPr>
          <p:cNvPr id="5" name="CaixaDeTexto 4"/>
          <p:cNvSpPr txBox="1"/>
          <p:nvPr/>
        </p:nvSpPr>
        <p:spPr>
          <a:xfrm>
            <a:off x="395536" y="1412776"/>
            <a:ext cx="7704856" cy="4247317"/>
          </a:xfrm>
          <a:prstGeom prst="rect">
            <a:avLst/>
          </a:prstGeom>
          <a:noFill/>
        </p:spPr>
        <p:txBody>
          <a:bodyPr wrap="square" rtlCol="0">
            <a:spAutoFit/>
          </a:bodyPr>
          <a:lstStyle/>
          <a:p>
            <a:pPr>
              <a:buFont typeface="Wingdings" pitchFamily="2" charset="2"/>
              <a:buChar char="ü"/>
            </a:pPr>
            <a:r>
              <a:rPr lang="pt-BR" dirty="0">
                <a:latin typeface="Times New Roman" pitchFamily="18" charset="0"/>
                <a:cs typeface="Times New Roman" pitchFamily="18" charset="0"/>
              </a:rPr>
              <a:t>Escolha o tipo de </a:t>
            </a:r>
            <a:r>
              <a:rPr lang="pt-BR" dirty="0" err="1">
                <a:latin typeface="Times New Roman" pitchFamily="18" charset="0"/>
                <a:cs typeface="Times New Roman" pitchFamily="18" charset="0"/>
              </a:rPr>
              <a:t>fanpage</a:t>
            </a:r>
            <a:r>
              <a:rPr lang="pt-BR" dirty="0">
                <a:latin typeface="Times New Roman" pitchFamily="18" charset="0"/>
                <a:cs typeface="Times New Roman" pitchFamily="18" charset="0"/>
              </a:rPr>
              <a:t> (Negócio local, empresas, entidades, causas, celebridades);</a:t>
            </a:r>
          </a:p>
          <a:p>
            <a:pPr>
              <a:buFont typeface="Wingdings" pitchFamily="2" charset="2"/>
              <a:buChar char="ü"/>
            </a:pPr>
            <a:endParaRPr lang="pt-BR" dirty="0">
              <a:latin typeface="Times New Roman" pitchFamily="18" charset="0"/>
              <a:cs typeface="Times New Roman" pitchFamily="18" charset="0"/>
            </a:endParaRPr>
          </a:p>
          <a:p>
            <a:pPr>
              <a:buFont typeface="Wingdings" pitchFamily="2" charset="2"/>
              <a:buChar char="ü"/>
            </a:pPr>
            <a:r>
              <a:rPr lang="pt-BR" dirty="0">
                <a:latin typeface="Times New Roman" pitchFamily="18" charset="0"/>
                <a:cs typeface="Times New Roman" pitchFamily="18" charset="0"/>
              </a:rPr>
              <a:t>Inclua as informações básicas da sua empresa (fotos e outras informações que achar necessário);</a:t>
            </a:r>
          </a:p>
          <a:p>
            <a:pPr>
              <a:buFont typeface="Wingdings" pitchFamily="2" charset="2"/>
              <a:buChar char="ü"/>
            </a:pPr>
            <a:endParaRPr lang="pt-BR" dirty="0">
              <a:latin typeface="Times New Roman" pitchFamily="18" charset="0"/>
              <a:cs typeface="Times New Roman" pitchFamily="18" charset="0"/>
            </a:endParaRPr>
          </a:p>
          <a:p>
            <a:pPr>
              <a:buFont typeface="Wingdings" pitchFamily="2" charset="2"/>
              <a:buChar char="ü"/>
            </a:pPr>
            <a:r>
              <a:rPr lang="pt-BR" dirty="0">
                <a:latin typeface="Times New Roman" pitchFamily="18" charset="0"/>
                <a:cs typeface="Times New Roman" pitchFamily="18" charset="0"/>
              </a:rPr>
              <a:t>Antes, é preciso criar conteúdo e batizar sua página </a:t>
            </a:r>
          </a:p>
          <a:p>
            <a:endParaRPr lang="pt-BR" dirty="0">
              <a:latin typeface="Times New Roman" pitchFamily="18" charset="0"/>
              <a:cs typeface="Times New Roman" pitchFamily="18" charset="0"/>
            </a:endParaRPr>
          </a:p>
          <a:p>
            <a:pPr>
              <a:buFont typeface="Wingdings" pitchFamily="2" charset="2"/>
              <a:buChar char="ü"/>
            </a:pPr>
            <a:r>
              <a:rPr lang="pt-BR" dirty="0">
                <a:latin typeface="Times New Roman" pitchFamily="18" charset="0"/>
                <a:cs typeface="Times New Roman" pitchFamily="18" charset="0"/>
              </a:rPr>
              <a:t>Faça alguns </a:t>
            </a:r>
            <a:r>
              <a:rPr lang="pt-BR" dirty="0" err="1">
                <a:latin typeface="Times New Roman" pitchFamily="18" charset="0"/>
                <a:cs typeface="Times New Roman" pitchFamily="18" charset="0"/>
              </a:rPr>
              <a:t>posts</a:t>
            </a:r>
            <a:r>
              <a:rPr lang="pt-BR" dirty="0">
                <a:latin typeface="Times New Roman" pitchFamily="18" charset="0"/>
                <a:cs typeface="Times New Roman" pitchFamily="18" charset="0"/>
              </a:rPr>
              <a:t>, inclua fotos, teste alguns recursos disponíveis (enquetes, por exemplo) e peça para amigos mais próximos curtirem. Só a partir do 25o Curtir você poderá ter um domínio próprio</a:t>
            </a:r>
          </a:p>
          <a:p>
            <a:r>
              <a:rPr lang="pt-BR" dirty="0">
                <a:latin typeface="Times New Roman" pitchFamily="18" charset="0"/>
                <a:cs typeface="Times New Roman" pitchFamily="18" charset="0"/>
                <a:hlinkClick r:id="rId3"/>
              </a:rPr>
              <a:t>www.facebook.com/suaemrpresa</a:t>
            </a:r>
            <a:endParaRPr lang="pt-BR" dirty="0">
              <a:latin typeface="Times New Roman" pitchFamily="18" charset="0"/>
              <a:cs typeface="Times New Roman" pitchFamily="18" charset="0"/>
            </a:endParaRPr>
          </a:p>
          <a:p>
            <a:endParaRPr lang="pt-BR" dirty="0">
              <a:latin typeface="Times New Roman" pitchFamily="18" charset="0"/>
              <a:cs typeface="Times New Roman" pitchFamily="18" charset="0"/>
            </a:endParaRPr>
          </a:p>
          <a:p>
            <a:pPr>
              <a:buFont typeface="Wingdings" pitchFamily="2" charset="2"/>
              <a:buChar char="ü"/>
            </a:pPr>
            <a:r>
              <a:rPr lang="pt-BR" dirty="0">
                <a:latin typeface="Times New Roman" pitchFamily="18" charset="0"/>
                <a:cs typeface="Times New Roman" pitchFamily="18" charset="0"/>
              </a:rPr>
              <a:t>Com um domínio próprio, inclua mais conteúdo, faça mais</a:t>
            </a:r>
          </a:p>
          <a:p>
            <a:r>
              <a:rPr lang="pt-BR" dirty="0">
                <a:latin typeface="Times New Roman" pitchFamily="18" charset="0"/>
                <a:cs typeface="Times New Roman" pitchFamily="18" charset="0"/>
              </a:rPr>
              <a:t>alguns testes e aí sim divulgue sua </a:t>
            </a:r>
            <a:r>
              <a:rPr lang="pt-BR" dirty="0" err="1">
                <a:latin typeface="Times New Roman" pitchFamily="18" charset="0"/>
                <a:cs typeface="Times New Roman" pitchFamily="18" charset="0"/>
              </a:rPr>
              <a:t>fanpage</a:t>
            </a:r>
            <a:endParaRPr lang="pt-BR" dirty="0">
              <a:latin typeface="Times New Roman" pitchFamily="18" charset="0"/>
              <a:cs typeface="Times New Roman" pitchFamily="18" charset="0"/>
            </a:endParaRPr>
          </a:p>
        </p:txBody>
      </p:sp>
      <p:pic>
        <p:nvPicPr>
          <p:cNvPr id="10" name="Imagem 9" descr="IMG_3423.JPG"/>
          <p:cNvPicPr>
            <a:picLocks noChangeAspect="1"/>
          </p:cNvPicPr>
          <p:nvPr/>
        </p:nvPicPr>
        <p:blipFill>
          <a:blip r:embed="rId4" cstate="print"/>
          <a:stretch>
            <a:fillRect/>
          </a:stretch>
        </p:blipFill>
        <p:spPr>
          <a:xfrm>
            <a:off x="0" y="5661248"/>
            <a:ext cx="1091887" cy="1052736"/>
          </a:xfrm>
          <a:prstGeom prst="rect">
            <a:avLst/>
          </a:prstGeom>
        </p:spPr>
      </p:pic>
      <p:sp>
        <p:nvSpPr>
          <p:cNvPr id="6" name="Retângulo 5"/>
          <p:cNvSpPr/>
          <p:nvPr/>
        </p:nvSpPr>
        <p:spPr>
          <a:xfrm>
            <a:off x="1403648" y="5733256"/>
            <a:ext cx="4572000" cy="923330"/>
          </a:xfrm>
          <a:prstGeom prst="rect">
            <a:avLst/>
          </a:prstGeom>
        </p:spPr>
        <p:txBody>
          <a:bodyPr>
            <a:spAutoFit/>
          </a:bodyPr>
          <a:lstStyle/>
          <a:p>
            <a:r>
              <a:rPr lang="pt-BR" b="1" dirty="0">
                <a:latin typeface="Times New Roman" pitchFamily="18" charset="0"/>
                <a:cs typeface="Times New Roman" pitchFamily="18" charset="0"/>
              </a:rPr>
              <a:t>IMPORTANTE: </a:t>
            </a:r>
            <a:r>
              <a:rPr lang="pt-BR" dirty="0">
                <a:latin typeface="Times New Roman" pitchFamily="18" charset="0"/>
                <a:cs typeface="Times New Roman" pitchFamily="18" charset="0"/>
              </a:rPr>
              <a:t>Pense muito bem na hora de batizar sua página. O </a:t>
            </a:r>
            <a:r>
              <a:rPr lang="pt-BR" dirty="0" err="1">
                <a:latin typeface="Times New Roman" pitchFamily="18" charset="0"/>
                <a:cs typeface="Times New Roman" pitchFamily="18" charset="0"/>
              </a:rPr>
              <a:t>Facebook</a:t>
            </a:r>
            <a:r>
              <a:rPr lang="pt-BR" dirty="0">
                <a:latin typeface="Times New Roman" pitchFamily="18" charset="0"/>
                <a:cs typeface="Times New Roman" pitchFamily="18" charset="0"/>
              </a:rPr>
              <a:t> </a:t>
            </a:r>
            <a:r>
              <a:rPr lang="pt-BR" b="1" u="sng" dirty="0">
                <a:latin typeface="Times New Roman" pitchFamily="18" charset="0"/>
                <a:cs typeface="Times New Roman" pitchFamily="18" charset="0"/>
              </a:rPr>
              <a:t>não</a:t>
            </a:r>
            <a:r>
              <a:rPr lang="pt-BR" dirty="0">
                <a:latin typeface="Times New Roman" pitchFamily="18" charset="0"/>
                <a:cs typeface="Times New Roman" pitchFamily="18" charset="0"/>
              </a:rPr>
              <a:t> permite alterações depois!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lum bright="50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8640960" cy="646331"/>
          </a:xfrm>
          <a:prstGeom prst="rect">
            <a:avLst/>
          </a:prstGeom>
          <a:noFill/>
        </p:spPr>
        <p:txBody>
          <a:bodyPr wrap="square" rtlCol="0">
            <a:spAutoFit/>
          </a:bodyPr>
          <a:lstStyle/>
          <a:p>
            <a:pPr algn="ctr"/>
            <a:r>
              <a:rPr lang="pt-BR" sz="3600" dirty="0">
                <a:latin typeface="Times New Roman" pitchFamily="18" charset="0"/>
                <a:cs typeface="Times New Roman" pitchFamily="18" charset="0"/>
              </a:rPr>
              <a:t>Melhor dia para postar</a:t>
            </a:r>
          </a:p>
        </p:txBody>
      </p:sp>
      <p:pic>
        <p:nvPicPr>
          <p:cNvPr id="10" name="Imagem 9" descr="IMG_3423.JPG"/>
          <p:cNvPicPr>
            <a:picLocks noChangeAspect="1"/>
          </p:cNvPicPr>
          <p:nvPr/>
        </p:nvPicPr>
        <p:blipFill>
          <a:blip r:embed="rId3" cstate="print"/>
          <a:stretch>
            <a:fillRect/>
          </a:stretch>
        </p:blipFill>
        <p:spPr>
          <a:xfrm>
            <a:off x="0" y="5661248"/>
            <a:ext cx="1091887" cy="1052736"/>
          </a:xfrm>
          <a:prstGeom prst="rect">
            <a:avLst/>
          </a:prstGeom>
        </p:spPr>
      </p:pic>
      <p:sp>
        <p:nvSpPr>
          <p:cNvPr id="6" name="Retângulo 5"/>
          <p:cNvSpPr/>
          <p:nvPr/>
        </p:nvSpPr>
        <p:spPr>
          <a:xfrm>
            <a:off x="1403648" y="5733256"/>
            <a:ext cx="6120680" cy="400110"/>
          </a:xfrm>
          <a:prstGeom prst="rect">
            <a:avLst/>
          </a:prstGeom>
        </p:spPr>
        <p:txBody>
          <a:bodyPr wrap="square">
            <a:spAutoFit/>
          </a:bodyPr>
          <a:lstStyle/>
          <a:p>
            <a:pPr algn="ctr"/>
            <a:r>
              <a:rPr lang="pt-BR" sz="2000" b="1" dirty="0"/>
              <a:t>Agende Suas postagens www.facebook.com/postcron</a:t>
            </a:r>
          </a:p>
        </p:txBody>
      </p:sp>
      <p:pic>
        <p:nvPicPr>
          <p:cNvPr id="8" name="Imagem 7" descr="gddf.bmp"/>
          <p:cNvPicPr>
            <a:picLocks noChangeAspect="1"/>
          </p:cNvPicPr>
          <p:nvPr/>
        </p:nvPicPr>
        <p:blipFill>
          <a:blip r:embed="rId4" cstate="print"/>
          <a:stretch>
            <a:fillRect/>
          </a:stretch>
        </p:blipFill>
        <p:spPr>
          <a:xfrm>
            <a:off x="1043608" y="980728"/>
            <a:ext cx="6353275" cy="475252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lum bright="50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8640960" cy="646331"/>
          </a:xfrm>
          <a:prstGeom prst="rect">
            <a:avLst/>
          </a:prstGeom>
          <a:noFill/>
        </p:spPr>
        <p:txBody>
          <a:bodyPr wrap="square" rtlCol="0">
            <a:spAutoFit/>
          </a:bodyPr>
          <a:lstStyle/>
          <a:p>
            <a:pPr algn="ctr"/>
            <a:r>
              <a:rPr lang="pt-BR" sz="3600" dirty="0">
                <a:latin typeface="Times New Roman" pitchFamily="18" charset="0"/>
                <a:cs typeface="Times New Roman" pitchFamily="18" charset="0"/>
              </a:rPr>
              <a:t>O que fazer na </a:t>
            </a:r>
            <a:r>
              <a:rPr lang="pt-BR" sz="3600" dirty="0" err="1">
                <a:latin typeface="Times New Roman" pitchFamily="18" charset="0"/>
                <a:cs typeface="Times New Roman" pitchFamily="18" charset="0"/>
              </a:rPr>
              <a:t>Fanpange</a:t>
            </a:r>
            <a:r>
              <a:rPr lang="pt-BR" sz="3600" dirty="0">
                <a:latin typeface="Times New Roman" pitchFamily="18" charset="0"/>
                <a:cs typeface="Times New Roman" pitchFamily="18" charset="0"/>
              </a:rPr>
              <a:t>?</a:t>
            </a:r>
          </a:p>
        </p:txBody>
      </p:sp>
      <p:pic>
        <p:nvPicPr>
          <p:cNvPr id="10" name="Imagem 9" descr="IMG_3423.JPG"/>
          <p:cNvPicPr>
            <a:picLocks noChangeAspect="1"/>
          </p:cNvPicPr>
          <p:nvPr/>
        </p:nvPicPr>
        <p:blipFill>
          <a:blip r:embed="rId3" cstate="print"/>
          <a:stretch>
            <a:fillRect/>
          </a:stretch>
        </p:blipFill>
        <p:spPr>
          <a:xfrm>
            <a:off x="0" y="5661248"/>
            <a:ext cx="1091887" cy="1052736"/>
          </a:xfrm>
          <a:prstGeom prst="rect">
            <a:avLst/>
          </a:prstGeom>
        </p:spPr>
      </p:pic>
      <p:sp>
        <p:nvSpPr>
          <p:cNvPr id="6" name="Retângulo 5"/>
          <p:cNvSpPr/>
          <p:nvPr/>
        </p:nvSpPr>
        <p:spPr>
          <a:xfrm>
            <a:off x="683568" y="1412776"/>
            <a:ext cx="6120680" cy="3477875"/>
          </a:xfrm>
          <a:prstGeom prst="rect">
            <a:avLst/>
          </a:prstGeom>
        </p:spPr>
        <p:txBody>
          <a:bodyPr wrap="square">
            <a:spAutoFit/>
          </a:bodyPr>
          <a:lstStyle/>
          <a:p>
            <a:pPr>
              <a:buFont typeface="Wingdings" pitchFamily="2" charset="2"/>
              <a:buChar char="ü"/>
            </a:pPr>
            <a:r>
              <a:rPr lang="pt-BR" sz="2000" b="1" dirty="0"/>
              <a:t>Propagandas;</a:t>
            </a:r>
          </a:p>
          <a:p>
            <a:pPr>
              <a:buFont typeface="Wingdings" pitchFamily="2" charset="2"/>
              <a:buChar char="ü"/>
            </a:pPr>
            <a:r>
              <a:rPr lang="pt-BR" sz="2000" b="1" dirty="0"/>
              <a:t>Promoções;</a:t>
            </a:r>
          </a:p>
          <a:p>
            <a:pPr>
              <a:buFont typeface="Wingdings" pitchFamily="2" charset="2"/>
              <a:buChar char="ü"/>
            </a:pPr>
            <a:r>
              <a:rPr lang="pt-BR" sz="2000" b="1" dirty="0"/>
              <a:t>História da Empresa;</a:t>
            </a:r>
          </a:p>
          <a:p>
            <a:pPr>
              <a:buFont typeface="Wingdings" pitchFamily="2" charset="2"/>
              <a:buChar char="ü"/>
            </a:pPr>
            <a:r>
              <a:rPr lang="pt-BR" sz="2000" b="1" dirty="0"/>
              <a:t>Depoimento de Clientes;</a:t>
            </a:r>
          </a:p>
          <a:p>
            <a:pPr>
              <a:buFont typeface="Wingdings" pitchFamily="2" charset="2"/>
              <a:buChar char="ü"/>
            </a:pPr>
            <a:r>
              <a:rPr lang="pt-BR" sz="2000" b="1" dirty="0"/>
              <a:t>Divulgação de Notícias;</a:t>
            </a:r>
          </a:p>
          <a:p>
            <a:pPr>
              <a:buFont typeface="Wingdings" pitchFamily="2" charset="2"/>
              <a:buChar char="ü"/>
            </a:pPr>
            <a:r>
              <a:rPr lang="pt-BR" sz="2000" b="1" dirty="0"/>
              <a:t>Dicas e Sugestões;</a:t>
            </a:r>
          </a:p>
          <a:p>
            <a:pPr>
              <a:buFont typeface="Wingdings" pitchFamily="2" charset="2"/>
              <a:buChar char="ü"/>
            </a:pPr>
            <a:r>
              <a:rPr lang="pt-BR" sz="2000" b="1" dirty="0" err="1"/>
              <a:t>Quizz</a:t>
            </a:r>
            <a:r>
              <a:rPr lang="pt-BR" sz="2000" b="1" dirty="0"/>
              <a:t> e Enquetes;</a:t>
            </a:r>
          </a:p>
          <a:p>
            <a:pPr>
              <a:buFont typeface="Wingdings" pitchFamily="2" charset="2"/>
              <a:buChar char="ü"/>
            </a:pPr>
            <a:r>
              <a:rPr lang="pt-BR" sz="2000" b="1" dirty="0"/>
              <a:t>Álbuns;</a:t>
            </a:r>
          </a:p>
          <a:p>
            <a:pPr>
              <a:buFont typeface="Wingdings" pitchFamily="2" charset="2"/>
              <a:buChar char="ü"/>
            </a:pPr>
            <a:r>
              <a:rPr lang="pt-BR" sz="2000" b="1" dirty="0"/>
              <a:t>Comunicação com o Cliente.</a:t>
            </a:r>
          </a:p>
          <a:p>
            <a:pPr algn="ctr"/>
            <a:endParaRPr lang="pt-BR" sz="2000" b="1" dirty="0"/>
          </a:p>
          <a:p>
            <a:pPr algn="ctr"/>
            <a:endParaRPr lang="pt-BR" sz="2000" b="1" dirty="0"/>
          </a:p>
        </p:txBody>
      </p:sp>
      <p:sp>
        <p:nvSpPr>
          <p:cNvPr id="7" name="Retângulo 6"/>
          <p:cNvSpPr/>
          <p:nvPr/>
        </p:nvSpPr>
        <p:spPr>
          <a:xfrm>
            <a:off x="2411760" y="4869160"/>
            <a:ext cx="5184576" cy="923330"/>
          </a:xfrm>
          <a:prstGeom prst="rect">
            <a:avLst/>
          </a:prstGeom>
        </p:spPr>
        <p:txBody>
          <a:bodyPr wrap="square">
            <a:spAutoFit/>
          </a:bodyPr>
          <a:lstStyle/>
          <a:p>
            <a:pPr>
              <a:buFont typeface="Wingdings" pitchFamily="2" charset="2"/>
              <a:buChar char="Ø"/>
            </a:pPr>
            <a:r>
              <a:rPr lang="pt-BR" dirty="0">
                <a:latin typeface="Times New Roman" pitchFamily="18" charset="0"/>
                <a:cs typeface="Times New Roman" pitchFamily="18" charset="0"/>
              </a:rPr>
              <a:t> Não esqueça: este é um canal por onde os consumidores interagem. Caso seja conveniente, sempre responda! Faça </a:t>
            </a:r>
            <a:r>
              <a:rPr lang="pt-BR" b="1" dirty="0">
                <a:latin typeface="Times New Roman" pitchFamily="18" charset="0"/>
                <a:cs typeface="Times New Roman" pitchFamily="18" charset="0"/>
              </a:rPr>
              <a:t>RELACIONAMENTO!!</a:t>
            </a:r>
            <a:endParaRPr lang="pt-BR" dirty="0">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lum bright="38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1954702" cy="830997"/>
          </a:xfrm>
          <a:prstGeom prst="rect">
            <a:avLst/>
          </a:prstGeom>
          <a:noFill/>
        </p:spPr>
        <p:txBody>
          <a:bodyPr wrap="none" rtlCol="0">
            <a:spAutoFit/>
          </a:bodyPr>
          <a:lstStyle/>
          <a:p>
            <a:r>
              <a:rPr lang="pt-BR" sz="4800" dirty="0" err="1">
                <a:latin typeface="Times New Roman" pitchFamily="18" charset="0"/>
                <a:cs typeface="Times New Roman" pitchFamily="18" charset="0"/>
              </a:rPr>
              <a:t>Twitter</a:t>
            </a:r>
            <a:endParaRPr lang="pt-BR" sz="4800" dirty="0">
              <a:latin typeface="Times New Roman" pitchFamily="18" charset="0"/>
              <a:cs typeface="Times New Roman" pitchFamily="18" charset="0"/>
            </a:endParaRPr>
          </a:p>
        </p:txBody>
      </p:sp>
      <p:sp>
        <p:nvSpPr>
          <p:cNvPr id="5" name="CaixaDeTexto 4"/>
          <p:cNvSpPr txBox="1"/>
          <p:nvPr/>
        </p:nvSpPr>
        <p:spPr>
          <a:xfrm>
            <a:off x="467544" y="1700808"/>
            <a:ext cx="6408712" cy="3139321"/>
          </a:xfrm>
          <a:prstGeom prst="rect">
            <a:avLst/>
          </a:prstGeom>
          <a:noFill/>
        </p:spPr>
        <p:txBody>
          <a:bodyPr wrap="square" rtlCol="0">
            <a:spAutoFit/>
          </a:bodyPr>
          <a:lstStyle/>
          <a:p>
            <a:r>
              <a:rPr lang="pt-BR" b="1" dirty="0"/>
              <a:t>Você tem 140 caracteres para passar sua informação. O</a:t>
            </a:r>
          </a:p>
          <a:p>
            <a:r>
              <a:rPr lang="pt-BR" b="1" dirty="0"/>
              <a:t>que você irá fazer?</a:t>
            </a:r>
          </a:p>
          <a:p>
            <a:endParaRPr lang="pt-BR" b="1" dirty="0"/>
          </a:p>
          <a:p>
            <a:r>
              <a:rPr lang="pt-BR" dirty="0"/>
              <a:t>O </a:t>
            </a:r>
            <a:r>
              <a:rPr lang="pt-BR" dirty="0" err="1"/>
              <a:t>Twitter</a:t>
            </a:r>
            <a:r>
              <a:rPr lang="pt-BR" dirty="0"/>
              <a:t> é uma newsletter customizada pelo próprio usuário e um ótimo gerador de tráfego para o blog e outros canais :</a:t>
            </a:r>
          </a:p>
          <a:p>
            <a:r>
              <a:rPr lang="pt-BR" dirty="0"/>
              <a:t>•Divulgação de notícias</a:t>
            </a:r>
          </a:p>
          <a:p>
            <a:r>
              <a:rPr lang="pt-BR" dirty="0"/>
              <a:t>•Dicas e serviços</a:t>
            </a:r>
          </a:p>
          <a:p>
            <a:r>
              <a:rPr lang="pt-BR" dirty="0"/>
              <a:t>•Tirar dúvidas</a:t>
            </a:r>
          </a:p>
          <a:p>
            <a:r>
              <a:rPr lang="pt-BR" dirty="0"/>
              <a:t>•Atendimento de pedidos</a:t>
            </a:r>
          </a:p>
          <a:p>
            <a:r>
              <a:rPr lang="pt-BR" dirty="0"/>
              <a:t> </a:t>
            </a:r>
          </a:p>
          <a:p>
            <a:r>
              <a:rPr lang="pt-BR" dirty="0"/>
              <a:t>Crie mensagens criativas e que despertem a curiosidade!</a:t>
            </a:r>
          </a:p>
        </p:txBody>
      </p:sp>
      <p:pic>
        <p:nvPicPr>
          <p:cNvPr id="10" name="Imagem 9" descr="IMG_3423.JPG"/>
          <p:cNvPicPr>
            <a:picLocks noChangeAspect="1"/>
          </p:cNvPicPr>
          <p:nvPr/>
        </p:nvPicPr>
        <p:blipFill>
          <a:blip r:embed="rId3" cstate="print"/>
          <a:stretch>
            <a:fillRect/>
          </a:stretch>
        </p:blipFill>
        <p:spPr>
          <a:xfrm>
            <a:off x="0" y="5661248"/>
            <a:ext cx="1091887" cy="1052736"/>
          </a:xfrm>
          <a:prstGeom prst="rect">
            <a:avLst/>
          </a:prstGeom>
        </p:spPr>
      </p:pic>
      <p:sp>
        <p:nvSpPr>
          <p:cNvPr id="7" name="Retângulo 6"/>
          <p:cNvSpPr/>
          <p:nvPr/>
        </p:nvSpPr>
        <p:spPr>
          <a:xfrm>
            <a:off x="2195736" y="5085184"/>
            <a:ext cx="4572000" cy="1200329"/>
          </a:xfrm>
          <a:prstGeom prst="rect">
            <a:avLst/>
          </a:prstGeom>
        </p:spPr>
        <p:txBody>
          <a:bodyPr>
            <a:spAutoFit/>
          </a:bodyPr>
          <a:lstStyle/>
          <a:p>
            <a:r>
              <a:rPr lang="pt-BR" b="1" u="sng" dirty="0"/>
              <a:t>Lembre-se</a:t>
            </a:r>
            <a:r>
              <a:rPr lang="pt-BR" dirty="0"/>
              <a:t>: as pessoas não entram no </a:t>
            </a:r>
            <a:r>
              <a:rPr lang="pt-BR" dirty="0" err="1"/>
              <a:t>Twitter</a:t>
            </a:r>
            <a:r>
              <a:rPr lang="pt-BR" dirty="0"/>
              <a:t> o dia todo. Divulgue seu conteúdo várias vezes por dia (3 a 5 no mínimo), mas sem fazer </a:t>
            </a:r>
            <a:r>
              <a:rPr lang="pt-BR" dirty="0" err="1"/>
              <a:t>flood</a:t>
            </a:r>
            <a:r>
              <a:rPr lang="pt-BR" dirty="0"/>
              <a:t>!</a:t>
            </a:r>
            <a:endParaRPr lang="pt-BR" dirty="0">
              <a:latin typeface="Times New Roman" pitchFamily="18" charset="0"/>
              <a:cs typeface="Times New Roman" pitchFamily="18" charset="0"/>
            </a:endParaRPr>
          </a:p>
        </p:txBody>
      </p:sp>
      <p:pic>
        <p:nvPicPr>
          <p:cNvPr id="9" name="Imagem 8" descr="f1b5lfuzmwvzs7nslwbn.jpg"/>
          <p:cNvPicPr>
            <a:picLocks noChangeAspect="1"/>
          </p:cNvPicPr>
          <p:nvPr/>
        </p:nvPicPr>
        <p:blipFill>
          <a:blip r:embed="rId4" cstate="print"/>
          <a:stretch>
            <a:fillRect/>
          </a:stretch>
        </p:blipFill>
        <p:spPr>
          <a:xfrm>
            <a:off x="6084168" y="260648"/>
            <a:ext cx="1957697" cy="102452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stretch>
            <a:fillRect/>
          </a:stretch>
        </p:blipFill>
        <p:spPr>
          <a:xfrm>
            <a:off x="-23402" y="9697"/>
            <a:ext cx="9134892" cy="6864845"/>
          </a:xfrm>
          <a:prstGeom prst="rect">
            <a:avLst/>
          </a:prstGeom>
        </p:spPr>
      </p:pic>
      <p:sp>
        <p:nvSpPr>
          <p:cNvPr id="4" name="CaixaDeTexto 3"/>
          <p:cNvSpPr txBox="1"/>
          <p:nvPr/>
        </p:nvSpPr>
        <p:spPr>
          <a:xfrm>
            <a:off x="0" y="260648"/>
            <a:ext cx="1584088" cy="830997"/>
          </a:xfrm>
          <a:prstGeom prst="rect">
            <a:avLst/>
          </a:prstGeom>
          <a:noFill/>
        </p:spPr>
        <p:txBody>
          <a:bodyPr wrap="none" rtlCol="0">
            <a:spAutoFit/>
          </a:bodyPr>
          <a:lstStyle/>
          <a:p>
            <a:r>
              <a:rPr lang="pt-BR" sz="4800" dirty="0">
                <a:latin typeface="Times New Roman" pitchFamily="18" charset="0"/>
                <a:cs typeface="Times New Roman" pitchFamily="18" charset="0"/>
              </a:rPr>
              <a:t>Dicas</a:t>
            </a:r>
          </a:p>
        </p:txBody>
      </p:sp>
      <p:sp>
        <p:nvSpPr>
          <p:cNvPr id="5" name="CaixaDeTexto 4"/>
          <p:cNvSpPr txBox="1"/>
          <p:nvPr/>
        </p:nvSpPr>
        <p:spPr>
          <a:xfrm>
            <a:off x="683568" y="1268760"/>
            <a:ext cx="4464496" cy="5355312"/>
          </a:xfrm>
          <a:prstGeom prst="rect">
            <a:avLst/>
          </a:prstGeom>
          <a:noFill/>
        </p:spPr>
        <p:txBody>
          <a:bodyPr wrap="square" rtlCol="0">
            <a:spAutoFit/>
          </a:bodyPr>
          <a:lstStyle/>
          <a:p>
            <a:pPr>
              <a:buFont typeface="Wingdings" pitchFamily="2" charset="2"/>
              <a:buChar char="Ø"/>
            </a:pPr>
            <a:r>
              <a:rPr lang="pt-BR" dirty="0"/>
              <a:t>Use mensagens em forma de interrogação (Quer </a:t>
            </a:r>
            <a:r>
              <a:rPr lang="pt-BR" dirty="0" err="1"/>
              <a:t>sabercomo</a:t>
            </a:r>
            <a:r>
              <a:rPr lang="pt-BR" dirty="0"/>
              <a:t> conseguir seguidores no </a:t>
            </a:r>
            <a:r>
              <a:rPr lang="pt-BR" dirty="0" err="1"/>
              <a:t>Twitter</a:t>
            </a:r>
            <a:r>
              <a:rPr lang="pt-BR" dirty="0"/>
              <a:t>?) ou de listas (5 maneiras de conseguir seguidores no </a:t>
            </a:r>
            <a:r>
              <a:rPr lang="pt-BR" dirty="0" err="1"/>
              <a:t>Twitter</a:t>
            </a:r>
            <a:r>
              <a:rPr lang="pt-BR" dirty="0"/>
              <a:t>);</a:t>
            </a:r>
          </a:p>
          <a:p>
            <a:pPr>
              <a:buFont typeface="Wingdings" pitchFamily="2" charset="2"/>
              <a:buChar char="Ø"/>
            </a:pPr>
            <a:endParaRPr lang="pt-BR" dirty="0"/>
          </a:p>
          <a:p>
            <a:pPr>
              <a:buFont typeface="Wingdings" pitchFamily="2" charset="2"/>
              <a:buChar char="Ø"/>
            </a:pPr>
            <a:r>
              <a:rPr lang="pt-BR" dirty="0"/>
              <a:t>Utilize </a:t>
            </a:r>
            <a:r>
              <a:rPr lang="pt-BR" dirty="0" err="1"/>
              <a:t>hastags</a:t>
            </a:r>
            <a:r>
              <a:rPr lang="pt-BR" dirty="0"/>
              <a:t> não apenas para identificar a mensagem, mas também para torná-la mais atraente ( #promoção #novidade #concurso #grátis);</a:t>
            </a:r>
          </a:p>
          <a:p>
            <a:pPr>
              <a:buFont typeface="Wingdings" pitchFamily="2" charset="2"/>
              <a:buChar char="Ø"/>
            </a:pPr>
            <a:endParaRPr lang="pt-BR" dirty="0"/>
          </a:p>
          <a:p>
            <a:pPr>
              <a:buFont typeface="Wingdings" pitchFamily="2" charset="2"/>
              <a:buChar char="Ø"/>
            </a:pPr>
            <a:r>
              <a:rPr lang="pt-BR" dirty="0"/>
              <a:t>Os horários de pico são quinta, quarta e terça das 14h às 17h. Descubra o melhor horário para você pelo Social </a:t>
            </a:r>
            <a:r>
              <a:rPr lang="pt-BR" dirty="0" err="1"/>
              <a:t>Bro</a:t>
            </a:r>
            <a:r>
              <a:rPr lang="pt-BR" dirty="0"/>
              <a:t> ou pelo </a:t>
            </a:r>
            <a:r>
              <a:rPr lang="pt-BR" dirty="0" err="1"/>
              <a:t>Timely</a:t>
            </a:r>
            <a:r>
              <a:rPr lang="pt-BR" dirty="0"/>
              <a:t>, que analisa os seus períodos de melhor performance;</a:t>
            </a:r>
          </a:p>
          <a:p>
            <a:pPr>
              <a:buFont typeface="Wingdings" pitchFamily="2" charset="2"/>
              <a:buChar char="Ø"/>
            </a:pPr>
            <a:endParaRPr lang="pt-BR" dirty="0"/>
          </a:p>
          <a:p>
            <a:pPr>
              <a:buFont typeface="Wingdings" pitchFamily="2" charset="2"/>
              <a:buChar char="Ø"/>
            </a:pPr>
            <a:r>
              <a:rPr lang="pt-BR" dirty="0"/>
              <a:t>Use o twittercounter.com e crowdbooster.com para mensurar os resultados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lum bright="38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1382110" cy="830997"/>
          </a:xfrm>
          <a:prstGeom prst="rect">
            <a:avLst/>
          </a:prstGeom>
          <a:noFill/>
        </p:spPr>
        <p:txBody>
          <a:bodyPr wrap="none" rtlCol="0">
            <a:spAutoFit/>
          </a:bodyPr>
          <a:lstStyle/>
          <a:p>
            <a:r>
              <a:rPr lang="pt-BR" sz="4800" dirty="0">
                <a:latin typeface="Times New Roman" pitchFamily="18" charset="0"/>
                <a:cs typeface="Times New Roman" pitchFamily="18" charset="0"/>
              </a:rPr>
              <a:t>Blog</a:t>
            </a:r>
          </a:p>
        </p:txBody>
      </p:sp>
      <p:pic>
        <p:nvPicPr>
          <p:cNvPr id="10" name="Imagem 9" descr="IMG_3423.JPG"/>
          <p:cNvPicPr>
            <a:picLocks noChangeAspect="1"/>
          </p:cNvPicPr>
          <p:nvPr/>
        </p:nvPicPr>
        <p:blipFill>
          <a:blip r:embed="rId3" cstate="print"/>
          <a:stretch>
            <a:fillRect/>
          </a:stretch>
        </p:blipFill>
        <p:spPr>
          <a:xfrm>
            <a:off x="0" y="5661248"/>
            <a:ext cx="1091887" cy="1052736"/>
          </a:xfrm>
          <a:prstGeom prst="rect">
            <a:avLst/>
          </a:prstGeom>
        </p:spPr>
      </p:pic>
      <p:pic>
        <p:nvPicPr>
          <p:cNvPr id="8" name="Imagem 7" descr="sdff.bmp"/>
          <p:cNvPicPr>
            <a:picLocks noChangeAspect="1"/>
          </p:cNvPicPr>
          <p:nvPr/>
        </p:nvPicPr>
        <p:blipFill>
          <a:blip r:embed="rId4" cstate="print"/>
          <a:stretch>
            <a:fillRect/>
          </a:stretch>
        </p:blipFill>
        <p:spPr>
          <a:xfrm>
            <a:off x="0" y="1196752"/>
            <a:ext cx="3914775" cy="2771775"/>
          </a:xfrm>
          <a:prstGeom prst="rect">
            <a:avLst/>
          </a:prstGeom>
        </p:spPr>
      </p:pic>
      <p:pic>
        <p:nvPicPr>
          <p:cNvPr id="14" name="Imagem 13" descr="hhghghghh.bmp"/>
          <p:cNvPicPr>
            <a:picLocks noChangeAspect="1"/>
          </p:cNvPicPr>
          <p:nvPr/>
        </p:nvPicPr>
        <p:blipFill>
          <a:blip r:embed="rId5" cstate="print"/>
          <a:stretch>
            <a:fillRect/>
          </a:stretch>
        </p:blipFill>
        <p:spPr>
          <a:xfrm>
            <a:off x="4644008" y="764704"/>
            <a:ext cx="3371850" cy="2962275"/>
          </a:xfrm>
          <a:prstGeom prst="rect">
            <a:avLst/>
          </a:prstGeom>
        </p:spPr>
      </p:pic>
      <p:pic>
        <p:nvPicPr>
          <p:cNvPr id="15" name="Imagem 14" descr="klljluli.bmp"/>
          <p:cNvPicPr>
            <a:picLocks noChangeAspect="1"/>
          </p:cNvPicPr>
          <p:nvPr/>
        </p:nvPicPr>
        <p:blipFill>
          <a:blip r:embed="rId6" cstate="print"/>
          <a:stretch>
            <a:fillRect/>
          </a:stretch>
        </p:blipFill>
        <p:spPr>
          <a:xfrm>
            <a:off x="2771800" y="3356992"/>
            <a:ext cx="3000375" cy="28384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79512" y="260648"/>
            <a:ext cx="1382110" cy="830997"/>
          </a:xfrm>
          <a:prstGeom prst="rect">
            <a:avLst/>
          </a:prstGeom>
          <a:noFill/>
        </p:spPr>
        <p:txBody>
          <a:bodyPr wrap="none" rtlCol="0">
            <a:spAutoFit/>
          </a:bodyPr>
          <a:lstStyle/>
          <a:p>
            <a:r>
              <a:rPr lang="pt-BR" sz="4800" dirty="0">
                <a:latin typeface="Times New Roman" pitchFamily="18" charset="0"/>
                <a:cs typeface="Times New Roman" pitchFamily="18" charset="0"/>
              </a:rPr>
              <a:t>Blog</a:t>
            </a:r>
          </a:p>
        </p:txBody>
      </p:sp>
      <p:pic>
        <p:nvPicPr>
          <p:cNvPr id="10" name="Imagem 9" descr="IMG_3423.JPG"/>
          <p:cNvPicPr>
            <a:picLocks noChangeAspect="1"/>
          </p:cNvPicPr>
          <p:nvPr/>
        </p:nvPicPr>
        <p:blipFill>
          <a:blip r:embed="rId2" cstate="print"/>
          <a:stretch>
            <a:fillRect/>
          </a:stretch>
        </p:blipFill>
        <p:spPr>
          <a:xfrm>
            <a:off x="0" y="5661248"/>
            <a:ext cx="1091887" cy="1052736"/>
          </a:xfrm>
          <a:prstGeom prst="rect">
            <a:avLst/>
          </a:prstGeom>
        </p:spPr>
      </p:pic>
      <p:sp>
        <p:nvSpPr>
          <p:cNvPr id="9" name="Retângulo 8"/>
          <p:cNvSpPr/>
          <p:nvPr/>
        </p:nvSpPr>
        <p:spPr>
          <a:xfrm>
            <a:off x="179512" y="1196752"/>
            <a:ext cx="6768752" cy="2585323"/>
          </a:xfrm>
          <a:prstGeom prst="rect">
            <a:avLst/>
          </a:prstGeom>
        </p:spPr>
        <p:txBody>
          <a:bodyPr wrap="square">
            <a:spAutoFit/>
          </a:bodyPr>
          <a:lstStyle/>
          <a:p>
            <a:r>
              <a:rPr lang="pt-BR" b="1" dirty="0">
                <a:latin typeface="Times New Roman" pitchFamily="18" charset="0"/>
                <a:cs typeface="Times New Roman" pitchFamily="18" charset="0"/>
              </a:rPr>
              <a:t>O que o meu </a:t>
            </a:r>
            <a:r>
              <a:rPr lang="pt-BR" b="1" dirty="0" err="1">
                <a:latin typeface="Times New Roman" pitchFamily="18" charset="0"/>
                <a:cs typeface="Times New Roman" pitchFamily="18" charset="0"/>
              </a:rPr>
              <a:t>target</a:t>
            </a:r>
            <a:r>
              <a:rPr lang="pt-BR" b="1" dirty="0">
                <a:latin typeface="Times New Roman" pitchFamily="18" charset="0"/>
                <a:cs typeface="Times New Roman" pitchFamily="18" charset="0"/>
              </a:rPr>
              <a:t> quer ler?</a:t>
            </a:r>
          </a:p>
          <a:p>
            <a:endParaRPr lang="pt-BR" dirty="0">
              <a:latin typeface="Times New Roman" pitchFamily="18" charset="0"/>
              <a:cs typeface="Times New Roman" pitchFamily="18" charset="0"/>
            </a:endParaRPr>
          </a:p>
          <a:p>
            <a:r>
              <a:rPr lang="pt-BR" b="1" dirty="0">
                <a:latin typeface="Times New Roman" pitchFamily="18" charset="0"/>
                <a:cs typeface="Times New Roman" pitchFamily="18" charset="0"/>
              </a:rPr>
              <a:t>Objetivo: </a:t>
            </a:r>
            <a:r>
              <a:rPr lang="pt-BR" dirty="0">
                <a:latin typeface="Times New Roman" pitchFamily="18" charset="0"/>
                <a:cs typeface="Times New Roman" pitchFamily="18" charset="0"/>
              </a:rPr>
              <a:t>fazer um conteúdo exclusivo, renovado constantemente, que interesse o </a:t>
            </a:r>
            <a:r>
              <a:rPr lang="pt-BR" dirty="0" err="1">
                <a:latin typeface="Times New Roman" pitchFamily="18" charset="0"/>
                <a:cs typeface="Times New Roman" pitchFamily="18" charset="0"/>
              </a:rPr>
              <a:t>target</a:t>
            </a:r>
            <a:r>
              <a:rPr lang="pt-BR" dirty="0">
                <a:latin typeface="Times New Roman" pitchFamily="18" charset="0"/>
                <a:cs typeface="Times New Roman" pitchFamily="18" charset="0"/>
              </a:rPr>
              <a:t> e que o faça voltar ao blog.</a:t>
            </a:r>
          </a:p>
          <a:p>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 Visitas constantes aumentam as chances de diálogo, de relacionamento.</a:t>
            </a:r>
          </a:p>
          <a:p>
            <a:pPr>
              <a:buFont typeface="Wingdings" pitchFamily="2" charset="2"/>
              <a:buChar char="Ø"/>
            </a:pPr>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 Utilizar recursos para melhorar a interatividade.</a:t>
            </a:r>
          </a:p>
        </p:txBody>
      </p:sp>
      <p:pic>
        <p:nvPicPr>
          <p:cNvPr id="13" name="Imagem 12" descr="fdfdfdgf.bmp"/>
          <p:cNvPicPr>
            <a:picLocks noChangeAspect="1"/>
          </p:cNvPicPr>
          <p:nvPr/>
        </p:nvPicPr>
        <p:blipFill>
          <a:blip r:embed="rId3" cstate="print"/>
          <a:stretch>
            <a:fillRect/>
          </a:stretch>
        </p:blipFill>
        <p:spPr>
          <a:xfrm>
            <a:off x="3203848" y="3933056"/>
            <a:ext cx="5249230" cy="2924944"/>
          </a:xfrm>
          <a:prstGeom prst="rect">
            <a:avLst/>
          </a:prstGeom>
        </p:spPr>
      </p:pic>
      <p:pic>
        <p:nvPicPr>
          <p:cNvPr id="16" name="Imagem 15" descr="download (1).png"/>
          <p:cNvPicPr>
            <a:picLocks noChangeAspect="1"/>
          </p:cNvPicPr>
          <p:nvPr/>
        </p:nvPicPr>
        <p:blipFill>
          <a:blip r:embed="rId4" cstate="print"/>
          <a:stretch>
            <a:fillRect/>
          </a:stretch>
        </p:blipFill>
        <p:spPr>
          <a:xfrm>
            <a:off x="7164288" y="260648"/>
            <a:ext cx="1503610" cy="150361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cstate="print">
            <a:lum bright="38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2339102" cy="830997"/>
          </a:xfrm>
          <a:prstGeom prst="rect">
            <a:avLst/>
          </a:prstGeom>
          <a:noFill/>
        </p:spPr>
        <p:txBody>
          <a:bodyPr wrap="none" rtlCol="0">
            <a:spAutoFit/>
          </a:bodyPr>
          <a:lstStyle/>
          <a:p>
            <a:r>
              <a:rPr lang="pt-BR" sz="4800" dirty="0" err="1">
                <a:latin typeface="Times New Roman" pitchFamily="18" charset="0"/>
                <a:cs typeface="Times New Roman" pitchFamily="18" charset="0"/>
              </a:rPr>
              <a:t>Pinterest</a:t>
            </a:r>
            <a:endParaRPr lang="pt-BR" sz="4800" dirty="0">
              <a:latin typeface="Times New Roman" pitchFamily="18" charset="0"/>
              <a:cs typeface="Times New Roman" pitchFamily="18" charset="0"/>
            </a:endParaRPr>
          </a:p>
        </p:txBody>
      </p:sp>
      <p:pic>
        <p:nvPicPr>
          <p:cNvPr id="10" name="Imagem 9" descr="IMG_3423.JPG"/>
          <p:cNvPicPr>
            <a:picLocks noChangeAspect="1"/>
          </p:cNvPicPr>
          <p:nvPr/>
        </p:nvPicPr>
        <p:blipFill>
          <a:blip r:embed="rId3" cstate="print"/>
          <a:stretch>
            <a:fillRect/>
          </a:stretch>
        </p:blipFill>
        <p:spPr>
          <a:xfrm>
            <a:off x="0" y="5661248"/>
            <a:ext cx="1091887" cy="1052736"/>
          </a:xfrm>
          <a:prstGeom prst="rect">
            <a:avLst/>
          </a:prstGeom>
        </p:spPr>
      </p:pic>
      <p:sp>
        <p:nvSpPr>
          <p:cNvPr id="9" name="Retângulo 8"/>
          <p:cNvSpPr/>
          <p:nvPr/>
        </p:nvSpPr>
        <p:spPr>
          <a:xfrm>
            <a:off x="179512" y="1628800"/>
            <a:ext cx="8496944" cy="4247317"/>
          </a:xfrm>
          <a:prstGeom prst="rect">
            <a:avLst/>
          </a:prstGeom>
        </p:spPr>
        <p:txBody>
          <a:bodyPr wrap="square">
            <a:spAutoFit/>
          </a:bodyPr>
          <a:lstStyle/>
          <a:p>
            <a:r>
              <a:rPr lang="pt-BR" dirty="0"/>
              <a:t>Sexto maior site de direcionamento de tráfego do mundo, ficando à frente de grandes Players, como </a:t>
            </a:r>
            <a:r>
              <a:rPr lang="pt-BR" dirty="0" err="1"/>
              <a:t>Twitter</a:t>
            </a:r>
            <a:r>
              <a:rPr lang="pt-BR" dirty="0"/>
              <a:t>, </a:t>
            </a:r>
            <a:r>
              <a:rPr lang="pt-BR" dirty="0" err="1"/>
              <a:t>LinkedIn</a:t>
            </a:r>
            <a:r>
              <a:rPr lang="pt-BR" dirty="0"/>
              <a:t> e </a:t>
            </a:r>
            <a:r>
              <a:rPr lang="pt-BR" dirty="0" err="1"/>
              <a:t>Youtube</a:t>
            </a:r>
            <a:r>
              <a:rPr lang="pt-BR" dirty="0"/>
              <a:t>;</a:t>
            </a:r>
          </a:p>
          <a:p>
            <a:endParaRPr lang="pt-BR" dirty="0"/>
          </a:p>
          <a:p>
            <a:r>
              <a:rPr lang="pt-BR" dirty="0"/>
              <a:t>Facilidade em montar murais com fotos capturadas da internet; </a:t>
            </a:r>
          </a:p>
          <a:p>
            <a:endParaRPr lang="pt-BR" dirty="0">
              <a:latin typeface="Times New Roman" pitchFamily="18" charset="0"/>
              <a:cs typeface="Times New Roman" pitchFamily="18" charset="0"/>
            </a:endParaRPr>
          </a:p>
          <a:p>
            <a:r>
              <a:rPr lang="pt-BR" b="1" dirty="0"/>
              <a:t>Botão </a:t>
            </a:r>
            <a:r>
              <a:rPr lang="pt-BR" b="1" dirty="0" err="1"/>
              <a:t>Pinterest</a:t>
            </a:r>
            <a:r>
              <a:rPr lang="pt-BR" b="1" dirty="0"/>
              <a:t>: </a:t>
            </a:r>
            <a:r>
              <a:rPr lang="pt-BR" dirty="0"/>
              <a:t>disponibilize o botão do “</a:t>
            </a:r>
            <a:r>
              <a:rPr lang="pt-BR" dirty="0" err="1"/>
              <a:t>Pin</a:t>
            </a:r>
            <a:r>
              <a:rPr lang="pt-BR" dirty="0"/>
              <a:t> it” em seu site ou blog</a:t>
            </a:r>
          </a:p>
          <a:p>
            <a:r>
              <a:rPr lang="pt-BR" dirty="0"/>
              <a:t> - Os internautas que gostarem de suas imagens poderão adicioná-las em seus murais de forma mais fácil;</a:t>
            </a:r>
          </a:p>
          <a:p>
            <a:endParaRPr lang="pt-BR" dirty="0"/>
          </a:p>
          <a:p>
            <a:r>
              <a:rPr lang="pt-BR" b="1" dirty="0"/>
              <a:t>Desenvolva infográficos: </a:t>
            </a:r>
            <a:r>
              <a:rPr lang="pt-BR" dirty="0"/>
              <a:t>infográficos contém informações valiosas e grande apelo visual, configurando-se num potencial Arquivo a ser compartilhado. </a:t>
            </a:r>
          </a:p>
          <a:p>
            <a:endParaRPr lang="pt-BR" b="1" dirty="0"/>
          </a:p>
          <a:p>
            <a:r>
              <a:rPr lang="pt-BR" b="1" dirty="0"/>
              <a:t>Disponibilize capas de </a:t>
            </a:r>
            <a:r>
              <a:rPr lang="pt-BR" b="1" dirty="0" err="1"/>
              <a:t>ebooks</a:t>
            </a:r>
            <a:r>
              <a:rPr lang="pt-BR" b="1" dirty="0"/>
              <a:t> e apresentações: </a:t>
            </a:r>
            <a:r>
              <a:rPr lang="pt-BR" dirty="0"/>
              <a:t>se sua empresa elabora </a:t>
            </a:r>
            <a:r>
              <a:rPr lang="pt-BR" dirty="0" err="1"/>
              <a:t>ebooks</a:t>
            </a:r>
            <a:r>
              <a:rPr lang="pt-BR" dirty="0"/>
              <a:t> e apresentações com conteúdo relevante, disponibilize as capas para que os usuários possam ter acesso ao material completo, clicando nelas.</a:t>
            </a:r>
          </a:p>
        </p:txBody>
      </p:sp>
      <p:pic>
        <p:nvPicPr>
          <p:cNvPr id="8" name="Imagem 7" descr="download (2).png"/>
          <p:cNvPicPr>
            <a:picLocks noChangeAspect="1"/>
          </p:cNvPicPr>
          <p:nvPr/>
        </p:nvPicPr>
        <p:blipFill>
          <a:blip r:embed="rId4" cstate="print"/>
          <a:stretch>
            <a:fillRect/>
          </a:stretch>
        </p:blipFill>
        <p:spPr>
          <a:xfrm>
            <a:off x="5724128" y="0"/>
            <a:ext cx="2619375" cy="17430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0"/>
            <a:lum/>
          </a:blip>
          <a:srcRect/>
          <a:stretch>
            <a:fillRect l="-3000" r="-3000"/>
          </a:stretch>
        </a:blipFill>
        <a:effectLst/>
      </p:bgPr>
    </p:bg>
    <p:spTree>
      <p:nvGrpSpPr>
        <p:cNvPr id="1" name=""/>
        <p:cNvGrpSpPr/>
        <p:nvPr/>
      </p:nvGrpSpPr>
      <p:grpSpPr>
        <a:xfrm>
          <a:off x="0" y="0"/>
          <a:ext cx="0" cy="0"/>
          <a:chOff x="0" y="0"/>
          <a:chExt cx="0" cy="0"/>
        </a:xfrm>
      </p:grpSpPr>
      <p:pic>
        <p:nvPicPr>
          <p:cNvPr id="9" name="Imagem 8" descr="powerpoint.bmp"/>
          <p:cNvPicPr>
            <a:picLocks noChangeAspect="1"/>
          </p:cNvPicPr>
          <p:nvPr/>
        </p:nvPicPr>
        <p:blipFill>
          <a:blip r:embed="rId3" cstate="print"/>
          <a:stretch>
            <a:fillRect/>
          </a:stretch>
        </p:blipFill>
        <p:spPr>
          <a:xfrm>
            <a:off x="539552" y="1340768"/>
            <a:ext cx="7639050" cy="5238750"/>
          </a:xfrm>
          <a:prstGeom prst="rect">
            <a:avLst/>
          </a:prstGeom>
        </p:spPr>
      </p:pic>
      <p:pic>
        <p:nvPicPr>
          <p:cNvPr id="7" name="Imagem 6" descr="IMG_3423.JPG"/>
          <p:cNvPicPr>
            <a:picLocks noChangeAspect="1"/>
          </p:cNvPicPr>
          <p:nvPr/>
        </p:nvPicPr>
        <p:blipFill>
          <a:blip r:embed="rId4" cstate="print"/>
          <a:stretch>
            <a:fillRect/>
          </a:stretch>
        </p:blipFill>
        <p:spPr>
          <a:xfrm>
            <a:off x="8028384" y="5733256"/>
            <a:ext cx="972271" cy="937409"/>
          </a:xfrm>
          <a:prstGeom prst="rect">
            <a:avLst/>
          </a:prstGeom>
        </p:spPr>
      </p:pic>
      <p:sp>
        <p:nvSpPr>
          <p:cNvPr id="4" name="CaixaDeTexto 3"/>
          <p:cNvSpPr txBox="1"/>
          <p:nvPr/>
        </p:nvSpPr>
        <p:spPr>
          <a:xfrm>
            <a:off x="0" y="116632"/>
            <a:ext cx="8610049" cy="830997"/>
          </a:xfrm>
          <a:prstGeom prst="rect">
            <a:avLst/>
          </a:prstGeom>
          <a:noFill/>
        </p:spPr>
        <p:txBody>
          <a:bodyPr wrap="none" rtlCol="0">
            <a:spAutoFit/>
          </a:bodyPr>
          <a:lstStyle/>
          <a:p>
            <a:r>
              <a:rPr lang="pt-BR" sz="4800" dirty="0">
                <a:latin typeface="Times New Roman" pitchFamily="18" charset="0"/>
                <a:cs typeface="Times New Roman" pitchFamily="18" charset="0"/>
              </a:rPr>
              <a:t>As mídias mais Utilizadas - Brasil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descr="image.jpg"/>
          <p:cNvPicPr>
            <a:picLocks noChangeAspect="1"/>
          </p:cNvPicPr>
          <p:nvPr/>
        </p:nvPicPr>
        <p:blipFill>
          <a:blip r:embed="rId2" cstate="print">
            <a:lum bright="-5000" contrast="-22000"/>
          </a:blip>
          <a:stretch>
            <a:fillRect/>
          </a:stretch>
        </p:blipFill>
        <p:spPr>
          <a:xfrm>
            <a:off x="3563888" y="3306472"/>
            <a:ext cx="5247428" cy="3191488"/>
          </a:xfrm>
          <a:prstGeom prst="rect">
            <a:avLst/>
          </a:prstGeom>
        </p:spPr>
      </p:pic>
      <p:sp>
        <p:nvSpPr>
          <p:cNvPr id="4" name="CaixaDeTexto 3"/>
          <p:cNvSpPr txBox="1"/>
          <p:nvPr/>
        </p:nvSpPr>
        <p:spPr>
          <a:xfrm>
            <a:off x="179512" y="260648"/>
            <a:ext cx="2339102" cy="830997"/>
          </a:xfrm>
          <a:prstGeom prst="rect">
            <a:avLst/>
          </a:prstGeom>
          <a:noFill/>
        </p:spPr>
        <p:txBody>
          <a:bodyPr wrap="none" rtlCol="0">
            <a:spAutoFit/>
          </a:bodyPr>
          <a:lstStyle/>
          <a:p>
            <a:r>
              <a:rPr lang="pt-BR" sz="4800" dirty="0" err="1">
                <a:latin typeface="Times New Roman" pitchFamily="18" charset="0"/>
                <a:cs typeface="Times New Roman" pitchFamily="18" charset="0"/>
              </a:rPr>
              <a:t>Pinterest</a:t>
            </a:r>
            <a:endParaRPr lang="pt-BR" sz="4800" dirty="0">
              <a:latin typeface="Times New Roman" pitchFamily="18" charset="0"/>
              <a:cs typeface="Times New Roman" pitchFamily="18" charset="0"/>
            </a:endParaRPr>
          </a:p>
        </p:txBody>
      </p:sp>
      <p:pic>
        <p:nvPicPr>
          <p:cNvPr id="10" name="Imagem 9" descr="IMG_3423.JPG"/>
          <p:cNvPicPr>
            <a:picLocks noChangeAspect="1"/>
          </p:cNvPicPr>
          <p:nvPr/>
        </p:nvPicPr>
        <p:blipFill>
          <a:blip r:embed="rId3" cstate="print"/>
          <a:stretch>
            <a:fillRect/>
          </a:stretch>
        </p:blipFill>
        <p:spPr>
          <a:xfrm>
            <a:off x="0" y="5661248"/>
            <a:ext cx="1091887" cy="1052736"/>
          </a:xfrm>
          <a:prstGeom prst="rect">
            <a:avLst/>
          </a:prstGeom>
        </p:spPr>
      </p:pic>
      <p:sp>
        <p:nvSpPr>
          <p:cNvPr id="9" name="Retângulo 8"/>
          <p:cNvSpPr/>
          <p:nvPr/>
        </p:nvSpPr>
        <p:spPr>
          <a:xfrm>
            <a:off x="107504" y="980728"/>
            <a:ext cx="8496944" cy="2585323"/>
          </a:xfrm>
          <a:prstGeom prst="rect">
            <a:avLst/>
          </a:prstGeom>
        </p:spPr>
        <p:txBody>
          <a:bodyPr wrap="square">
            <a:spAutoFit/>
          </a:bodyPr>
          <a:lstStyle/>
          <a:p>
            <a:r>
              <a:rPr lang="pt-BR" b="1" dirty="0"/>
              <a:t>Mural dos consumidores: </a:t>
            </a:r>
            <a:r>
              <a:rPr lang="pt-BR" dirty="0"/>
              <a:t>crie um mural exclusivo para os consumidores. Estimule-os, por meio de prêmios, a enviar fotos utilizando seu produto, para desenvolver o conceito de </a:t>
            </a:r>
            <a:r>
              <a:rPr lang="pt-BR" dirty="0" err="1"/>
              <a:t>lifestyle</a:t>
            </a:r>
            <a:r>
              <a:rPr lang="pt-BR" dirty="0"/>
              <a:t>;</a:t>
            </a:r>
          </a:p>
          <a:p>
            <a:r>
              <a:rPr lang="pt-BR" b="1" dirty="0"/>
              <a:t>Crie concursos: </a:t>
            </a:r>
            <a:r>
              <a:rPr lang="pt-BR" dirty="0"/>
              <a:t>prêmios são sempre estimulantes, por isso crie periodicamente concursos que estimulem a interação com o consumidor. </a:t>
            </a:r>
          </a:p>
          <a:p>
            <a:r>
              <a:rPr lang="pt-BR" b="1" u="sng" dirty="0">
                <a:solidFill>
                  <a:srgbClr val="FF0000"/>
                </a:solidFill>
              </a:rPr>
              <a:t>Dica: </a:t>
            </a:r>
            <a:r>
              <a:rPr lang="pt-BR" dirty="0"/>
              <a:t>Se sua empresa fabrica papel, promova um concurso de origami. Se sua empresa for do ramo calçadista, promova um concurso com imagens mostrando os lugares mais bonitos onde seus sapatos os levaram. Utilize a quantidade de </a:t>
            </a:r>
            <a:r>
              <a:rPr lang="pt-BR" dirty="0" err="1"/>
              <a:t>likes</a:t>
            </a:r>
            <a:r>
              <a:rPr lang="pt-BR" dirty="0"/>
              <a:t> para indicar o vencedor.</a:t>
            </a:r>
          </a:p>
        </p:txBody>
      </p:sp>
      <p:sp>
        <p:nvSpPr>
          <p:cNvPr id="12" name="Retângulo 11"/>
          <p:cNvSpPr/>
          <p:nvPr/>
        </p:nvSpPr>
        <p:spPr>
          <a:xfrm>
            <a:off x="107504" y="3645024"/>
            <a:ext cx="3384376" cy="1477328"/>
          </a:xfrm>
          <a:prstGeom prst="rect">
            <a:avLst/>
          </a:prstGeom>
        </p:spPr>
        <p:txBody>
          <a:bodyPr wrap="square">
            <a:spAutoFit/>
          </a:bodyPr>
          <a:lstStyle/>
          <a:p>
            <a:r>
              <a:rPr lang="pt-BR" b="1" dirty="0"/>
              <a:t>Utilize </a:t>
            </a:r>
            <a:r>
              <a:rPr lang="pt-BR" b="1" dirty="0" err="1"/>
              <a:t>hashtags</a:t>
            </a:r>
            <a:r>
              <a:rPr lang="pt-BR" b="1" dirty="0"/>
              <a:t>: </a:t>
            </a:r>
            <a:r>
              <a:rPr lang="pt-BR" dirty="0"/>
              <a:t>assim como o </a:t>
            </a:r>
            <a:r>
              <a:rPr lang="pt-BR" dirty="0" err="1"/>
              <a:t>Twitter</a:t>
            </a:r>
            <a:r>
              <a:rPr lang="pt-BR" dirty="0"/>
              <a:t> e o Google+, o </a:t>
            </a:r>
            <a:r>
              <a:rPr lang="pt-BR" dirty="0" err="1"/>
              <a:t>Pinterest</a:t>
            </a:r>
            <a:endParaRPr lang="pt-BR" dirty="0"/>
          </a:p>
          <a:p>
            <a:r>
              <a:rPr lang="pt-BR" dirty="0"/>
              <a:t>permite o uso de </a:t>
            </a:r>
            <a:r>
              <a:rPr lang="pt-BR" dirty="0" err="1"/>
              <a:t>hastags</a:t>
            </a:r>
            <a:r>
              <a:rPr lang="pt-BR" dirty="0"/>
              <a:t>, para facilitar a localização de imagens</a:t>
            </a:r>
          </a:p>
          <a:p>
            <a:r>
              <a:rPr lang="pt-BR" dirty="0"/>
              <a:t>por temas.</a:t>
            </a:r>
            <a:endParaRPr lang="pt-BR" dirty="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cstate="print">
            <a:lum bright="42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1584088" cy="830997"/>
          </a:xfrm>
          <a:prstGeom prst="rect">
            <a:avLst/>
          </a:prstGeom>
          <a:noFill/>
        </p:spPr>
        <p:txBody>
          <a:bodyPr wrap="none" rtlCol="0">
            <a:spAutoFit/>
          </a:bodyPr>
          <a:lstStyle/>
          <a:p>
            <a:r>
              <a:rPr lang="pt-BR" sz="4800" dirty="0">
                <a:latin typeface="Times New Roman" pitchFamily="18" charset="0"/>
                <a:cs typeface="Times New Roman" pitchFamily="18" charset="0"/>
              </a:rPr>
              <a:t>Dicas</a:t>
            </a:r>
          </a:p>
        </p:txBody>
      </p:sp>
      <p:pic>
        <p:nvPicPr>
          <p:cNvPr id="10" name="Imagem 9" descr="IMG_3423.JPG"/>
          <p:cNvPicPr>
            <a:picLocks noChangeAspect="1"/>
          </p:cNvPicPr>
          <p:nvPr/>
        </p:nvPicPr>
        <p:blipFill>
          <a:blip r:embed="rId3" cstate="print"/>
          <a:stretch>
            <a:fillRect/>
          </a:stretch>
        </p:blipFill>
        <p:spPr>
          <a:xfrm>
            <a:off x="0" y="5661248"/>
            <a:ext cx="1091887" cy="1052736"/>
          </a:xfrm>
          <a:prstGeom prst="rect">
            <a:avLst/>
          </a:prstGeom>
        </p:spPr>
      </p:pic>
      <p:sp>
        <p:nvSpPr>
          <p:cNvPr id="11" name="Retângulo 10"/>
          <p:cNvSpPr/>
          <p:nvPr/>
        </p:nvSpPr>
        <p:spPr>
          <a:xfrm>
            <a:off x="539552" y="1166842"/>
            <a:ext cx="7992888" cy="4524315"/>
          </a:xfrm>
          <a:prstGeom prst="rect">
            <a:avLst/>
          </a:prstGeom>
        </p:spPr>
        <p:txBody>
          <a:bodyPr wrap="square">
            <a:spAutoFit/>
          </a:bodyPr>
          <a:lstStyle/>
          <a:p>
            <a:pPr>
              <a:buFont typeface="Courier New" pitchFamily="49" charset="0"/>
              <a:buChar char="o"/>
            </a:pPr>
            <a:r>
              <a:rPr lang="pt-BR" dirty="0"/>
              <a:t> Não abra uma conta no </a:t>
            </a:r>
            <a:r>
              <a:rPr lang="pt-BR" dirty="0" err="1"/>
              <a:t>Twitter</a:t>
            </a:r>
            <a:r>
              <a:rPr lang="pt-BR" dirty="0"/>
              <a:t>, crie uma página no </a:t>
            </a:r>
            <a:r>
              <a:rPr lang="pt-BR" dirty="0" err="1"/>
              <a:t>Facebook</a:t>
            </a:r>
            <a:r>
              <a:rPr lang="pt-BR" dirty="0"/>
              <a:t> ou crie um blog se não tiver claro qual o plano estratégico de sua empresa;</a:t>
            </a:r>
          </a:p>
          <a:p>
            <a:endParaRPr lang="pt-BR" dirty="0"/>
          </a:p>
          <a:p>
            <a:pPr>
              <a:buFont typeface="Courier New" pitchFamily="49" charset="0"/>
              <a:buChar char="o"/>
            </a:pPr>
            <a:r>
              <a:rPr lang="pt-BR" dirty="0"/>
              <a:t> É preciso criar um conteúdo específico para cada mídia e mantê-lo atualizado;</a:t>
            </a:r>
          </a:p>
          <a:p>
            <a:endParaRPr lang="pt-BR" dirty="0"/>
          </a:p>
          <a:p>
            <a:pPr>
              <a:buFont typeface="Courier New" pitchFamily="49" charset="0"/>
              <a:buChar char="o"/>
            </a:pPr>
            <a:r>
              <a:rPr lang="pt-BR" dirty="0"/>
              <a:t> É melhor estar em uma única mídia social com conteúdo relevante e atualizado, em busca do engajamento do consumidor, do que em várias e não ter respaldo;</a:t>
            </a:r>
          </a:p>
          <a:p>
            <a:endParaRPr lang="pt-BR" dirty="0"/>
          </a:p>
          <a:p>
            <a:pPr>
              <a:buFont typeface="Courier New" pitchFamily="49" charset="0"/>
              <a:buChar char="o"/>
            </a:pPr>
            <a:r>
              <a:rPr lang="pt-BR" dirty="0"/>
              <a:t> Mídias sociais são ferramentas importantíssimas de relacionamento entre pessoas e empresas, que exigem </a:t>
            </a:r>
            <a:r>
              <a:rPr lang="pt-BR" b="1" dirty="0"/>
              <a:t>RESPONSABILIDADE;</a:t>
            </a:r>
          </a:p>
          <a:p>
            <a:endParaRPr lang="pt-BR" b="1" dirty="0"/>
          </a:p>
          <a:p>
            <a:pPr>
              <a:buFont typeface="Courier New" pitchFamily="49" charset="0"/>
              <a:buChar char="o"/>
            </a:pPr>
            <a:r>
              <a:rPr lang="pt-BR" dirty="0"/>
              <a:t> É preciso contar com estratégia e estrutura financeira e técnica para coordenação das atividades.</a:t>
            </a:r>
          </a:p>
          <a:p>
            <a:endParaRPr lang="pt-BR" dirty="0"/>
          </a:p>
          <a:p>
            <a:pPr>
              <a:buFont typeface="Courier New" pitchFamily="49" charset="0"/>
              <a:buChar char="o"/>
            </a:pPr>
            <a:r>
              <a:rPr lang="pt-BR" dirty="0"/>
              <a:t> Os profissionais precisam ser treinados para lidar com essas ferramentas e o público.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stretch>
            <a:fillRect/>
          </a:stretch>
        </p:blipFill>
        <p:spPr>
          <a:xfrm>
            <a:off x="-23402" y="9697"/>
            <a:ext cx="9134892" cy="6864845"/>
          </a:xfrm>
          <a:prstGeom prst="rect">
            <a:avLst/>
          </a:prstGeom>
        </p:spPr>
      </p:pic>
      <p:sp>
        <p:nvSpPr>
          <p:cNvPr id="4" name="CaixaDeTexto 3"/>
          <p:cNvSpPr txBox="1"/>
          <p:nvPr/>
        </p:nvSpPr>
        <p:spPr>
          <a:xfrm>
            <a:off x="179512" y="260648"/>
            <a:ext cx="4852610" cy="830997"/>
          </a:xfrm>
          <a:prstGeom prst="rect">
            <a:avLst/>
          </a:prstGeom>
          <a:noFill/>
        </p:spPr>
        <p:txBody>
          <a:bodyPr wrap="none" rtlCol="0">
            <a:spAutoFit/>
          </a:bodyPr>
          <a:lstStyle/>
          <a:p>
            <a:r>
              <a:rPr lang="pt-BR" sz="4800" dirty="0">
                <a:latin typeface="Times New Roman" pitchFamily="18" charset="0"/>
                <a:cs typeface="Times New Roman" pitchFamily="18" charset="0"/>
              </a:rPr>
              <a:t>Links Importantes:</a:t>
            </a:r>
          </a:p>
        </p:txBody>
      </p:sp>
      <p:sp>
        <p:nvSpPr>
          <p:cNvPr id="5" name="CaixaDeTexto 4"/>
          <p:cNvSpPr txBox="1"/>
          <p:nvPr/>
        </p:nvSpPr>
        <p:spPr>
          <a:xfrm>
            <a:off x="1115616" y="2175903"/>
            <a:ext cx="4176464" cy="2215991"/>
          </a:xfrm>
          <a:prstGeom prst="rect">
            <a:avLst/>
          </a:prstGeom>
          <a:noFill/>
        </p:spPr>
        <p:txBody>
          <a:bodyPr wrap="square" rtlCol="0">
            <a:spAutoFit/>
          </a:bodyPr>
          <a:lstStyle/>
          <a:p>
            <a:pPr marL="285750" indent="-285750">
              <a:buFont typeface="Courier New" panose="02070309020205020404" pitchFamily="49" charset="0"/>
              <a:buChar char="o"/>
            </a:pPr>
            <a:r>
              <a:rPr lang="pt-BR" sz="2000" dirty="0">
                <a:hlinkClick r:id="rId4"/>
              </a:rPr>
              <a:t>https://pixabay.com/pt/</a:t>
            </a:r>
            <a:r>
              <a:rPr lang="pt-BR" sz="2000" dirty="0"/>
              <a:t> </a:t>
            </a:r>
          </a:p>
          <a:p>
            <a:pPr marL="285750" indent="-285750"/>
            <a:r>
              <a:rPr lang="pt-BR" sz="2000" dirty="0"/>
              <a:t>	- Banco de Imagens</a:t>
            </a:r>
          </a:p>
          <a:p>
            <a:pPr marL="285750" indent="-285750">
              <a:buFont typeface="Courier New" panose="02070309020205020404" pitchFamily="49" charset="0"/>
              <a:buChar char="o"/>
            </a:pPr>
            <a:r>
              <a:rPr lang="pt-BR" sz="2000" dirty="0">
                <a:hlinkClick r:id="rId5"/>
              </a:rPr>
              <a:t>https://pixlr.com/</a:t>
            </a:r>
            <a:endParaRPr lang="pt-BR" sz="2000" dirty="0"/>
          </a:p>
          <a:p>
            <a:pPr marL="285750" indent="-285750"/>
            <a:r>
              <a:rPr lang="pt-BR" sz="2000" dirty="0"/>
              <a:t>	- Editor de Imagens</a:t>
            </a:r>
          </a:p>
          <a:p>
            <a:pPr marL="285750" indent="-285750">
              <a:buFont typeface="Courier New" panose="02070309020205020404" pitchFamily="49" charset="0"/>
              <a:buChar char="o"/>
            </a:pPr>
            <a:r>
              <a:rPr lang="pt-BR" sz="2000" dirty="0">
                <a:hlinkClick r:id="rId6"/>
              </a:rPr>
              <a:t>http://pt.wix.com/</a:t>
            </a:r>
            <a:endParaRPr lang="pt-BR" sz="2000" dirty="0"/>
          </a:p>
          <a:p>
            <a:pPr marL="285750" indent="-285750"/>
            <a:r>
              <a:rPr lang="pt-BR" sz="2000" dirty="0"/>
              <a:t>	- Ferramenta para desenvolver sites</a:t>
            </a:r>
            <a:endParaRPr lang="pt-BR" dirty="0"/>
          </a:p>
          <a:p>
            <a:pPr marL="285750" indent="-285750">
              <a:buFont typeface="Courier New" panose="02070309020205020404" pitchFamily="49" charset="0"/>
              <a:buChar char="o"/>
            </a:pPr>
            <a:endParaRPr lang="pt-BR" dirty="0"/>
          </a:p>
        </p:txBody>
      </p:sp>
      <p:sp>
        <p:nvSpPr>
          <p:cNvPr id="6" name="Retângulo de cantos arredondados 5"/>
          <p:cNvSpPr/>
          <p:nvPr/>
        </p:nvSpPr>
        <p:spPr>
          <a:xfrm>
            <a:off x="0" y="5877272"/>
            <a:ext cx="9144000" cy="6480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descr="IMG_3423.JPG"/>
          <p:cNvPicPr>
            <a:picLocks noChangeAspect="1"/>
          </p:cNvPicPr>
          <p:nvPr/>
        </p:nvPicPr>
        <p:blipFill>
          <a:blip r:embed="rId7" cstate="print"/>
          <a:stretch>
            <a:fillRect/>
          </a:stretch>
        </p:blipFill>
        <p:spPr>
          <a:xfrm>
            <a:off x="3851920" y="5877272"/>
            <a:ext cx="673527" cy="64937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stretch>
            <a:fillRect/>
          </a:stretch>
        </p:blipFill>
        <p:spPr>
          <a:xfrm>
            <a:off x="179512" y="0"/>
            <a:ext cx="8494792" cy="6374268"/>
          </a:xfrm>
          <a:prstGeom prst="rect">
            <a:avLst/>
          </a:prstGeom>
        </p:spPr>
      </p:pic>
      <p:sp>
        <p:nvSpPr>
          <p:cNvPr id="4" name="CaixaDeTexto 3"/>
          <p:cNvSpPr txBox="1"/>
          <p:nvPr/>
        </p:nvSpPr>
        <p:spPr>
          <a:xfrm>
            <a:off x="179512" y="32296"/>
            <a:ext cx="3648756" cy="1015663"/>
          </a:xfrm>
          <a:prstGeom prst="rect">
            <a:avLst/>
          </a:prstGeom>
          <a:noFill/>
        </p:spPr>
        <p:txBody>
          <a:bodyPr wrap="none" rtlCol="0">
            <a:spAutoFit/>
          </a:bodyPr>
          <a:lstStyle/>
          <a:p>
            <a:r>
              <a:rPr lang="pt-BR" sz="6000" dirty="0">
                <a:latin typeface="Amatic" panose="02000803000000000000" pitchFamily="2" charset="0"/>
              </a:rPr>
              <a:t>Banco de imagens</a:t>
            </a:r>
          </a:p>
        </p:txBody>
      </p:sp>
      <p:pic>
        <p:nvPicPr>
          <p:cNvPr id="2" name="Imagem 1"/>
          <p:cNvPicPr>
            <a:picLocks noChangeAspect="1"/>
          </p:cNvPicPr>
          <p:nvPr/>
        </p:nvPicPr>
        <p:blipFill>
          <a:blip r:embed="rId4" cstate="print"/>
          <a:stretch>
            <a:fillRect/>
          </a:stretch>
        </p:blipFill>
        <p:spPr>
          <a:xfrm>
            <a:off x="1331640" y="1844824"/>
            <a:ext cx="6645969" cy="3400147"/>
          </a:xfrm>
          <a:prstGeom prst="rect">
            <a:avLst/>
          </a:prstGeom>
        </p:spPr>
      </p:pic>
      <p:sp>
        <p:nvSpPr>
          <p:cNvPr id="3" name="CaixaDeTexto 2"/>
          <p:cNvSpPr txBox="1"/>
          <p:nvPr/>
        </p:nvSpPr>
        <p:spPr>
          <a:xfrm>
            <a:off x="494998" y="1080255"/>
            <a:ext cx="7863819" cy="646331"/>
          </a:xfrm>
          <a:prstGeom prst="rect">
            <a:avLst/>
          </a:prstGeom>
          <a:noFill/>
        </p:spPr>
        <p:txBody>
          <a:bodyPr wrap="none" rtlCol="0">
            <a:spAutoFit/>
          </a:bodyPr>
          <a:lstStyle/>
          <a:p>
            <a:r>
              <a:rPr lang="pt-BR" dirty="0"/>
              <a:t>Um banco de imagens é importante para criação de artes em geral, pois deixam a </a:t>
            </a:r>
          </a:p>
          <a:p>
            <a:r>
              <a:rPr lang="pt-BR" dirty="0"/>
              <a:t>Informação no conteúdo mais atrativa, gerando maior visualização.</a:t>
            </a:r>
          </a:p>
        </p:txBody>
      </p:sp>
      <p:sp>
        <p:nvSpPr>
          <p:cNvPr id="7" name="Retângulo de cantos arredondados 6"/>
          <p:cNvSpPr/>
          <p:nvPr/>
        </p:nvSpPr>
        <p:spPr>
          <a:xfrm>
            <a:off x="0" y="5877272"/>
            <a:ext cx="9144000" cy="6480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descr="IMG_3423.JPG"/>
          <p:cNvPicPr>
            <a:picLocks noChangeAspect="1"/>
          </p:cNvPicPr>
          <p:nvPr/>
        </p:nvPicPr>
        <p:blipFill>
          <a:blip r:embed="rId5" cstate="print"/>
          <a:stretch>
            <a:fillRect/>
          </a:stretch>
        </p:blipFill>
        <p:spPr>
          <a:xfrm>
            <a:off x="3851920" y="5877272"/>
            <a:ext cx="673527" cy="649377"/>
          </a:xfrm>
          <a:prstGeom prst="rect">
            <a:avLst/>
          </a:prstGeom>
        </p:spPr>
      </p:pic>
    </p:spTree>
    <p:extLst>
      <p:ext uri="{BB962C8B-B14F-4D97-AF65-F5344CB8AC3E}">
        <p14:creationId xmlns:p14="http://schemas.microsoft.com/office/powerpoint/2010/main" val="536530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stretch>
            <a:fillRect/>
          </a:stretch>
        </p:blipFill>
        <p:spPr>
          <a:xfrm>
            <a:off x="179512" y="0"/>
            <a:ext cx="8494792" cy="6374268"/>
          </a:xfrm>
          <a:prstGeom prst="rect">
            <a:avLst/>
          </a:prstGeom>
        </p:spPr>
      </p:pic>
      <p:sp>
        <p:nvSpPr>
          <p:cNvPr id="4" name="CaixaDeTexto 3"/>
          <p:cNvSpPr txBox="1"/>
          <p:nvPr/>
        </p:nvSpPr>
        <p:spPr>
          <a:xfrm>
            <a:off x="179512" y="32296"/>
            <a:ext cx="3709670" cy="1015663"/>
          </a:xfrm>
          <a:prstGeom prst="rect">
            <a:avLst/>
          </a:prstGeom>
          <a:noFill/>
        </p:spPr>
        <p:txBody>
          <a:bodyPr wrap="none" rtlCol="0">
            <a:spAutoFit/>
          </a:bodyPr>
          <a:lstStyle/>
          <a:p>
            <a:r>
              <a:rPr lang="pt-BR" sz="6000" dirty="0">
                <a:latin typeface="Amatic" panose="02000803000000000000" pitchFamily="2" charset="0"/>
              </a:rPr>
              <a:t>Edição de imagens</a:t>
            </a:r>
          </a:p>
        </p:txBody>
      </p:sp>
      <p:sp>
        <p:nvSpPr>
          <p:cNvPr id="3" name="CaixaDeTexto 2"/>
          <p:cNvSpPr txBox="1"/>
          <p:nvPr/>
        </p:nvSpPr>
        <p:spPr>
          <a:xfrm>
            <a:off x="494998" y="1080255"/>
            <a:ext cx="7394653" cy="646331"/>
          </a:xfrm>
          <a:prstGeom prst="rect">
            <a:avLst/>
          </a:prstGeom>
          <a:noFill/>
        </p:spPr>
        <p:txBody>
          <a:bodyPr wrap="none" rtlCol="0">
            <a:spAutoFit/>
          </a:bodyPr>
          <a:lstStyle/>
          <a:p>
            <a:pPr algn="ctr"/>
            <a:r>
              <a:rPr lang="pt-BR" dirty="0"/>
              <a:t>O </a:t>
            </a:r>
            <a:r>
              <a:rPr lang="pt-BR" dirty="0" err="1"/>
              <a:t>Pixlr</a:t>
            </a:r>
            <a:r>
              <a:rPr lang="pt-BR" dirty="0"/>
              <a:t> é um editor de imagens online e simples! Com várias opções de efeito</a:t>
            </a:r>
          </a:p>
          <a:p>
            <a:pPr algn="ctr"/>
            <a:r>
              <a:rPr lang="pt-BR" dirty="0"/>
              <a:t>e fontes para a criação da arte</a:t>
            </a:r>
          </a:p>
        </p:txBody>
      </p:sp>
      <p:pic>
        <p:nvPicPr>
          <p:cNvPr id="5" name="Imagem 4"/>
          <p:cNvPicPr>
            <a:picLocks noChangeAspect="1"/>
          </p:cNvPicPr>
          <p:nvPr/>
        </p:nvPicPr>
        <p:blipFill>
          <a:blip r:embed="rId4" cstate="print"/>
          <a:stretch>
            <a:fillRect/>
          </a:stretch>
        </p:blipFill>
        <p:spPr>
          <a:xfrm>
            <a:off x="1700109" y="1726586"/>
            <a:ext cx="5720381" cy="3913350"/>
          </a:xfrm>
          <a:prstGeom prst="rect">
            <a:avLst/>
          </a:prstGeom>
        </p:spPr>
      </p:pic>
      <p:sp>
        <p:nvSpPr>
          <p:cNvPr id="7" name="Retângulo de cantos arredondados 6"/>
          <p:cNvSpPr/>
          <p:nvPr/>
        </p:nvSpPr>
        <p:spPr>
          <a:xfrm>
            <a:off x="0" y="5877272"/>
            <a:ext cx="9144000" cy="6480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descr="IMG_3423.JPG"/>
          <p:cNvPicPr>
            <a:picLocks noChangeAspect="1"/>
          </p:cNvPicPr>
          <p:nvPr/>
        </p:nvPicPr>
        <p:blipFill>
          <a:blip r:embed="rId5" cstate="print"/>
          <a:stretch>
            <a:fillRect/>
          </a:stretch>
        </p:blipFill>
        <p:spPr>
          <a:xfrm>
            <a:off x="3851920" y="5877272"/>
            <a:ext cx="673527" cy="649377"/>
          </a:xfrm>
          <a:prstGeom prst="rect">
            <a:avLst/>
          </a:prstGeom>
        </p:spPr>
      </p:pic>
    </p:spTree>
    <p:extLst>
      <p:ext uri="{BB962C8B-B14F-4D97-AF65-F5344CB8AC3E}">
        <p14:creationId xmlns:p14="http://schemas.microsoft.com/office/powerpoint/2010/main" val="2520015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stretch>
            <a:fillRect/>
          </a:stretch>
        </p:blipFill>
        <p:spPr>
          <a:xfrm>
            <a:off x="179512" y="0"/>
            <a:ext cx="8494792" cy="6374268"/>
          </a:xfrm>
          <a:prstGeom prst="rect">
            <a:avLst/>
          </a:prstGeom>
        </p:spPr>
      </p:pic>
      <p:sp>
        <p:nvSpPr>
          <p:cNvPr id="4" name="CaixaDeTexto 3"/>
          <p:cNvSpPr txBox="1"/>
          <p:nvPr/>
        </p:nvSpPr>
        <p:spPr>
          <a:xfrm>
            <a:off x="179512" y="32296"/>
            <a:ext cx="3709670" cy="1015663"/>
          </a:xfrm>
          <a:prstGeom prst="rect">
            <a:avLst/>
          </a:prstGeom>
          <a:noFill/>
        </p:spPr>
        <p:txBody>
          <a:bodyPr wrap="none" rtlCol="0">
            <a:spAutoFit/>
          </a:bodyPr>
          <a:lstStyle/>
          <a:p>
            <a:r>
              <a:rPr lang="pt-BR" sz="6000" dirty="0">
                <a:latin typeface="Amatic" panose="02000803000000000000" pitchFamily="2" charset="0"/>
              </a:rPr>
              <a:t>Edição de imagens</a:t>
            </a:r>
          </a:p>
        </p:txBody>
      </p:sp>
      <p:sp>
        <p:nvSpPr>
          <p:cNvPr id="3" name="CaixaDeTexto 2"/>
          <p:cNvSpPr txBox="1"/>
          <p:nvPr/>
        </p:nvSpPr>
        <p:spPr>
          <a:xfrm>
            <a:off x="179512" y="1080255"/>
            <a:ext cx="8713506" cy="646331"/>
          </a:xfrm>
          <a:prstGeom prst="rect">
            <a:avLst/>
          </a:prstGeom>
          <a:noFill/>
        </p:spPr>
        <p:txBody>
          <a:bodyPr wrap="square" rtlCol="0">
            <a:spAutoFit/>
          </a:bodyPr>
          <a:lstStyle/>
          <a:p>
            <a:pPr algn="ctr"/>
            <a:r>
              <a:rPr lang="pt-BR" dirty="0"/>
              <a:t>O </a:t>
            </a:r>
            <a:r>
              <a:rPr lang="pt-BR" dirty="0" err="1"/>
              <a:t>Pixlr</a:t>
            </a:r>
            <a:r>
              <a:rPr lang="pt-BR" dirty="0"/>
              <a:t> também apresenta uma versão reduzida e mais simplificada das ferramentas do Photoshop</a:t>
            </a:r>
          </a:p>
        </p:txBody>
      </p:sp>
      <p:sp>
        <p:nvSpPr>
          <p:cNvPr id="7" name="Retângulo de cantos arredondados 6"/>
          <p:cNvSpPr/>
          <p:nvPr/>
        </p:nvSpPr>
        <p:spPr>
          <a:xfrm>
            <a:off x="0" y="5877272"/>
            <a:ext cx="9144000" cy="6480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descr="IMG_3423.JPG"/>
          <p:cNvPicPr>
            <a:picLocks noChangeAspect="1"/>
          </p:cNvPicPr>
          <p:nvPr/>
        </p:nvPicPr>
        <p:blipFill>
          <a:blip r:embed="rId4" cstate="print"/>
          <a:stretch>
            <a:fillRect/>
          </a:stretch>
        </p:blipFill>
        <p:spPr>
          <a:xfrm>
            <a:off x="3851920" y="5877272"/>
            <a:ext cx="673527" cy="649377"/>
          </a:xfrm>
          <a:prstGeom prst="rect">
            <a:avLst/>
          </a:prstGeom>
        </p:spPr>
      </p:pic>
      <p:pic>
        <p:nvPicPr>
          <p:cNvPr id="2" name="Image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7359" y="1628800"/>
            <a:ext cx="4977177" cy="4146599"/>
          </a:xfrm>
          <a:prstGeom prst="rect">
            <a:avLst/>
          </a:prstGeom>
        </p:spPr>
      </p:pic>
    </p:spTree>
    <p:extLst>
      <p:ext uri="{BB962C8B-B14F-4D97-AF65-F5344CB8AC3E}">
        <p14:creationId xmlns:p14="http://schemas.microsoft.com/office/powerpoint/2010/main" val="3652630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4" cstate="print">
            <a:lum bright="50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8712968" cy="830997"/>
          </a:xfrm>
          <a:prstGeom prst="rect">
            <a:avLst/>
          </a:prstGeom>
          <a:noFill/>
        </p:spPr>
        <p:txBody>
          <a:bodyPr wrap="square" rtlCol="0">
            <a:spAutoFit/>
          </a:bodyPr>
          <a:lstStyle/>
          <a:p>
            <a:pPr algn="ctr"/>
            <a:r>
              <a:rPr lang="pt-BR" sz="4800" dirty="0" err="1">
                <a:latin typeface="Times New Roman" pitchFamily="18" charset="0"/>
                <a:cs typeface="Times New Roman" pitchFamily="18" charset="0"/>
              </a:rPr>
              <a:t>Wix</a:t>
            </a:r>
            <a:endParaRPr lang="pt-BR" sz="4800" dirty="0">
              <a:latin typeface="Times New Roman" pitchFamily="18" charset="0"/>
              <a:cs typeface="Times New Roman" pitchFamily="18" charset="0"/>
            </a:endParaRPr>
          </a:p>
        </p:txBody>
      </p:sp>
      <p:pic>
        <p:nvPicPr>
          <p:cNvPr id="10" name="Imagem 9" descr="IMG_3423.JPG"/>
          <p:cNvPicPr>
            <a:picLocks noChangeAspect="1"/>
          </p:cNvPicPr>
          <p:nvPr/>
        </p:nvPicPr>
        <p:blipFill>
          <a:blip r:embed="rId5" cstate="print"/>
          <a:stretch>
            <a:fillRect/>
          </a:stretch>
        </p:blipFill>
        <p:spPr>
          <a:xfrm>
            <a:off x="0" y="5661248"/>
            <a:ext cx="1091887" cy="1052736"/>
          </a:xfrm>
          <a:prstGeom prst="rect">
            <a:avLst/>
          </a:prstGeom>
        </p:spPr>
      </p:pic>
      <p:pic>
        <p:nvPicPr>
          <p:cNvPr id="2" name="Conheça o Wix- Ana Carolina Pell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9592" y="1311514"/>
            <a:ext cx="7528836" cy="4234971"/>
          </a:xfrm>
          <a:prstGeom prst="rect">
            <a:avLst/>
          </a:prstGeom>
        </p:spPr>
      </p:pic>
    </p:spTree>
    <p:extLst>
      <p:ext uri="{BB962C8B-B14F-4D97-AF65-F5344CB8AC3E}">
        <p14:creationId xmlns:p14="http://schemas.microsoft.com/office/powerpoint/2010/main" val="1708254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4" cstate="print">
            <a:lum bright="50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8712968" cy="830997"/>
          </a:xfrm>
          <a:prstGeom prst="rect">
            <a:avLst/>
          </a:prstGeom>
          <a:noFill/>
        </p:spPr>
        <p:txBody>
          <a:bodyPr wrap="square" rtlCol="0">
            <a:spAutoFit/>
          </a:bodyPr>
          <a:lstStyle/>
          <a:p>
            <a:pPr algn="ctr"/>
            <a:r>
              <a:rPr lang="pt-BR" sz="4800" dirty="0" err="1">
                <a:latin typeface="Times New Roman" pitchFamily="18" charset="0"/>
                <a:cs typeface="Times New Roman" pitchFamily="18" charset="0"/>
              </a:rPr>
              <a:t>Wix</a:t>
            </a:r>
            <a:endParaRPr lang="pt-BR" sz="4800" dirty="0">
              <a:latin typeface="Times New Roman" pitchFamily="18" charset="0"/>
              <a:cs typeface="Times New Roman" pitchFamily="18" charset="0"/>
            </a:endParaRPr>
          </a:p>
        </p:txBody>
      </p:sp>
      <p:pic>
        <p:nvPicPr>
          <p:cNvPr id="10" name="Imagem 9" descr="IMG_3423.JPG"/>
          <p:cNvPicPr>
            <a:picLocks noChangeAspect="1"/>
          </p:cNvPicPr>
          <p:nvPr/>
        </p:nvPicPr>
        <p:blipFill>
          <a:blip r:embed="rId5" cstate="print"/>
          <a:stretch>
            <a:fillRect/>
          </a:stretch>
        </p:blipFill>
        <p:spPr>
          <a:xfrm>
            <a:off x="0" y="5661248"/>
            <a:ext cx="1091887" cy="1052736"/>
          </a:xfrm>
          <a:prstGeom prst="rect">
            <a:avLst/>
          </a:prstGeom>
        </p:spPr>
      </p:pic>
      <p:pic>
        <p:nvPicPr>
          <p:cNvPr id="3" name="Conheça o Wix- Sorvete Alex.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91887" y="1196752"/>
            <a:ext cx="7448555" cy="4189812"/>
          </a:xfrm>
          <a:prstGeom prst="rect">
            <a:avLst/>
          </a:prstGeom>
        </p:spPr>
      </p:pic>
    </p:spTree>
    <p:extLst>
      <p:ext uri="{BB962C8B-B14F-4D97-AF65-F5344CB8AC3E}">
        <p14:creationId xmlns:p14="http://schemas.microsoft.com/office/powerpoint/2010/main" val="4841527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stretch>
            <a:fillRect/>
          </a:stretch>
        </p:blipFill>
        <p:spPr>
          <a:xfrm>
            <a:off x="179512" y="0"/>
            <a:ext cx="8494792" cy="6374268"/>
          </a:xfrm>
          <a:prstGeom prst="rect">
            <a:avLst/>
          </a:prstGeom>
        </p:spPr>
      </p:pic>
      <p:sp>
        <p:nvSpPr>
          <p:cNvPr id="4" name="CaixaDeTexto 3"/>
          <p:cNvSpPr txBox="1"/>
          <p:nvPr/>
        </p:nvSpPr>
        <p:spPr>
          <a:xfrm>
            <a:off x="0" y="32296"/>
            <a:ext cx="9036496" cy="923330"/>
          </a:xfrm>
          <a:prstGeom prst="rect">
            <a:avLst/>
          </a:prstGeom>
          <a:noFill/>
        </p:spPr>
        <p:txBody>
          <a:bodyPr wrap="square" rtlCol="0">
            <a:spAutoFit/>
          </a:bodyPr>
          <a:lstStyle/>
          <a:p>
            <a:r>
              <a:rPr lang="pt-BR" sz="5400" dirty="0">
                <a:latin typeface="Times New Roman" panose="02020603050405020304" pitchFamily="18" charset="0"/>
                <a:cs typeface="Times New Roman" panose="02020603050405020304" pitchFamily="18" charset="0"/>
              </a:rPr>
              <a:t>Desenvolvendo um Site - </a:t>
            </a:r>
            <a:r>
              <a:rPr lang="pt-BR" sz="5400" dirty="0" err="1">
                <a:latin typeface="Times New Roman" panose="02020603050405020304" pitchFamily="18" charset="0"/>
                <a:cs typeface="Times New Roman" panose="02020603050405020304" pitchFamily="18" charset="0"/>
              </a:rPr>
              <a:t>Wix</a:t>
            </a:r>
            <a:endParaRPr lang="pt-BR" sz="5400" dirty="0">
              <a:latin typeface="Times New Roman" panose="02020603050405020304" pitchFamily="18" charset="0"/>
              <a:cs typeface="Times New Roman" panose="02020603050405020304" pitchFamily="18" charset="0"/>
            </a:endParaRPr>
          </a:p>
        </p:txBody>
      </p:sp>
      <p:sp>
        <p:nvSpPr>
          <p:cNvPr id="3" name="CaixaDeTexto 2"/>
          <p:cNvSpPr txBox="1"/>
          <p:nvPr/>
        </p:nvSpPr>
        <p:spPr>
          <a:xfrm>
            <a:off x="179512" y="1080255"/>
            <a:ext cx="8713506" cy="646331"/>
          </a:xfrm>
          <a:prstGeom prst="rect">
            <a:avLst/>
          </a:prstGeom>
          <a:noFill/>
        </p:spPr>
        <p:txBody>
          <a:bodyPr wrap="square" rtlCol="0">
            <a:spAutoFit/>
          </a:bodyPr>
          <a:lstStyle/>
          <a:p>
            <a:pPr algn="ctr"/>
            <a:r>
              <a:rPr lang="pt-BR" dirty="0">
                <a:latin typeface="Times New Roman" panose="02020603050405020304" pitchFamily="18" charset="0"/>
                <a:cs typeface="Times New Roman" panose="02020603050405020304" pitchFamily="18" charset="0"/>
              </a:rPr>
              <a:t>O </a:t>
            </a:r>
            <a:r>
              <a:rPr lang="pt-BR" dirty="0" err="1">
                <a:latin typeface="Times New Roman" panose="02020603050405020304" pitchFamily="18" charset="0"/>
                <a:cs typeface="Times New Roman" panose="02020603050405020304" pitchFamily="18" charset="0"/>
              </a:rPr>
              <a:t>Wix</a:t>
            </a:r>
            <a:r>
              <a:rPr lang="pt-BR" dirty="0">
                <a:latin typeface="Times New Roman" panose="02020603050405020304" pitchFamily="18" charset="0"/>
                <a:cs typeface="Times New Roman" panose="02020603050405020304" pitchFamily="18" charset="0"/>
              </a:rPr>
              <a:t>  permite a criação gratuita de um site em Flash. Para criar um site, basta criar uma conta no </a:t>
            </a:r>
            <a:r>
              <a:rPr lang="pt-BR" dirty="0" err="1">
                <a:latin typeface="Times New Roman" panose="02020603050405020304" pitchFamily="18" charset="0"/>
                <a:cs typeface="Times New Roman" panose="02020603050405020304" pitchFamily="18" charset="0"/>
              </a:rPr>
              <a:t>Wix</a:t>
            </a:r>
            <a:r>
              <a:rPr lang="pt-BR" dirty="0">
                <a:latin typeface="Times New Roman" panose="02020603050405020304" pitchFamily="18" charset="0"/>
                <a:cs typeface="Times New Roman" panose="02020603050405020304" pitchFamily="18" charset="0"/>
              </a:rPr>
              <a:t>, com um e-mail pessoal, e começar a usar. </a:t>
            </a:r>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864" y="2132411"/>
            <a:ext cx="7182544" cy="3846137"/>
          </a:xfrm>
          <a:prstGeom prst="rect">
            <a:avLst/>
          </a:prstGeom>
        </p:spPr>
      </p:pic>
    </p:spTree>
    <p:extLst>
      <p:ext uri="{BB962C8B-B14F-4D97-AF65-F5344CB8AC3E}">
        <p14:creationId xmlns:p14="http://schemas.microsoft.com/office/powerpoint/2010/main" val="2173821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stretch>
            <a:fillRect/>
          </a:stretch>
        </p:blipFill>
        <p:spPr>
          <a:xfrm>
            <a:off x="179512" y="0"/>
            <a:ext cx="8494792" cy="6374268"/>
          </a:xfrm>
          <a:prstGeom prst="rect">
            <a:avLst/>
          </a:prstGeom>
        </p:spPr>
      </p:pic>
      <p:sp>
        <p:nvSpPr>
          <p:cNvPr id="4" name="CaixaDeTexto 3"/>
          <p:cNvSpPr txBox="1"/>
          <p:nvPr/>
        </p:nvSpPr>
        <p:spPr>
          <a:xfrm>
            <a:off x="0" y="32296"/>
            <a:ext cx="9036496" cy="923330"/>
          </a:xfrm>
          <a:prstGeom prst="rect">
            <a:avLst/>
          </a:prstGeom>
          <a:noFill/>
        </p:spPr>
        <p:txBody>
          <a:bodyPr wrap="square" rtlCol="0">
            <a:spAutoFit/>
          </a:bodyPr>
          <a:lstStyle/>
          <a:p>
            <a:r>
              <a:rPr lang="pt-BR" sz="5400" dirty="0">
                <a:latin typeface="Times New Roman" panose="02020603050405020304" pitchFamily="18" charset="0"/>
                <a:cs typeface="Times New Roman" panose="02020603050405020304" pitchFamily="18" charset="0"/>
              </a:rPr>
              <a:t>Passo a Passo</a:t>
            </a:r>
          </a:p>
        </p:txBody>
      </p:sp>
      <p:sp>
        <p:nvSpPr>
          <p:cNvPr id="3" name="CaixaDeTexto 2"/>
          <p:cNvSpPr txBox="1"/>
          <p:nvPr/>
        </p:nvSpPr>
        <p:spPr>
          <a:xfrm>
            <a:off x="179512" y="1080255"/>
            <a:ext cx="8713506" cy="1200329"/>
          </a:xfrm>
          <a:prstGeom prst="rect">
            <a:avLst/>
          </a:prstGeom>
          <a:noFill/>
        </p:spPr>
        <p:txBody>
          <a:bodyPr wrap="square" rtlCol="0">
            <a:spAutoFit/>
          </a:bodyPr>
          <a:lstStyle/>
          <a:p>
            <a:pPr marL="342900" indent="-342900">
              <a:buFont typeface="+mj-lt"/>
              <a:buAutoNum type="arabicPeriod"/>
            </a:pPr>
            <a:r>
              <a:rPr lang="pt-BR" dirty="0">
                <a:latin typeface="Times New Roman" panose="02020603050405020304" pitchFamily="18" charset="0"/>
                <a:cs typeface="Times New Roman" panose="02020603050405020304" pitchFamily="18" charset="0"/>
              </a:rPr>
              <a:t>Acesse o </a:t>
            </a:r>
            <a:r>
              <a:rPr lang="pt-BR" dirty="0" err="1">
                <a:latin typeface="Times New Roman" panose="02020603050405020304" pitchFamily="18" charset="0"/>
                <a:cs typeface="Times New Roman" panose="02020603050405020304" pitchFamily="18" charset="0"/>
              </a:rPr>
              <a:t>Wix</a:t>
            </a:r>
            <a:r>
              <a:rPr lang="pt-BR" dirty="0">
                <a:latin typeface="Times New Roman" panose="02020603050405020304" pitchFamily="18" charset="0"/>
                <a:cs typeface="Times New Roman" panose="02020603050405020304" pitchFamily="18" charset="0"/>
              </a:rPr>
              <a:t> e registre-se gratuitamente;</a:t>
            </a:r>
          </a:p>
          <a:p>
            <a:pPr marL="342900" indent="-342900">
              <a:buFont typeface="+mj-lt"/>
              <a:buAutoNum type="arabicPeriod"/>
            </a:pPr>
            <a:r>
              <a:rPr lang="pt-BR" dirty="0">
                <a:latin typeface="Times New Roman" panose="02020603050405020304" pitchFamily="18" charset="0"/>
                <a:cs typeface="Times New Roman" panose="02020603050405020304" pitchFamily="18" charset="0"/>
              </a:rPr>
              <a:t>Escolha uma categoria e uma subcategoria e clique em Ir;</a:t>
            </a:r>
          </a:p>
          <a:p>
            <a:pPr marL="342900" indent="-342900">
              <a:buFont typeface="+mj-lt"/>
              <a:buAutoNum type="arabicPeriod"/>
            </a:pPr>
            <a:r>
              <a:rPr lang="pt-BR" dirty="0">
                <a:latin typeface="Times New Roman" panose="02020603050405020304" pitchFamily="18" charset="0"/>
                <a:cs typeface="Times New Roman" panose="02020603050405020304" pitchFamily="18" charset="0"/>
              </a:rPr>
              <a:t>Escolha um dos modelos disponíveis no site ou mesmo um site em branco e clique em Editar;</a:t>
            </a:r>
          </a:p>
        </p:txBody>
      </p:sp>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5498" y="2068968"/>
            <a:ext cx="5905500" cy="4305300"/>
          </a:xfrm>
          <a:prstGeom prst="rect">
            <a:avLst/>
          </a:prstGeom>
        </p:spPr>
      </p:pic>
    </p:spTree>
    <p:extLst>
      <p:ext uri="{BB962C8B-B14F-4D97-AF65-F5344CB8AC3E}">
        <p14:creationId xmlns:p14="http://schemas.microsoft.com/office/powerpoint/2010/main" val="859038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lum bright="38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2576346" cy="830997"/>
          </a:xfrm>
          <a:prstGeom prst="rect">
            <a:avLst/>
          </a:prstGeom>
          <a:noFill/>
        </p:spPr>
        <p:txBody>
          <a:bodyPr wrap="none" rtlCol="0">
            <a:spAutoFit/>
          </a:bodyPr>
          <a:lstStyle/>
          <a:p>
            <a:r>
              <a:rPr lang="pt-BR" sz="4800" dirty="0" err="1">
                <a:latin typeface="Times New Roman" pitchFamily="18" charset="0"/>
                <a:cs typeface="Times New Roman" pitchFamily="18" charset="0"/>
              </a:rPr>
              <a:t>Facebook</a:t>
            </a:r>
            <a:endParaRPr lang="pt-BR" sz="4800" dirty="0">
              <a:latin typeface="Times New Roman" pitchFamily="18" charset="0"/>
              <a:cs typeface="Times New Roman" pitchFamily="18" charset="0"/>
            </a:endParaRPr>
          </a:p>
        </p:txBody>
      </p:sp>
      <p:sp>
        <p:nvSpPr>
          <p:cNvPr id="5" name="CaixaDeTexto 4"/>
          <p:cNvSpPr txBox="1"/>
          <p:nvPr/>
        </p:nvSpPr>
        <p:spPr>
          <a:xfrm>
            <a:off x="539552" y="1628800"/>
            <a:ext cx="4464496" cy="3416320"/>
          </a:xfrm>
          <a:prstGeom prst="rect">
            <a:avLst/>
          </a:prstGeom>
          <a:noFill/>
        </p:spPr>
        <p:txBody>
          <a:bodyPr wrap="square" rtlCol="0">
            <a:spAutoFit/>
          </a:bodyPr>
          <a:lstStyle/>
          <a:p>
            <a:pPr>
              <a:buFont typeface="Wingdings" pitchFamily="2" charset="2"/>
              <a:buChar char="Ø"/>
            </a:pPr>
            <a:r>
              <a:rPr lang="pt-BR" dirty="0">
                <a:latin typeface="Times New Roman" pitchFamily="18" charset="0"/>
                <a:cs typeface="Times New Roman" pitchFamily="18" charset="0"/>
              </a:rPr>
              <a:t> Maior site de relacionamento social do mundo com 830 milhões de usuários (42 milhões no Brasil);</a:t>
            </a:r>
          </a:p>
          <a:p>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 Principais usos: manter contato com amigos (45%), diversão (14%), divulgar meu conteúdo (11%);</a:t>
            </a:r>
          </a:p>
          <a:p>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 Motivos que fazem as pessoas curtirem uma marca: ofertas especiais ou promoções (37%), já serem consumidores (32%) e conteúdo de entretenimento (18%).</a:t>
            </a:r>
          </a:p>
        </p:txBody>
      </p:sp>
      <p:pic>
        <p:nvPicPr>
          <p:cNvPr id="10" name="Imagem 9" descr="IMG_3423.JPG"/>
          <p:cNvPicPr>
            <a:picLocks noChangeAspect="1"/>
          </p:cNvPicPr>
          <p:nvPr/>
        </p:nvPicPr>
        <p:blipFill>
          <a:blip r:embed="rId3" cstate="print"/>
          <a:stretch>
            <a:fillRect/>
          </a:stretch>
        </p:blipFill>
        <p:spPr>
          <a:xfrm>
            <a:off x="107504" y="5805264"/>
            <a:ext cx="897585" cy="865401"/>
          </a:xfrm>
          <a:prstGeom prst="rect">
            <a:avLst/>
          </a:prstGeom>
        </p:spPr>
      </p:pic>
      <p:pic>
        <p:nvPicPr>
          <p:cNvPr id="11" name="Imagem 10" descr="download.png"/>
          <p:cNvPicPr>
            <a:picLocks noChangeAspect="1"/>
          </p:cNvPicPr>
          <p:nvPr/>
        </p:nvPicPr>
        <p:blipFill>
          <a:blip r:embed="rId4" cstate="print"/>
          <a:stretch>
            <a:fillRect/>
          </a:stretch>
        </p:blipFill>
        <p:spPr>
          <a:xfrm>
            <a:off x="6012160" y="188640"/>
            <a:ext cx="1524000" cy="1524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stretch>
            <a:fillRect/>
          </a:stretch>
        </p:blipFill>
        <p:spPr>
          <a:xfrm>
            <a:off x="592504" y="0"/>
            <a:ext cx="8494792" cy="6374268"/>
          </a:xfrm>
          <a:prstGeom prst="rect">
            <a:avLst/>
          </a:prstGeom>
        </p:spPr>
      </p:pic>
      <p:sp>
        <p:nvSpPr>
          <p:cNvPr id="4" name="CaixaDeTexto 3"/>
          <p:cNvSpPr txBox="1"/>
          <p:nvPr/>
        </p:nvSpPr>
        <p:spPr>
          <a:xfrm>
            <a:off x="0" y="32296"/>
            <a:ext cx="9036496" cy="923330"/>
          </a:xfrm>
          <a:prstGeom prst="rect">
            <a:avLst/>
          </a:prstGeom>
          <a:noFill/>
        </p:spPr>
        <p:txBody>
          <a:bodyPr wrap="square" rtlCol="0">
            <a:spAutoFit/>
          </a:bodyPr>
          <a:lstStyle/>
          <a:p>
            <a:r>
              <a:rPr lang="pt-BR" sz="5400" dirty="0">
                <a:latin typeface="Times New Roman" panose="02020603050405020304" pitchFamily="18" charset="0"/>
                <a:cs typeface="Times New Roman" panose="02020603050405020304" pitchFamily="18" charset="0"/>
              </a:rPr>
              <a:t>Passo a Passo</a:t>
            </a:r>
          </a:p>
        </p:txBody>
      </p:sp>
      <p:sp>
        <p:nvSpPr>
          <p:cNvPr id="5" name="Retângulo 4"/>
          <p:cNvSpPr/>
          <p:nvPr/>
        </p:nvSpPr>
        <p:spPr>
          <a:xfrm>
            <a:off x="251520" y="955626"/>
            <a:ext cx="8352928" cy="1200329"/>
          </a:xfrm>
          <a:prstGeom prst="rect">
            <a:avLst/>
          </a:prstGeom>
        </p:spPr>
        <p:txBody>
          <a:bodyPr wrap="square">
            <a:spAutoFit/>
          </a:bodyPr>
          <a:lstStyle/>
          <a:p>
            <a:r>
              <a:rPr lang="pt-BR" dirty="0"/>
              <a:t>4.   Clique na área que você quer personalizar e clique em Editar. Por exemplo, clique na área de título e clique em Editar, para inserir o nome que você desejar. Você pode personalizar o texto, mudar a fonte, a cor, o tamanho e mover a caixa de  texto, arrastando ela para onde você achar melhor;</a:t>
            </a:r>
          </a:p>
        </p:txBody>
      </p:sp>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5498" y="2123947"/>
            <a:ext cx="5905500" cy="4514850"/>
          </a:xfrm>
          <a:prstGeom prst="rect">
            <a:avLst/>
          </a:prstGeom>
        </p:spPr>
      </p:pic>
    </p:spTree>
    <p:extLst>
      <p:ext uri="{BB962C8B-B14F-4D97-AF65-F5344CB8AC3E}">
        <p14:creationId xmlns:p14="http://schemas.microsoft.com/office/powerpoint/2010/main" val="62605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stretch>
            <a:fillRect/>
          </a:stretch>
        </p:blipFill>
        <p:spPr>
          <a:xfrm>
            <a:off x="592504" y="0"/>
            <a:ext cx="8494792" cy="6374268"/>
          </a:xfrm>
          <a:prstGeom prst="rect">
            <a:avLst/>
          </a:prstGeom>
        </p:spPr>
      </p:pic>
      <p:sp>
        <p:nvSpPr>
          <p:cNvPr id="4" name="CaixaDeTexto 3"/>
          <p:cNvSpPr txBox="1"/>
          <p:nvPr/>
        </p:nvSpPr>
        <p:spPr>
          <a:xfrm>
            <a:off x="0" y="32296"/>
            <a:ext cx="9036496" cy="923330"/>
          </a:xfrm>
          <a:prstGeom prst="rect">
            <a:avLst/>
          </a:prstGeom>
          <a:noFill/>
        </p:spPr>
        <p:txBody>
          <a:bodyPr wrap="square" rtlCol="0">
            <a:spAutoFit/>
          </a:bodyPr>
          <a:lstStyle/>
          <a:p>
            <a:r>
              <a:rPr lang="pt-BR" sz="5400" dirty="0">
                <a:latin typeface="Times New Roman" panose="02020603050405020304" pitchFamily="18" charset="0"/>
                <a:cs typeface="Times New Roman" panose="02020603050405020304" pitchFamily="18" charset="0"/>
              </a:rPr>
              <a:t>Passo a Passo</a:t>
            </a:r>
          </a:p>
        </p:txBody>
      </p:sp>
      <p:sp>
        <p:nvSpPr>
          <p:cNvPr id="5" name="Retângulo 4"/>
          <p:cNvSpPr/>
          <p:nvPr/>
        </p:nvSpPr>
        <p:spPr>
          <a:xfrm>
            <a:off x="229488" y="1124744"/>
            <a:ext cx="8352928" cy="4247317"/>
          </a:xfrm>
          <a:prstGeom prst="rect">
            <a:avLst/>
          </a:prstGeom>
        </p:spPr>
        <p:txBody>
          <a:bodyPr wrap="square">
            <a:spAutoFit/>
          </a:bodyPr>
          <a:lstStyle/>
          <a:p>
            <a:r>
              <a:rPr lang="pt-BR" dirty="0">
                <a:latin typeface="Times New Roman" panose="02020603050405020304" pitchFamily="18" charset="0"/>
                <a:cs typeface="Times New Roman" panose="02020603050405020304" pitchFamily="18" charset="0"/>
              </a:rPr>
              <a:t>5. As barras nas laterais e na parte superior do </a:t>
            </a:r>
            <a:r>
              <a:rPr lang="pt-BR" dirty="0" err="1">
                <a:latin typeface="Times New Roman" panose="02020603050405020304" pitchFamily="18" charset="0"/>
                <a:cs typeface="Times New Roman" panose="02020603050405020304" pitchFamily="18" charset="0"/>
              </a:rPr>
              <a:t>Wix</a:t>
            </a:r>
            <a:r>
              <a:rPr lang="pt-BR" dirty="0">
                <a:latin typeface="Times New Roman" panose="02020603050405020304" pitchFamily="18" charset="0"/>
                <a:cs typeface="Times New Roman" panose="02020603050405020304" pitchFamily="18" charset="0"/>
              </a:rPr>
              <a:t> são barras de edição. Com elas, é possível adicionar fotos, músicas vídeos, fazer upload de arquivos e gerenciar páginas, por exemplo;</a:t>
            </a:r>
            <a:br>
              <a:rPr lang="pt-BR" dirty="0">
                <a:latin typeface="Times New Roman" panose="02020603050405020304" pitchFamily="18" charset="0"/>
                <a:cs typeface="Times New Roman" panose="02020603050405020304" pitchFamily="18" charset="0"/>
              </a:rPr>
            </a:br>
            <a:br>
              <a:rPr lang="pt-BR" dirty="0">
                <a:latin typeface="Times New Roman" panose="02020603050405020304" pitchFamily="18" charset="0"/>
                <a:cs typeface="Times New Roman" panose="02020603050405020304" pitchFamily="18" charset="0"/>
              </a:rPr>
            </a:br>
            <a:r>
              <a:rPr lang="pt-BR" dirty="0">
                <a:latin typeface="Times New Roman" panose="02020603050405020304" pitchFamily="18" charset="0"/>
                <a:cs typeface="Times New Roman" panose="02020603050405020304" pitchFamily="18" charset="0"/>
              </a:rPr>
              <a:t>6. Caso você tenha inserido um objeto e deseja excluir, basta clicar nele e clicar na lixeira. Você também pode clicar em desfazer, na barra superior do </a:t>
            </a:r>
            <a:r>
              <a:rPr lang="pt-BR" dirty="0" err="1">
                <a:latin typeface="Times New Roman" panose="02020603050405020304" pitchFamily="18" charset="0"/>
                <a:cs typeface="Times New Roman" panose="02020603050405020304" pitchFamily="18" charset="0"/>
              </a:rPr>
              <a:t>Wix</a:t>
            </a:r>
            <a:r>
              <a:rPr lang="pt-BR" dirty="0">
                <a:latin typeface="Times New Roman" panose="02020603050405020304" pitchFamily="18" charset="0"/>
                <a:cs typeface="Times New Roman" panose="02020603050405020304" pitchFamily="18" charset="0"/>
              </a:rPr>
              <a:t>, caso desista de alguma edição;</a:t>
            </a:r>
            <a:br>
              <a:rPr lang="pt-BR" dirty="0">
                <a:latin typeface="Times New Roman" panose="02020603050405020304" pitchFamily="18" charset="0"/>
                <a:cs typeface="Times New Roman" panose="02020603050405020304" pitchFamily="18" charset="0"/>
              </a:rPr>
            </a:br>
            <a:br>
              <a:rPr lang="pt-BR" dirty="0">
                <a:latin typeface="Times New Roman" panose="02020603050405020304" pitchFamily="18" charset="0"/>
                <a:cs typeface="Times New Roman" panose="02020603050405020304" pitchFamily="18" charset="0"/>
              </a:rPr>
            </a:br>
            <a:r>
              <a:rPr lang="pt-BR" dirty="0">
                <a:latin typeface="Times New Roman" panose="02020603050405020304" pitchFamily="18" charset="0"/>
                <a:cs typeface="Times New Roman" panose="02020603050405020304" pitchFamily="18" charset="0"/>
              </a:rPr>
              <a:t>7. Para ver como o site está ficando, clique em </a:t>
            </a:r>
            <a:r>
              <a:rPr lang="pt-BR" dirty="0" err="1">
                <a:latin typeface="Times New Roman" panose="02020603050405020304" pitchFamily="18" charset="0"/>
                <a:cs typeface="Times New Roman" panose="02020603050405020304" pitchFamily="18" charset="0"/>
              </a:rPr>
              <a:t>Pré</a:t>
            </a:r>
            <a:r>
              <a:rPr lang="pt-BR" dirty="0">
                <a:latin typeface="Times New Roman" panose="02020603050405020304" pitchFamily="18" charset="0"/>
                <a:cs typeface="Times New Roman" panose="02020603050405020304" pitchFamily="18" charset="0"/>
              </a:rPr>
              <a:t> visualizar, na barra superior do </a:t>
            </a:r>
            <a:r>
              <a:rPr lang="pt-BR" dirty="0" err="1">
                <a:latin typeface="Times New Roman" panose="02020603050405020304" pitchFamily="18" charset="0"/>
                <a:cs typeface="Times New Roman" panose="02020603050405020304" pitchFamily="18" charset="0"/>
              </a:rPr>
              <a:t>Wix</a:t>
            </a:r>
            <a:r>
              <a:rPr lang="pt-BR" dirty="0">
                <a:latin typeface="Times New Roman" panose="02020603050405020304" pitchFamily="18" charset="0"/>
                <a:cs typeface="Times New Roman" panose="02020603050405020304" pitchFamily="18" charset="0"/>
              </a:rPr>
              <a:t>. Para retornar à edição, clique em Voltar à edição;</a:t>
            </a:r>
            <a:br>
              <a:rPr lang="pt-BR" dirty="0">
                <a:latin typeface="Times New Roman" panose="02020603050405020304" pitchFamily="18" charset="0"/>
                <a:cs typeface="Times New Roman" panose="02020603050405020304" pitchFamily="18" charset="0"/>
              </a:rPr>
            </a:br>
            <a:br>
              <a:rPr lang="pt-BR" dirty="0">
                <a:latin typeface="Times New Roman" panose="02020603050405020304" pitchFamily="18" charset="0"/>
                <a:cs typeface="Times New Roman" panose="02020603050405020304" pitchFamily="18" charset="0"/>
              </a:rPr>
            </a:br>
            <a:r>
              <a:rPr lang="pt-BR" dirty="0">
                <a:latin typeface="Times New Roman" panose="02020603050405020304" pitchFamily="18" charset="0"/>
                <a:cs typeface="Times New Roman" panose="02020603050405020304" pitchFamily="18" charset="0"/>
              </a:rPr>
              <a:t>8. Para configurar o site, clique em Arquivo, na barra superior do </a:t>
            </a:r>
            <a:r>
              <a:rPr lang="pt-BR" dirty="0" err="1">
                <a:latin typeface="Times New Roman" panose="02020603050405020304" pitchFamily="18" charset="0"/>
                <a:cs typeface="Times New Roman" panose="02020603050405020304" pitchFamily="18" charset="0"/>
              </a:rPr>
              <a:t>Wix</a:t>
            </a:r>
            <a:r>
              <a:rPr lang="pt-BR" dirty="0">
                <a:latin typeface="Times New Roman" panose="02020603050405020304" pitchFamily="18" charset="0"/>
                <a:cs typeface="Times New Roman" panose="02020603050405020304" pitchFamily="18" charset="0"/>
              </a:rPr>
              <a:t>, e em Configurações;</a:t>
            </a:r>
            <a:br>
              <a:rPr lang="pt-BR" dirty="0">
                <a:latin typeface="Times New Roman" panose="02020603050405020304" pitchFamily="18" charset="0"/>
                <a:cs typeface="Times New Roman" panose="02020603050405020304" pitchFamily="18" charset="0"/>
              </a:rPr>
            </a:br>
            <a:br>
              <a:rPr lang="pt-BR" dirty="0"/>
            </a:br>
            <a:endParaRPr lang="pt-BR" dirty="0"/>
          </a:p>
        </p:txBody>
      </p:sp>
      <p:sp>
        <p:nvSpPr>
          <p:cNvPr id="8" name="Retângulo de cantos arredondados 7"/>
          <p:cNvSpPr/>
          <p:nvPr/>
        </p:nvSpPr>
        <p:spPr>
          <a:xfrm>
            <a:off x="0" y="5877272"/>
            <a:ext cx="9144000" cy="6480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descr="IMG_3423.JPG"/>
          <p:cNvPicPr>
            <a:picLocks noChangeAspect="1"/>
          </p:cNvPicPr>
          <p:nvPr/>
        </p:nvPicPr>
        <p:blipFill>
          <a:blip r:embed="rId4" cstate="print"/>
          <a:stretch>
            <a:fillRect/>
          </a:stretch>
        </p:blipFill>
        <p:spPr>
          <a:xfrm>
            <a:off x="3851920" y="5877272"/>
            <a:ext cx="673527" cy="649377"/>
          </a:xfrm>
          <a:prstGeom prst="rect">
            <a:avLst/>
          </a:prstGeom>
        </p:spPr>
      </p:pic>
    </p:spTree>
    <p:extLst>
      <p:ext uri="{BB962C8B-B14F-4D97-AF65-F5344CB8AC3E}">
        <p14:creationId xmlns:p14="http://schemas.microsoft.com/office/powerpoint/2010/main" val="1900897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stretch>
            <a:fillRect/>
          </a:stretch>
        </p:blipFill>
        <p:spPr>
          <a:xfrm>
            <a:off x="622072" y="0"/>
            <a:ext cx="8494792" cy="6374268"/>
          </a:xfrm>
          <a:prstGeom prst="rect">
            <a:avLst/>
          </a:prstGeom>
        </p:spPr>
      </p:pic>
      <p:sp>
        <p:nvSpPr>
          <p:cNvPr id="4" name="CaixaDeTexto 3"/>
          <p:cNvSpPr txBox="1"/>
          <p:nvPr/>
        </p:nvSpPr>
        <p:spPr>
          <a:xfrm>
            <a:off x="0" y="32296"/>
            <a:ext cx="9036496" cy="923330"/>
          </a:xfrm>
          <a:prstGeom prst="rect">
            <a:avLst/>
          </a:prstGeom>
          <a:noFill/>
        </p:spPr>
        <p:txBody>
          <a:bodyPr wrap="square" rtlCol="0">
            <a:spAutoFit/>
          </a:bodyPr>
          <a:lstStyle/>
          <a:p>
            <a:r>
              <a:rPr lang="pt-BR" sz="5400" dirty="0">
                <a:latin typeface="Times New Roman" panose="02020603050405020304" pitchFamily="18" charset="0"/>
                <a:cs typeface="Times New Roman" panose="02020603050405020304" pitchFamily="18" charset="0"/>
              </a:rPr>
              <a:t>Passo a Passo</a:t>
            </a:r>
          </a:p>
        </p:txBody>
      </p:sp>
      <p:sp>
        <p:nvSpPr>
          <p:cNvPr id="5" name="Retângulo 4"/>
          <p:cNvSpPr/>
          <p:nvPr/>
        </p:nvSpPr>
        <p:spPr>
          <a:xfrm>
            <a:off x="229488" y="1124744"/>
            <a:ext cx="8352928" cy="1200329"/>
          </a:xfrm>
          <a:prstGeom prst="rect">
            <a:avLst/>
          </a:prstGeom>
        </p:spPr>
        <p:txBody>
          <a:bodyPr wrap="square">
            <a:spAutoFit/>
          </a:bodyPr>
          <a:lstStyle/>
          <a:p>
            <a:r>
              <a:rPr lang="pt-BR" dirty="0">
                <a:latin typeface="Times New Roman" panose="02020603050405020304" pitchFamily="18" charset="0"/>
                <a:cs typeface="Times New Roman" panose="02020603050405020304" pitchFamily="18" charset="0"/>
              </a:rPr>
              <a:t>9. Para que seu site seja encontrado por mecanismo de busca, clique em Arquivo, Configurações e Otimização do Site. Marque a opção Permita que os mecanismos de busca encontrem meu site;</a:t>
            </a:r>
            <a:br>
              <a:rPr lang="pt-BR" dirty="0">
                <a:latin typeface="Times New Roman" panose="02020603050405020304" pitchFamily="18" charset="0"/>
                <a:cs typeface="Times New Roman" panose="02020603050405020304" pitchFamily="18" charset="0"/>
              </a:rPr>
            </a:br>
            <a:endParaRPr lang="pt-BR" dirty="0">
              <a:latin typeface="Times New Roman" panose="02020603050405020304" pitchFamily="18" charset="0"/>
              <a:cs typeface="Times New Roman" panose="02020603050405020304" pitchFamily="18" charset="0"/>
            </a:endParaRPr>
          </a:p>
        </p:txBody>
      </p:sp>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5498" y="2060848"/>
            <a:ext cx="5905500" cy="4267200"/>
          </a:xfrm>
          <a:prstGeom prst="rect">
            <a:avLst/>
          </a:prstGeom>
        </p:spPr>
      </p:pic>
    </p:spTree>
    <p:extLst>
      <p:ext uri="{BB962C8B-B14F-4D97-AF65-F5344CB8AC3E}">
        <p14:creationId xmlns:p14="http://schemas.microsoft.com/office/powerpoint/2010/main" val="2813966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stretch>
            <a:fillRect/>
          </a:stretch>
        </p:blipFill>
        <p:spPr>
          <a:xfrm>
            <a:off x="622072" y="0"/>
            <a:ext cx="8494792" cy="6374268"/>
          </a:xfrm>
          <a:prstGeom prst="rect">
            <a:avLst/>
          </a:prstGeom>
        </p:spPr>
      </p:pic>
      <p:sp>
        <p:nvSpPr>
          <p:cNvPr id="4" name="CaixaDeTexto 3"/>
          <p:cNvSpPr txBox="1"/>
          <p:nvPr/>
        </p:nvSpPr>
        <p:spPr>
          <a:xfrm>
            <a:off x="0" y="32296"/>
            <a:ext cx="9036496" cy="923330"/>
          </a:xfrm>
          <a:prstGeom prst="rect">
            <a:avLst/>
          </a:prstGeom>
          <a:noFill/>
        </p:spPr>
        <p:txBody>
          <a:bodyPr wrap="square" rtlCol="0">
            <a:spAutoFit/>
          </a:bodyPr>
          <a:lstStyle/>
          <a:p>
            <a:r>
              <a:rPr lang="pt-BR" sz="5400" dirty="0">
                <a:latin typeface="Times New Roman" panose="02020603050405020304" pitchFamily="18" charset="0"/>
                <a:cs typeface="Times New Roman" panose="02020603050405020304" pitchFamily="18" charset="0"/>
              </a:rPr>
              <a:t>Passo a Passo</a:t>
            </a:r>
          </a:p>
        </p:txBody>
      </p:sp>
      <p:sp>
        <p:nvSpPr>
          <p:cNvPr id="5" name="Retângulo 4"/>
          <p:cNvSpPr/>
          <p:nvPr/>
        </p:nvSpPr>
        <p:spPr>
          <a:xfrm>
            <a:off x="229488" y="1124744"/>
            <a:ext cx="8352928" cy="1200329"/>
          </a:xfrm>
          <a:prstGeom prst="rect">
            <a:avLst/>
          </a:prstGeom>
        </p:spPr>
        <p:txBody>
          <a:bodyPr wrap="square">
            <a:spAutoFit/>
          </a:bodyPr>
          <a:lstStyle/>
          <a:p>
            <a:r>
              <a:rPr lang="pt-BR" dirty="0"/>
              <a:t>10. Quando estiver criado o seu site, clique em Publicar. Você poderá editá-lo, mesmo após a publicação. Para isso, acesse Editor, altere o que quiser e salve as alterações. O site será atualizado automaticamente.</a:t>
            </a:r>
            <a:br>
              <a:rPr lang="pt-BR" dirty="0">
                <a:latin typeface="Times New Roman" panose="02020603050405020304" pitchFamily="18" charset="0"/>
                <a:cs typeface="Times New Roman" panose="02020603050405020304" pitchFamily="18" charset="0"/>
              </a:rPr>
            </a:br>
            <a:endParaRPr lang="pt-BR" dirty="0">
              <a:latin typeface="Times New Roman" panose="02020603050405020304" pitchFamily="18" charset="0"/>
              <a:cs typeface="Times New Roman" panose="02020603050405020304" pitchFamily="18" charset="0"/>
            </a:endParaRPr>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6999" y="2419350"/>
            <a:ext cx="4214691" cy="2233786"/>
          </a:xfrm>
          <a:prstGeom prst="rect">
            <a:avLst/>
          </a:prstGeom>
        </p:spPr>
      </p:pic>
      <p:sp>
        <p:nvSpPr>
          <p:cNvPr id="7" name="Retângulo de cantos arredondados 6"/>
          <p:cNvSpPr/>
          <p:nvPr/>
        </p:nvSpPr>
        <p:spPr>
          <a:xfrm>
            <a:off x="0" y="5877272"/>
            <a:ext cx="9144000" cy="6480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descr="IMG_3423.JPG"/>
          <p:cNvPicPr>
            <a:picLocks noChangeAspect="1"/>
          </p:cNvPicPr>
          <p:nvPr/>
        </p:nvPicPr>
        <p:blipFill>
          <a:blip r:embed="rId5" cstate="print"/>
          <a:stretch>
            <a:fillRect/>
          </a:stretch>
        </p:blipFill>
        <p:spPr>
          <a:xfrm>
            <a:off x="3851920" y="5877272"/>
            <a:ext cx="673527" cy="649377"/>
          </a:xfrm>
          <a:prstGeom prst="rect">
            <a:avLst/>
          </a:prstGeom>
        </p:spPr>
      </p:pic>
    </p:spTree>
    <p:extLst>
      <p:ext uri="{BB962C8B-B14F-4D97-AF65-F5344CB8AC3E}">
        <p14:creationId xmlns:p14="http://schemas.microsoft.com/office/powerpoint/2010/main" val="2213649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6" name="Imagem 5"/>
          <p:cNvPicPr>
            <a:picLocks noChangeAspect="1"/>
          </p:cNvPicPr>
          <p:nvPr/>
        </p:nvPicPr>
        <p:blipFill>
          <a:blip r:embed="rId3" cstate="print"/>
          <a:stretch>
            <a:fillRect/>
          </a:stretch>
        </p:blipFill>
        <p:spPr>
          <a:xfrm>
            <a:off x="179512" y="0"/>
            <a:ext cx="8494792" cy="6374268"/>
          </a:xfrm>
          <a:prstGeom prst="rect">
            <a:avLst/>
          </a:prstGeom>
        </p:spPr>
      </p:pic>
      <p:sp>
        <p:nvSpPr>
          <p:cNvPr id="4" name="CaixaDeTexto 3"/>
          <p:cNvSpPr txBox="1"/>
          <p:nvPr/>
        </p:nvSpPr>
        <p:spPr>
          <a:xfrm>
            <a:off x="179512" y="32296"/>
            <a:ext cx="8856984" cy="1015663"/>
          </a:xfrm>
          <a:prstGeom prst="rect">
            <a:avLst/>
          </a:prstGeom>
          <a:noFill/>
        </p:spPr>
        <p:txBody>
          <a:bodyPr wrap="square" rtlCol="0">
            <a:spAutoFit/>
          </a:bodyPr>
          <a:lstStyle/>
          <a:p>
            <a:pPr algn="ctr"/>
            <a:r>
              <a:rPr lang="pt-BR" sz="6000" dirty="0">
                <a:latin typeface="Amatic" panose="02000803000000000000" pitchFamily="2" charset="0"/>
              </a:rPr>
              <a:t>Mãos à obra!</a:t>
            </a:r>
          </a:p>
        </p:txBody>
      </p:sp>
      <p:sp>
        <p:nvSpPr>
          <p:cNvPr id="3" name="CaixaDeTexto 2"/>
          <p:cNvSpPr txBox="1"/>
          <p:nvPr/>
        </p:nvSpPr>
        <p:spPr>
          <a:xfrm>
            <a:off x="1372411" y="1268760"/>
            <a:ext cx="6223925" cy="3139321"/>
          </a:xfrm>
          <a:prstGeom prst="rect">
            <a:avLst/>
          </a:prstGeom>
          <a:noFill/>
        </p:spPr>
        <p:txBody>
          <a:bodyPr wrap="square" rtlCol="0">
            <a:spAutoFit/>
          </a:bodyPr>
          <a:lstStyle/>
          <a:p>
            <a:pPr marL="285750" indent="-285750" algn="just">
              <a:buFont typeface="Courier New" panose="02070309020205020404" pitchFamily="49" charset="0"/>
              <a:buChar char="o"/>
            </a:pPr>
            <a:r>
              <a:rPr lang="pt-BR" dirty="0"/>
              <a:t>Não tenha medo de mexer e conhecer a rede de acesso, ou mesmo os programas de edição de imagem, o primeiro passo para o reconhecimento da ferramenta é usá-la sem limitações;</a:t>
            </a:r>
          </a:p>
          <a:p>
            <a:pPr marL="285750" indent="-285750" algn="just"/>
            <a:endParaRPr lang="pt-BR" dirty="0"/>
          </a:p>
          <a:p>
            <a:pPr marL="285750" indent="-285750" algn="just">
              <a:buFont typeface="Courier New" panose="02070309020205020404" pitchFamily="49" charset="0"/>
              <a:buChar char="o"/>
            </a:pPr>
            <a:r>
              <a:rPr lang="pt-BR" dirty="0"/>
              <a:t>Praticamente TUDO é reversível, tenha paciência e sempre um arquivo inicial salvo para as prospecções;</a:t>
            </a:r>
          </a:p>
          <a:p>
            <a:pPr marL="285750" indent="-285750" algn="just"/>
            <a:endParaRPr lang="pt-BR" dirty="0"/>
          </a:p>
          <a:p>
            <a:pPr marL="285750" indent="-285750" algn="just">
              <a:buFont typeface="Courier New" panose="02070309020205020404" pitchFamily="49" charset="0"/>
              <a:buChar char="o"/>
            </a:pPr>
            <a:r>
              <a:rPr lang="pt-BR" dirty="0"/>
              <a:t>Não esqueça de Compartilhar e Curtir as postagens da sua página em sua conta pessoal, bem como convidar todos os amigos de tempos em tempos para curtir a página.</a:t>
            </a:r>
          </a:p>
        </p:txBody>
      </p:sp>
      <p:sp>
        <p:nvSpPr>
          <p:cNvPr id="9" name="Retângulo de cantos arredondados 8"/>
          <p:cNvSpPr/>
          <p:nvPr/>
        </p:nvSpPr>
        <p:spPr>
          <a:xfrm>
            <a:off x="0" y="5877272"/>
            <a:ext cx="9144000" cy="6480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descr="IMG_3423.JPG"/>
          <p:cNvPicPr>
            <a:picLocks noChangeAspect="1"/>
          </p:cNvPicPr>
          <p:nvPr/>
        </p:nvPicPr>
        <p:blipFill>
          <a:blip r:embed="rId4" cstate="print"/>
          <a:stretch>
            <a:fillRect/>
          </a:stretch>
        </p:blipFill>
        <p:spPr>
          <a:xfrm>
            <a:off x="3851920" y="5877272"/>
            <a:ext cx="673527" cy="649377"/>
          </a:xfrm>
          <a:prstGeom prst="rect">
            <a:avLst/>
          </a:prstGeom>
        </p:spPr>
      </p:pic>
    </p:spTree>
    <p:extLst>
      <p:ext uri="{BB962C8B-B14F-4D97-AF65-F5344CB8AC3E}">
        <p14:creationId xmlns:p14="http://schemas.microsoft.com/office/powerpoint/2010/main" val="2665198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print"/>
          <a:stretch>
            <a:fillRect/>
          </a:stretch>
        </p:blipFill>
        <p:spPr>
          <a:xfrm>
            <a:off x="0" y="0"/>
            <a:ext cx="9134455" cy="6858000"/>
          </a:xfrm>
          <a:prstGeom prst="rect">
            <a:avLst/>
          </a:prstGeom>
        </p:spPr>
      </p:pic>
      <p:sp>
        <p:nvSpPr>
          <p:cNvPr id="3" name="Subtítulo 2"/>
          <p:cNvSpPr>
            <a:spLocks noGrp="1"/>
          </p:cNvSpPr>
          <p:nvPr>
            <p:ph type="subTitle" idx="1"/>
          </p:nvPr>
        </p:nvSpPr>
        <p:spPr>
          <a:xfrm>
            <a:off x="3275856" y="4149080"/>
            <a:ext cx="6070126" cy="1578176"/>
          </a:xfrm>
        </p:spPr>
        <p:txBody>
          <a:bodyPr>
            <a:noAutofit/>
          </a:bodyPr>
          <a:lstStyle/>
          <a:p>
            <a:r>
              <a:rPr lang="pt-BR" sz="4800" b="1" dirty="0">
                <a:solidFill>
                  <a:srgbClr val="393088"/>
                </a:solidFill>
                <a:latin typeface="Times New Roman" pitchFamily="18" charset="0"/>
                <a:cs typeface="Times New Roman" pitchFamily="18" charset="0"/>
              </a:rPr>
              <a:t>Obrigado!</a:t>
            </a:r>
          </a:p>
        </p:txBody>
      </p:sp>
      <p:pic>
        <p:nvPicPr>
          <p:cNvPr id="6" name="Imagem 5" descr="IMG_3423.JPG"/>
          <p:cNvPicPr>
            <a:picLocks noChangeAspect="1"/>
          </p:cNvPicPr>
          <p:nvPr/>
        </p:nvPicPr>
        <p:blipFill>
          <a:blip r:embed="rId3" cstate="print"/>
          <a:stretch>
            <a:fillRect/>
          </a:stretch>
        </p:blipFill>
        <p:spPr>
          <a:xfrm>
            <a:off x="8052113" y="0"/>
            <a:ext cx="1091887" cy="1052736"/>
          </a:xfrm>
          <a:prstGeom prst="rect">
            <a:avLst/>
          </a:prstGeom>
        </p:spPr>
      </p:pic>
    </p:spTree>
    <p:extLst>
      <p:ext uri="{BB962C8B-B14F-4D97-AF65-F5344CB8AC3E}">
        <p14:creationId xmlns:p14="http://schemas.microsoft.com/office/powerpoint/2010/main" val="3403722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lum bright="50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8640960" cy="646331"/>
          </a:xfrm>
          <a:prstGeom prst="rect">
            <a:avLst/>
          </a:prstGeom>
          <a:noFill/>
        </p:spPr>
        <p:txBody>
          <a:bodyPr wrap="square" rtlCol="0">
            <a:spAutoFit/>
          </a:bodyPr>
          <a:lstStyle/>
          <a:p>
            <a:pPr algn="ctr"/>
            <a:r>
              <a:rPr lang="pt-BR" sz="3600" dirty="0">
                <a:latin typeface="Times New Roman" pitchFamily="18" charset="0"/>
                <a:cs typeface="Times New Roman" pitchFamily="18" charset="0"/>
              </a:rPr>
              <a:t>Links Úteis</a:t>
            </a:r>
          </a:p>
        </p:txBody>
      </p:sp>
      <p:pic>
        <p:nvPicPr>
          <p:cNvPr id="10" name="Imagem 9" descr="IMG_3423.JPG"/>
          <p:cNvPicPr>
            <a:picLocks noChangeAspect="1"/>
          </p:cNvPicPr>
          <p:nvPr/>
        </p:nvPicPr>
        <p:blipFill>
          <a:blip r:embed="rId3" cstate="print"/>
          <a:stretch>
            <a:fillRect/>
          </a:stretch>
        </p:blipFill>
        <p:spPr>
          <a:xfrm>
            <a:off x="0" y="5661248"/>
            <a:ext cx="1091887" cy="1052736"/>
          </a:xfrm>
          <a:prstGeom prst="rect">
            <a:avLst/>
          </a:prstGeom>
        </p:spPr>
      </p:pic>
      <p:sp>
        <p:nvSpPr>
          <p:cNvPr id="6" name="Retângulo 5"/>
          <p:cNvSpPr/>
          <p:nvPr/>
        </p:nvSpPr>
        <p:spPr>
          <a:xfrm>
            <a:off x="683568" y="1225689"/>
            <a:ext cx="7920880" cy="5632311"/>
          </a:xfrm>
          <a:prstGeom prst="rect">
            <a:avLst/>
          </a:prstGeom>
        </p:spPr>
        <p:txBody>
          <a:bodyPr wrap="square">
            <a:spAutoFit/>
          </a:bodyPr>
          <a:lstStyle/>
          <a:p>
            <a:pPr marL="342900" indent="-342900">
              <a:buFont typeface="Courier New" panose="02070309020205020404" pitchFamily="49" charset="0"/>
              <a:buChar char="o"/>
            </a:pPr>
            <a:r>
              <a:rPr lang="pt-BR" sz="2000" dirty="0">
                <a:latin typeface="Times New Roman" panose="02020603050405020304" pitchFamily="18" charset="0"/>
                <a:cs typeface="Times New Roman" panose="02020603050405020304" pitchFamily="18" charset="0"/>
                <a:hlinkClick r:id="rId4"/>
              </a:rPr>
              <a:t>www.facebook.com</a:t>
            </a:r>
          </a:p>
          <a:p>
            <a:endParaRPr lang="pt-BR" sz="2000" dirty="0">
              <a:latin typeface="Times New Roman" panose="02020603050405020304" pitchFamily="18" charset="0"/>
              <a:cs typeface="Times New Roman" panose="02020603050405020304" pitchFamily="18" charset="0"/>
              <a:hlinkClick r:id="rId4"/>
            </a:endParaRPr>
          </a:p>
          <a:p>
            <a:pPr marL="342900" indent="-342900">
              <a:buFont typeface="Courier New" panose="02070309020205020404" pitchFamily="49" charset="0"/>
              <a:buChar char="o"/>
            </a:pPr>
            <a:r>
              <a:rPr lang="pt-BR" sz="2000" dirty="0">
                <a:latin typeface="Times New Roman" panose="02020603050405020304" pitchFamily="18" charset="0"/>
                <a:cs typeface="Times New Roman" panose="02020603050405020304" pitchFamily="18" charset="0"/>
                <a:hlinkClick r:id="rId4"/>
              </a:rPr>
              <a:t>www.twitter.com</a:t>
            </a:r>
          </a:p>
          <a:p>
            <a:endParaRPr lang="pt-BR" sz="2000" dirty="0">
              <a:latin typeface="Times New Roman" panose="02020603050405020304" pitchFamily="18" charset="0"/>
              <a:cs typeface="Times New Roman" panose="02020603050405020304" pitchFamily="18" charset="0"/>
              <a:hlinkClick r:id="rId4"/>
            </a:endParaRPr>
          </a:p>
          <a:p>
            <a:pPr marL="342900" indent="-342900">
              <a:buFont typeface="Courier New" panose="02070309020205020404" pitchFamily="49" charset="0"/>
              <a:buChar char="o"/>
            </a:pPr>
            <a:r>
              <a:rPr lang="pt-BR" sz="2000" dirty="0">
                <a:latin typeface="Times New Roman" panose="02020603050405020304" pitchFamily="18" charset="0"/>
                <a:cs typeface="Times New Roman" panose="02020603050405020304" pitchFamily="18" charset="0"/>
                <a:hlinkClick r:id="rId4"/>
              </a:rPr>
              <a:t>https://br.pinterest.com/</a:t>
            </a:r>
          </a:p>
          <a:p>
            <a:endParaRPr lang="pt-BR" sz="2000" dirty="0">
              <a:latin typeface="Times New Roman" panose="02020603050405020304" pitchFamily="18" charset="0"/>
              <a:cs typeface="Times New Roman" panose="02020603050405020304" pitchFamily="18" charset="0"/>
              <a:hlinkClick r:id="rId4"/>
            </a:endParaRPr>
          </a:p>
          <a:p>
            <a:pPr marL="342900" indent="-342900">
              <a:buFont typeface="Courier New" panose="02070309020205020404" pitchFamily="49" charset="0"/>
              <a:buChar char="o"/>
            </a:pPr>
            <a:r>
              <a:rPr lang="pt-BR" sz="2000" dirty="0">
                <a:latin typeface="Times New Roman" panose="02020603050405020304" pitchFamily="18" charset="0"/>
                <a:cs typeface="Times New Roman" panose="02020603050405020304" pitchFamily="18" charset="0"/>
                <a:hlinkClick r:id="rId4"/>
              </a:rPr>
              <a:t>https://pixabay.com/pt/</a:t>
            </a:r>
            <a:r>
              <a:rPr lang="pt-BR" sz="2000" dirty="0">
                <a:latin typeface="Times New Roman" panose="02020603050405020304" pitchFamily="18" charset="0"/>
                <a:cs typeface="Times New Roman" panose="02020603050405020304" pitchFamily="18" charset="0"/>
              </a:rPr>
              <a:t> </a:t>
            </a:r>
          </a:p>
          <a:p>
            <a:endParaRPr lang="pt-BR" sz="2000" dirty="0">
              <a:latin typeface="Times New Roman" panose="02020603050405020304" pitchFamily="18" charset="0"/>
              <a:cs typeface="Times New Roman" panose="02020603050405020304" pitchFamily="18" charset="0"/>
            </a:endParaRPr>
          </a:p>
          <a:p>
            <a:pPr marL="342900" indent="-342900">
              <a:buFont typeface="Courier New" panose="02070309020205020404" pitchFamily="49" charset="0"/>
              <a:buChar char="o"/>
            </a:pPr>
            <a:r>
              <a:rPr lang="pt-BR" sz="2000" dirty="0">
                <a:latin typeface="Times New Roman" panose="02020603050405020304" pitchFamily="18" charset="0"/>
                <a:cs typeface="Times New Roman" panose="02020603050405020304" pitchFamily="18" charset="0"/>
                <a:hlinkClick r:id="rId5"/>
              </a:rPr>
              <a:t>https://pixlr.com/</a:t>
            </a:r>
            <a:endParaRPr lang="pt-BR" sz="2000" dirty="0">
              <a:latin typeface="Times New Roman" panose="02020603050405020304" pitchFamily="18" charset="0"/>
              <a:cs typeface="Times New Roman" panose="02020603050405020304" pitchFamily="18" charset="0"/>
            </a:endParaRPr>
          </a:p>
          <a:p>
            <a:endParaRPr lang="pt-BR" sz="2000" dirty="0">
              <a:latin typeface="Times New Roman" panose="02020603050405020304" pitchFamily="18" charset="0"/>
              <a:cs typeface="Times New Roman" panose="02020603050405020304" pitchFamily="18" charset="0"/>
            </a:endParaRPr>
          </a:p>
          <a:p>
            <a:pPr marL="342900" indent="-342900">
              <a:buFont typeface="Courier New" panose="02070309020205020404" pitchFamily="49" charset="0"/>
              <a:buChar char="o"/>
            </a:pPr>
            <a:r>
              <a:rPr lang="pt-BR" sz="2000" dirty="0">
                <a:latin typeface="Times New Roman" panose="02020603050405020304" pitchFamily="18" charset="0"/>
                <a:cs typeface="Times New Roman" panose="02020603050405020304" pitchFamily="18" charset="0"/>
                <a:hlinkClick r:id="rId6"/>
              </a:rPr>
              <a:t>http://pt.wix.com/</a:t>
            </a:r>
            <a:endParaRPr lang="pt-BR" sz="2000" dirty="0">
              <a:latin typeface="Times New Roman" panose="02020603050405020304" pitchFamily="18" charset="0"/>
              <a:cs typeface="Times New Roman" panose="02020603050405020304" pitchFamily="18" charset="0"/>
            </a:endParaRPr>
          </a:p>
          <a:p>
            <a:endParaRPr lang="pt-BR" sz="2000" dirty="0">
              <a:latin typeface="Times New Roman" panose="02020603050405020304" pitchFamily="18" charset="0"/>
              <a:cs typeface="Times New Roman" panose="02020603050405020304" pitchFamily="18" charset="0"/>
            </a:endParaRPr>
          </a:p>
          <a:p>
            <a:pPr marL="342900" indent="-342900">
              <a:buFont typeface="Courier New" panose="02070309020205020404" pitchFamily="49" charset="0"/>
              <a:buChar char="o"/>
            </a:pPr>
            <a:r>
              <a:rPr lang="pt-BR" sz="2000" b="1" dirty="0">
                <a:latin typeface="Times New Roman" panose="02020603050405020304" pitchFamily="18" charset="0"/>
                <a:cs typeface="Times New Roman" panose="02020603050405020304" pitchFamily="18" charset="0"/>
                <a:hlinkClick r:id="rId7"/>
              </a:rPr>
              <a:t>http://pt.wix.com/blog/2014/07/tutoriais-para-iniciantes-no-wix/</a:t>
            </a:r>
            <a:endParaRPr lang="pt-BR" sz="2000" b="1" dirty="0">
              <a:latin typeface="Times New Roman" panose="02020603050405020304" pitchFamily="18" charset="0"/>
              <a:cs typeface="Times New Roman" panose="02020603050405020304" pitchFamily="18" charset="0"/>
            </a:endParaRPr>
          </a:p>
          <a:p>
            <a:endParaRPr lang="pt-BR" sz="2000" b="1" dirty="0">
              <a:latin typeface="Times New Roman" panose="02020603050405020304" pitchFamily="18" charset="0"/>
              <a:cs typeface="Times New Roman" panose="02020603050405020304" pitchFamily="18" charset="0"/>
            </a:endParaRPr>
          </a:p>
          <a:p>
            <a:pPr marL="342900" indent="-342900">
              <a:buFont typeface="Courier New" panose="02070309020205020404" pitchFamily="49" charset="0"/>
              <a:buChar char="o"/>
            </a:pPr>
            <a:r>
              <a:rPr lang="pt-BR" sz="2000" b="1" dirty="0">
                <a:latin typeface="Times New Roman" panose="02020603050405020304" pitchFamily="18" charset="0"/>
                <a:cs typeface="Times New Roman" panose="02020603050405020304" pitchFamily="18" charset="0"/>
                <a:hlinkClick r:id="rId8"/>
              </a:rPr>
              <a:t>https://www.youtube.com/channel/UCE54ruEdx6thRYmD3Qbv3cA</a:t>
            </a:r>
            <a:endParaRPr lang="pt-BR" sz="2000" b="1" dirty="0">
              <a:latin typeface="Times New Roman" panose="02020603050405020304" pitchFamily="18" charset="0"/>
              <a:cs typeface="Times New Roman" panose="02020603050405020304" pitchFamily="18" charset="0"/>
            </a:endParaRPr>
          </a:p>
          <a:p>
            <a:pPr marL="342900" indent="-342900">
              <a:buFont typeface="Courier New" panose="02070309020205020404" pitchFamily="49" charset="0"/>
              <a:buChar char="o"/>
            </a:pPr>
            <a:endParaRPr lang="pt-BR" sz="2000" b="1" dirty="0"/>
          </a:p>
          <a:p>
            <a:pPr marL="285750" indent="-285750"/>
            <a:endParaRPr lang="pt-BR" sz="2000" b="1" dirty="0"/>
          </a:p>
          <a:p>
            <a:pPr algn="ctr"/>
            <a:endParaRPr lang="pt-BR" sz="2000" b="1" dirty="0"/>
          </a:p>
        </p:txBody>
      </p:sp>
    </p:spTree>
    <p:extLst>
      <p:ext uri="{BB962C8B-B14F-4D97-AF65-F5344CB8AC3E}">
        <p14:creationId xmlns:p14="http://schemas.microsoft.com/office/powerpoint/2010/main" val="110420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lum bright="38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2497800" cy="830997"/>
          </a:xfrm>
          <a:prstGeom prst="rect">
            <a:avLst/>
          </a:prstGeom>
          <a:noFill/>
        </p:spPr>
        <p:txBody>
          <a:bodyPr wrap="none" rtlCol="0">
            <a:spAutoFit/>
          </a:bodyPr>
          <a:lstStyle/>
          <a:p>
            <a:r>
              <a:rPr lang="pt-BR" sz="4800" dirty="0">
                <a:latin typeface="Times New Roman" pitchFamily="18" charset="0"/>
                <a:cs typeface="Times New Roman" pitchFamily="18" charset="0"/>
              </a:rPr>
              <a:t>Google +</a:t>
            </a:r>
          </a:p>
        </p:txBody>
      </p:sp>
      <p:sp>
        <p:nvSpPr>
          <p:cNvPr id="5" name="CaixaDeTexto 4"/>
          <p:cNvSpPr txBox="1"/>
          <p:nvPr/>
        </p:nvSpPr>
        <p:spPr>
          <a:xfrm>
            <a:off x="467544" y="1628800"/>
            <a:ext cx="4608512" cy="3693319"/>
          </a:xfrm>
          <a:prstGeom prst="rect">
            <a:avLst/>
          </a:prstGeom>
          <a:noFill/>
        </p:spPr>
        <p:txBody>
          <a:bodyPr wrap="square" rtlCol="0">
            <a:spAutoFit/>
          </a:bodyPr>
          <a:lstStyle/>
          <a:p>
            <a:pPr>
              <a:buFont typeface="Wingdings" pitchFamily="2" charset="2"/>
              <a:buChar char="Ø"/>
            </a:pPr>
            <a:r>
              <a:rPr lang="pt-BR" dirty="0">
                <a:latin typeface="Times New Roman" pitchFamily="18" charset="0"/>
                <a:cs typeface="Times New Roman" pitchFamily="18" charset="0"/>
              </a:rPr>
              <a:t> Lançado em meados de 2011, já possui 90 milhões </a:t>
            </a:r>
            <a:r>
              <a:rPr lang="pt-BR" dirty="0" err="1">
                <a:latin typeface="Times New Roman" pitchFamily="18" charset="0"/>
                <a:cs typeface="Times New Roman" pitchFamily="18" charset="0"/>
              </a:rPr>
              <a:t>deusuários</a:t>
            </a:r>
            <a:r>
              <a:rPr lang="pt-BR" dirty="0">
                <a:latin typeface="Times New Roman" pitchFamily="18" charset="0"/>
                <a:cs typeface="Times New Roman" pitchFamily="18" charset="0"/>
              </a:rPr>
              <a:t> no mundo, sendo 3,4 milhões no Brasil;</a:t>
            </a:r>
          </a:p>
          <a:p>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 O conceito dos círculos ajuda a visualizar melhor os seus grupos de amigos e segmentar conteúdo, bom para</a:t>
            </a:r>
          </a:p>
          <a:p>
            <a:r>
              <a:rPr lang="pt-BR" dirty="0">
                <a:latin typeface="Times New Roman" pitchFamily="18" charset="0"/>
                <a:cs typeface="Times New Roman" pitchFamily="18" charset="0"/>
              </a:rPr>
              <a:t>Empresas;</a:t>
            </a:r>
          </a:p>
          <a:p>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 O mecanismo de busca do Google já está indicando nos resultados usuários da rede social que tenham vínculo com o</a:t>
            </a:r>
          </a:p>
          <a:p>
            <a:r>
              <a:rPr lang="pt-BR" dirty="0">
                <a:latin typeface="Times New Roman" pitchFamily="18" charset="0"/>
                <a:cs typeface="Times New Roman" pitchFamily="18" charset="0"/>
              </a:rPr>
              <a:t>termo procurado.</a:t>
            </a:r>
          </a:p>
        </p:txBody>
      </p:sp>
      <p:pic>
        <p:nvPicPr>
          <p:cNvPr id="10" name="Imagem 9" descr="IMG_3423.JPG"/>
          <p:cNvPicPr>
            <a:picLocks noChangeAspect="1"/>
          </p:cNvPicPr>
          <p:nvPr/>
        </p:nvPicPr>
        <p:blipFill>
          <a:blip r:embed="rId3" cstate="print"/>
          <a:stretch>
            <a:fillRect/>
          </a:stretch>
        </p:blipFill>
        <p:spPr>
          <a:xfrm>
            <a:off x="107504" y="5840134"/>
            <a:ext cx="936104" cy="902539"/>
          </a:xfrm>
          <a:prstGeom prst="rect">
            <a:avLst/>
          </a:prstGeom>
        </p:spPr>
      </p:pic>
      <p:pic>
        <p:nvPicPr>
          <p:cNvPr id="8" name="Imagem 7" descr="G+.bmp"/>
          <p:cNvPicPr>
            <a:picLocks noChangeAspect="1"/>
          </p:cNvPicPr>
          <p:nvPr/>
        </p:nvPicPr>
        <p:blipFill>
          <a:blip r:embed="rId4" cstate="print"/>
          <a:stretch>
            <a:fillRect/>
          </a:stretch>
        </p:blipFill>
        <p:spPr>
          <a:xfrm>
            <a:off x="6372200" y="260648"/>
            <a:ext cx="1686241" cy="166516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lum bright="38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1954702" cy="830997"/>
          </a:xfrm>
          <a:prstGeom prst="rect">
            <a:avLst/>
          </a:prstGeom>
          <a:noFill/>
        </p:spPr>
        <p:txBody>
          <a:bodyPr wrap="none" rtlCol="0">
            <a:spAutoFit/>
          </a:bodyPr>
          <a:lstStyle/>
          <a:p>
            <a:r>
              <a:rPr lang="pt-BR" sz="4800" dirty="0" err="1">
                <a:latin typeface="Times New Roman" pitchFamily="18" charset="0"/>
                <a:cs typeface="Times New Roman" pitchFamily="18" charset="0"/>
              </a:rPr>
              <a:t>Twitter</a:t>
            </a:r>
            <a:endParaRPr lang="pt-BR" sz="4800" dirty="0">
              <a:latin typeface="Times New Roman" pitchFamily="18" charset="0"/>
              <a:cs typeface="Times New Roman" pitchFamily="18" charset="0"/>
            </a:endParaRPr>
          </a:p>
        </p:txBody>
      </p:sp>
      <p:sp>
        <p:nvSpPr>
          <p:cNvPr id="5" name="CaixaDeTexto 4"/>
          <p:cNvSpPr txBox="1"/>
          <p:nvPr/>
        </p:nvSpPr>
        <p:spPr>
          <a:xfrm>
            <a:off x="395536" y="1628800"/>
            <a:ext cx="3888432" cy="3416320"/>
          </a:xfrm>
          <a:prstGeom prst="rect">
            <a:avLst/>
          </a:prstGeom>
          <a:noFill/>
        </p:spPr>
        <p:txBody>
          <a:bodyPr wrap="square" rtlCol="0">
            <a:spAutoFit/>
          </a:bodyPr>
          <a:lstStyle/>
          <a:p>
            <a:pPr>
              <a:buFont typeface="Wingdings" pitchFamily="2" charset="2"/>
              <a:buChar char="Ø"/>
            </a:pPr>
            <a:r>
              <a:rPr lang="pt-BR" dirty="0">
                <a:latin typeface="Times New Roman" pitchFamily="18" charset="0"/>
                <a:cs typeface="Times New Roman" pitchFamily="18" charset="0"/>
              </a:rPr>
              <a:t> 500 milhões de usuários no mundo, sendo 33 milhões no Brasil;</a:t>
            </a:r>
          </a:p>
          <a:p>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 Principais usos: buscar informações (33%), ler notícias (16%), divulgar conteúdo (13%);</a:t>
            </a:r>
          </a:p>
          <a:p>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 Motivos que fazem as pessoas seguirem uma marca: ofertas especiais ou promoções (45%), já serem consumidores (23%) e conteúdo de entretenimento (22%).</a:t>
            </a:r>
          </a:p>
        </p:txBody>
      </p:sp>
      <p:pic>
        <p:nvPicPr>
          <p:cNvPr id="10" name="Imagem 9" descr="IMG_3423.JPG"/>
          <p:cNvPicPr>
            <a:picLocks noChangeAspect="1"/>
          </p:cNvPicPr>
          <p:nvPr/>
        </p:nvPicPr>
        <p:blipFill>
          <a:blip r:embed="rId3" cstate="print"/>
          <a:stretch>
            <a:fillRect/>
          </a:stretch>
        </p:blipFill>
        <p:spPr>
          <a:xfrm>
            <a:off x="0" y="5661248"/>
            <a:ext cx="1091887" cy="1052736"/>
          </a:xfrm>
          <a:prstGeom prst="rect">
            <a:avLst/>
          </a:prstGeom>
        </p:spPr>
      </p:pic>
      <p:pic>
        <p:nvPicPr>
          <p:cNvPr id="13" name="Imagem 12" descr="unnamed.png"/>
          <p:cNvPicPr>
            <a:picLocks noChangeAspect="1"/>
          </p:cNvPicPr>
          <p:nvPr/>
        </p:nvPicPr>
        <p:blipFill>
          <a:blip r:embed="rId4" cstate="print"/>
          <a:stretch>
            <a:fillRect/>
          </a:stretch>
        </p:blipFill>
        <p:spPr>
          <a:xfrm>
            <a:off x="5004048" y="188640"/>
            <a:ext cx="2088232" cy="208823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lum bright="50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2242217" cy="830997"/>
          </a:xfrm>
          <a:prstGeom prst="rect">
            <a:avLst/>
          </a:prstGeom>
          <a:noFill/>
        </p:spPr>
        <p:txBody>
          <a:bodyPr wrap="none" rtlCol="0">
            <a:spAutoFit/>
          </a:bodyPr>
          <a:lstStyle/>
          <a:p>
            <a:r>
              <a:rPr lang="pt-BR" sz="4800" dirty="0" err="1">
                <a:latin typeface="Times New Roman" pitchFamily="18" charset="0"/>
                <a:cs typeface="Times New Roman" pitchFamily="18" charset="0"/>
              </a:rPr>
              <a:t>Youtube</a:t>
            </a:r>
            <a:endParaRPr lang="pt-BR" sz="4800" dirty="0">
              <a:latin typeface="Times New Roman" pitchFamily="18" charset="0"/>
              <a:cs typeface="Times New Roman" pitchFamily="18" charset="0"/>
            </a:endParaRPr>
          </a:p>
        </p:txBody>
      </p:sp>
      <p:sp>
        <p:nvSpPr>
          <p:cNvPr id="5" name="CaixaDeTexto 4"/>
          <p:cNvSpPr txBox="1"/>
          <p:nvPr/>
        </p:nvSpPr>
        <p:spPr>
          <a:xfrm>
            <a:off x="539552" y="1772816"/>
            <a:ext cx="6336704" cy="3970318"/>
          </a:xfrm>
          <a:prstGeom prst="rect">
            <a:avLst/>
          </a:prstGeom>
          <a:noFill/>
        </p:spPr>
        <p:txBody>
          <a:bodyPr wrap="square" rtlCol="0">
            <a:spAutoFit/>
          </a:bodyPr>
          <a:lstStyle/>
          <a:p>
            <a:pPr>
              <a:buFont typeface="Wingdings" pitchFamily="2" charset="2"/>
              <a:buChar char="Ø"/>
            </a:pPr>
            <a:r>
              <a:rPr lang="pt-BR" dirty="0">
                <a:latin typeface="Times New Roman" pitchFamily="18" charset="0"/>
                <a:cs typeface="Times New Roman" pitchFamily="18" charset="0"/>
              </a:rPr>
              <a:t> Terceiro site mais acessado do mundo (atrás do Google e do </a:t>
            </a:r>
            <a:r>
              <a:rPr lang="pt-BR" dirty="0" err="1">
                <a:latin typeface="Times New Roman" pitchFamily="18" charset="0"/>
                <a:cs typeface="Times New Roman" pitchFamily="18" charset="0"/>
              </a:rPr>
              <a:t>Facebook</a:t>
            </a:r>
            <a:r>
              <a:rPr lang="pt-BR" dirty="0">
                <a:latin typeface="Times New Roman" pitchFamily="18" charset="0"/>
                <a:cs typeface="Times New Roman" pitchFamily="18" charset="0"/>
              </a:rPr>
              <a:t>), com mais de 2 bilhões de visualização por dia;</a:t>
            </a:r>
          </a:p>
          <a:p>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 A cada segundo, 10 novos vídeos são upados no site;</a:t>
            </a:r>
          </a:p>
          <a:p>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 Principais usos: diversão (56%), divulgar conteúdo (14%), obter informação (11%)</a:t>
            </a:r>
          </a:p>
          <a:p>
            <a:pPr>
              <a:buFont typeface="Wingdings" pitchFamily="2" charset="2"/>
              <a:buChar char="Ø"/>
            </a:pPr>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É ótimo para incorporar em outros canais, gerando maior interatividade. </a:t>
            </a:r>
          </a:p>
          <a:p>
            <a:pPr>
              <a:buFont typeface="Wingdings" pitchFamily="2" charset="2"/>
              <a:buChar char="Ø"/>
            </a:pPr>
            <a:endParaRPr lang="pt-BR" dirty="0">
              <a:latin typeface="Times New Roman" pitchFamily="18" charset="0"/>
              <a:cs typeface="Times New Roman" pitchFamily="18" charset="0"/>
            </a:endParaRPr>
          </a:p>
          <a:p>
            <a:pPr>
              <a:buFont typeface="Wingdings" pitchFamily="2" charset="2"/>
              <a:buChar char="Ø"/>
            </a:pPr>
            <a:r>
              <a:rPr lang="pt-BR" dirty="0">
                <a:latin typeface="Times New Roman" pitchFamily="18" charset="0"/>
                <a:cs typeface="Times New Roman" pitchFamily="18" charset="0"/>
              </a:rPr>
              <a:t>A tendência é que, cada vez mais, vídeos sejam priorizados pelo conteúdo, pois também podem </a:t>
            </a:r>
            <a:r>
              <a:rPr lang="pt-BR" dirty="0" err="1">
                <a:latin typeface="Times New Roman" pitchFamily="18" charset="0"/>
                <a:cs typeface="Times New Roman" pitchFamily="18" charset="0"/>
              </a:rPr>
              <a:t>viralizar</a:t>
            </a:r>
            <a:r>
              <a:rPr lang="pt-BR" dirty="0">
                <a:latin typeface="Times New Roman" pitchFamily="18" charset="0"/>
                <a:cs typeface="Times New Roman" pitchFamily="18" charset="0"/>
              </a:rPr>
              <a:t>.</a:t>
            </a:r>
          </a:p>
          <a:p>
            <a:pPr>
              <a:buFont typeface="Wingdings" pitchFamily="2" charset="2"/>
              <a:buChar char="Ø"/>
            </a:pPr>
            <a:endParaRPr lang="pt-BR" dirty="0">
              <a:latin typeface="Times New Roman" pitchFamily="18" charset="0"/>
              <a:cs typeface="Times New Roman" pitchFamily="18" charset="0"/>
            </a:endParaRPr>
          </a:p>
        </p:txBody>
      </p:sp>
      <p:pic>
        <p:nvPicPr>
          <p:cNvPr id="10" name="Imagem 9" descr="IMG_3423.JPG"/>
          <p:cNvPicPr>
            <a:picLocks noChangeAspect="1"/>
          </p:cNvPicPr>
          <p:nvPr/>
        </p:nvPicPr>
        <p:blipFill>
          <a:blip r:embed="rId3" cstate="print"/>
          <a:stretch>
            <a:fillRect/>
          </a:stretch>
        </p:blipFill>
        <p:spPr>
          <a:xfrm>
            <a:off x="0" y="5661248"/>
            <a:ext cx="1091887" cy="1052736"/>
          </a:xfrm>
          <a:prstGeom prst="rect">
            <a:avLst/>
          </a:prstGeom>
        </p:spPr>
      </p:pic>
      <p:pic>
        <p:nvPicPr>
          <p:cNvPr id="8" name="Imagem 7" descr="download.jpg"/>
          <p:cNvPicPr>
            <a:picLocks noChangeAspect="1"/>
          </p:cNvPicPr>
          <p:nvPr/>
        </p:nvPicPr>
        <p:blipFill>
          <a:blip r:embed="rId4" cstate="print"/>
          <a:stretch>
            <a:fillRect/>
          </a:stretch>
        </p:blipFill>
        <p:spPr>
          <a:xfrm>
            <a:off x="5004048" y="116632"/>
            <a:ext cx="2857500" cy="16002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print"/>
          <a:stretch>
            <a:fillRect/>
          </a:stretch>
        </p:blipFill>
        <p:spPr>
          <a:xfrm>
            <a:off x="-23402" y="9697"/>
            <a:ext cx="9134892" cy="6864845"/>
          </a:xfrm>
          <a:prstGeom prst="rect">
            <a:avLst/>
          </a:prstGeom>
        </p:spPr>
      </p:pic>
      <p:sp>
        <p:nvSpPr>
          <p:cNvPr id="4" name="CaixaDeTexto 3"/>
          <p:cNvSpPr txBox="1"/>
          <p:nvPr/>
        </p:nvSpPr>
        <p:spPr>
          <a:xfrm>
            <a:off x="0" y="260648"/>
            <a:ext cx="9119804" cy="830997"/>
          </a:xfrm>
          <a:prstGeom prst="rect">
            <a:avLst/>
          </a:prstGeom>
          <a:noFill/>
        </p:spPr>
        <p:txBody>
          <a:bodyPr wrap="none" rtlCol="0">
            <a:spAutoFit/>
          </a:bodyPr>
          <a:lstStyle/>
          <a:p>
            <a:r>
              <a:rPr lang="pt-BR" sz="4800" dirty="0">
                <a:latin typeface="Times New Roman" pitchFamily="18" charset="0"/>
                <a:cs typeface="Times New Roman" pitchFamily="18" charset="0"/>
              </a:rPr>
              <a:t>Qual o público presente na Internet?</a:t>
            </a:r>
          </a:p>
        </p:txBody>
      </p:sp>
      <p:sp>
        <p:nvSpPr>
          <p:cNvPr id="5" name="CaixaDeTexto 4"/>
          <p:cNvSpPr txBox="1"/>
          <p:nvPr/>
        </p:nvSpPr>
        <p:spPr>
          <a:xfrm>
            <a:off x="683568" y="1268760"/>
            <a:ext cx="4464496" cy="5632311"/>
          </a:xfrm>
          <a:prstGeom prst="rect">
            <a:avLst/>
          </a:prstGeom>
          <a:noFill/>
        </p:spPr>
        <p:txBody>
          <a:bodyPr wrap="square" rtlCol="0">
            <a:spAutoFit/>
          </a:bodyPr>
          <a:lstStyle/>
          <a:p>
            <a:r>
              <a:rPr lang="pt-BR" dirty="0"/>
              <a:t>•</a:t>
            </a:r>
            <a:r>
              <a:rPr lang="pt-BR" b="1" u="sng" dirty="0" err="1"/>
              <a:t>Multitask</a:t>
            </a:r>
            <a:r>
              <a:rPr lang="pt-BR" b="1" dirty="0"/>
              <a:t>: </a:t>
            </a:r>
            <a:r>
              <a:rPr lang="pt-BR" dirty="0"/>
              <a:t>Executa diversas tarefas</a:t>
            </a:r>
          </a:p>
          <a:p>
            <a:r>
              <a:rPr lang="pt-BR" dirty="0"/>
              <a:t>Simultaneamente;</a:t>
            </a:r>
          </a:p>
          <a:p>
            <a:endParaRPr lang="pt-BR" dirty="0"/>
          </a:p>
          <a:p>
            <a:r>
              <a:rPr lang="pt-BR" dirty="0"/>
              <a:t>•</a:t>
            </a:r>
            <a:r>
              <a:rPr lang="pt-BR" b="1" u="sng" dirty="0"/>
              <a:t>Difícil de entreter</a:t>
            </a:r>
            <a:r>
              <a:rPr lang="pt-BR" b="1" dirty="0"/>
              <a:t>: </a:t>
            </a:r>
            <a:r>
              <a:rPr lang="pt-BR" dirty="0"/>
              <a:t>Já viu de tudo na internet, daqui e do exterior;</a:t>
            </a:r>
          </a:p>
          <a:p>
            <a:endParaRPr lang="pt-BR" dirty="0"/>
          </a:p>
          <a:p>
            <a:r>
              <a:rPr lang="pt-BR" dirty="0"/>
              <a:t>•</a:t>
            </a:r>
            <a:r>
              <a:rPr lang="pt-BR" b="1" u="sng" dirty="0"/>
              <a:t>Gosta de compartilhar</a:t>
            </a:r>
            <a:r>
              <a:rPr lang="pt-BR" dirty="0"/>
              <a:t>: Desde coisas importantes a vídeos meigos;</a:t>
            </a:r>
          </a:p>
          <a:p>
            <a:endParaRPr lang="pt-BR" dirty="0"/>
          </a:p>
          <a:p>
            <a:pPr>
              <a:buFont typeface="Arial" pitchFamily="34" charset="0"/>
              <a:buChar char="•"/>
            </a:pPr>
            <a:r>
              <a:rPr lang="pt-BR" b="1" dirty="0"/>
              <a:t>Bem informado</a:t>
            </a:r>
            <a:r>
              <a:rPr lang="pt-BR" dirty="0"/>
              <a:t>: Procura tudo que precisa em ferramentas de busca;</a:t>
            </a:r>
          </a:p>
          <a:p>
            <a:pPr>
              <a:buFont typeface="Arial" pitchFamily="34" charset="0"/>
              <a:buChar char="•"/>
            </a:pPr>
            <a:endParaRPr lang="pt-BR" dirty="0"/>
          </a:p>
          <a:p>
            <a:r>
              <a:rPr lang="pt-BR" dirty="0"/>
              <a:t>•</a:t>
            </a:r>
            <a:r>
              <a:rPr lang="pt-BR" b="1" u="sng" dirty="0"/>
              <a:t>Crítico</a:t>
            </a:r>
            <a:r>
              <a:rPr lang="pt-BR" dirty="0"/>
              <a:t>: Não pensa duas vezes em falar mal sobre qualquer coisa;</a:t>
            </a:r>
          </a:p>
          <a:p>
            <a:endParaRPr lang="pt-BR" dirty="0"/>
          </a:p>
          <a:p>
            <a:r>
              <a:rPr lang="pt-BR" dirty="0"/>
              <a:t>•</a:t>
            </a:r>
            <a:r>
              <a:rPr lang="pt-BR" b="1" u="sng" dirty="0"/>
              <a:t>Impaciente</a:t>
            </a:r>
            <a:r>
              <a:rPr lang="pt-BR" dirty="0"/>
              <a:t>: Resposta tem que ser rápida e satisfatória;</a:t>
            </a:r>
          </a:p>
          <a:p>
            <a:endParaRPr lang="pt-BR" dirty="0"/>
          </a:p>
          <a:p>
            <a:r>
              <a:rPr lang="pt-BR" dirty="0"/>
              <a:t>•</a:t>
            </a:r>
            <a:r>
              <a:rPr lang="pt-BR" b="1" u="sng" dirty="0"/>
              <a:t>Busca status</a:t>
            </a:r>
            <a:r>
              <a:rPr lang="pt-BR" dirty="0"/>
              <a:t>: Compartilha coisas legais para ser admirado.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79512" y="260648"/>
            <a:ext cx="8390117" cy="830997"/>
          </a:xfrm>
          <a:prstGeom prst="rect">
            <a:avLst/>
          </a:prstGeom>
          <a:noFill/>
        </p:spPr>
        <p:txBody>
          <a:bodyPr wrap="none" rtlCol="0">
            <a:spAutoFit/>
          </a:bodyPr>
          <a:lstStyle/>
          <a:p>
            <a:r>
              <a:rPr lang="pt-BR" sz="4800" dirty="0">
                <a:latin typeface="Times New Roman" pitchFamily="18" charset="0"/>
                <a:cs typeface="Times New Roman" pitchFamily="18" charset="0"/>
              </a:rPr>
              <a:t>Encontre o seu </a:t>
            </a:r>
            <a:r>
              <a:rPr lang="pt-BR" sz="4800" dirty="0" err="1">
                <a:latin typeface="Times New Roman" pitchFamily="18" charset="0"/>
                <a:cs typeface="Times New Roman" pitchFamily="18" charset="0"/>
              </a:rPr>
              <a:t>Consumidor-Alvo</a:t>
            </a:r>
            <a:endParaRPr lang="pt-BR" sz="4800" dirty="0">
              <a:latin typeface="Times New Roman" pitchFamily="18" charset="0"/>
              <a:cs typeface="Times New Roman" pitchFamily="18" charset="0"/>
            </a:endParaRPr>
          </a:p>
        </p:txBody>
      </p:sp>
      <p:pic>
        <p:nvPicPr>
          <p:cNvPr id="7" name="Imagem 6" descr="asdd.bmp"/>
          <p:cNvPicPr>
            <a:picLocks noChangeAspect="1"/>
          </p:cNvPicPr>
          <p:nvPr/>
        </p:nvPicPr>
        <p:blipFill>
          <a:blip r:embed="rId2" cstate="print"/>
          <a:stretch>
            <a:fillRect/>
          </a:stretch>
        </p:blipFill>
        <p:spPr>
          <a:xfrm>
            <a:off x="1187624" y="980728"/>
            <a:ext cx="7020272" cy="4974926"/>
          </a:xfrm>
          <a:prstGeom prst="rect">
            <a:avLst/>
          </a:prstGeom>
        </p:spPr>
      </p:pic>
      <p:pic>
        <p:nvPicPr>
          <p:cNvPr id="9" name="Imagem 8" descr="IMG_3423.JPG"/>
          <p:cNvPicPr>
            <a:picLocks noChangeAspect="1"/>
          </p:cNvPicPr>
          <p:nvPr/>
        </p:nvPicPr>
        <p:blipFill>
          <a:blip r:embed="rId3" cstate="print"/>
          <a:stretch>
            <a:fillRect/>
          </a:stretch>
        </p:blipFill>
        <p:spPr>
          <a:xfrm>
            <a:off x="0" y="5661248"/>
            <a:ext cx="1091887" cy="105273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a:blip r:embed="rId2" cstate="print">
            <a:lum bright="38000" contrast="-62000"/>
          </a:blip>
          <a:stretch>
            <a:fillRect/>
          </a:stretch>
        </p:blipFill>
        <p:spPr>
          <a:xfrm>
            <a:off x="9545" y="0"/>
            <a:ext cx="9134455" cy="6858000"/>
          </a:xfrm>
          <a:prstGeom prst="rect">
            <a:avLst/>
          </a:prstGeom>
          <a:scene3d>
            <a:camera prst="orthographicFront">
              <a:rot lat="0" lon="0" rev="10799999"/>
            </a:camera>
            <a:lightRig rig="threePt" dir="t"/>
          </a:scene3d>
        </p:spPr>
      </p:pic>
      <p:sp>
        <p:nvSpPr>
          <p:cNvPr id="4" name="CaixaDeTexto 3"/>
          <p:cNvSpPr txBox="1"/>
          <p:nvPr/>
        </p:nvSpPr>
        <p:spPr>
          <a:xfrm>
            <a:off x="179512" y="260648"/>
            <a:ext cx="8640960" cy="1200329"/>
          </a:xfrm>
          <a:prstGeom prst="rect">
            <a:avLst/>
          </a:prstGeom>
          <a:noFill/>
        </p:spPr>
        <p:txBody>
          <a:bodyPr wrap="square" rtlCol="0">
            <a:spAutoFit/>
          </a:bodyPr>
          <a:lstStyle/>
          <a:p>
            <a:pPr algn="ctr"/>
            <a:r>
              <a:rPr lang="pt-BR" sz="3600" dirty="0">
                <a:latin typeface="Times New Roman" pitchFamily="18" charset="0"/>
                <a:cs typeface="Times New Roman" pitchFamily="18" charset="0"/>
              </a:rPr>
              <a:t>Por que se relacionar com o consumidor no </a:t>
            </a:r>
            <a:r>
              <a:rPr lang="pt-BR" sz="3600" dirty="0" err="1">
                <a:latin typeface="Times New Roman" pitchFamily="18" charset="0"/>
                <a:cs typeface="Times New Roman" pitchFamily="18" charset="0"/>
              </a:rPr>
              <a:t>Facebook</a:t>
            </a:r>
            <a:r>
              <a:rPr lang="pt-BR" sz="3600" dirty="0">
                <a:latin typeface="Times New Roman" pitchFamily="18" charset="0"/>
                <a:cs typeface="Times New Roman" pitchFamily="18" charset="0"/>
              </a:rPr>
              <a:t>?</a:t>
            </a:r>
          </a:p>
        </p:txBody>
      </p:sp>
      <p:sp>
        <p:nvSpPr>
          <p:cNvPr id="5" name="CaixaDeTexto 4"/>
          <p:cNvSpPr txBox="1"/>
          <p:nvPr/>
        </p:nvSpPr>
        <p:spPr>
          <a:xfrm>
            <a:off x="323528" y="1628800"/>
            <a:ext cx="7416824" cy="3970318"/>
          </a:xfrm>
          <a:prstGeom prst="rect">
            <a:avLst/>
          </a:prstGeom>
          <a:noFill/>
        </p:spPr>
        <p:txBody>
          <a:bodyPr wrap="square" rtlCol="0">
            <a:spAutoFit/>
          </a:bodyPr>
          <a:lstStyle/>
          <a:p>
            <a:pPr algn="just"/>
            <a:r>
              <a:rPr lang="pt-BR" dirty="0">
                <a:latin typeface="Times New Roman" pitchFamily="18" charset="0"/>
                <a:cs typeface="Times New Roman" pitchFamily="18" charset="0"/>
              </a:rPr>
              <a:t>✔ 77% dos consumidores interagem com as marcas através de </a:t>
            </a:r>
            <a:r>
              <a:rPr lang="pt-BR" dirty="0" err="1">
                <a:latin typeface="Times New Roman" pitchFamily="18" charset="0"/>
                <a:cs typeface="Times New Roman" pitchFamily="18" charset="0"/>
              </a:rPr>
              <a:t>posts</a:t>
            </a:r>
            <a:r>
              <a:rPr lang="pt-BR" dirty="0">
                <a:latin typeface="Times New Roman" pitchFamily="18" charset="0"/>
                <a:cs typeface="Times New Roman" pitchFamily="18" charset="0"/>
              </a:rPr>
              <a:t> e</a:t>
            </a:r>
          </a:p>
          <a:p>
            <a:pPr algn="just"/>
            <a:r>
              <a:rPr lang="pt-BR" dirty="0">
                <a:latin typeface="Times New Roman" pitchFamily="18" charset="0"/>
                <a:cs typeface="Times New Roman" pitchFamily="18" charset="0"/>
              </a:rPr>
              <a:t>atualizações da página;</a:t>
            </a:r>
          </a:p>
          <a:p>
            <a:pPr algn="just"/>
            <a:endParaRPr lang="pt-BR" dirty="0">
              <a:latin typeface="Times New Roman" pitchFamily="18" charset="0"/>
              <a:cs typeface="Times New Roman" pitchFamily="18" charset="0"/>
            </a:endParaRPr>
          </a:p>
          <a:p>
            <a:pPr algn="just"/>
            <a:r>
              <a:rPr lang="pt-BR" dirty="0">
                <a:latin typeface="Times New Roman" pitchFamily="18" charset="0"/>
                <a:cs typeface="Times New Roman" pitchFamily="18" charset="0"/>
              </a:rPr>
              <a:t>✔ 17% interagem compartilhando experiências com amigos;</a:t>
            </a:r>
          </a:p>
          <a:p>
            <a:pPr algn="just"/>
            <a:endParaRPr lang="pt-BR" dirty="0">
              <a:latin typeface="Times New Roman" pitchFamily="18" charset="0"/>
              <a:cs typeface="Times New Roman" pitchFamily="18" charset="0"/>
            </a:endParaRPr>
          </a:p>
          <a:p>
            <a:pPr algn="just"/>
            <a:r>
              <a:rPr lang="pt-BR" dirty="0">
                <a:latin typeface="Times New Roman" pitchFamily="18" charset="0"/>
                <a:cs typeface="Times New Roman" pitchFamily="18" charset="0"/>
              </a:rPr>
              <a:t>✔ 13% postam atualizações sobre as marcas que mais gostam;</a:t>
            </a:r>
          </a:p>
          <a:p>
            <a:pPr algn="just"/>
            <a:endParaRPr lang="pt-BR" dirty="0">
              <a:latin typeface="Times New Roman" pitchFamily="18" charset="0"/>
              <a:cs typeface="Times New Roman" pitchFamily="18" charset="0"/>
            </a:endParaRPr>
          </a:p>
          <a:p>
            <a:pPr algn="just"/>
            <a:r>
              <a:rPr lang="pt-BR" dirty="0">
                <a:latin typeface="Times New Roman" pitchFamily="18" charset="0"/>
                <a:cs typeface="Times New Roman" pitchFamily="18" charset="0"/>
              </a:rPr>
              <a:t>✔ 56% disseram que estão mais propensos a recomendar uma marca para</a:t>
            </a:r>
          </a:p>
          <a:p>
            <a:pPr algn="just"/>
            <a:r>
              <a:rPr lang="pt-BR" dirty="0">
                <a:latin typeface="Times New Roman" pitchFamily="18" charset="0"/>
                <a:cs typeface="Times New Roman" pitchFamily="18" charset="0"/>
              </a:rPr>
              <a:t>um amigo depois de se tornar fã da mesma;</a:t>
            </a:r>
          </a:p>
          <a:p>
            <a:pPr algn="just"/>
            <a:endParaRPr lang="pt-BR" dirty="0">
              <a:latin typeface="Times New Roman" pitchFamily="18" charset="0"/>
              <a:cs typeface="Times New Roman" pitchFamily="18" charset="0"/>
            </a:endParaRPr>
          </a:p>
          <a:p>
            <a:pPr algn="just"/>
            <a:r>
              <a:rPr lang="pt-BR" dirty="0">
                <a:latin typeface="Times New Roman" pitchFamily="18" charset="0"/>
                <a:cs typeface="Times New Roman" pitchFamily="18" charset="0"/>
              </a:rPr>
              <a:t>✔ 51% afirmam estar mais propensos a comprar produtos de uma marca</a:t>
            </a:r>
          </a:p>
          <a:p>
            <a:pPr algn="just"/>
            <a:r>
              <a:rPr lang="pt-BR" dirty="0">
                <a:latin typeface="Times New Roman" pitchFamily="18" charset="0"/>
                <a:cs typeface="Times New Roman" pitchFamily="18" charset="0"/>
              </a:rPr>
              <a:t>da qual já são fãs;</a:t>
            </a:r>
          </a:p>
          <a:p>
            <a:pPr algn="just"/>
            <a:endParaRPr lang="pt-BR" dirty="0">
              <a:latin typeface="Times New Roman" pitchFamily="18" charset="0"/>
              <a:cs typeface="Times New Roman" pitchFamily="18" charset="0"/>
            </a:endParaRPr>
          </a:p>
          <a:p>
            <a:pPr algn="just"/>
            <a:r>
              <a:rPr lang="pt-BR" dirty="0">
                <a:latin typeface="Times New Roman" pitchFamily="18" charset="0"/>
                <a:cs typeface="Times New Roman" pitchFamily="18" charset="0"/>
              </a:rPr>
              <a:t>✔ 76% dos consumidores disseram que nunca “</a:t>
            </a:r>
            <a:r>
              <a:rPr lang="pt-BR" dirty="0" err="1">
                <a:latin typeface="Times New Roman" pitchFamily="18" charset="0"/>
                <a:cs typeface="Times New Roman" pitchFamily="18" charset="0"/>
              </a:rPr>
              <a:t>descurtiram</a:t>
            </a:r>
            <a:r>
              <a:rPr lang="pt-BR" dirty="0">
                <a:latin typeface="Times New Roman" pitchFamily="18" charset="0"/>
                <a:cs typeface="Times New Roman" pitchFamily="18" charset="0"/>
              </a:rPr>
              <a:t>” uma marca</a:t>
            </a:r>
          </a:p>
        </p:txBody>
      </p:sp>
      <p:pic>
        <p:nvPicPr>
          <p:cNvPr id="10" name="Imagem 9" descr="IMG_3423.JPG"/>
          <p:cNvPicPr>
            <a:picLocks noChangeAspect="1"/>
          </p:cNvPicPr>
          <p:nvPr/>
        </p:nvPicPr>
        <p:blipFill>
          <a:blip r:embed="rId3" cstate="print"/>
          <a:stretch>
            <a:fillRect/>
          </a:stretch>
        </p:blipFill>
        <p:spPr>
          <a:xfrm>
            <a:off x="0" y="5661248"/>
            <a:ext cx="1091887" cy="1052736"/>
          </a:xfrm>
          <a:prstGeom prst="rect">
            <a:avLst/>
          </a:prstGeom>
        </p:spPr>
      </p:pic>
    </p:spTree>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534</TotalTime>
  <Words>1802</Words>
  <Application>Microsoft Office PowerPoint</Application>
  <PresentationFormat>Apresentação na tela (4:3)</PresentationFormat>
  <Paragraphs>213</Paragraphs>
  <Slides>36</Slides>
  <Notes>0</Notes>
  <HiddenSlides>0</HiddenSlides>
  <MMClips>2</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36</vt:i4>
      </vt:variant>
    </vt:vector>
  </HeadingPairs>
  <TitlesOfParts>
    <vt:vector size="43" baseType="lpstr">
      <vt:lpstr>Amatic</vt:lpstr>
      <vt:lpstr>Arial</vt:lpstr>
      <vt:lpstr>Calibri</vt:lpstr>
      <vt:lpstr>Courier New</vt:lpstr>
      <vt:lpstr>Times New Roman</vt:lpstr>
      <vt:lpstr>Wingdings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Irene Kazumi Miura</cp:lastModifiedBy>
  <cp:revision>56</cp:revision>
  <dcterms:created xsi:type="dcterms:W3CDTF">2013-09-03T09:36:27Z</dcterms:created>
  <dcterms:modified xsi:type="dcterms:W3CDTF">2016-07-13T16:33:07Z</dcterms:modified>
</cp:coreProperties>
</file>