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440" r:id="rId3"/>
    <p:sldId id="481" r:id="rId4"/>
    <p:sldId id="578" r:id="rId5"/>
    <p:sldId id="486" r:id="rId6"/>
    <p:sldId id="487" r:id="rId7"/>
    <p:sldId id="488" r:id="rId8"/>
    <p:sldId id="489" r:id="rId9"/>
    <p:sldId id="490" r:id="rId10"/>
    <p:sldId id="491" r:id="rId11"/>
    <p:sldId id="492" r:id="rId12"/>
    <p:sldId id="494" r:id="rId13"/>
    <p:sldId id="495" r:id="rId14"/>
    <p:sldId id="310" r:id="rId15"/>
    <p:sldId id="497" r:id="rId16"/>
    <p:sldId id="498" r:id="rId17"/>
    <p:sldId id="315" r:id="rId18"/>
    <p:sldId id="499" r:id="rId19"/>
    <p:sldId id="500" r:id="rId20"/>
    <p:sldId id="317" r:id="rId21"/>
    <p:sldId id="501" r:id="rId22"/>
    <p:sldId id="502" r:id="rId23"/>
    <p:sldId id="320" r:id="rId24"/>
    <p:sldId id="503" r:id="rId25"/>
    <p:sldId id="504" r:id="rId26"/>
    <p:sldId id="326" r:id="rId27"/>
    <p:sldId id="505" r:id="rId28"/>
    <p:sldId id="506" r:id="rId29"/>
    <p:sldId id="480" r:id="rId30"/>
    <p:sldId id="507" r:id="rId31"/>
    <p:sldId id="508" r:id="rId32"/>
    <p:sldId id="415" r:id="rId33"/>
    <p:sldId id="509" r:id="rId34"/>
    <p:sldId id="528" r:id="rId35"/>
    <p:sldId id="529" r:id="rId36"/>
    <p:sldId id="534" r:id="rId37"/>
    <p:sldId id="535" r:id="rId38"/>
    <p:sldId id="536" r:id="rId39"/>
    <p:sldId id="537" r:id="rId40"/>
    <p:sldId id="542" r:id="rId41"/>
    <p:sldId id="545" r:id="rId42"/>
    <p:sldId id="548" r:id="rId43"/>
    <p:sldId id="550" r:id="rId44"/>
    <p:sldId id="551" r:id="rId45"/>
    <p:sldId id="552" r:id="rId46"/>
    <p:sldId id="553" r:id="rId47"/>
    <p:sldId id="554" r:id="rId48"/>
    <p:sldId id="555" r:id="rId49"/>
    <p:sldId id="556" r:id="rId50"/>
    <p:sldId id="559" r:id="rId51"/>
    <p:sldId id="560" r:id="rId52"/>
    <p:sldId id="562" r:id="rId53"/>
    <p:sldId id="564" r:id="rId54"/>
    <p:sldId id="565" r:id="rId55"/>
    <p:sldId id="566" r:id="rId56"/>
    <p:sldId id="264" r:id="rId57"/>
    <p:sldId id="579" r:id="rId58"/>
    <p:sldId id="575" r:id="rId59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5">
          <p15:clr>
            <a:srgbClr val="A4A3A4"/>
          </p15:clr>
        </p15:guide>
        <p15:guide id="2" pos="340">
          <p15:clr>
            <a:srgbClr val="A4A3A4"/>
          </p15:clr>
        </p15:guide>
        <p15:guide id="3" pos="5511">
          <p15:clr>
            <a:srgbClr val="A4A3A4"/>
          </p15:clr>
        </p15:guide>
        <p15:guide id="4" pos="31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6623"/>
    <a:srgbClr val="381460"/>
    <a:srgbClr val="EC71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6" autoAdjust="0"/>
    <p:restoredTop sz="76155" autoAdjust="0"/>
  </p:normalViewPr>
  <p:slideViewPr>
    <p:cSldViewPr showGuides="1">
      <p:cViewPr varScale="1">
        <p:scale>
          <a:sx n="73" d="100"/>
          <a:sy n="73" d="100"/>
        </p:scale>
        <p:origin x="1200" y="-90"/>
      </p:cViewPr>
      <p:guideLst>
        <p:guide orient="horz" pos="1665"/>
        <p:guide pos="340"/>
        <p:guide pos="5511"/>
        <p:guide pos="310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8F46D4-DA81-4F83-9AF8-C6E4DC047E1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CFD2AF2-CD56-483A-ABBD-714BC209658A}">
      <dgm:prSet phldrT="[Texto]"/>
      <dgm:spPr>
        <a:solidFill>
          <a:schemeClr val="bg2">
            <a:lumMod val="90000"/>
          </a:schemeClr>
        </a:solidFill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Desenvolvimento de comunidades</a:t>
          </a:r>
        </a:p>
      </dgm:t>
    </dgm:pt>
    <dgm:pt modelId="{AD7A2674-1228-4336-98DE-F463C6469562}" type="parTrans" cxnId="{FF9D2008-F7DB-4F21-8EB7-C3A9DDE95886}">
      <dgm:prSet/>
      <dgm:spPr/>
      <dgm:t>
        <a:bodyPr/>
        <a:lstStyle/>
        <a:p>
          <a:endParaRPr lang="pt-BR"/>
        </a:p>
      </dgm:t>
    </dgm:pt>
    <dgm:pt modelId="{F975ABB0-B1B1-493E-99A6-82B6800FE87B}" type="sibTrans" cxnId="{FF9D2008-F7DB-4F21-8EB7-C3A9DDE95886}">
      <dgm:prSet/>
      <dgm:spPr/>
      <dgm:t>
        <a:bodyPr/>
        <a:lstStyle/>
        <a:p>
          <a:endParaRPr lang="pt-BR"/>
        </a:p>
      </dgm:t>
    </dgm:pt>
    <dgm:pt modelId="{A1D4B7A7-3EBD-4149-9D1F-D253A449D77A}">
      <dgm:prSet phldrT="[Texto]"/>
      <dgm:spPr>
        <a:solidFill>
          <a:schemeClr val="bg2">
            <a:lumMod val="90000"/>
          </a:schemeClr>
        </a:solidFill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Desenvolvimento profissional</a:t>
          </a:r>
        </a:p>
      </dgm:t>
    </dgm:pt>
    <dgm:pt modelId="{A37F097F-8C84-4ADE-8972-C5A5AC067A8D}" type="parTrans" cxnId="{CF4DC56B-F022-44FA-B9F6-506BA9E0C9F8}">
      <dgm:prSet/>
      <dgm:spPr/>
      <dgm:t>
        <a:bodyPr/>
        <a:lstStyle/>
        <a:p>
          <a:endParaRPr lang="pt-BR"/>
        </a:p>
      </dgm:t>
    </dgm:pt>
    <dgm:pt modelId="{538DFDBA-2F61-47A0-A6A7-61AD6A935451}" type="sibTrans" cxnId="{CF4DC56B-F022-44FA-B9F6-506BA9E0C9F8}">
      <dgm:prSet/>
      <dgm:spPr/>
      <dgm:t>
        <a:bodyPr/>
        <a:lstStyle/>
        <a:p>
          <a:endParaRPr lang="pt-BR"/>
        </a:p>
      </dgm:t>
    </dgm:pt>
    <dgm:pt modelId="{4CB334A5-0980-4D1B-A8B4-2E459E0FB85A}">
      <dgm:prSet phldrT="[Texto]"/>
      <dgm:spPr>
        <a:solidFill>
          <a:schemeClr val="bg2">
            <a:lumMod val="90000"/>
          </a:schemeClr>
        </a:solidFill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Desenvolvimento pessoal</a:t>
          </a:r>
        </a:p>
      </dgm:t>
    </dgm:pt>
    <dgm:pt modelId="{F2C70623-EE5B-4D74-9183-1602E100B371}" type="parTrans" cxnId="{97BB0B82-B6DC-4B41-B347-5CD49A34A818}">
      <dgm:prSet/>
      <dgm:spPr/>
      <dgm:t>
        <a:bodyPr/>
        <a:lstStyle/>
        <a:p>
          <a:endParaRPr lang="pt-BR"/>
        </a:p>
      </dgm:t>
    </dgm:pt>
    <dgm:pt modelId="{5BCC05A4-B7E1-4302-AA81-2C524802964D}" type="sibTrans" cxnId="{97BB0B82-B6DC-4B41-B347-5CD49A34A818}">
      <dgm:prSet/>
      <dgm:spPr/>
      <dgm:t>
        <a:bodyPr/>
        <a:lstStyle/>
        <a:p>
          <a:endParaRPr lang="pt-BR"/>
        </a:p>
      </dgm:t>
    </dgm:pt>
    <dgm:pt modelId="{F68BCCB5-1591-443B-9BC9-608DF66B41E0}" type="pres">
      <dgm:prSet presAssocID="{AF8F46D4-DA81-4F83-9AF8-C6E4DC047E18}" presName="linear" presStyleCnt="0">
        <dgm:presLayoutVars>
          <dgm:dir/>
          <dgm:animLvl val="lvl"/>
          <dgm:resizeHandles val="exact"/>
        </dgm:presLayoutVars>
      </dgm:prSet>
      <dgm:spPr/>
    </dgm:pt>
    <dgm:pt modelId="{DEF17046-5D51-4CAA-A7E2-633B33E35DDB}" type="pres">
      <dgm:prSet presAssocID="{5CFD2AF2-CD56-483A-ABBD-714BC209658A}" presName="parentLin" presStyleCnt="0"/>
      <dgm:spPr/>
    </dgm:pt>
    <dgm:pt modelId="{CF3F8364-A571-465F-8599-6B894B94DA5B}" type="pres">
      <dgm:prSet presAssocID="{5CFD2AF2-CD56-483A-ABBD-714BC209658A}" presName="parentLeftMargin" presStyleLbl="node1" presStyleIdx="0" presStyleCnt="3"/>
      <dgm:spPr/>
    </dgm:pt>
    <dgm:pt modelId="{54FF38A1-93DC-4476-AE3B-5BC6E3FB1208}" type="pres">
      <dgm:prSet presAssocID="{5CFD2AF2-CD56-483A-ABBD-714BC209658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9CF367C-1E31-4CD8-95A3-BD45FFA68014}" type="pres">
      <dgm:prSet presAssocID="{5CFD2AF2-CD56-483A-ABBD-714BC209658A}" presName="negativeSpace" presStyleCnt="0"/>
      <dgm:spPr/>
    </dgm:pt>
    <dgm:pt modelId="{31975720-9DA4-4027-9551-F38D418F8191}" type="pres">
      <dgm:prSet presAssocID="{5CFD2AF2-CD56-483A-ABBD-714BC209658A}" presName="childText" presStyleLbl="conFgAcc1" presStyleIdx="0" presStyleCnt="3">
        <dgm:presLayoutVars>
          <dgm:bulletEnabled val="1"/>
        </dgm:presLayoutVars>
      </dgm:prSet>
      <dgm:spPr/>
    </dgm:pt>
    <dgm:pt modelId="{0544E411-738E-4795-A4C6-2D1DB89F1619}" type="pres">
      <dgm:prSet presAssocID="{F975ABB0-B1B1-493E-99A6-82B6800FE87B}" presName="spaceBetweenRectangles" presStyleCnt="0"/>
      <dgm:spPr/>
    </dgm:pt>
    <dgm:pt modelId="{56EE0497-B510-4886-AEFB-148D32075790}" type="pres">
      <dgm:prSet presAssocID="{A1D4B7A7-3EBD-4149-9D1F-D253A449D77A}" presName="parentLin" presStyleCnt="0"/>
      <dgm:spPr/>
    </dgm:pt>
    <dgm:pt modelId="{C1764AC7-8492-4BDD-8498-56691D21A9C1}" type="pres">
      <dgm:prSet presAssocID="{A1D4B7A7-3EBD-4149-9D1F-D253A449D77A}" presName="parentLeftMargin" presStyleLbl="node1" presStyleIdx="0" presStyleCnt="3"/>
      <dgm:spPr/>
    </dgm:pt>
    <dgm:pt modelId="{68BF50B9-26E0-4D9F-8967-116564CF10D8}" type="pres">
      <dgm:prSet presAssocID="{A1D4B7A7-3EBD-4149-9D1F-D253A449D77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DCD0651-9E16-4193-8166-A717F36DB580}" type="pres">
      <dgm:prSet presAssocID="{A1D4B7A7-3EBD-4149-9D1F-D253A449D77A}" presName="negativeSpace" presStyleCnt="0"/>
      <dgm:spPr/>
    </dgm:pt>
    <dgm:pt modelId="{76DB6F4C-8B26-4D6E-9261-275640075944}" type="pres">
      <dgm:prSet presAssocID="{A1D4B7A7-3EBD-4149-9D1F-D253A449D77A}" presName="childText" presStyleLbl="conFgAcc1" presStyleIdx="1" presStyleCnt="3">
        <dgm:presLayoutVars>
          <dgm:bulletEnabled val="1"/>
        </dgm:presLayoutVars>
      </dgm:prSet>
      <dgm:spPr/>
    </dgm:pt>
    <dgm:pt modelId="{FCAD25FD-35CB-49B6-A830-404D54FC1C76}" type="pres">
      <dgm:prSet presAssocID="{538DFDBA-2F61-47A0-A6A7-61AD6A935451}" presName="spaceBetweenRectangles" presStyleCnt="0"/>
      <dgm:spPr/>
    </dgm:pt>
    <dgm:pt modelId="{2F204ADC-B87A-416F-98E3-DA4C22569F15}" type="pres">
      <dgm:prSet presAssocID="{4CB334A5-0980-4D1B-A8B4-2E459E0FB85A}" presName="parentLin" presStyleCnt="0"/>
      <dgm:spPr/>
    </dgm:pt>
    <dgm:pt modelId="{814B90B4-9585-487B-B934-4D7652C890B1}" type="pres">
      <dgm:prSet presAssocID="{4CB334A5-0980-4D1B-A8B4-2E459E0FB85A}" presName="parentLeftMargin" presStyleLbl="node1" presStyleIdx="1" presStyleCnt="3"/>
      <dgm:spPr/>
    </dgm:pt>
    <dgm:pt modelId="{6F8BD2B7-A777-4D72-8C07-76381813F195}" type="pres">
      <dgm:prSet presAssocID="{4CB334A5-0980-4D1B-A8B4-2E459E0FB85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FA032FE-10F0-4032-91E4-BF379E065E67}" type="pres">
      <dgm:prSet presAssocID="{4CB334A5-0980-4D1B-A8B4-2E459E0FB85A}" presName="negativeSpace" presStyleCnt="0"/>
      <dgm:spPr/>
    </dgm:pt>
    <dgm:pt modelId="{78A50F07-4D42-4726-8CCA-A66255807E9F}" type="pres">
      <dgm:prSet presAssocID="{4CB334A5-0980-4D1B-A8B4-2E459E0FB85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B98B42F-E229-4385-A842-AA42E7030460}" type="presOf" srcId="{A1D4B7A7-3EBD-4149-9D1F-D253A449D77A}" destId="{68BF50B9-26E0-4D9F-8967-116564CF10D8}" srcOrd="1" destOrd="0" presId="urn:microsoft.com/office/officeart/2005/8/layout/list1"/>
    <dgm:cxn modelId="{75E9F048-8D70-458C-ACD0-89409D6E0D0E}" type="presOf" srcId="{AF8F46D4-DA81-4F83-9AF8-C6E4DC047E18}" destId="{F68BCCB5-1591-443B-9BC9-608DF66B41E0}" srcOrd="0" destOrd="0" presId="urn:microsoft.com/office/officeart/2005/8/layout/list1"/>
    <dgm:cxn modelId="{96ECB653-23A2-48FD-AEFF-73DE7B2EE3A9}" type="presOf" srcId="{5CFD2AF2-CD56-483A-ABBD-714BC209658A}" destId="{54FF38A1-93DC-4476-AE3B-5BC6E3FB1208}" srcOrd="1" destOrd="0" presId="urn:microsoft.com/office/officeart/2005/8/layout/list1"/>
    <dgm:cxn modelId="{B8BC48C7-9092-433E-8682-9B7191F21B0E}" type="presOf" srcId="{4CB334A5-0980-4D1B-A8B4-2E459E0FB85A}" destId="{814B90B4-9585-487B-B934-4D7652C890B1}" srcOrd="0" destOrd="0" presId="urn:microsoft.com/office/officeart/2005/8/layout/list1"/>
    <dgm:cxn modelId="{7B403E1A-8FF9-4A3D-AB46-B1821C4C1AFD}" type="presOf" srcId="{5CFD2AF2-CD56-483A-ABBD-714BC209658A}" destId="{CF3F8364-A571-465F-8599-6B894B94DA5B}" srcOrd="0" destOrd="0" presId="urn:microsoft.com/office/officeart/2005/8/layout/list1"/>
    <dgm:cxn modelId="{856865C4-D3F6-425C-B231-ADDA39992707}" type="presOf" srcId="{4CB334A5-0980-4D1B-A8B4-2E459E0FB85A}" destId="{6F8BD2B7-A777-4D72-8C07-76381813F195}" srcOrd="1" destOrd="0" presId="urn:microsoft.com/office/officeart/2005/8/layout/list1"/>
    <dgm:cxn modelId="{97BB0B82-B6DC-4B41-B347-5CD49A34A818}" srcId="{AF8F46D4-DA81-4F83-9AF8-C6E4DC047E18}" destId="{4CB334A5-0980-4D1B-A8B4-2E459E0FB85A}" srcOrd="2" destOrd="0" parTransId="{F2C70623-EE5B-4D74-9183-1602E100B371}" sibTransId="{5BCC05A4-B7E1-4302-AA81-2C524802964D}"/>
    <dgm:cxn modelId="{FF9D2008-F7DB-4F21-8EB7-C3A9DDE95886}" srcId="{AF8F46D4-DA81-4F83-9AF8-C6E4DC047E18}" destId="{5CFD2AF2-CD56-483A-ABBD-714BC209658A}" srcOrd="0" destOrd="0" parTransId="{AD7A2674-1228-4336-98DE-F463C6469562}" sibTransId="{F975ABB0-B1B1-493E-99A6-82B6800FE87B}"/>
    <dgm:cxn modelId="{FA780F01-A376-4613-80C3-0D2E80E06E3C}" type="presOf" srcId="{A1D4B7A7-3EBD-4149-9D1F-D253A449D77A}" destId="{C1764AC7-8492-4BDD-8498-56691D21A9C1}" srcOrd="0" destOrd="0" presId="urn:microsoft.com/office/officeart/2005/8/layout/list1"/>
    <dgm:cxn modelId="{CF4DC56B-F022-44FA-B9F6-506BA9E0C9F8}" srcId="{AF8F46D4-DA81-4F83-9AF8-C6E4DC047E18}" destId="{A1D4B7A7-3EBD-4149-9D1F-D253A449D77A}" srcOrd="1" destOrd="0" parTransId="{A37F097F-8C84-4ADE-8972-C5A5AC067A8D}" sibTransId="{538DFDBA-2F61-47A0-A6A7-61AD6A935451}"/>
    <dgm:cxn modelId="{F8B1F548-331B-45AD-B03E-8E64015140F9}" type="presParOf" srcId="{F68BCCB5-1591-443B-9BC9-608DF66B41E0}" destId="{DEF17046-5D51-4CAA-A7E2-633B33E35DDB}" srcOrd="0" destOrd="0" presId="urn:microsoft.com/office/officeart/2005/8/layout/list1"/>
    <dgm:cxn modelId="{15E0B195-491C-4F07-8FF6-FCA54D3FCDC4}" type="presParOf" srcId="{DEF17046-5D51-4CAA-A7E2-633B33E35DDB}" destId="{CF3F8364-A571-465F-8599-6B894B94DA5B}" srcOrd="0" destOrd="0" presId="urn:microsoft.com/office/officeart/2005/8/layout/list1"/>
    <dgm:cxn modelId="{C2731251-C8A2-41FD-9709-468C037B3090}" type="presParOf" srcId="{DEF17046-5D51-4CAA-A7E2-633B33E35DDB}" destId="{54FF38A1-93DC-4476-AE3B-5BC6E3FB1208}" srcOrd="1" destOrd="0" presId="urn:microsoft.com/office/officeart/2005/8/layout/list1"/>
    <dgm:cxn modelId="{DA91362E-D2BA-4DA0-B44E-61E3A1D64E64}" type="presParOf" srcId="{F68BCCB5-1591-443B-9BC9-608DF66B41E0}" destId="{69CF367C-1E31-4CD8-95A3-BD45FFA68014}" srcOrd="1" destOrd="0" presId="urn:microsoft.com/office/officeart/2005/8/layout/list1"/>
    <dgm:cxn modelId="{9C2222EA-8BD3-489A-9B10-6BEFA41C2BA0}" type="presParOf" srcId="{F68BCCB5-1591-443B-9BC9-608DF66B41E0}" destId="{31975720-9DA4-4027-9551-F38D418F8191}" srcOrd="2" destOrd="0" presId="urn:microsoft.com/office/officeart/2005/8/layout/list1"/>
    <dgm:cxn modelId="{A8DBA227-2F10-4B09-9507-A47B3BDBD916}" type="presParOf" srcId="{F68BCCB5-1591-443B-9BC9-608DF66B41E0}" destId="{0544E411-738E-4795-A4C6-2D1DB89F1619}" srcOrd="3" destOrd="0" presId="urn:microsoft.com/office/officeart/2005/8/layout/list1"/>
    <dgm:cxn modelId="{E52213AA-C0B7-4CD0-A2EC-2C80F209A64E}" type="presParOf" srcId="{F68BCCB5-1591-443B-9BC9-608DF66B41E0}" destId="{56EE0497-B510-4886-AEFB-148D32075790}" srcOrd="4" destOrd="0" presId="urn:microsoft.com/office/officeart/2005/8/layout/list1"/>
    <dgm:cxn modelId="{8301D639-747A-4737-BC4A-27D65E86E95D}" type="presParOf" srcId="{56EE0497-B510-4886-AEFB-148D32075790}" destId="{C1764AC7-8492-4BDD-8498-56691D21A9C1}" srcOrd="0" destOrd="0" presId="urn:microsoft.com/office/officeart/2005/8/layout/list1"/>
    <dgm:cxn modelId="{D9E74E89-9DA0-45DC-918D-CBDF542298BE}" type="presParOf" srcId="{56EE0497-B510-4886-AEFB-148D32075790}" destId="{68BF50B9-26E0-4D9F-8967-116564CF10D8}" srcOrd="1" destOrd="0" presId="urn:microsoft.com/office/officeart/2005/8/layout/list1"/>
    <dgm:cxn modelId="{5E54BD59-F845-45AA-9F56-282204E686A0}" type="presParOf" srcId="{F68BCCB5-1591-443B-9BC9-608DF66B41E0}" destId="{ADCD0651-9E16-4193-8166-A717F36DB580}" srcOrd="5" destOrd="0" presId="urn:microsoft.com/office/officeart/2005/8/layout/list1"/>
    <dgm:cxn modelId="{600412C6-4EE5-48F4-8464-7AAE5202261E}" type="presParOf" srcId="{F68BCCB5-1591-443B-9BC9-608DF66B41E0}" destId="{76DB6F4C-8B26-4D6E-9261-275640075944}" srcOrd="6" destOrd="0" presId="urn:microsoft.com/office/officeart/2005/8/layout/list1"/>
    <dgm:cxn modelId="{D5ABB7A1-9852-420F-97E1-80C29770C8BA}" type="presParOf" srcId="{F68BCCB5-1591-443B-9BC9-608DF66B41E0}" destId="{FCAD25FD-35CB-49B6-A830-404D54FC1C76}" srcOrd="7" destOrd="0" presId="urn:microsoft.com/office/officeart/2005/8/layout/list1"/>
    <dgm:cxn modelId="{7682AA8F-B9D0-420A-AD8E-DB0285D3E9C4}" type="presParOf" srcId="{F68BCCB5-1591-443B-9BC9-608DF66B41E0}" destId="{2F204ADC-B87A-416F-98E3-DA4C22569F15}" srcOrd="8" destOrd="0" presId="urn:microsoft.com/office/officeart/2005/8/layout/list1"/>
    <dgm:cxn modelId="{79A6ACBB-BA35-4124-BBD7-D869E3C95F11}" type="presParOf" srcId="{2F204ADC-B87A-416F-98E3-DA4C22569F15}" destId="{814B90B4-9585-487B-B934-4D7652C890B1}" srcOrd="0" destOrd="0" presId="urn:microsoft.com/office/officeart/2005/8/layout/list1"/>
    <dgm:cxn modelId="{A19A05D5-85CA-45D7-A8C9-D24122F3D662}" type="presParOf" srcId="{2F204ADC-B87A-416F-98E3-DA4C22569F15}" destId="{6F8BD2B7-A777-4D72-8C07-76381813F195}" srcOrd="1" destOrd="0" presId="urn:microsoft.com/office/officeart/2005/8/layout/list1"/>
    <dgm:cxn modelId="{75DB20A0-7544-4D21-A513-E898B228F2DA}" type="presParOf" srcId="{F68BCCB5-1591-443B-9BC9-608DF66B41E0}" destId="{DFA032FE-10F0-4032-91E4-BF379E065E67}" srcOrd="9" destOrd="0" presId="urn:microsoft.com/office/officeart/2005/8/layout/list1"/>
    <dgm:cxn modelId="{4347B85E-647C-44B0-AC4A-333EB595D648}" type="presParOf" srcId="{F68BCCB5-1591-443B-9BC9-608DF66B41E0}" destId="{78A50F07-4D42-4726-8CCA-A66255807E9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75720-9DA4-4027-9551-F38D418F8191}">
      <dsp:nvSpPr>
        <dsp:cNvPr id="0" name=""/>
        <dsp:cNvSpPr/>
      </dsp:nvSpPr>
      <dsp:spPr>
        <a:xfrm>
          <a:off x="0" y="974393"/>
          <a:ext cx="3048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F38A1-93DC-4476-AE3B-5BC6E3FB1208}">
      <dsp:nvSpPr>
        <dsp:cNvPr id="0" name=""/>
        <dsp:cNvSpPr/>
      </dsp:nvSpPr>
      <dsp:spPr>
        <a:xfrm>
          <a:off x="152400" y="708713"/>
          <a:ext cx="2133600" cy="531360"/>
        </a:xfrm>
        <a:prstGeom prst="round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Desenvolvimento de comunidades</a:t>
          </a:r>
        </a:p>
      </dsp:txBody>
      <dsp:txXfrm>
        <a:off x="178339" y="734652"/>
        <a:ext cx="2081722" cy="479482"/>
      </dsp:txXfrm>
    </dsp:sp>
    <dsp:sp modelId="{76DB6F4C-8B26-4D6E-9261-275640075944}">
      <dsp:nvSpPr>
        <dsp:cNvPr id="0" name=""/>
        <dsp:cNvSpPr/>
      </dsp:nvSpPr>
      <dsp:spPr>
        <a:xfrm>
          <a:off x="0" y="1790873"/>
          <a:ext cx="3048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BF50B9-26E0-4D9F-8967-116564CF10D8}">
      <dsp:nvSpPr>
        <dsp:cNvPr id="0" name=""/>
        <dsp:cNvSpPr/>
      </dsp:nvSpPr>
      <dsp:spPr>
        <a:xfrm>
          <a:off x="152400" y="1525193"/>
          <a:ext cx="2133600" cy="531360"/>
        </a:xfrm>
        <a:prstGeom prst="round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Desenvolvimento profissional</a:t>
          </a:r>
        </a:p>
      </dsp:txBody>
      <dsp:txXfrm>
        <a:off x="178339" y="1551132"/>
        <a:ext cx="2081722" cy="479482"/>
      </dsp:txXfrm>
    </dsp:sp>
    <dsp:sp modelId="{78A50F07-4D42-4726-8CCA-A66255807E9F}">
      <dsp:nvSpPr>
        <dsp:cNvPr id="0" name=""/>
        <dsp:cNvSpPr/>
      </dsp:nvSpPr>
      <dsp:spPr>
        <a:xfrm>
          <a:off x="0" y="2607353"/>
          <a:ext cx="3048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BD2B7-A777-4D72-8C07-76381813F195}">
      <dsp:nvSpPr>
        <dsp:cNvPr id="0" name=""/>
        <dsp:cNvSpPr/>
      </dsp:nvSpPr>
      <dsp:spPr>
        <a:xfrm>
          <a:off x="152400" y="2341673"/>
          <a:ext cx="2133600" cy="531360"/>
        </a:xfrm>
        <a:prstGeom prst="round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Desenvolvimento pessoal</a:t>
          </a:r>
        </a:p>
      </dsp:txBody>
      <dsp:txXfrm>
        <a:off x="178339" y="2367612"/>
        <a:ext cx="2081722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47EA4-0059-4F7C-B36B-65EA02B42DE3}" type="datetimeFigureOut">
              <a:rPr lang="pt-BR" smtClean="0"/>
              <a:t>14/07/2016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4DC99-74AB-4DCA-8944-5BE5829F7C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5222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Olá, bom dia/tarde/noite!</a:t>
            </a:r>
          </a:p>
          <a:p>
            <a:endParaRPr lang="pt-BR" dirty="0"/>
          </a:p>
          <a:p>
            <a:r>
              <a:rPr lang="pt-BR" dirty="0"/>
              <a:t>Bem-vindos</a:t>
            </a:r>
            <a:r>
              <a:rPr lang="pt-BR" baseline="0" dirty="0"/>
              <a:t> ao CHOICE GAME, o jogo da sua escolha para transformar o Brasil. </a:t>
            </a:r>
          </a:p>
          <a:p>
            <a:r>
              <a:rPr lang="pt-BR" baseline="0" dirty="0"/>
              <a:t>Hoje vocês vivenciarão de forma prática e divertida o processo de criar um negócio de impacto social para melhorar a Educação/Saúde/Habitação/XYZ no Brasil.</a:t>
            </a:r>
          </a:p>
          <a:p>
            <a:endParaRPr lang="pt-B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Meu nome é XXXXXXXXX e eu sou um Embaixador do Movimento CHOICE. (Se apresente brevemente).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O Movimento CHOICE, é uma iniciativa da ARTEMISIA e é a maior rede de universitários engajados em negócios de impacto social do Brasil.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207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cada rodada, vocês terão que escolher</a:t>
            </a:r>
            <a:r>
              <a:rPr lang="pt-BR" baseline="0" dirty="0"/>
              <a:t> se o dado apresentado é um mito ou verdade e levantar a plaquinha que acabaram de receber.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340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Vocês</a:t>
            </a:r>
            <a:r>
              <a:rPr lang="pt-BR" baseline="0" dirty="0"/>
              <a:t> terão 15 segundos para discutir e ao final do tempo, levantem a placa com a resposta. Mais uma regra: a cada rodada, uma pessoa diferente do grupo que levanta a placa.</a:t>
            </a:r>
          </a:p>
          <a:p>
            <a:endParaRPr lang="pt-BR" baseline="0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599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Mito ou verdade?</a:t>
            </a:r>
          </a:p>
          <a:p>
            <a:endParaRPr lang="pt-B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cs typeface="Arial" panose="020B0604020202020204" pitchFamily="34" charset="0"/>
              </a:rPr>
              <a:t>NO BRASIL,  </a:t>
            </a:r>
            <a:r>
              <a:rPr lang="pt-BR" sz="1200" b="1" dirty="0">
                <a:cs typeface="Arial" panose="020B0604020202020204" pitchFamily="34" charset="0"/>
              </a:rPr>
              <a:t>MENOS DE 30% </a:t>
            </a:r>
            <a:r>
              <a:rPr lang="pt-BR" sz="1200" dirty="0">
                <a:cs typeface="Arial" panose="020B0604020202020204" pitchFamily="34" charset="0"/>
              </a:rPr>
              <a:t>DAS ESCOLAS PÚBLICAS TEM ACESSO À INTERNET</a:t>
            </a:r>
            <a:r>
              <a:rPr lang="pt-BR" sz="1200" dirty="0">
                <a:solidFill>
                  <a:srgbClr val="381460"/>
                </a:solidFill>
                <a:cs typeface="Arial" panose="020B0604020202020204" pitchFamily="34" charset="0"/>
              </a:rPr>
              <a:t>.</a:t>
            </a:r>
            <a:endParaRPr lang="pt-BR" sz="1200" b="1" dirty="0">
              <a:solidFill>
                <a:srgbClr val="EC7124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>
              <a:solidFill>
                <a:srgbClr val="381460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solidFill>
                  <a:srgbClr val="381460"/>
                </a:solidFill>
                <a:cs typeface="Arial" panose="020B0604020202020204" pitchFamily="34" charset="0"/>
              </a:rPr>
              <a:t>Valendo,</a:t>
            </a:r>
            <a:r>
              <a:rPr lang="pt-BR" sz="1200" baseline="0" dirty="0">
                <a:solidFill>
                  <a:srgbClr val="381460"/>
                </a:solidFill>
                <a:cs typeface="Arial" panose="020B0604020202020204" pitchFamily="34" charset="0"/>
              </a:rPr>
              <a:t> 15 segundos!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aseline="0" dirty="0">
              <a:solidFill>
                <a:srgbClr val="381460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aseline="0" dirty="0">
                <a:solidFill>
                  <a:srgbClr val="381460"/>
                </a:solidFill>
                <a:cs typeface="Arial" panose="020B0604020202020204" pitchFamily="34" charset="0"/>
              </a:rPr>
              <a:t>**após os 15 segundos**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aseline="0" dirty="0">
              <a:solidFill>
                <a:srgbClr val="381460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aseline="0" dirty="0">
                <a:solidFill>
                  <a:srgbClr val="381460"/>
                </a:solidFill>
                <a:cs typeface="Arial" panose="020B0604020202020204" pitchFamily="34" charset="0"/>
              </a:rPr>
              <a:t>Vamos ver se vocês acertaram?</a:t>
            </a:r>
            <a:endParaRPr lang="pt-BR" sz="1200" dirty="0">
              <a:solidFill>
                <a:srgbClr val="381460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1" dirty="0">
              <a:solidFill>
                <a:srgbClr val="381460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srgbClr val="381460"/>
                </a:solidFill>
                <a:cs typeface="Arial" panose="020B0604020202020204" pitchFamily="34" charset="0"/>
              </a:rPr>
              <a:t>IMPORTANTE: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srgbClr val="381460"/>
                </a:solidFill>
                <a:cs typeface="Arial" panose="020B0604020202020204" pitchFamily="34" charset="0"/>
              </a:rPr>
              <a:t>Não passar para a próxima tela até o tempo acabar e todos levantarem as</a:t>
            </a:r>
            <a:r>
              <a:rPr lang="pt-BR" sz="1200" b="1" baseline="0" dirty="0">
                <a:solidFill>
                  <a:srgbClr val="381460"/>
                </a:solidFill>
                <a:cs typeface="Arial" panose="020B0604020202020204" pitchFamily="34" charset="0"/>
              </a:rPr>
              <a:t> placas.</a:t>
            </a:r>
            <a:endParaRPr lang="pt-BR" sz="1200" b="1" dirty="0">
              <a:solidFill>
                <a:srgbClr val="381460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1" dirty="0">
              <a:solidFill>
                <a:srgbClr val="381460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srgbClr val="381460"/>
                </a:solidFill>
                <a:cs typeface="Arial" panose="020B0604020202020204" pitchFamily="34" charset="0"/>
              </a:rPr>
              <a:t>Dica: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srgbClr val="381460"/>
                </a:solidFill>
                <a:cs typeface="Arial" panose="020B0604020202020204" pitchFamily="34" charset="0"/>
              </a:rPr>
              <a:t>Para tornar</a:t>
            </a:r>
            <a:r>
              <a:rPr lang="pt-BR" sz="1200" b="1" baseline="0" dirty="0">
                <a:solidFill>
                  <a:srgbClr val="381460"/>
                </a:solidFill>
                <a:cs typeface="Arial" panose="020B0604020202020204" pitchFamily="34" charset="0"/>
              </a:rPr>
              <a:t> o CHOICE Game mais dinâmico, é importante demonstrar energia no tom de voz e ao mesmo tempo criar um ambiente divertido.</a:t>
            </a:r>
            <a:endParaRPr lang="pt-BR" sz="1200" b="1" dirty="0">
              <a:solidFill>
                <a:srgbClr val="EC7124"/>
              </a:solidFill>
              <a:cs typeface="Arial" panose="020B0604020202020204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8416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É um mito pessoal. Parabéns para quem</a:t>
            </a:r>
            <a:r>
              <a:rPr lang="pt-BR" baseline="0" dirty="0"/>
              <a:t> acertou.</a:t>
            </a:r>
          </a:p>
          <a:p>
            <a:endParaRPr lang="pt-BR" baseline="0" dirty="0"/>
          </a:p>
          <a:p>
            <a:r>
              <a:rPr lang="pt-BR" baseline="0" dirty="0"/>
              <a:t>Vamos saber por que é um mito? </a:t>
            </a:r>
          </a:p>
          <a:p>
            <a:endParaRPr lang="pt-BR" baseline="0" dirty="0"/>
          </a:p>
          <a:p>
            <a:r>
              <a:rPr lang="pt-BR" baseline="0" dirty="0"/>
              <a:t>**espere todos ficarem em silêncio e passe para o próximo slide.**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506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dirty="0">
                <a:cs typeface="Arial" panose="020B0604020202020204" pitchFamily="34" charset="0"/>
              </a:rPr>
              <a:t>50 % DAS ESCOLAS PÚBLICAS BRASILEIRAS TÊM ACESSO À INTERNET.</a:t>
            </a:r>
            <a:endParaRPr lang="pt-BR" sz="12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pt-BR" sz="1200" dirty="0">
                <a:solidFill>
                  <a:schemeClr val="bg1"/>
                </a:solidFill>
                <a:cs typeface="Arial" panose="020B0604020202020204" pitchFamily="34" charset="0"/>
              </a:rPr>
              <a:t>Porém, a velocidade média de conexão é de 1 a 2 </a:t>
            </a:r>
            <a:r>
              <a:rPr lang="pt-BR" sz="1200" dirty="0" err="1">
                <a:solidFill>
                  <a:schemeClr val="bg1"/>
                </a:solidFill>
                <a:cs typeface="Arial" panose="020B0604020202020204" pitchFamily="34" charset="0"/>
              </a:rPr>
              <a:t>MBs</a:t>
            </a:r>
            <a:r>
              <a:rPr lang="pt-BR" sz="1200" dirty="0">
                <a:solidFill>
                  <a:schemeClr val="bg1"/>
                </a:solidFill>
                <a:cs typeface="Arial" panose="020B0604020202020204" pitchFamily="34" charset="0"/>
              </a:rPr>
              <a:t>. Além disso, apenas 4% das escolas públicas tem computadores e internet dentro de sala de aula.</a:t>
            </a:r>
          </a:p>
          <a:p>
            <a:endParaRPr lang="pt-B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>
                <a:cs typeface="Arial" panose="020B0604020202020204" pitchFamily="34" charset="0"/>
              </a:rPr>
              <a:t>**em</a:t>
            </a:r>
            <a:r>
              <a:rPr lang="pt-BR" b="1" baseline="0" dirty="0">
                <a:cs typeface="Arial" panose="020B0604020202020204" pitchFamily="34" charset="0"/>
              </a:rPr>
              <a:t> nenhum momento, abra para dúvidas ou contestações dos dados, diga que o entendimento faz parte do jogo e siga em frente.**</a:t>
            </a:r>
            <a:endParaRPr lang="pt-BR" b="1" dirty="0"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255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Mito ou verdade?</a:t>
            </a:r>
            <a:endParaRPr lang="pt-BR" sz="1200" b="1" dirty="0"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1" dirty="0"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cs typeface="Arial" panose="020B0604020202020204" pitchFamily="34" charset="0"/>
              </a:rPr>
              <a:t>PROFESSORES</a:t>
            </a:r>
            <a:r>
              <a:rPr lang="pt-BR" sz="1200" dirty="0">
                <a:cs typeface="Arial" panose="020B0604020202020204" pitchFamily="34" charset="0"/>
              </a:rPr>
              <a:t> BRASILEIROS DE EDUCAÇÃO BÁSICA </a:t>
            </a:r>
            <a:r>
              <a:rPr lang="pt-BR" sz="1200" b="1" dirty="0">
                <a:cs typeface="Arial" panose="020B0604020202020204" pitchFamily="34" charset="0"/>
              </a:rPr>
              <a:t>GANHAM MAL</a:t>
            </a:r>
            <a:r>
              <a:rPr lang="pt-BR" sz="1200" dirty="0">
                <a:cs typeface="Arial" panose="020B0604020202020204" pitchFamily="34" charset="0"/>
              </a:rPr>
              <a:t> QUANDO COMPARADOS A OUTROS PROFISSIONAIS COM O MESMO NÍVEL DE ESCOLARIDADE.</a:t>
            </a:r>
            <a:endParaRPr lang="pt-BR" sz="1200" b="1" dirty="0">
              <a:solidFill>
                <a:srgbClr val="EC7124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>
              <a:solidFill>
                <a:srgbClr val="381460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solidFill>
                  <a:srgbClr val="381460"/>
                </a:solidFill>
                <a:cs typeface="Arial" panose="020B0604020202020204" pitchFamily="34" charset="0"/>
              </a:rPr>
              <a:t>Valendo,</a:t>
            </a:r>
            <a:r>
              <a:rPr lang="pt-BR" sz="1200" baseline="0" dirty="0">
                <a:solidFill>
                  <a:srgbClr val="381460"/>
                </a:solidFill>
                <a:cs typeface="Arial" panose="020B0604020202020204" pitchFamily="34" charset="0"/>
              </a:rPr>
              <a:t> 15 segundos!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aseline="0" dirty="0">
              <a:solidFill>
                <a:srgbClr val="381460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aseline="0" dirty="0">
                <a:solidFill>
                  <a:srgbClr val="381460"/>
                </a:solidFill>
                <a:cs typeface="Arial" panose="020B0604020202020204" pitchFamily="34" charset="0"/>
              </a:rPr>
              <a:t>**após os 15 segundos**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aseline="0" dirty="0">
              <a:solidFill>
                <a:srgbClr val="381460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aseline="0" dirty="0">
                <a:solidFill>
                  <a:srgbClr val="381460"/>
                </a:solidFill>
                <a:cs typeface="Arial" panose="020B0604020202020204" pitchFamily="34" charset="0"/>
              </a:rPr>
              <a:t>Vamos ver se vocês acertaram?</a:t>
            </a:r>
            <a:endParaRPr lang="pt-BR" sz="1200" dirty="0">
              <a:solidFill>
                <a:srgbClr val="381460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1" dirty="0">
              <a:solidFill>
                <a:srgbClr val="381460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srgbClr val="381460"/>
                </a:solidFill>
                <a:cs typeface="Arial" panose="020B0604020202020204" pitchFamily="34" charset="0"/>
              </a:rPr>
              <a:t>IMPORTANTE: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srgbClr val="381460"/>
                </a:solidFill>
                <a:cs typeface="Arial" panose="020B0604020202020204" pitchFamily="34" charset="0"/>
              </a:rPr>
              <a:t>Não passar para a próxima tela até o tempo acabar e todos levantarem as</a:t>
            </a:r>
            <a:r>
              <a:rPr lang="pt-BR" sz="1200" b="1" baseline="0" dirty="0">
                <a:solidFill>
                  <a:srgbClr val="381460"/>
                </a:solidFill>
                <a:cs typeface="Arial" panose="020B0604020202020204" pitchFamily="34" charset="0"/>
              </a:rPr>
              <a:t> placas.</a:t>
            </a:r>
            <a:endParaRPr lang="pt-BR" sz="1200" b="1" dirty="0">
              <a:solidFill>
                <a:srgbClr val="381460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1" dirty="0">
              <a:solidFill>
                <a:srgbClr val="381460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srgbClr val="381460"/>
                </a:solidFill>
                <a:cs typeface="Arial" panose="020B0604020202020204" pitchFamily="34" charset="0"/>
              </a:rPr>
              <a:t>Dica: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srgbClr val="381460"/>
                </a:solidFill>
                <a:cs typeface="Arial" panose="020B0604020202020204" pitchFamily="34" charset="0"/>
              </a:rPr>
              <a:t>Para tornar</a:t>
            </a:r>
            <a:r>
              <a:rPr lang="pt-BR" sz="1200" b="1" baseline="0" dirty="0">
                <a:solidFill>
                  <a:srgbClr val="381460"/>
                </a:solidFill>
                <a:cs typeface="Arial" panose="020B0604020202020204" pitchFamily="34" charset="0"/>
              </a:rPr>
              <a:t> o CHOICE Game mais dinâmico, é importante demonstrar energia no tom de voz e ao mesmo tempo criar um ambiente divertido.</a:t>
            </a:r>
            <a:endParaRPr lang="pt-BR" sz="1200" b="1" dirty="0">
              <a:solidFill>
                <a:srgbClr val="EC7124"/>
              </a:solidFill>
              <a:cs typeface="Arial" panose="020B0604020202020204" pitchFamily="34" charset="0"/>
            </a:endParaRP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9200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resposta certa é VERDADE.</a:t>
            </a:r>
            <a:endParaRPr lang="pt-BR" baseline="0" dirty="0"/>
          </a:p>
          <a:p>
            <a:endParaRPr lang="pt-BR" baseline="0" dirty="0"/>
          </a:p>
          <a:p>
            <a:r>
              <a:rPr lang="pt-BR" baseline="0" dirty="0"/>
              <a:t>Vamos saber por quê? </a:t>
            </a:r>
          </a:p>
          <a:p>
            <a:endParaRPr lang="pt-BR" baseline="0" dirty="0"/>
          </a:p>
          <a:p>
            <a:r>
              <a:rPr lang="pt-BR" baseline="0" dirty="0"/>
              <a:t>**espere todos ficarem em silêncio e passe para o próximo slide.**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720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dirty="0"/>
              <a:t>O SALÁRIO DOS PROFESSORES É REALMENTE BAIXO: </a:t>
            </a:r>
          </a:p>
          <a:p>
            <a:r>
              <a:rPr lang="pt-BR" sz="1200" dirty="0">
                <a:solidFill>
                  <a:srgbClr val="EC7124"/>
                </a:solidFill>
              </a:rPr>
              <a:t>piso de R$ 1567</a:t>
            </a:r>
            <a:r>
              <a:rPr lang="pt-BR" sz="1200" dirty="0"/>
              <a:t>, o que significa, na média, </a:t>
            </a:r>
            <a:r>
              <a:rPr lang="pt-BR" sz="1200" dirty="0">
                <a:solidFill>
                  <a:srgbClr val="EC7124"/>
                </a:solidFill>
              </a:rPr>
              <a:t>40% abaixo</a:t>
            </a:r>
            <a:r>
              <a:rPr lang="pt-BR" sz="1200" dirty="0"/>
              <a:t> de outros trabalhadores com o mesmo nível de escolaridade.</a:t>
            </a:r>
          </a:p>
          <a:p>
            <a:pPr algn="l"/>
            <a:endParaRPr lang="pt-BR" b="1" dirty="0">
              <a:cs typeface="Arial" panose="020B0604020202020204" pitchFamily="34" charset="0"/>
            </a:endParaRPr>
          </a:p>
          <a:p>
            <a:pPr algn="l"/>
            <a:r>
              <a:rPr lang="pt-BR" b="1" dirty="0">
                <a:cs typeface="Arial" panose="020B0604020202020204" pitchFamily="34" charset="0"/>
              </a:rPr>
              <a:t>**em</a:t>
            </a:r>
            <a:r>
              <a:rPr lang="pt-BR" b="1" baseline="0" dirty="0">
                <a:cs typeface="Arial" panose="020B0604020202020204" pitchFamily="34" charset="0"/>
              </a:rPr>
              <a:t> nenhum momento, abra para dúvidas ou contestações dos dados, diga que o entendimento faz parte do jogo e siga em frente.**</a:t>
            </a:r>
            <a:endParaRPr lang="pt-BR" b="1" dirty="0">
              <a:cs typeface="Arial" panose="020B0604020202020204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3346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Mito ou verdade?</a:t>
            </a:r>
          </a:p>
          <a:p>
            <a:endParaRPr lang="pt-BR" dirty="0"/>
          </a:p>
          <a:p>
            <a:r>
              <a:rPr lang="pt-BR" sz="1200" b="1" dirty="0">
                <a:cs typeface="Arial" panose="020B0604020202020204" pitchFamily="34" charset="0"/>
              </a:rPr>
              <a:t>MENOS DE ⅓</a:t>
            </a:r>
            <a:r>
              <a:rPr lang="pt-BR" sz="1200" dirty="0">
                <a:cs typeface="Arial" panose="020B0604020202020204" pitchFamily="34" charset="0"/>
              </a:rPr>
              <a:t> </a:t>
            </a:r>
            <a:r>
              <a:rPr lang="pt-BR" sz="1200" b="1" dirty="0">
                <a:cs typeface="Arial" panose="020B0604020202020204" pitchFamily="34" charset="0"/>
              </a:rPr>
              <a:t>DAS DISCIPLINAS</a:t>
            </a:r>
            <a:r>
              <a:rPr lang="pt-BR" sz="1200" dirty="0">
                <a:cs typeface="Arial" panose="020B0604020202020204" pitchFamily="34" charset="0"/>
              </a:rPr>
              <a:t> DOS CURSOS SUPERIORES DE PEDAGOGIA E LICENCIATURA </a:t>
            </a:r>
            <a:r>
              <a:rPr lang="pt-BR" sz="1200" b="1" dirty="0">
                <a:cs typeface="Arial" panose="020B0604020202020204" pitchFamily="34" charset="0"/>
              </a:rPr>
              <a:t>SÃO VOLTADAS PARA A PRÁTICA.</a:t>
            </a:r>
            <a:endParaRPr lang="pt-BR" sz="1200" b="1" dirty="0">
              <a:solidFill>
                <a:srgbClr val="EC7124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>
              <a:solidFill>
                <a:srgbClr val="381460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solidFill>
                  <a:srgbClr val="381460"/>
                </a:solidFill>
                <a:cs typeface="Arial" panose="020B0604020202020204" pitchFamily="34" charset="0"/>
              </a:rPr>
              <a:t>Valendo,</a:t>
            </a:r>
            <a:r>
              <a:rPr lang="pt-BR" sz="1200" baseline="0" dirty="0">
                <a:solidFill>
                  <a:srgbClr val="381460"/>
                </a:solidFill>
                <a:cs typeface="Arial" panose="020B0604020202020204" pitchFamily="34" charset="0"/>
              </a:rPr>
              <a:t> 15 segundos!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aseline="0" dirty="0">
              <a:solidFill>
                <a:srgbClr val="381460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aseline="0" dirty="0">
                <a:solidFill>
                  <a:srgbClr val="381460"/>
                </a:solidFill>
                <a:cs typeface="Arial" panose="020B0604020202020204" pitchFamily="34" charset="0"/>
              </a:rPr>
              <a:t>**após os 15 segundos**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aseline="0" dirty="0">
              <a:solidFill>
                <a:srgbClr val="381460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aseline="0" dirty="0">
                <a:solidFill>
                  <a:srgbClr val="381460"/>
                </a:solidFill>
                <a:cs typeface="Arial" panose="020B0604020202020204" pitchFamily="34" charset="0"/>
              </a:rPr>
              <a:t>Vamos ver se vocês acertaram?</a:t>
            </a:r>
            <a:endParaRPr lang="pt-BR" sz="1200" dirty="0">
              <a:solidFill>
                <a:srgbClr val="381460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1" dirty="0">
              <a:solidFill>
                <a:srgbClr val="381460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srgbClr val="381460"/>
                </a:solidFill>
                <a:cs typeface="Arial" panose="020B0604020202020204" pitchFamily="34" charset="0"/>
              </a:rPr>
              <a:t>IMPORTANTE: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srgbClr val="381460"/>
                </a:solidFill>
                <a:cs typeface="Arial" panose="020B0604020202020204" pitchFamily="34" charset="0"/>
              </a:rPr>
              <a:t>Não passar para a próxima tela até o tempo acabar e todos levantarem as</a:t>
            </a:r>
            <a:r>
              <a:rPr lang="pt-BR" sz="1200" b="1" baseline="0" dirty="0">
                <a:solidFill>
                  <a:srgbClr val="381460"/>
                </a:solidFill>
                <a:cs typeface="Arial" panose="020B0604020202020204" pitchFamily="34" charset="0"/>
              </a:rPr>
              <a:t> placas.</a:t>
            </a:r>
            <a:endParaRPr lang="pt-BR" sz="1200" b="1" dirty="0">
              <a:solidFill>
                <a:srgbClr val="381460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1" dirty="0">
              <a:solidFill>
                <a:srgbClr val="381460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srgbClr val="381460"/>
                </a:solidFill>
                <a:cs typeface="Arial" panose="020B0604020202020204" pitchFamily="34" charset="0"/>
              </a:rPr>
              <a:t>Dica: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srgbClr val="381460"/>
                </a:solidFill>
                <a:cs typeface="Arial" panose="020B0604020202020204" pitchFamily="34" charset="0"/>
              </a:rPr>
              <a:t>Para tornar</a:t>
            </a:r>
            <a:r>
              <a:rPr lang="pt-BR" sz="1200" b="1" baseline="0" dirty="0">
                <a:solidFill>
                  <a:srgbClr val="381460"/>
                </a:solidFill>
                <a:cs typeface="Arial" panose="020B0604020202020204" pitchFamily="34" charset="0"/>
              </a:rPr>
              <a:t> o CHOICE Game mais dinâmico, é importante demonstrar energia no tom de voz e ao mesmo tempo criar um ambiente divertido.</a:t>
            </a:r>
            <a:endParaRPr lang="pt-BR" sz="1200" b="1" dirty="0">
              <a:solidFill>
                <a:srgbClr val="EC7124"/>
              </a:solidFill>
              <a:cs typeface="Arial" panose="020B0604020202020204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80638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resposta certa é VERDADE.</a:t>
            </a:r>
            <a:endParaRPr lang="pt-BR" baseline="0" dirty="0"/>
          </a:p>
          <a:p>
            <a:endParaRPr lang="pt-BR" baseline="0" dirty="0"/>
          </a:p>
          <a:p>
            <a:r>
              <a:rPr lang="pt-BR" baseline="0" dirty="0"/>
              <a:t>Vamos saber por quê? </a:t>
            </a:r>
          </a:p>
          <a:p>
            <a:endParaRPr lang="pt-BR" baseline="0" dirty="0"/>
          </a:p>
          <a:p>
            <a:r>
              <a:rPr lang="pt-BR" baseline="0" dirty="0"/>
              <a:t>**espere todos ficarem em silêncio e passe para o próximo slide.**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3044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Para começar, vamos entender o</a:t>
            </a:r>
            <a:r>
              <a:rPr lang="pt-BR" baseline="0" dirty="0"/>
              <a:t> que é a ARTEMISIA, a organização que criou o Movimentou CHOICE.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86691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/>
              <a:t>Nos cursos de licenciatura, </a:t>
            </a:r>
            <a:r>
              <a:rPr lang="pt-BR" sz="1200" b="1" dirty="0">
                <a:solidFill>
                  <a:srgbClr val="EC7124"/>
                </a:solidFill>
              </a:rPr>
              <a:t>APENAS 10,4% </a:t>
            </a:r>
            <a:r>
              <a:rPr lang="pt-BR" sz="1200" dirty="0"/>
              <a:t>da carga horária está relacionada com conhecimentos específicos para a docência como</a:t>
            </a:r>
            <a:r>
              <a:rPr lang="pt-BR" sz="1200" b="1" dirty="0">
                <a:solidFill>
                  <a:srgbClr val="EC7124"/>
                </a:solidFill>
              </a:rPr>
              <a:t> METODOLOGIAS E PRÁTICAS DE ENSINO. </a:t>
            </a:r>
          </a:p>
          <a:p>
            <a:pPr algn="l"/>
            <a:endParaRPr lang="pt-BR" b="1" dirty="0">
              <a:cs typeface="Arial" panose="020B0604020202020204" pitchFamily="34" charset="0"/>
            </a:endParaRPr>
          </a:p>
          <a:p>
            <a:pPr algn="l"/>
            <a:r>
              <a:rPr lang="pt-BR" b="1" dirty="0">
                <a:cs typeface="Arial" panose="020B0604020202020204" pitchFamily="34" charset="0"/>
              </a:rPr>
              <a:t>**em</a:t>
            </a:r>
            <a:r>
              <a:rPr lang="pt-BR" b="1" baseline="0" dirty="0">
                <a:cs typeface="Arial" panose="020B0604020202020204" pitchFamily="34" charset="0"/>
              </a:rPr>
              <a:t> nenhum momento, abra para dúvidas ou contestações dos dados, diga que o entendimento faz parte do jogo e siga em frente.**</a:t>
            </a:r>
            <a:endParaRPr lang="pt-BR" b="1" dirty="0">
              <a:cs typeface="Arial" panose="020B0604020202020204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36243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Mito ou verdade?</a:t>
            </a:r>
          </a:p>
          <a:p>
            <a:endParaRPr lang="pt-BR" dirty="0"/>
          </a:p>
          <a:p>
            <a:r>
              <a:rPr lang="pt-BR" sz="1200" b="1" dirty="0">
                <a:cs typeface="Arial" panose="020B0604020202020204" pitchFamily="34" charset="0"/>
              </a:rPr>
              <a:t>A MAIORIA DAS ESCOLAS PÚBLICAS DE EDUCAÇÃO BÁSICA SÃO MUNICIPAIS</a:t>
            </a:r>
            <a:endParaRPr lang="pt-BR" sz="1200" b="1" dirty="0">
              <a:solidFill>
                <a:srgbClr val="EC7124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>
              <a:solidFill>
                <a:srgbClr val="381460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solidFill>
                  <a:srgbClr val="381460"/>
                </a:solidFill>
                <a:cs typeface="Arial" panose="020B0604020202020204" pitchFamily="34" charset="0"/>
              </a:rPr>
              <a:t>Valendo,</a:t>
            </a:r>
            <a:r>
              <a:rPr lang="pt-BR" sz="1200" baseline="0" dirty="0">
                <a:solidFill>
                  <a:srgbClr val="381460"/>
                </a:solidFill>
                <a:cs typeface="Arial" panose="020B0604020202020204" pitchFamily="34" charset="0"/>
              </a:rPr>
              <a:t> 15 segundos!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aseline="0" dirty="0">
              <a:solidFill>
                <a:srgbClr val="381460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aseline="0" dirty="0">
                <a:solidFill>
                  <a:srgbClr val="381460"/>
                </a:solidFill>
                <a:cs typeface="Arial" panose="020B0604020202020204" pitchFamily="34" charset="0"/>
              </a:rPr>
              <a:t>**após os 15 segundos**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aseline="0" dirty="0">
              <a:solidFill>
                <a:srgbClr val="381460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aseline="0" dirty="0">
                <a:solidFill>
                  <a:srgbClr val="381460"/>
                </a:solidFill>
                <a:cs typeface="Arial" panose="020B0604020202020204" pitchFamily="34" charset="0"/>
              </a:rPr>
              <a:t>Vamos ver se vocês acertaram?</a:t>
            </a:r>
            <a:endParaRPr lang="pt-BR" sz="1200" dirty="0">
              <a:solidFill>
                <a:srgbClr val="381460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1" dirty="0">
              <a:solidFill>
                <a:srgbClr val="381460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srgbClr val="381460"/>
                </a:solidFill>
                <a:cs typeface="Arial" panose="020B0604020202020204" pitchFamily="34" charset="0"/>
              </a:rPr>
              <a:t>IMPORTANTE: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srgbClr val="381460"/>
                </a:solidFill>
                <a:cs typeface="Arial" panose="020B0604020202020204" pitchFamily="34" charset="0"/>
              </a:rPr>
              <a:t>Não passar para a próxima tela até o tempo acabar e todos levantarem as</a:t>
            </a:r>
            <a:r>
              <a:rPr lang="pt-BR" sz="1200" b="1" baseline="0" dirty="0">
                <a:solidFill>
                  <a:srgbClr val="381460"/>
                </a:solidFill>
                <a:cs typeface="Arial" panose="020B0604020202020204" pitchFamily="34" charset="0"/>
              </a:rPr>
              <a:t> placas.</a:t>
            </a:r>
            <a:endParaRPr lang="pt-BR" sz="1200" b="1" dirty="0">
              <a:solidFill>
                <a:srgbClr val="381460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1" dirty="0">
              <a:solidFill>
                <a:srgbClr val="381460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srgbClr val="381460"/>
                </a:solidFill>
                <a:cs typeface="Arial" panose="020B0604020202020204" pitchFamily="34" charset="0"/>
              </a:rPr>
              <a:t>Dica: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srgbClr val="381460"/>
                </a:solidFill>
                <a:cs typeface="Arial" panose="020B0604020202020204" pitchFamily="34" charset="0"/>
              </a:rPr>
              <a:t>Para tornar</a:t>
            </a:r>
            <a:r>
              <a:rPr lang="pt-BR" sz="1200" b="1" baseline="0" dirty="0">
                <a:solidFill>
                  <a:srgbClr val="381460"/>
                </a:solidFill>
                <a:cs typeface="Arial" panose="020B0604020202020204" pitchFamily="34" charset="0"/>
              </a:rPr>
              <a:t> o CHOICE Game mais dinâmico, é importante demonstrar energia no tom de voz e ao mesmo tempo criar um ambiente divertido.</a:t>
            </a:r>
            <a:endParaRPr lang="pt-BR" sz="1200" b="1" dirty="0">
              <a:solidFill>
                <a:srgbClr val="EC7124"/>
              </a:solidFill>
              <a:cs typeface="Arial" panose="020B0604020202020204" pitchFamily="34" charset="0"/>
            </a:endParaRP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9838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resposta certa é VERDADE.</a:t>
            </a:r>
            <a:endParaRPr lang="pt-BR" baseline="0" dirty="0"/>
          </a:p>
          <a:p>
            <a:endParaRPr lang="pt-BR" baseline="0" dirty="0"/>
          </a:p>
          <a:p>
            <a:r>
              <a:rPr lang="pt-BR" baseline="0" dirty="0"/>
              <a:t>Vamos saber por quê? </a:t>
            </a:r>
          </a:p>
          <a:p>
            <a:endParaRPr lang="pt-BR" baseline="0" dirty="0"/>
          </a:p>
          <a:p>
            <a:r>
              <a:rPr lang="pt-BR" baseline="0" dirty="0"/>
              <a:t>**espere todos ficarem em silêncio e passe para o próximo slide.**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66892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>
                <a:solidFill>
                  <a:srgbClr val="EC7124"/>
                </a:solidFill>
              </a:rPr>
              <a:t>DAS QUASE 200 MIL ESCOLAS BRASILEIRAS, 65% SÃO MUNICIPAIS, </a:t>
            </a:r>
            <a:r>
              <a:rPr lang="pt-BR" sz="1200" dirty="0"/>
              <a:t>16% estaduais e 19% particulares.</a:t>
            </a:r>
          </a:p>
          <a:p>
            <a:pPr algn="l"/>
            <a:endParaRPr lang="pt-BR" b="1" dirty="0">
              <a:cs typeface="Arial" panose="020B0604020202020204" pitchFamily="34" charset="0"/>
            </a:endParaRPr>
          </a:p>
          <a:p>
            <a:pPr algn="l"/>
            <a:r>
              <a:rPr lang="pt-BR" b="1" dirty="0">
                <a:cs typeface="Arial" panose="020B0604020202020204" pitchFamily="34" charset="0"/>
              </a:rPr>
              <a:t>**em</a:t>
            </a:r>
            <a:r>
              <a:rPr lang="pt-BR" b="1" baseline="0" dirty="0">
                <a:cs typeface="Arial" panose="020B0604020202020204" pitchFamily="34" charset="0"/>
              </a:rPr>
              <a:t> nenhum momento, abra para dúvidas ou contestações dos dados, diga que o entendimento faz parte do jogo e siga em frente.**</a:t>
            </a:r>
            <a:endParaRPr lang="pt-BR" b="1" dirty="0"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90870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Mito ou verdade?</a:t>
            </a:r>
          </a:p>
          <a:p>
            <a:endParaRPr lang="pt-BR" dirty="0"/>
          </a:p>
          <a:p>
            <a:r>
              <a:rPr lang="pt-BR" sz="1200" b="1" dirty="0">
                <a:cs typeface="Arial" panose="020B0604020202020204" pitchFamily="34" charset="0"/>
              </a:rPr>
              <a:t>MAIS DE 70% DAS VAGAS DE ENSINO SUPERIOR ESTÃO NA REDE PRIVADA</a:t>
            </a:r>
            <a:endParaRPr lang="pt-BR" sz="1200" b="1" dirty="0">
              <a:solidFill>
                <a:srgbClr val="EC7124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>
              <a:solidFill>
                <a:srgbClr val="381460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solidFill>
                  <a:srgbClr val="381460"/>
                </a:solidFill>
                <a:cs typeface="Arial" panose="020B0604020202020204" pitchFamily="34" charset="0"/>
              </a:rPr>
              <a:t>Valendo,</a:t>
            </a:r>
            <a:r>
              <a:rPr lang="pt-BR" sz="1200" baseline="0" dirty="0">
                <a:solidFill>
                  <a:srgbClr val="381460"/>
                </a:solidFill>
                <a:cs typeface="Arial" panose="020B0604020202020204" pitchFamily="34" charset="0"/>
              </a:rPr>
              <a:t> 15 segundos!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aseline="0" dirty="0">
              <a:solidFill>
                <a:srgbClr val="381460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aseline="0" dirty="0">
                <a:solidFill>
                  <a:srgbClr val="381460"/>
                </a:solidFill>
                <a:cs typeface="Arial" panose="020B0604020202020204" pitchFamily="34" charset="0"/>
              </a:rPr>
              <a:t>**após os 15 segundos**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aseline="0" dirty="0">
              <a:solidFill>
                <a:srgbClr val="381460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aseline="0" dirty="0">
                <a:solidFill>
                  <a:srgbClr val="381460"/>
                </a:solidFill>
                <a:cs typeface="Arial" panose="020B0604020202020204" pitchFamily="34" charset="0"/>
              </a:rPr>
              <a:t>Vamos ver se vocês acertaram?</a:t>
            </a:r>
            <a:endParaRPr lang="pt-BR" sz="1200" dirty="0">
              <a:solidFill>
                <a:srgbClr val="381460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1" dirty="0">
              <a:solidFill>
                <a:srgbClr val="381460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srgbClr val="381460"/>
                </a:solidFill>
                <a:cs typeface="Arial" panose="020B0604020202020204" pitchFamily="34" charset="0"/>
              </a:rPr>
              <a:t>IMPORTANTE: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srgbClr val="381460"/>
                </a:solidFill>
                <a:cs typeface="Arial" panose="020B0604020202020204" pitchFamily="34" charset="0"/>
              </a:rPr>
              <a:t>Não passar para a próxima tela até o tempo acabar e todos levantarem as</a:t>
            </a:r>
            <a:r>
              <a:rPr lang="pt-BR" sz="1200" b="1" baseline="0" dirty="0">
                <a:solidFill>
                  <a:srgbClr val="381460"/>
                </a:solidFill>
                <a:cs typeface="Arial" panose="020B0604020202020204" pitchFamily="34" charset="0"/>
              </a:rPr>
              <a:t> placas.</a:t>
            </a:r>
            <a:endParaRPr lang="pt-BR" sz="1200" b="1" dirty="0">
              <a:solidFill>
                <a:srgbClr val="381460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1" dirty="0">
              <a:solidFill>
                <a:srgbClr val="381460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srgbClr val="381460"/>
                </a:solidFill>
                <a:cs typeface="Arial" panose="020B0604020202020204" pitchFamily="34" charset="0"/>
              </a:rPr>
              <a:t>Dica: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srgbClr val="381460"/>
                </a:solidFill>
                <a:cs typeface="Arial" panose="020B0604020202020204" pitchFamily="34" charset="0"/>
              </a:rPr>
              <a:t>Para tornar</a:t>
            </a:r>
            <a:r>
              <a:rPr lang="pt-BR" sz="1200" b="1" baseline="0" dirty="0">
                <a:solidFill>
                  <a:srgbClr val="381460"/>
                </a:solidFill>
                <a:cs typeface="Arial" panose="020B0604020202020204" pitchFamily="34" charset="0"/>
              </a:rPr>
              <a:t> o CHOICE Game mais dinâmico, é importante demonstrar energia no tom de voz e ao mesmo tempo criar um ambiente divertido.</a:t>
            </a:r>
            <a:endParaRPr lang="pt-BR" sz="1200" b="1" dirty="0">
              <a:solidFill>
                <a:srgbClr val="EC7124"/>
              </a:solidFill>
              <a:cs typeface="Arial" panose="020B0604020202020204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78285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resposta certa é VERDADE.</a:t>
            </a:r>
            <a:endParaRPr lang="pt-BR" baseline="0" dirty="0"/>
          </a:p>
          <a:p>
            <a:endParaRPr lang="pt-BR" baseline="0" dirty="0"/>
          </a:p>
          <a:p>
            <a:r>
              <a:rPr lang="pt-BR" baseline="0" dirty="0"/>
              <a:t>Vamos saber por quê? </a:t>
            </a:r>
          </a:p>
          <a:p>
            <a:endParaRPr lang="pt-BR" baseline="0" dirty="0"/>
          </a:p>
          <a:p>
            <a:r>
              <a:rPr lang="pt-BR" baseline="0" dirty="0"/>
              <a:t>**espere todos ficarem em silêncio e passe para o próximo slide.**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3899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800" dirty="0">
                <a:solidFill>
                  <a:srgbClr val="EC7124"/>
                </a:solidFill>
              </a:rPr>
              <a:t>O NÚMERO DE MATRÍCULAS NO ENSINO SUPERIOR É O QUE MAIS CRESCE: </a:t>
            </a:r>
          </a:p>
          <a:p>
            <a:r>
              <a:rPr lang="pt-BR" sz="1200" dirty="0"/>
              <a:t>110% entre 2001 e 2010, chegando a 6,4 milhões de alunos. 73,7% das vagas são de instituições privadas.</a:t>
            </a:r>
          </a:p>
          <a:p>
            <a:pPr algn="l"/>
            <a:endParaRPr lang="pt-BR" b="1" dirty="0">
              <a:cs typeface="Arial" panose="020B0604020202020204" pitchFamily="34" charset="0"/>
            </a:endParaRPr>
          </a:p>
          <a:p>
            <a:pPr algn="l"/>
            <a:r>
              <a:rPr lang="pt-BR" b="1" dirty="0">
                <a:cs typeface="Arial" panose="020B0604020202020204" pitchFamily="34" charset="0"/>
              </a:rPr>
              <a:t>**em</a:t>
            </a:r>
            <a:r>
              <a:rPr lang="pt-BR" b="1" baseline="0" dirty="0">
                <a:cs typeface="Arial" panose="020B0604020202020204" pitchFamily="34" charset="0"/>
              </a:rPr>
              <a:t> nenhum momento, abra para dúvidas ou contestações dos dados, diga que o entendimento faz parte do jogo e siga em frente.**</a:t>
            </a:r>
            <a:endParaRPr lang="pt-BR" b="1" dirty="0">
              <a:cs typeface="Arial" panose="020B0604020202020204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18306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Mito ou verdade?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A MAIORIA DOS JOVENS  DE BAIXA RENDA DE 15 A 19 ANOS AFIRMA QUE NA ESCOLA É POSSÍVEL APRENDER COISAS IMPORTANTES PARA SUA VIDA E FUTURO.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>
              <a:solidFill>
                <a:srgbClr val="381460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solidFill>
                  <a:srgbClr val="381460"/>
                </a:solidFill>
                <a:cs typeface="Arial" panose="020B0604020202020204" pitchFamily="34" charset="0"/>
              </a:rPr>
              <a:t>Valendo,</a:t>
            </a:r>
            <a:r>
              <a:rPr lang="pt-BR" sz="1200" baseline="0" dirty="0">
                <a:solidFill>
                  <a:srgbClr val="381460"/>
                </a:solidFill>
                <a:cs typeface="Arial" panose="020B0604020202020204" pitchFamily="34" charset="0"/>
              </a:rPr>
              <a:t> 15 segundos!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aseline="0" dirty="0">
              <a:solidFill>
                <a:srgbClr val="381460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aseline="0" dirty="0">
                <a:solidFill>
                  <a:srgbClr val="381460"/>
                </a:solidFill>
                <a:cs typeface="Arial" panose="020B0604020202020204" pitchFamily="34" charset="0"/>
              </a:rPr>
              <a:t>**após os 15 segundos**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aseline="0" dirty="0">
              <a:solidFill>
                <a:srgbClr val="381460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aseline="0" dirty="0">
                <a:solidFill>
                  <a:srgbClr val="381460"/>
                </a:solidFill>
                <a:cs typeface="Arial" panose="020B0604020202020204" pitchFamily="34" charset="0"/>
              </a:rPr>
              <a:t>Vamos ver se vocês acertaram?</a:t>
            </a:r>
            <a:endParaRPr lang="pt-BR" sz="1200" dirty="0">
              <a:solidFill>
                <a:srgbClr val="381460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1" dirty="0">
              <a:solidFill>
                <a:srgbClr val="381460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srgbClr val="381460"/>
                </a:solidFill>
                <a:cs typeface="Arial" panose="020B0604020202020204" pitchFamily="34" charset="0"/>
              </a:rPr>
              <a:t>IMPORTANTE: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srgbClr val="381460"/>
                </a:solidFill>
                <a:cs typeface="Arial" panose="020B0604020202020204" pitchFamily="34" charset="0"/>
              </a:rPr>
              <a:t>Não passar para a próxima tela até o tempo acabar e todos levantarem as</a:t>
            </a:r>
            <a:r>
              <a:rPr lang="pt-BR" sz="1200" b="1" baseline="0" dirty="0">
                <a:solidFill>
                  <a:srgbClr val="381460"/>
                </a:solidFill>
                <a:cs typeface="Arial" panose="020B0604020202020204" pitchFamily="34" charset="0"/>
              </a:rPr>
              <a:t> placas.</a:t>
            </a:r>
            <a:endParaRPr lang="pt-BR" sz="1200" b="1" dirty="0">
              <a:solidFill>
                <a:srgbClr val="381460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1" dirty="0">
              <a:solidFill>
                <a:srgbClr val="381460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srgbClr val="381460"/>
                </a:solidFill>
                <a:cs typeface="Arial" panose="020B0604020202020204" pitchFamily="34" charset="0"/>
              </a:rPr>
              <a:t>Dica: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srgbClr val="381460"/>
                </a:solidFill>
                <a:cs typeface="Arial" panose="020B0604020202020204" pitchFamily="34" charset="0"/>
              </a:rPr>
              <a:t>Para tornar</a:t>
            </a:r>
            <a:r>
              <a:rPr lang="pt-BR" sz="1200" b="1" baseline="0" dirty="0">
                <a:solidFill>
                  <a:srgbClr val="381460"/>
                </a:solidFill>
                <a:cs typeface="Arial" panose="020B0604020202020204" pitchFamily="34" charset="0"/>
              </a:rPr>
              <a:t> o CHOICE Game mais dinâmico, é importante demonstrar energia no tom de voz e ao mesmo tempo criar um ambiente divertido.</a:t>
            </a:r>
            <a:endParaRPr lang="pt-BR" sz="1200" b="1" dirty="0">
              <a:solidFill>
                <a:srgbClr val="EC7124"/>
              </a:solidFill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79204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resposta certa é VERDADE.</a:t>
            </a:r>
            <a:endParaRPr lang="pt-BR" baseline="0" dirty="0"/>
          </a:p>
          <a:p>
            <a:endParaRPr lang="pt-BR" baseline="0" dirty="0"/>
          </a:p>
          <a:p>
            <a:r>
              <a:rPr lang="pt-BR" baseline="0" dirty="0"/>
              <a:t>Vamos saber por quê? </a:t>
            </a:r>
          </a:p>
          <a:p>
            <a:endParaRPr lang="pt-BR" baseline="0" dirty="0"/>
          </a:p>
          <a:p>
            <a:r>
              <a:rPr lang="pt-BR" baseline="0" dirty="0"/>
              <a:t>**espere todos ficarem em silêncio e passe para o próximo slide.**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9775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solidFill>
                  <a:schemeClr val="bg1"/>
                </a:solidFill>
                <a:cs typeface="Arial" panose="020B0604020202020204" pitchFamily="34" charset="0"/>
              </a:rPr>
              <a:t>78,1% dos jovens entrevistados considera a escola um lugar importante de aprendizagem para a vida, entretanto </a:t>
            </a:r>
            <a:r>
              <a:rPr lang="pt-BR" sz="1200" b="1" dirty="0">
                <a:cs typeface="Arial" panose="020B0604020202020204" pitchFamily="34" charset="0"/>
              </a:rPr>
              <a:t>mais de 40% dos jovens de 18 anos abandona a escola.</a:t>
            </a:r>
          </a:p>
          <a:p>
            <a:endParaRPr lang="pt-B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>
                <a:cs typeface="Arial" panose="020B0604020202020204" pitchFamily="34" charset="0"/>
              </a:rPr>
              <a:t>**em</a:t>
            </a:r>
            <a:r>
              <a:rPr lang="pt-BR" b="1" baseline="0" dirty="0">
                <a:cs typeface="Arial" panose="020B0604020202020204" pitchFamily="34" charset="0"/>
              </a:rPr>
              <a:t> nenhum momento, abra para dúvidas ou contestações dos dados, diga que o entendimento faz parte do jogo e siga em frente.**</a:t>
            </a:r>
            <a:endParaRPr lang="pt-BR" b="1" dirty="0"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790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Falar</a:t>
            </a:r>
            <a:r>
              <a:rPr lang="pt-BR" baseline="0" dirty="0"/>
              <a:t> o que está no slide.</a:t>
            </a:r>
          </a:p>
          <a:p>
            <a:endParaRPr lang="pt-BR" baseline="0" dirty="0"/>
          </a:p>
          <a:p>
            <a:r>
              <a:rPr lang="pt-BR" baseline="0" dirty="0"/>
              <a:t>Informações adicionais: </a:t>
            </a:r>
          </a:p>
          <a:p>
            <a:r>
              <a:rPr lang="pt-BR" baseline="0" dirty="0"/>
              <a:t>A ARTEMISIA foi fundada em 2004, está completando 10 anos de atuação no Brasil.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89038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Mito ou verdade?</a:t>
            </a:r>
          </a:p>
          <a:p>
            <a:endParaRPr lang="pt-BR" dirty="0"/>
          </a:p>
          <a:p>
            <a:r>
              <a:rPr lang="pt-BR" sz="1200" b="1" dirty="0">
                <a:cs typeface="Arial" panose="020B0604020202020204" pitchFamily="34" charset="0"/>
              </a:rPr>
              <a:t>MENOS DA METADE </a:t>
            </a:r>
            <a:r>
              <a:rPr lang="pt-BR" sz="1200" dirty="0">
                <a:cs typeface="Arial" panose="020B0604020202020204" pitchFamily="34" charset="0"/>
              </a:rPr>
              <a:t>DOS ALUNOS CONCLUI O ENSINO FUNDAMENTAL NA IDADE CERTA (ATÉ OS 16 ANOS)</a:t>
            </a:r>
            <a:endParaRPr lang="pt-BR" sz="1200" dirty="0">
              <a:solidFill>
                <a:srgbClr val="EC7124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>
              <a:solidFill>
                <a:srgbClr val="381460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solidFill>
                  <a:srgbClr val="381460"/>
                </a:solidFill>
                <a:cs typeface="Arial" panose="020B0604020202020204" pitchFamily="34" charset="0"/>
              </a:rPr>
              <a:t>Valendo,</a:t>
            </a:r>
            <a:r>
              <a:rPr lang="pt-BR" sz="1200" baseline="0" dirty="0">
                <a:solidFill>
                  <a:srgbClr val="381460"/>
                </a:solidFill>
                <a:cs typeface="Arial" panose="020B0604020202020204" pitchFamily="34" charset="0"/>
              </a:rPr>
              <a:t> 15 segundos!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aseline="0" dirty="0">
              <a:solidFill>
                <a:srgbClr val="381460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aseline="0" dirty="0">
                <a:solidFill>
                  <a:srgbClr val="381460"/>
                </a:solidFill>
                <a:cs typeface="Arial" panose="020B0604020202020204" pitchFamily="34" charset="0"/>
              </a:rPr>
              <a:t>**após os 15 segundos**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aseline="0" dirty="0">
              <a:solidFill>
                <a:srgbClr val="381460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aseline="0" dirty="0">
                <a:solidFill>
                  <a:srgbClr val="381460"/>
                </a:solidFill>
                <a:cs typeface="Arial" panose="020B0604020202020204" pitchFamily="34" charset="0"/>
              </a:rPr>
              <a:t>Vamos ver se vocês acertaram?</a:t>
            </a:r>
            <a:endParaRPr lang="pt-BR" sz="1200" dirty="0">
              <a:solidFill>
                <a:srgbClr val="381460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1" dirty="0">
              <a:solidFill>
                <a:srgbClr val="381460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srgbClr val="381460"/>
                </a:solidFill>
                <a:cs typeface="Arial" panose="020B0604020202020204" pitchFamily="34" charset="0"/>
              </a:rPr>
              <a:t>IMPORTANTE: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srgbClr val="381460"/>
                </a:solidFill>
                <a:cs typeface="Arial" panose="020B0604020202020204" pitchFamily="34" charset="0"/>
              </a:rPr>
              <a:t>Não passar para a próxima tela até o tempo acabar e todos levantarem as</a:t>
            </a:r>
            <a:r>
              <a:rPr lang="pt-BR" sz="1200" b="1" baseline="0" dirty="0">
                <a:solidFill>
                  <a:srgbClr val="381460"/>
                </a:solidFill>
                <a:cs typeface="Arial" panose="020B0604020202020204" pitchFamily="34" charset="0"/>
              </a:rPr>
              <a:t> placas.</a:t>
            </a:r>
            <a:endParaRPr lang="pt-BR" sz="1200" b="1" dirty="0">
              <a:solidFill>
                <a:srgbClr val="381460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1" dirty="0">
              <a:solidFill>
                <a:srgbClr val="381460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srgbClr val="381460"/>
                </a:solidFill>
                <a:cs typeface="Arial" panose="020B0604020202020204" pitchFamily="34" charset="0"/>
              </a:rPr>
              <a:t>Dica: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srgbClr val="381460"/>
                </a:solidFill>
                <a:cs typeface="Arial" panose="020B0604020202020204" pitchFamily="34" charset="0"/>
              </a:rPr>
              <a:t>Para tornar</a:t>
            </a:r>
            <a:r>
              <a:rPr lang="pt-BR" sz="1200" b="1" baseline="0" dirty="0">
                <a:solidFill>
                  <a:srgbClr val="381460"/>
                </a:solidFill>
                <a:cs typeface="Arial" panose="020B0604020202020204" pitchFamily="34" charset="0"/>
              </a:rPr>
              <a:t> o CHOICE Game mais dinâmico, é importante demonstrar energia no tom de voz e ao mesmo tempo criar um ambiente divertido.</a:t>
            </a:r>
            <a:endParaRPr lang="pt-BR" sz="1200" b="1" dirty="0">
              <a:solidFill>
                <a:srgbClr val="EC7124"/>
              </a:solidFill>
              <a:cs typeface="Arial" panose="020B0604020202020204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19627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É um mito pessoal. Parabéns para quem</a:t>
            </a:r>
            <a:r>
              <a:rPr lang="pt-BR" baseline="0" dirty="0"/>
              <a:t> acertou.</a:t>
            </a:r>
          </a:p>
          <a:p>
            <a:endParaRPr lang="pt-BR" baseline="0" dirty="0"/>
          </a:p>
          <a:p>
            <a:r>
              <a:rPr lang="pt-BR" baseline="0" dirty="0"/>
              <a:t>Vamos saber por que é um mito? </a:t>
            </a:r>
          </a:p>
          <a:p>
            <a:endParaRPr lang="pt-BR" baseline="0" dirty="0"/>
          </a:p>
          <a:p>
            <a:r>
              <a:rPr lang="pt-BR" baseline="0" dirty="0"/>
              <a:t>**espere todos ficarem em silêncio e passe para o próximo slide.**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5208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latin typeface="PF DinText Pro Medium" pitchFamily="50" charset="0"/>
                <a:ea typeface="Verdana" pitchFamily="34" charset="0"/>
                <a:cs typeface="Arial" pitchFamily="34" charset="0"/>
              </a:rPr>
              <a:t>SOMENTE</a:t>
            </a:r>
            <a:r>
              <a:rPr lang="pt-BR" sz="1200" dirty="0">
                <a:latin typeface="PF DinText Pro Medium" pitchFamily="50" charset="0"/>
                <a:ea typeface="Verdana" pitchFamily="34" charset="0"/>
                <a:cs typeface="Arial" pitchFamily="34" charset="0"/>
              </a:rPr>
              <a:t> </a:t>
            </a:r>
            <a:r>
              <a:rPr lang="pt-BR" sz="1200" b="1" dirty="0">
                <a:latin typeface="PF DinText Pro Medium" pitchFamily="50" charset="0"/>
                <a:ea typeface="Verdana" pitchFamily="34" charset="0"/>
                <a:cs typeface="Arial" pitchFamily="34" charset="0"/>
              </a:rPr>
              <a:t>64,9% DOS JOVENS DE 16 ANOS CONCLUÍRAM O ENSINO FUNDAMENTAL.</a:t>
            </a:r>
            <a:endParaRPr lang="pt-BR" sz="1200" dirty="0">
              <a:latin typeface="PF DinText Pro Medium" pitchFamily="50" charset="0"/>
              <a:ea typeface="Verdana" pitchFamily="34" charset="0"/>
              <a:cs typeface="Arial" pitchFamily="34" charset="0"/>
            </a:endParaRPr>
          </a:p>
          <a:p>
            <a:endParaRPr lang="pt-B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>
                <a:cs typeface="Arial" panose="020B0604020202020204" pitchFamily="34" charset="0"/>
              </a:rPr>
              <a:t>**em</a:t>
            </a:r>
            <a:r>
              <a:rPr lang="pt-BR" b="1" baseline="0" dirty="0">
                <a:cs typeface="Arial" panose="020B0604020202020204" pitchFamily="34" charset="0"/>
              </a:rPr>
              <a:t> nenhum momento, abra para dúvidas ou contestações dos dados, diga que o entendimento faz parte do jogo e siga em frente.**</a:t>
            </a:r>
            <a:endParaRPr lang="pt-BR" b="1" dirty="0"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07094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AS EQUIPES RECEBERÃO UM </a:t>
            </a:r>
            <a:r>
              <a:rPr lang="pt-BR" sz="1200" dirty="0">
                <a:solidFill>
                  <a:srgbClr val="EC7124"/>
                </a:solidFill>
              </a:rPr>
              <a:t>DESAFIO</a:t>
            </a:r>
            <a:r>
              <a:rPr lang="pt-BR" sz="1200" dirty="0"/>
              <a:t> E DEVERÃO RESOLVE-LO	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40113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E para ter uma boa ideia, é preciso ter muitas ideias. Nessa</a:t>
            </a:r>
            <a:r>
              <a:rPr lang="pt-BR" baseline="0" dirty="0"/>
              <a:t> etapa, vocês deverão realizar um brainstorming. Vamos ver algumas dicas: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99155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600" dirty="0"/>
              <a:t>VOCÊS TERÃO </a:t>
            </a:r>
          </a:p>
          <a:p>
            <a:r>
              <a:rPr lang="pt-BR" sz="1600" dirty="0">
                <a:solidFill>
                  <a:srgbClr val="381460"/>
                </a:solidFill>
              </a:rPr>
              <a:t>25 MINUTOS PARA:</a:t>
            </a:r>
          </a:p>
          <a:p>
            <a:endParaRPr lang="pt-BR" sz="1600" dirty="0">
              <a:solidFill>
                <a:srgbClr val="381460"/>
              </a:solidFill>
            </a:endParaRP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pt-BR" sz="1200" dirty="0">
                <a:solidFill>
                  <a:schemeClr val="bg1"/>
                </a:solidFill>
              </a:rPr>
              <a:t>FAZER UM BRAINSTORM DE SOLUÇÕES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pt-BR" sz="1200" dirty="0">
                <a:solidFill>
                  <a:schemeClr val="bg1"/>
                </a:solidFill>
              </a:rPr>
              <a:t>SOLUCIONAR O DESAFIO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pt-BR" sz="1200" dirty="0">
                <a:solidFill>
                  <a:schemeClr val="bg1"/>
                </a:solidFill>
              </a:rPr>
              <a:t>TROCAR SEUS PONTOS POR DICAS</a:t>
            </a:r>
          </a:p>
          <a:p>
            <a:endParaRPr lang="pt-BR" sz="1200" dirty="0">
              <a:solidFill>
                <a:srgbClr val="381460"/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57466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VAMOS LÁ?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63834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Antes</a:t>
            </a:r>
            <a:r>
              <a:rPr lang="pt-BR" baseline="0" dirty="0"/>
              <a:t> de dar o desafio de vocês, vou explicar mais sobre um problema da educação no Brasil.</a:t>
            </a:r>
          </a:p>
          <a:p>
            <a:endParaRPr lang="pt-BR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Há um dado que mostra que </a:t>
            </a:r>
            <a:r>
              <a:rPr lang="en-US" sz="1200" baseline="0" dirty="0" err="1">
                <a:solidFill>
                  <a:prstClr val="white"/>
                </a:solidFill>
                <a:latin typeface="PF DinText Pro Light" pitchFamily="50" charset="0"/>
                <a:cs typeface="Arial"/>
              </a:rPr>
              <a:t>a</a:t>
            </a:r>
            <a:r>
              <a:rPr lang="en-US" sz="1200" dirty="0" err="1">
                <a:solidFill>
                  <a:prstClr val="white"/>
                </a:solidFill>
                <a:latin typeface="PF DinText Pro Light" pitchFamily="50" charset="0"/>
                <a:cs typeface="Arial"/>
              </a:rPr>
              <a:t>proximadamente</a:t>
            </a:r>
            <a:r>
              <a:rPr lang="en-US" sz="1200" dirty="0">
                <a:solidFill>
                  <a:prstClr val="white"/>
                </a:solidFill>
                <a:latin typeface="PF DinText Pro Light" pitchFamily="50" charset="0"/>
                <a:cs typeface="Arial"/>
              </a:rPr>
              <a:t> </a:t>
            </a:r>
            <a:r>
              <a:rPr lang="en-US" sz="1200" dirty="0">
                <a:solidFill>
                  <a:srgbClr val="EC7124"/>
                </a:solidFill>
                <a:latin typeface="PF DinText Pro Light" pitchFamily="50" charset="0"/>
                <a:cs typeface="Arial"/>
              </a:rPr>
              <a:t>9,1% dos </a:t>
            </a:r>
            <a:r>
              <a:rPr lang="en-US" sz="1200" dirty="0" err="1">
                <a:solidFill>
                  <a:srgbClr val="EC7124"/>
                </a:solidFill>
                <a:latin typeface="PF DinText Pro Light" pitchFamily="50" charset="0"/>
                <a:cs typeface="Arial"/>
              </a:rPr>
              <a:t>alunos</a:t>
            </a:r>
            <a:r>
              <a:rPr lang="en-US" sz="1200" dirty="0">
                <a:solidFill>
                  <a:srgbClr val="EC7124"/>
                </a:solidFill>
                <a:latin typeface="PF DinText Pro Light" pitchFamily="50" charset="0"/>
                <a:cs typeface="Arial"/>
              </a:rPr>
              <a:t> </a:t>
            </a:r>
            <a:r>
              <a:rPr lang="en-US" sz="1200" dirty="0" err="1">
                <a:solidFill>
                  <a:srgbClr val="EC7124"/>
                </a:solidFill>
                <a:latin typeface="PF DinText Pro Light" pitchFamily="50" charset="0"/>
                <a:cs typeface="Arial"/>
              </a:rPr>
              <a:t>abandonam</a:t>
            </a:r>
            <a:r>
              <a:rPr lang="en-US" sz="1200" dirty="0">
                <a:solidFill>
                  <a:srgbClr val="EC7124"/>
                </a:solidFill>
                <a:latin typeface="PF DinText Pro Light" pitchFamily="50" charset="0"/>
                <a:cs typeface="Arial"/>
              </a:rPr>
              <a:t> a </a:t>
            </a:r>
            <a:r>
              <a:rPr lang="en-US" sz="1200" dirty="0" err="1">
                <a:solidFill>
                  <a:prstClr val="white"/>
                </a:solidFill>
                <a:latin typeface="PF DinText Pro Light" pitchFamily="50" charset="0"/>
                <a:cs typeface="Arial"/>
              </a:rPr>
              <a:t>escola</a:t>
            </a:r>
            <a:r>
              <a:rPr lang="en-US" sz="1200" dirty="0">
                <a:solidFill>
                  <a:prstClr val="white"/>
                </a:solidFill>
                <a:latin typeface="PF DinText Pro Light" pitchFamily="50" charset="0"/>
                <a:cs typeface="Arial"/>
              </a:rPr>
              <a:t> no </a:t>
            </a:r>
            <a:r>
              <a:rPr lang="en-US" sz="1200" dirty="0" err="1">
                <a:solidFill>
                  <a:prstClr val="white"/>
                </a:solidFill>
                <a:latin typeface="PF DinText Pro Light" pitchFamily="50" charset="0"/>
                <a:cs typeface="Arial"/>
              </a:rPr>
              <a:t>Ensino</a:t>
            </a:r>
            <a:r>
              <a:rPr lang="en-US" sz="1200" dirty="0">
                <a:solidFill>
                  <a:prstClr val="white"/>
                </a:solidFill>
                <a:latin typeface="PF DinText Pro Light" pitchFamily="50" charset="0"/>
                <a:cs typeface="Arial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PF DinText Pro Light" pitchFamily="50" charset="0"/>
                <a:cs typeface="Arial"/>
              </a:rPr>
              <a:t>Médio</a:t>
            </a:r>
            <a:r>
              <a:rPr lang="en-US" sz="1200" dirty="0">
                <a:solidFill>
                  <a:prstClr val="white"/>
                </a:solidFill>
                <a:latin typeface="PF DinText Pro Light" pitchFamily="50" charset="0"/>
                <a:cs typeface="Arial"/>
              </a:rPr>
              <a:t>;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59432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prstClr val="white"/>
                </a:solidFill>
                <a:latin typeface="PF DinText Pro Light" pitchFamily="50" charset="0"/>
                <a:cs typeface="Arial"/>
              </a:rPr>
              <a:t>Existem</a:t>
            </a:r>
            <a:r>
              <a:rPr lang="en-US" sz="1200" dirty="0">
                <a:solidFill>
                  <a:prstClr val="white"/>
                </a:solidFill>
                <a:latin typeface="PF DinText Pro Light" pitchFamily="50" charset="0"/>
                <a:cs typeface="Arial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PF DinText Pro Light" pitchFamily="50" charset="0"/>
                <a:cs typeface="Arial"/>
              </a:rPr>
              <a:t>vários</a:t>
            </a:r>
            <a:r>
              <a:rPr lang="en-US" sz="1200" dirty="0">
                <a:solidFill>
                  <a:prstClr val="white"/>
                </a:solidFill>
                <a:latin typeface="PF DinText Pro Light" pitchFamily="50" charset="0"/>
                <a:cs typeface="Arial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PF DinText Pro Light" pitchFamily="50" charset="0"/>
                <a:cs typeface="Arial"/>
              </a:rPr>
              <a:t>fatores</a:t>
            </a:r>
            <a:r>
              <a:rPr lang="en-US" sz="1200" dirty="0">
                <a:solidFill>
                  <a:prstClr val="white"/>
                </a:solidFill>
                <a:latin typeface="PF DinText Pro Light" pitchFamily="50" charset="0"/>
                <a:cs typeface="Arial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PF DinText Pro Light" pitchFamily="50" charset="0"/>
                <a:cs typeface="Arial"/>
              </a:rPr>
              <a:t>que</a:t>
            </a:r>
            <a:r>
              <a:rPr lang="en-US" sz="1200" dirty="0">
                <a:solidFill>
                  <a:prstClr val="white"/>
                </a:solidFill>
                <a:latin typeface="PF DinText Pro Light" pitchFamily="50" charset="0"/>
                <a:cs typeface="Arial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PF DinText Pro Light" pitchFamily="50" charset="0"/>
                <a:cs typeface="Arial"/>
              </a:rPr>
              <a:t>levam</a:t>
            </a:r>
            <a:r>
              <a:rPr lang="en-US" sz="1200" dirty="0">
                <a:solidFill>
                  <a:prstClr val="white"/>
                </a:solidFill>
                <a:latin typeface="PF DinText Pro Light" pitchFamily="50" charset="0"/>
                <a:cs typeface="Arial"/>
              </a:rPr>
              <a:t> a </a:t>
            </a:r>
            <a:r>
              <a:rPr lang="en-US" sz="1200" dirty="0" err="1">
                <a:solidFill>
                  <a:prstClr val="white"/>
                </a:solidFill>
                <a:latin typeface="PF DinText Pro Light" pitchFamily="50" charset="0"/>
                <a:cs typeface="Arial"/>
              </a:rPr>
              <a:t>isso</a:t>
            </a:r>
            <a:r>
              <a:rPr lang="en-US" sz="1200" dirty="0">
                <a:solidFill>
                  <a:prstClr val="white"/>
                </a:solidFill>
                <a:latin typeface="PF DinText Pro Light" pitchFamily="50" charset="0"/>
                <a:cs typeface="Arial"/>
              </a:rPr>
              <a:t>, mas </a:t>
            </a:r>
            <a:r>
              <a:rPr lang="en-US" sz="1200" dirty="0" err="1">
                <a:solidFill>
                  <a:prstClr val="white"/>
                </a:solidFill>
                <a:latin typeface="PF DinText Pro Light" pitchFamily="50" charset="0"/>
                <a:cs typeface="Arial"/>
              </a:rPr>
              <a:t>uma</a:t>
            </a:r>
            <a:r>
              <a:rPr lang="en-US" sz="1200" dirty="0">
                <a:solidFill>
                  <a:prstClr val="white"/>
                </a:solidFill>
                <a:latin typeface="PF DinText Pro Light" pitchFamily="50" charset="0"/>
                <a:cs typeface="Arial"/>
              </a:rPr>
              <a:t> das </a:t>
            </a:r>
            <a:r>
              <a:rPr lang="en-US" sz="1200" dirty="0" err="1">
                <a:solidFill>
                  <a:prstClr val="white"/>
                </a:solidFill>
                <a:latin typeface="PF DinText Pro Light" pitchFamily="50" charset="0"/>
                <a:cs typeface="Arial"/>
              </a:rPr>
              <a:t>principais</a:t>
            </a:r>
            <a:r>
              <a:rPr lang="en-US" sz="1200" dirty="0">
                <a:solidFill>
                  <a:prstClr val="white"/>
                </a:solidFill>
                <a:latin typeface="PF DinText Pro Light" pitchFamily="50" charset="0"/>
                <a:cs typeface="Arial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PF DinText Pro Light" pitchFamily="50" charset="0"/>
                <a:cs typeface="Arial"/>
              </a:rPr>
              <a:t>causas</a:t>
            </a:r>
            <a:r>
              <a:rPr lang="en-US" sz="1200" dirty="0">
                <a:solidFill>
                  <a:prstClr val="white"/>
                </a:solidFill>
                <a:latin typeface="PF DinText Pro Light" pitchFamily="50" charset="0"/>
                <a:cs typeface="Arial"/>
              </a:rPr>
              <a:t> é </a:t>
            </a:r>
            <a:r>
              <a:rPr lang="en-US" sz="1200" dirty="0" err="1">
                <a:solidFill>
                  <a:prstClr val="white"/>
                </a:solidFill>
                <a:latin typeface="PF DinText Pro Light" pitchFamily="50" charset="0"/>
                <a:cs typeface="Arial"/>
              </a:rPr>
              <a:t>que</a:t>
            </a:r>
            <a:r>
              <a:rPr lang="en-US" sz="1200" dirty="0">
                <a:solidFill>
                  <a:prstClr val="white"/>
                </a:solidFill>
                <a:latin typeface="PF DinText Pro Light" pitchFamily="50" charset="0"/>
                <a:cs typeface="Arial"/>
              </a:rPr>
              <a:t> </a:t>
            </a:r>
            <a:r>
              <a:rPr lang="en-US" sz="1200" dirty="0">
                <a:solidFill>
                  <a:srgbClr val="EC7124"/>
                </a:solidFill>
                <a:latin typeface="PF DinText Pro Light" pitchFamily="50" charset="0"/>
                <a:cs typeface="Arial"/>
              </a:rPr>
              <a:t>a </a:t>
            </a:r>
            <a:r>
              <a:rPr lang="en-US" sz="1200" dirty="0" err="1">
                <a:solidFill>
                  <a:srgbClr val="EC7124"/>
                </a:solidFill>
                <a:latin typeface="PF DinText Pro Light" pitchFamily="50" charset="0"/>
                <a:cs typeface="Arial"/>
              </a:rPr>
              <a:t>escola</a:t>
            </a:r>
            <a:r>
              <a:rPr lang="en-US" sz="1200" dirty="0">
                <a:solidFill>
                  <a:srgbClr val="EC7124"/>
                </a:solidFill>
                <a:latin typeface="PF DinText Pro Light" pitchFamily="50" charset="0"/>
                <a:cs typeface="Arial"/>
              </a:rPr>
              <a:t> </a:t>
            </a:r>
            <a:r>
              <a:rPr lang="en-US" sz="1200" dirty="0" err="1">
                <a:solidFill>
                  <a:srgbClr val="EC7124"/>
                </a:solidFill>
                <a:latin typeface="PF DinText Pro Light" pitchFamily="50" charset="0"/>
                <a:cs typeface="Arial"/>
              </a:rPr>
              <a:t>está</a:t>
            </a:r>
            <a:r>
              <a:rPr lang="en-US" sz="1200" dirty="0">
                <a:solidFill>
                  <a:srgbClr val="EC7124"/>
                </a:solidFill>
                <a:latin typeface="PF DinText Pro Light" pitchFamily="50" charset="0"/>
                <a:cs typeface="Arial"/>
              </a:rPr>
              <a:t> </a:t>
            </a:r>
            <a:r>
              <a:rPr lang="en-US" sz="1200" dirty="0" err="1">
                <a:solidFill>
                  <a:srgbClr val="EC7124"/>
                </a:solidFill>
                <a:latin typeface="PF DinText Pro Light" pitchFamily="50" charset="0"/>
                <a:cs typeface="Arial"/>
              </a:rPr>
              <a:t>desconectada</a:t>
            </a:r>
            <a:r>
              <a:rPr lang="en-US" sz="1200" dirty="0">
                <a:solidFill>
                  <a:srgbClr val="EC7124"/>
                </a:solidFill>
                <a:latin typeface="PF DinText Pro Light" pitchFamily="50" charset="0"/>
                <a:cs typeface="Arial"/>
              </a:rPr>
              <a:t> da </a:t>
            </a:r>
            <a:r>
              <a:rPr lang="en-US" sz="1200" dirty="0" err="1">
                <a:solidFill>
                  <a:srgbClr val="EC7124"/>
                </a:solidFill>
                <a:latin typeface="PF DinText Pro Light" pitchFamily="50" charset="0"/>
                <a:cs typeface="Arial"/>
              </a:rPr>
              <a:t>realidade</a:t>
            </a:r>
            <a:r>
              <a:rPr lang="en-US" sz="1200" dirty="0">
                <a:solidFill>
                  <a:srgbClr val="EC7124"/>
                </a:solidFill>
                <a:latin typeface="PF DinText Pro Light" pitchFamily="50" charset="0"/>
                <a:cs typeface="Arial"/>
              </a:rPr>
              <a:t> dos </a:t>
            </a:r>
            <a:r>
              <a:rPr lang="en-US" sz="1200" dirty="0" err="1">
                <a:solidFill>
                  <a:srgbClr val="EC7124"/>
                </a:solidFill>
                <a:latin typeface="PF DinText Pro Light" pitchFamily="50" charset="0"/>
                <a:cs typeface="Arial"/>
              </a:rPr>
              <a:t>adolescentes</a:t>
            </a:r>
            <a:r>
              <a:rPr lang="en-US" sz="1200" dirty="0">
                <a:solidFill>
                  <a:srgbClr val="EC7124"/>
                </a:solidFill>
                <a:latin typeface="PF DinText Pro Light" pitchFamily="50" charset="0"/>
                <a:cs typeface="Arial"/>
              </a:rPr>
              <a:t> </a:t>
            </a:r>
            <a:r>
              <a:rPr lang="en-US" sz="1200" dirty="0">
                <a:solidFill>
                  <a:prstClr val="white"/>
                </a:solidFill>
                <a:latin typeface="PF DinText Pro Light" pitchFamily="50" charset="0"/>
                <a:cs typeface="Arial"/>
              </a:rPr>
              <a:t>e </a:t>
            </a:r>
            <a:r>
              <a:rPr lang="en-US" sz="1200" dirty="0" err="1">
                <a:solidFill>
                  <a:prstClr val="white"/>
                </a:solidFill>
                <a:latin typeface="PF DinText Pro Light" pitchFamily="50" charset="0"/>
                <a:cs typeface="Arial"/>
              </a:rPr>
              <a:t>torna</a:t>
            </a:r>
            <a:r>
              <a:rPr lang="en-US" sz="1200" dirty="0">
                <a:solidFill>
                  <a:prstClr val="white"/>
                </a:solidFill>
                <a:latin typeface="PF DinText Pro Light" pitchFamily="50" charset="0"/>
                <a:cs typeface="Arial"/>
              </a:rPr>
              <a:t>-se </a:t>
            </a:r>
            <a:r>
              <a:rPr lang="en-US" sz="1200" dirty="0" err="1">
                <a:solidFill>
                  <a:prstClr val="white"/>
                </a:solidFill>
                <a:latin typeface="PF DinText Pro Light" pitchFamily="50" charset="0"/>
                <a:cs typeface="Arial"/>
              </a:rPr>
              <a:t>desinteressante</a:t>
            </a:r>
            <a:r>
              <a:rPr lang="en-US" sz="1200" dirty="0">
                <a:solidFill>
                  <a:prstClr val="white"/>
                </a:solidFill>
                <a:latin typeface="PF DinText Pro Light" pitchFamily="50" charset="0"/>
                <a:cs typeface="Arial"/>
              </a:rPr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5890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Além de entender do problema,</a:t>
            </a:r>
            <a:r>
              <a:rPr lang="pt-BR" baseline="0" dirty="0"/>
              <a:t> vou apresentar também algumas tendências que estão acontecendo no mundo nessa área.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1640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 ainda falando de resultados</a:t>
            </a:r>
            <a:r>
              <a:rPr lang="pt-BR" baseline="0" dirty="0"/>
              <a:t> e iniciativas da ARTEMISIA, em 2011 foi lançado o Movimento CHOICE que atualmente é a maior rede de universitários engajados em negócios de impacto social do Brasil.</a:t>
            </a:r>
          </a:p>
          <a:p>
            <a:endParaRPr lang="pt-BR" baseline="0" dirty="0"/>
          </a:p>
          <a:p>
            <a:r>
              <a:rPr lang="pt-BR" baseline="0" dirty="0"/>
              <a:t>Ao longo de 3 anos, foram mais de 51 mil universitários mobilizados em mais de 1100 palestras e workshops sobre negócios de impacto social. </a:t>
            </a:r>
          </a:p>
          <a:p>
            <a:r>
              <a:rPr lang="pt-BR" baseline="0" dirty="0"/>
              <a:t>Isso tudo foi realizado por 526 Embaixadores CHOICE, de 19 estados brasileiros. </a:t>
            </a:r>
          </a:p>
          <a:p>
            <a:endParaRPr lang="pt-BR" baseline="0" dirty="0"/>
          </a:p>
          <a:p>
            <a:r>
              <a:rPr lang="pt-BR" baseline="0" dirty="0"/>
              <a:t>Isso tudo, com o objetivo de disseminar o tema de negócios de impacto social nas universidades e assim, ajudar na construção de uma nova geração que mudará a forma de fazer negócios no Brasil.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459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Também</a:t>
            </a:r>
            <a:r>
              <a:rPr lang="pt-BR" baseline="0" dirty="0"/>
              <a:t> existe a personalização </a:t>
            </a:r>
            <a:r>
              <a:rPr lang="pt-BR" sz="1200" dirty="0">
                <a:solidFill>
                  <a:srgbClr val="381460"/>
                </a:solidFill>
                <a:latin typeface="PF DinText Pro" pitchFamily="50" charset="0"/>
              </a:rPr>
              <a:t>do ensino, que parte do princípio de que </a:t>
            </a:r>
            <a:r>
              <a:rPr lang="pt-BR" sz="1200" b="1" dirty="0">
                <a:solidFill>
                  <a:srgbClr val="381460"/>
                </a:solidFill>
                <a:latin typeface="PF DinText Pro" pitchFamily="50" charset="0"/>
              </a:rPr>
              <a:t>pessoas aprendem de formas e ritmos diferentes</a:t>
            </a:r>
            <a:r>
              <a:rPr lang="pt-BR" sz="1200" dirty="0">
                <a:solidFill>
                  <a:srgbClr val="381460"/>
                </a:solidFill>
                <a:latin typeface="PF DinText Pro" pitchFamily="50" charset="0"/>
              </a:rPr>
              <a:t>, com base nos seus conhecimentos prévios, habilidades, interesses e emoções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4943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E o </a:t>
            </a:r>
            <a:r>
              <a:rPr lang="pt-BR" dirty="0">
                <a:solidFill>
                  <a:schemeClr val="bg1"/>
                </a:solidFill>
                <a:latin typeface="PF DinText Pro Medium" pitchFamily="50" charset="0"/>
              </a:rPr>
              <a:t>APRENDIZADO BASEADO EM PROJETOS</a:t>
            </a:r>
          </a:p>
          <a:p>
            <a:endParaRPr lang="pt-B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solidFill>
                  <a:srgbClr val="EC7124"/>
                </a:solidFill>
                <a:latin typeface="PF DinText Pro" pitchFamily="50" charset="0"/>
              </a:rPr>
              <a:t>Método no qual os alunos se envolvem em tarefas e desafios para resolver um problema ou construir um projeto.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>
              <a:solidFill>
                <a:srgbClr val="EC7124"/>
              </a:solidFill>
              <a:latin typeface="PF DinText Pro" pitchFamily="50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solidFill>
                  <a:srgbClr val="EC7124"/>
                </a:solidFill>
                <a:latin typeface="PF DinText Pro" pitchFamily="50" charset="0"/>
              </a:rPr>
              <a:t>Saiba mais: http://porvir.org/wiki/educacao-baseada-em-projetos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3724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O Desafio que</a:t>
            </a:r>
            <a:r>
              <a:rPr lang="pt-BR" baseline="0" dirty="0"/>
              <a:t> vocês devem solucionar é: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37189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solidFill>
                  <a:srgbClr val="381460"/>
                </a:solidFill>
              </a:rPr>
              <a:t>CRIAR UM NEGÓCIO DE IMPACTO SOCIAL </a:t>
            </a:r>
            <a:r>
              <a:rPr lang="pt-BR" sz="1200" dirty="0">
                <a:latin typeface="PF DinText Pro" pitchFamily="50" charset="0"/>
              </a:rPr>
              <a:t>QUE TORNE A ESCOLA MAIS INTERESSANTE E CONTRIBUA PARA REDUZIR A EVASÃO NO ENSINO MÉDIO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>
              <a:latin typeface="PF DinText Pro" pitchFamily="50" charset="0"/>
            </a:endParaRPr>
          </a:p>
          <a:p>
            <a:pPr algn="l"/>
            <a:r>
              <a:rPr lang="pt-BR" sz="1800" b="1" dirty="0">
                <a:solidFill>
                  <a:srgbClr val="EC7124"/>
                </a:solidFill>
                <a:latin typeface="PF DinText Pro" pitchFamily="50" charset="0"/>
              </a:rPr>
              <a:t>CRITÉRIOS:</a:t>
            </a:r>
          </a:p>
          <a:p>
            <a:pPr>
              <a:spcBef>
                <a:spcPts val="600"/>
              </a:spcBef>
            </a:pPr>
            <a:r>
              <a:rPr lang="pt-BR" sz="1200" dirty="0">
                <a:latin typeface="PF DinText Pro" pitchFamily="50" charset="0"/>
              </a:rPr>
              <a:t>GERAR RECEITA A PARTIR DA VENDA DE UM PRODUTO OU SERVIÇO</a:t>
            </a:r>
          </a:p>
          <a:p>
            <a:pPr>
              <a:spcBef>
                <a:spcPts val="600"/>
              </a:spcBef>
            </a:pPr>
            <a:r>
              <a:rPr lang="pt-BR" sz="1200" dirty="0">
                <a:latin typeface="PF DinText Pro" pitchFamily="50" charset="0"/>
              </a:rPr>
              <a:t>O PRODUTO OU SERVIÇO DEVE CONTRIBUIR PARA REDUZIR O PROBLEMA CITADO</a:t>
            </a:r>
          </a:p>
          <a:p>
            <a:pPr>
              <a:spcBef>
                <a:spcPts val="600"/>
              </a:spcBef>
            </a:pPr>
            <a:r>
              <a:rPr lang="pt-BR" sz="1200" dirty="0">
                <a:latin typeface="PF DinText Pro" pitchFamily="50" charset="0"/>
              </a:rPr>
              <a:t>NÃO PODE DEPENDER DE DOAÇÕES</a:t>
            </a:r>
          </a:p>
          <a:p>
            <a:pPr>
              <a:spcBef>
                <a:spcPts val="600"/>
              </a:spcBef>
            </a:pPr>
            <a:r>
              <a:rPr lang="pt-BR" sz="1200" dirty="0">
                <a:latin typeface="PF DinText Pro" pitchFamily="50" charset="0"/>
              </a:rPr>
              <a:t>NÃO PODE SER UMA CAMPANHA OU PROJETO COM DURAÇÃO LIMITADA</a:t>
            </a:r>
          </a:p>
          <a:p>
            <a:pPr>
              <a:spcBef>
                <a:spcPts val="600"/>
              </a:spcBef>
            </a:pPr>
            <a:endParaRPr lang="pt-BR" sz="1200" dirty="0">
              <a:latin typeface="PF DinText Pro" pitchFamily="50" charset="0"/>
            </a:endParaRPr>
          </a:p>
          <a:p>
            <a:pPr>
              <a:spcBef>
                <a:spcPts val="600"/>
              </a:spcBef>
            </a:pPr>
            <a:r>
              <a:rPr lang="pt-BR" sz="1200" dirty="0">
                <a:latin typeface="PF DinText Pro" pitchFamily="50" charset="0"/>
              </a:rPr>
              <a:t>O TEMPO TOTAL</a:t>
            </a:r>
            <a:r>
              <a:rPr lang="pt-BR" sz="1200" baseline="0" dirty="0">
                <a:latin typeface="PF DinText Pro" pitchFamily="50" charset="0"/>
              </a:rPr>
              <a:t> É DE 25 MINUTOS. </a:t>
            </a:r>
          </a:p>
          <a:p>
            <a:pPr>
              <a:spcBef>
                <a:spcPts val="600"/>
              </a:spcBef>
            </a:pPr>
            <a:r>
              <a:rPr lang="pt-BR" sz="1200" baseline="0" dirty="0">
                <a:latin typeface="PF DinText Pro" pitchFamily="50" charset="0"/>
              </a:rPr>
              <a:t>Lembrem-se de trocar as dicas.</a:t>
            </a:r>
            <a:endParaRPr lang="pt-BR" sz="800" dirty="0">
              <a:latin typeface="PF DinText Pro" pitchFamily="50" charset="0"/>
            </a:endParaRPr>
          </a:p>
          <a:p>
            <a:endParaRPr lang="pt-BR" sz="1200" dirty="0">
              <a:latin typeface="PF DinText Pro" pitchFamily="50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>
              <a:latin typeface="PF DinText Pro" pitchFamily="50" charset="0"/>
            </a:endParaRP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84423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Agora que vocês já criaram uma ideia de negócio de</a:t>
            </a:r>
            <a:r>
              <a:rPr lang="pt-BR" baseline="0" dirty="0"/>
              <a:t> impacto social, realizaremos uma rodada de captação de investimentos.</a:t>
            </a:r>
          </a:p>
          <a:p>
            <a:endParaRPr lang="pt-BR" baseline="0" dirty="0"/>
          </a:p>
          <a:p>
            <a:r>
              <a:rPr lang="pt-BR" baseline="0" dirty="0"/>
              <a:t>Cada equipe apresentará o </a:t>
            </a:r>
            <a:r>
              <a:rPr lang="pt-BR" baseline="0" dirty="0" err="1"/>
              <a:t>pitch</a:t>
            </a:r>
            <a:r>
              <a:rPr lang="pt-BR" baseline="0" dirty="0"/>
              <a:t> para uma banca de investidores.</a:t>
            </a:r>
          </a:p>
          <a:p>
            <a:endParaRPr lang="pt-BR" baseline="0" dirty="0"/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 o que é um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pitch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Quando falamos de startups,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pitch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 o discurso de venda. Apesar da palavra não ter nenhuma restrição de aplicação, em geral faz referência ao discurso feito para investidores, onde objetivo principal do discurso neste caso é conseguir investimento para executar o modelo de negócios.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07418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Para essa</a:t>
            </a:r>
            <a:r>
              <a:rPr lang="pt-BR" baseline="0" dirty="0"/>
              <a:t> etapa, escolham um empreendedor que sairá da equipe e atuará como investidor.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51966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solidFill>
                  <a:srgbClr val="EC7124"/>
                </a:solidFill>
              </a:rPr>
              <a:t>OS INVESTIDORES </a:t>
            </a:r>
            <a:r>
              <a:rPr lang="pt-BR" dirty="0">
                <a:latin typeface="PF DinText Pro" pitchFamily="50" charset="0"/>
              </a:rPr>
              <a:t>participarão da </a:t>
            </a:r>
            <a:r>
              <a:rPr lang="pt-BR" dirty="0">
                <a:solidFill>
                  <a:srgbClr val="EC7124"/>
                </a:solidFill>
              </a:rPr>
              <a:t>BANCA DE AVALIAÇÃO </a:t>
            </a:r>
            <a:r>
              <a:rPr lang="pt-BR" dirty="0">
                <a:latin typeface="PF DinText Pro" pitchFamily="50" charset="0"/>
              </a:rPr>
              <a:t>de negócios e alocarão seus recursos após as apresentações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490630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Empreendedores, vocês terão 5 minutos para preparar</a:t>
            </a:r>
            <a:r>
              <a:rPr lang="pt-BR" baseline="0" dirty="0"/>
              <a:t> o </a:t>
            </a:r>
            <a:r>
              <a:rPr lang="pt-BR" baseline="0" dirty="0" err="1"/>
              <a:t>pitch</a:t>
            </a:r>
            <a:r>
              <a:rPr lang="pt-BR" baseline="0" dirty="0"/>
              <a:t> e receberão um material (folha do </a:t>
            </a:r>
            <a:r>
              <a:rPr lang="pt-BR" baseline="0" dirty="0" err="1"/>
              <a:t>pitch</a:t>
            </a:r>
            <a:r>
              <a:rPr lang="pt-BR" baseline="0" dirty="0"/>
              <a:t>) que pode ajuda-los nessa construção.</a:t>
            </a:r>
          </a:p>
          <a:p>
            <a:endParaRPr lang="pt-BR" baseline="0" dirty="0"/>
          </a:p>
          <a:p>
            <a:r>
              <a:rPr lang="pt-BR" baseline="0" dirty="0"/>
              <a:t>Investidores, retirem seu manual e kit de dinheiro.</a:t>
            </a:r>
          </a:p>
          <a:p>
            <a:endParaRPr lang="pt-BR" baseline="0" dirty="0"/>
          </a:p>
          <a:p>
            <a:r>
              <a:rPr lang="pt-BR" baseline="0" dirty="0"/>
              <a:t>*****************</a:t>
            </a:r>
          </a:p>
          <a:p>
            <a:r>
              <a:rPr lang="pt-BR" baseline="0" dirty="0"/>
              <a:t>Nessa hora, os investidores saem de seus grupos e você Embaixador deve montar a sala para a próxima etapa.</a:t>
            </a:r>
          </a:p>
          <a:p>
            <a:r>
              <a:rPr lang="pt-BR" baseline="0" dirty="0"/>
              <a:t>Preferencialmente, forme uma fila na frente da sala  para acomodar os investidores e dar a impressão de que é um momento diferente.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553673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Chegou a hora de captar</a:t>
            </a:r>
            <a:r>
              <a:rPr lang="pt-BR" baseline="0" dirty="0"/>
              <a:t> investimentos.</a:t>
            </a:r>
          </a:p>
          <a:p>
            <a:endParaRPr lang="pt-BR" baseline="0" dirty="0"/>
          </a:p>
          <a:p>
            <a:r>
              <a:rPr lang="pt-BR" baseline="0" dirty="0"/>
              <a:t>A sala já deve estar montada e deve haver uma fila de cadeiras para os investidores, na frente da sala. Deve haver algum espaço reservado para os empreendedores </a:t>
            </a:r>
            <a:r>
              <a:rPr lang="pt-BR" baseline="0" dirty="0" err="1"/>
              <a:t>sairem</a:t>
            </a:r>
            <a:r>
              <a:rPr lang="pt-BR" baseline="0" dirty="0"/>
              <a:t> de seus grupos e ficarem assistindo as apresentações, para evitar que fiquem conversando e continuem trabalhando na ideia.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86691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*Chamar os empreendedores para</a:t>
            </a:r>
            <a:r>
              <a:rPr lang="pt-BR" baseline="0" dirty="0"/>
              <a:t> o </a:t>
            </a:r>
            <a:r>
              <a:rPr lang="pt-BR" baseline="0" dirty="0" err="1"/>
              <a:t>pitch</a:t>
            </a:r>
            <a:r>
              <a:rPr lang="pt-BR" baseline="0" dirty="0"/>
              <a:t> e controlar o tempo*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75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Bacana né? Já tem muita coisa acontecendo nesse campo no Brasil, mas agora é hora de ir</a:t>
            </a:r>
            <a:r>
              <a:rPr lang="pt-BR" baseline="0" dirty="0"/>
              <a:t> para a prática.</a:t>
            </a:r>
          </a:p>
          <a:p>
            <a:endParaRPr lang="pt-BR" baseline="0" dirty="0"/>
          </a:p>
          <a:p>
            <a:r>
              <a:rPr lang="pt-BR" baseline="0" dirty="0"/>
              <a:t>Vocês irão trabalhar em X equipes de Y pessoas.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334135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Abrir para perguntas</a:t>
            </a:r>
            <a:r>
              <a:rPr lang="pt-BR" baseline="0" dirty="0"/>
              <a:t> dos investidores.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60343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>
                <a:solidFill>
                  <a:srgbClr val="381460"/>
                </a:solidFill>
                <a:latin typeface="PF DinText Pro" pitchFamily="50" charset="0"/>
              </a:rPr>
              <a:t>CHEGOU A HORA DE ALOCAR OS INVESTIMENTOS</a:t>
            </a:r>
          </a:p>
          <a:p>
            <a:endParaRPr lang="pt-B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latin typeface="PF DinText Pro" pitchFamily="50" charset="0"/>
              </a:rPr>
              <a:t>COLOQUEM O VALOR QUE QUEREM </a:t>
            </a:r>
            <a:r>
              <a:rPr lang="pt-BR" sz="1200" dirty="0">
                <a:solidFill>
                  <a:srgbClr val="EC7124"/>
                </a:solidFill>
                <a:latin typeface="PF DinText Pro" pitchFamily="50" charset="0"/>
              </a:rPr>
              <a:t>INVESTIR</a:t>
            </a:r>
            <a:r>
              <a:rPr lang="pt-BR" sz="1200" dirty="0">
                <a:latin typeface="PF DinText Pro" pitchFamily="50" charset="0"/>
              </a:rPr>
              <a:t> NO ENVELOPE DE CADA EQUIPE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21848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Vamos</a:t>
            </a:r>
            <a:r>
              <a:rPr lang="pt-BR" baseline="0" dirty="0"/>
              <a:t> contabilizar e já anunciaremos o resultado.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487007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Parabéns à equipe vencedora.</a:t>
            </a:r>
          </a:p>
          <a:p>
            <a:endParaRPr lang="pt-BR" dirty="0"/>
          </a:p>
          <a:p>
            <a:r>
              <a:rPr lang="pt-BR" dirty="0"/>
              <a:t>Mas no CHOICE Game, todo</a:t>
            </a:r>
            <a:r>
              <a:rPr lang="pt-BR" baseline="0" dirty="0"/>
              <a:t> mundo ganha, aprendizado, conexões e novas ideias. O importante é a experiência de construir uma ideia de negócio de impacto social.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465177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Vamos agora conhecer um caso real que já está fazendo a diferença nesse setor.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866912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Esse</a:t>
            </a:r>
            <a:r>
              <a:rPr lang="pt-BR" baseline="0" dirty="0"/>
              <a:t> é o caso da </a:t>
            </a:r>
            <a:r>
              <a:rPr lang="pt-BR" baseline="0" dirty="0" err="1"/>
              <a:t>Geekie</a:t>
            </a:r>
            <a:r>
              <a:rPr lang="pt-BR" baseline="0" dirty="0"/>
              <a:t>, que já está contribuindo para melhorar a educação no Brasil.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132488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Esse</a:t>
            </a:r>
            <a:r>
              <a:rPr lang="pt-BR" baseline="0" dirty="0"/>
              <a:t> é o caso da </a:t>
            </a:r>
            <a:r>
              <a:rPr lang="pt-BR" baseline="0" dirty="0" err="1"/>
              <a:t>Geekie</a:t>
            </a:r>
            <a:r>
              <a:rPr lang="pt-BR" baseline="0" dirty="0"/>
              <a:t>, que já está contribuindo para melhorar a educação no Brasil.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132488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Para fechar, gostaria de agradecer a cada um que está aqui e compartilhar que no Movimento CHOICE, acreditamos que mudar o mundo começa com a escolha de cada um. </a:t>
            </a:r>
          </a:p>
          <a:p>
            <a:endParaRPr lang="pt-BR" dirty="0"/>
          </a:p>
          <a:p>
            <a:r>
              <a:rPr lang="pt-BR" dirty="0"/>
              <a:t>Obrigado</a:t>
            </a:r>
            <a:r>
              <a:rPr lang="pt-BR" baseline="0" dirty="0"/>
              <a:t> pela participação, espero que tenham gostado dessa experiência e me coloco a disposição para dúvidas ou quem quiser continuar conversando sobre o assunto.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0814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partir de agora, 1 minutos para formar as equipes.</a:t>
            </a:r>
          </a:p>
          <a:p>
            <a:endParaRPr lang="pt-BR" dirty="0"/>
          </a:p>
          <a:p>
            <a:r>
              <a:rPr lang="pt-BR" dirty="0"/>
              <a:t>(Relembrar</a:t>
            </a:r>
            <a:r>
              <a:rPr lang="pt-BR" baseline="0" dirty="0"/>
              <a:t> quando faltar 30 segundos e 10 segundos). </a:t>
            </a:r>
          </a:p>
          <a:p>
            <a:endParaRPr lang="pt-BR" baseline="0" dirty="0"/>
          </a:p>
          <a:p>
            <a:r>
              <a:rPr lang="pt-BR" baseline="0" dirty="0" err="1"/>
              <a:t>Obs</a:t>
            </a:r>
            <a:r>
              <a:rPr lang="pt-BR" baseline="0" dirty="0"/>
              <a:t>: Controle bem o tempo. Caso os grupos estejam demorando, repita a instrução e os incentive a formar os grupos rapidamente.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2268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partir de agora, 1 minuto</a:t>
            </a:r>
            <a:r>
              <a:rPr lang="pt-BR" baseline="0" dirty="0"/>
              <a:t> para criar um nome para sua equipe.</a:t>
            </a:r>
          </a:p>
          <a:p>
            <a:endParaRPr lang="pt-BR" baseline="0" dirty="0"/>
          </a:p>
          <a:p>
            <a:r>
              <a:rPr lang="pt-BR" baseline="0" dirty="0"/>
              <a:t>Observação: </a:t>
            </a:r>
          </a:p>
          <a:p>
            <a:r>
              <a:rPr lang="pt-BR" dirty="0"/>
              <a:t>Tenha uma lousa,</a:t>
            </a:r>
            <a:r>
              <a:rPr lang="pt-BR" baseline="0" dirty="0"/>
              <a:t> </a:t>
            </a:r>
            <a:r>
              <a:rPr lang="pt-BR" baseline="0" dirty="0" err="1"/>
              <a:t>flipchart</a:t>
            </a:r>
            <a:r>
              <a:rPr lang="pt-BR" baseline="0" dirty="0"/>
              <a:t> ou folha de papel para anotar os nomes das equipes. Uma dica é marcar os nomes na ordem em que estiverem organizados os grupos, para facilitar na hora de anotar os pontos do </a:t>
            </a:r>
            <a:r>
              <a:rPr lang="pt-BR" baseline="0" dirty="0" err="1"/>
              <a:t>quiz</a:t>
            </a:r>
            <a:r>
              <a:rPr lang="pt-BR" baseline="0" dirty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6927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jogo começou</a:t>
            </a:r>
            <a:r>
              <a:rPr lang="pt-BR" baseline="0" dirty="0"/>
              <a:t> e o primeiro desafio é ver o quanto vocês sabem sobre o setor de habitação no Brasil!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697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 para isso, agora é hora do </a:t>
            </a:r>
            <a:r>
              <a:rPr lang="pt-BR" dirty="0" err="1"/>
              <a:t>Quiz</a:t>
            </a:r>
            <a:r>
              <a:rPr lang="pt-BR" dirty="0"/>
              <a:t> Mito ou Verdade.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DC99-74AB-4DCA-8944-5BE5829F7C74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8669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0" y="0"/>
            <a:ext cx="9149039" cy="5312853"/>
            <a:chOff x="0" y="0"/>
            <a:chExt cx="9149039" cy="5312853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4155926"/>
              <a:ext cx="2056759" cy="11569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0539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596623"/>
            <a:ext cx="9144000" cy="546877"/>
          </a:xfrm>
          <a:prstGeom prst="rect">
            <a:avLst/>
          </a:prstGeom>
          <a:solidFill>
            <a:srgbClr val="F670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ctr"/>
            <a:endParaRPr lang="en-US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58" y="4552121"/>
            <a:ext cx="1088042" cy="611917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9502"/>
            <a:ext cx="4262468" cy="3777441"/>
          </a:xfrm>
          <a:prstGeom prst="rect">
            <a:avLst/>
          </a:prstGeom>
        </p:spPr>
      </p:pic>
      <p:sp>
        <p:nvSpPr>
          <p:cNvPr id="18" name="Espaço Reservado para Texto 14"/>
          <p:cNvSpPr>
            <a:spLocks noGrp="1"/>
          </p:cNvSpPr>
          <p:nvPr>
            <p:ph type="body" sz="quarter" idx="12" hasCustomPrompt="1"/>
          </p:nvPr>
        </p:nvSpPr>
        <p:spPr>
          <a:xfrm>
            <a:off x="5269110" y="699542"/>
            <a:ext cx="3335338" cy="17541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F DinText Pro Medium" pitchFamily="50" charset="0"/>
              </a:defRPr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9" name="Espaço Reservado para Conteúdo 16"/>
          <p:cNvSpPr>
            <a:spLocks noGrp="1"/>
          </p:cNvSpPr>
          <p:nvPr>
            <p:ph sz="quarter" idx="13"/>
          </p:nvPr>
        </p:nvSpPr>
        <p:spPr>
          <a:xfrm>
            <a:off x="5269110" y="2572494"/>
            <a:ext cx="3311525" cy="10080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EC7124"/>
                </a:solidFill>
                <a:latin typeface="PF DinText Pro" pitchFamily="50" charset="0"/>
              </a:defRPr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87585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596623"/>
            <a:ext cx="9144000" cy="546877"/>
          </a:xfrm>
          <a:prstGeom prst="rect">
            <a:avLst/>
          </a:prstGeom>
          <a:solidFill>
            <a:srgbClr val="F670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ctr"/>
            <a:endParaRPr lang="en-US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58" y="4552121"/>
            <a:ext cx="1088042" cy="611917"/>
          </a:xfrm>
          <a:prstGeom prst="rect">
            <a:avLst/>
          </a:prstGeom>
        </p:spPr>
      </p:pic>
      <p:sp>
        <p:nvSpPr>
          <p:cNvPr id="22" name="Espaço Reservado para Imagem 2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97400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614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863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0" y="0"/>
            <a:ext cx="9144000" cy="5164038"/>
            <a:chOff x="0" y="0"/>
            <a:chExt cx="9144000" cy="5164038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5958" y="4552121"/>
              <a:ext cx="1088042" cy="611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519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58" y="4564103"/>
            <a:ext cx="1088042" cy="61191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571751"/>
            <a:ext cx="4608512" cy="259228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0537"/>
            <a:ext cx="4608512" cy="2592288"/>
          </a:xfrm>
          <a:prstGeom prst="rect">
            <a:avLst/>
          </a:prstGeom>
        </p:spPr>
      </p:pic>
      <p:sp>
        <p:nvSpPr>
          <p:cNvPr id="12" name="Espaço Reservado para Texto 11"/>
          <p:cNvSpPr>
            <a:spLocks noGrp="1"/>
          </p:cNvSpPr>
          <p:nvPr>
            <p:ph type="body" sz="quarter" idx="10"/>
          </p:nvPr>
        </p:nvSpPr>
        <p:spPr>
          <a:xfrm>
            <a:off x="5364163" y="452438"/>
            <a:ext cx="3311525" cy="4111625"/>
          </a:xfrm>
        </p:spPr>
        <p:txBody>
          <a:bodyPr/>
          <a:lstStyle>
            <a:lvl1pPr marL="0" indent="0">
              <a:buNone/>
              <a:defRPr>
                <a:solidFill>
                  <a:srgbClr val="381460"/>
                </a:solidFill>
                <a:latin typeface="PF DinText Pro" pitchFamily="50" charset="0"/>
              </a:defRPr>
            </a:lvl1pPr>
            <a:lvl2pPr>
              <a:defRPr>
                <a:solidFill>
                  <a:srgbClr val="381460"/>
                </a:solidFill>
                <a:latin typeface="PF DinText Pro" pitchFamily="50" charset="0"/>
              </a:defRPr>
            </a:lvl2pPr>
            <a:lvl3pPr>
              <a:defRPr>
                <a:solidFill>
                  <a:srgbClr val="381460"/>
                </a:solidFill>
                <a:latin typeface="PF DinText Pro" pitchFamily="50" charset="0"/>
              </a:defRPr>
            </a:lvl3pPr>
            <a:lvl4pPr>
              <a:defRPr>
                <a:solidFill>
                  <a:srgbClr val="381460"/>
                </a:solidFill>
                <a:latin typeface="PF DinText Pro" pitchFamily="50" charset="0"/>
              </a:defRPr>
            </a:lvl4pPr>
            <a:lvl5pPr>
              <a:defRPr>
                <a:solidFill>
                  <a:srgbClr val="381460"/>
                </a:solidFill>
                <a:latin typeface="PF DinText Pro" pitchFamily="50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91098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514350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99542"/>
            <a:ext cx="4224179" cy="374350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155926"/>
            <a:ext cx="2056759" cy="1156927"/>
          </a:xfrm>
          <a:prstGeom prst="rect">
            <a:avLst/>
          </a:prstGeom>
        </p:spPr>
      </p:pic>
      <p:sp>
        <p:nvSpPr>
          <p:cNvPr id="14" name="Espaço Reservado para Texto 13"/>
          <p:cNvSpPr>
            <a:spLocks noGrp="1"/>
          </p:cNvSpPr>
          <p:nvPr>
            <p:ph type="body" sz="quarter" idx="10"/>
          </p:nvPr>
        </p:nvSpPr>
        <p:spPr>
          <a:xfrm>
            <a:off x="5014913" y="1530350"/>
            <a:ext cx="3625850" cy="2193925"/>
          </a:xfrm>
        </p:spPr>
        <p:txBody>
          <a:bodyPr/>
          <a:lstStyle>
            <a:lvl1pPr marL="0" indent="0">
              <a:buNone/>
              <a:defRPr>
                <a:solidFill>
                  <a:srgbClr val="381460"/>
                </a:solidFill>
                <a:latin typeface="PF DinText Pro" pitchFamily="50" charset="0"/>
              </a:defRPr>
            </a:lvl1pPr>
            <a:lvl2pPr>
              <a:defRPr>
                <a:solidFill>
                  <a:srgbClr val="381460"/>
                </a:solidFill>
                <a:latin typeface="PF DinText Pro" pitchFamily="50" charset="0"/>
              </a:defRPr>
            </a:lvl2pPr>
            <a:lvl3pPr>
              <a:defRPr>
                <a:solidFill>
                  <a:srgbClr val="381460"/>
                </a:solidFill>
                <a:latin typeface="PF DinText Pro" pitchFamily="50" charset="0"/>
              </a:defRPr>
            </a:lvl3pPr>
            <a:lvl4pPr>
              <a:defRPr>
                <a:solidFill>
                  <a:srgbClr val="381460"/>
                </a:solidFill>
                <a:latin typeface="PF DinText Pro" pitchFamily="50" charset="0"/>
              </a:defRPr>
            </a:lvl4pPr>
            <a:lvl5pPr>
              <a:defRPr>
                <a:solidFill>
                  <a:srgbClr val="381460"/>
                </a:solidFill>
                <a:latin typeface="PF DinText Pro" pitchFamily="50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08" y="915566"/>
            <a:ext cx="3482428" cy="348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39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316" y="700449"/>
            <a:ext cx="4224179" cy="3743509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79" y="1244262"/>
            <a:ext cx="4389714" cy="2814991"/>
          </a:xfrm>
          <a:prstGeom prst="rect">
            <a:avLst/>
          </a:prstGeom>
        </p:spPr>
      </p:pic>
      <p:sp>
        <p:nvSpPr>
          <p:cNvPr id="15" name="Espaço Reservado para Texto 13"/>
          <p:cNvSpPr>
            <a:spLocks noGrp="1"/>
          </p:cNvSpPr>
          <p:nvPr>
            <p:ph type="body" sz="quarter" idx="10"/>
          </p:nvPr>
        </p:nvSpPr>
        <p:spPr>
          <a:xfrm>
            <a:off x="5014913" y="1530350"/>
            <a:ext cx="3625850" cy="21939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F DinText Pro" pitchFamily="50" charset="0"/>
              </a:defRPr>
            </a:lvl1pPr>
            <a:lvl2pPr>
              <a:defRPr>
                <a:solidFill>
                  <a:schemeClr val="bg1"/>
                </a:solidFill>
                <a:latin typeface="PF DinText Pro" pitchFamily="50" charset="0"/>
              </a:defRPr>
            </a:lvl2pPr>
            <a:lvl3pPr>
              <a:defRPr>
                <a:solidFill>
                  <a:schemeClr val="bg1"/>
                </a:solidFill>
                <a:latin typeface="PF DinText Pro" pitchFamily="50" charset="0"/>
              </a:defRPr>
            </a:lvl3pPr>
            <a:lvl4pPr>
              <a:defRPr>
                <a:solidFill>
                  <a:schemeClr val="bg1"/>
                </a:solidFill>
                <a:latin typeface="PF DinText Pro" pitchFamily="50" charset="0"/>
              </a:defRPr>
            </a:lvl4pPr>
            <a:lvl5pPr>
              <a:defRPr>
                <a:solidFill>
                  <a:srgbClr val="381460"/>
                </a:solidFill>
                <a:latin typeface="PF DinText Pro" pitchFamily="50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58" y="4552121"/>
            <a:ext cx="1088042" cy="61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50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 userDrawn="1"/>
        </p:nvSpPr>
        <p:spPr>
          <a:xfrm>
            <a:off x="0" y="4596623"/>
            <a:ext cx="9144000" cy="546877"/>
          </a:xfrm>
          <a:prstGeom prst="rect">
            <a:avLst/>
          </a:prstGeom>
          <a:solidFill>
            <a:srgbClr val="F670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ctr"/>
            <a:endParaRPr lang="en-US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459662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58" y="4552121"/>
            <a:ext cx="1088042" cy="611917"/>
          </a:xfrm>
          <a:prstGeom prst="rect">
            <a:avLst/>
          </a:prstGeom>
        </p:spPr>
      </p:pic>
      <p:sp>
        <p:nvSpPr>
          <p:cNvPr id="10" name="Espaço Reservado para Tex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876300" y="1779588"/>
            <a:ext cx="7512050" cy="7921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F DinText Pro Medium" pitchFamily="50" charset="0"/>
              </a:defRPr>
            </a:lvl1pPr>
            <a:lvl2pPr marL="457200" indent="0">
              <a:buNone/>
              <a:defRPr>
                <a:solidFill>
                  <a:srgbClr val="381460"/>
                </a:solidFill>
                <a:latin typeface="PF BeauSans Pro SemiBold" pitchFamily="50" charset="0"/>
              </a:defRPr>
            </a:lvl2pPr>
            <a:lvl3pPr>
              <a:defRPr>
                <a:solidFill>
                  <a:srgbClr val="381460"/>
                </a:solidFill>
                <a:latin typeface="PF DinText Pro" pitchFamily="50" charset="0"/>
              </a:defRPr>
            </a:lvl3pPr>
            <a:lvl4pPr>
              <a:defRPr>
                <a:solidFill>
                  <a:srgbClr val="381460"/>
                </a:solidFill>
                <a:latin typeface="PF DinText Pro" pitchFamily="50" charset="0"/>
              </a:defRPr>
            </a:lvl4pPr>
            <a:lvl5pPr>
              <a:defRPr>
                <a:solidFill>
                  <a:srgbClr val="381460"/>
                </a:solidFill>
                <a:latin typeface="PF DinText Pro" pitchFamily="50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1" name="Espaço Reservado para Texto 11"/>
          <p:cNvSpPr>
            <a:spLocks noGrp="1"/>
          </p:cNvSpPr>
          <p:nvPr>
            <p:ph type="body" sz="quarter" idx="11" hasCustomPrompt="1"/>
          </p:nvPr>
        </p:nvSpPr>
        <p:spPr>
          <a:xfrm>
            <a:off x="876374" y="2715766"/>
            <a:ext cx="7512050" cy="792162"/>
          </a:xfrm>
        </p:spPr>
        <p:txBody>
          <a:bodyPr/>
          <a:lstStyle>
            <a:lvl1pPr marL="0" indent="0">
              <a:buNone/>
              <a:defRPr>
                <a:solidFill>
                  <a:srgbClr val="EC7124"/>
                </a:solidFill>
                <a:latin typeface="PF DinText Pro Medium" pitchFamily="50" charset="0"/>
              </a:defRPr>
            </a:lvl1pPr>
            <a:lvl2pPr marL="457200" indent="0">
              <a:buNone/>
              <a:defRPr>
                <a:solidFill>
                  <a:srgbClr val="381460"/>
                </a:solidFill>
                <a:latin typeface="PF BeauSans Pro SemiBold" pitchFamily="50" charset="0"/>
              </a:defRPr>
            </a:lvl2pPr>
            <a:lvl3pPr>
              <a:defRPr>
                <a:solidFill>
                  <a:srgbClr val="381460"/>
                </a:solidFill>
                <a:latin typeface="PF DinText Pro" pitchFamily="50" charset="0"/>
              </a:defRPr>
            </a:lvl3pPr>
            <a:lvl4pPr>
              <a:defRPr>
                <a:solidFill>
                  <a:srgbClr val="381460"/>
                </a:solidFill>
                <a:latin typeface="PF DinText Pro" pitchFamily="50" charset="0"/>
              </a:defRPr>
            </a:lvl4pPr>
            <a:lvl5pPr>
              <a:defRPr>
                <a:solidFill>
                  <a:srgbClr val="381460"/>
                </a:solidFill>
                <a:latin typeface="PF DinText Pro" pitchFamily="50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22135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999" r="55"/>
          <a:stretch/>
        </p:blipFill>
        <p:spPr>
          <a:xfrm>
            <a:off x="1" y="-20538"/>
            <a:ext cx="9144000" cy="468052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7875"/>
            <a:ext cx="9144000" cy="57616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155926"/>
            <a:ext cx="2056759" cy="1156927"/>
          </a:xfrm>
          <a:prstGeom prst="rect">
            <a:avLst/>
          </a:prstGeom>
        </p:spPr>
      </p:pic>
      <p:sp>
        <p:nvSpPr>
          <p:cNvPr id="13" name="Espaço Reservado para Tex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876300" y="1779588"/>
            <a:ext cx="7512050" cy="7921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F DinText Pro Medium" pitchFamily="50" charset="0"/>
              </a:defRPr>
            </a:lvl1pPr>
            <a:lvl2pPr marL="457200" indent="0">
              <a:buNone/>
              <a:defRPr>
                <a:solidFill>
                  <a:srgbClr val="381460"/>
                </a:solidFill>
                <a:latin typeface="PF BeauSans Pro SemiBold" pitchFamily="50" charset="0"/>
              </a:defRPr>
            </a:lvl2pPr>
            <a:lvl3pPr>
              <a:defRPr>
                <a:solidFill>
                  <a:srgbClr val="381460"/>
                </a:solidFill>
                <a:latin typeface="PF DinText Pro" pitchFamily="50" charset="0"/>
              </a:defRPr>
            </a:lvl3pPr>
            <a:lvl4pPr>
              <a:defRPr>
                <a:solidFill>
                  <a:srgbClr val="381460"/>
                </a:solidFill>
                <a:latin typeface="PF DinText Pro" pitchFamily="50" charset="0"/>
              </a:defRPr>
            </a:lvl4pPr>
            <a:lvl5pPr>
              <a:defRPr>
                <a:solidFill>
                  <a:srgbClr val="381460"/>
                </a:solidFill>
                <a:latin typeface="PF DinText Pro" pitchFamily="50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4" name="Espaço Reservado para Texto 11"/>
          <p:cNvSpPr>
            <a:spLocks noGrp="1"/>
          </p:cNvSpPr>
          <p:nvPr>
            <p:ph type="body" sz="quarter" idx="11" hasCustomPrompt="1"/>
          </p:nvPr>
        </p:nvSpPr>
        <p:spPr>
          <a:xfrm>
            <a:off x="876374" y="2715766"/>
            <a:ext cx="7512050" cy="792162"/>
          </a:xfrm>
        </p:spPr>
        <p:txBody>
          <a:bodyPr/>
          <a:lstStyle>
            <a:lvl1pPr marL="0" indent="0">
              <a:buNone/>
              <a:defRPr>
                <a:solidFill>
                  <a:srgbClr val="381460"/>
                </a:solidFill>
                <a:latin typeface="PF DinText Pro Medium" pitchFamily="50" charset="0"/>
              </a:defRPr>
            </a:lvl1pPr>
            <a:lvl2pPr marL="457200" indent="0">
              <a:buNone/>
              <a:defRPr>
                <a:solidFill>
                  <a:srgbClr val="381460"/>
                </a:solidFill>
                <a:latin typeface="PF BeauSans Pro SemiBold" pitchFamily="50" charset="0"/>
              </a:defRPr>
            </a:lvl2pPr>
            <a:lvl3pPr>
              <a:defRPr>
                <a:solidFill>
                  <a:srgbClr val="381460"/>
                </a:solidFill>
                <a:latin typeface="PF DinText Pro" pitchFamily="50" charset="0"/>
              </a:defRPr>
            </a:lvl3pPr>
            <a:lvl4pPr>
              <a:defRPr>
                <a:solidFill>
                  <a:srgbClr val="381460"/>
                </a:solidFill>
                <a:latin typeface="PF DinText Pro" pitchFamily="50" charset="0"/>
              </a:defRPr>
            </a:lvl4pPr>
            <a:lvl5pPr>
              <a:defRPr>
                <a:solidFill>
                  <a:srgbClr val="381460"/>
                </a:solidFill>
                <a:latin typeface="PF DinText Pro" pitchFamily="50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16868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9502"/>
            <a:ext cx="4262468" cy="377744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9502"/>
            <a:ext cx="4262468" cy="3777441"/>
          </a:xfrm>
          <a:prstGeom prst="rect">
            <a:avLst/>
          </a:prstGeom>
        </p:spPr>
      </p:pic>
      <p:sp>
        <p:nvSpPr>
          <p:cNvPr id="12" name="Rectangle 7"/>
          <p:cNvSpPr/>
          <p:nvPr userDrawn="1"/>
        </p:nvSpPr>
        <p:spPr>
          <a:xfrm>
            <a:off x="0" y="4596623"/>
            <a:ext cx="9144000" cy="546877"/>
          </a:xfrm>
          <a:prstGeom prst="rect">
            <a:avLst/>
          </a:prstGeom>
          <a:solidFill>
            <a:srgbClr val="F670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ctr"/>
            <a:endParaRPr lang="en-US"/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58" y="4552121"/>
            <a:ext cx="1088042" cy="611917"/>
          </a:xfrm>
          <a:prstGeom prst="rect">
            <a:avLst/>
          </a:prstGeom>
        </p:spPr>
      </p:pic>
      <p:sp>
        <p:nvSpPr>
          <p:cNvPr id="15" name="Espaço Reservado para Tex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611560" y="712178"/>
            <a:ext cx="3335338" cy="17541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F DinText Pro Medium" pitchFamily="50" charset="0"/>
              </a:defRPr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7" name="Espaço Reservado para Conteúdo 16"/>
          <p:cNvSpPr>
            <a:spLocks noGrp="1"/>
          </p:cNvSpPr>
          <p:nvPr>
            <p:ph sz="quarter" idx="11"/>
          </p:nvPr>
        </p:nvSpPr>
        <p:spPr>
          <a:xfrm>
            <a:off x="611560" y="2571750"/>
            <a:ext cx="3311525" cy="10080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381460"/>
                </a:solidFill>
                <a:latin typeface="PF DinText Pro" pitchFamily="50" charset="0"/>
              </a:defRPr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8" name="Espaço Reservado para Texto 14"/>
          <p:cNvSpPr>
            <a:spLocks noGrp="1"/>
          </p:cNvSpPr>
          <p:nvPr>
            <p:ph type="body" sz="quarter" idx="12" hasCustomPrompt="1"/>
          </p:nvPr>
        </p:nvSpPr>
        <p:spPr>
          <a:xfrm>
            <a:off x="5269110" y="699542"/>
            <a:ext cx="3335338" cy="17541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F DinText Pro Medium" pitchFamily="50" charset="0"/>
              </a:defRPr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9" name="Espaço Reservado para Conteúdo 16"/>
          <p:cNvSpPr>
            <a:spLocks noGrp="1"/>
          </p:cNvSpPr>
          <p:nvPr>
            <p:ph sz="quarter" idx="13"/>
          </p:nvPr>
        </p:nvSpPr>
        <p:spPr>
          <a:xfrm>
            <a:off x="5269110" y="2572494"/>
            <a:ext cx="3311525" cy="10080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EC7124"/>
                </a:solidFill>
                <a:latin typeface="PF DinText Pro" pitchFamily="50" charset="0"/>
              </a:defRPr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302614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/>
          <p:nvPr userDrawn="1"/>
        </p:nvSpPr>
        <p:spPr>
          <a:xfrm>
            <a:off x="0" y="4596623"/>
            <a:ext cx="9144000" cy="546877"/>
          </a:xfrm>
          <a:prstGeom prst="rect">
            <a:avLst/>
          </a:prstGeom>
          <a:solidFill>
            <a:srgbClr val="F670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ctr"/>
            <a:endParaRPr lang="en-US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58" y="4552121"/>
            <a:ext cx="1088042" cy="611917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9502"/>
            <a:ext cx="4262468" cy="3777441"/>
          </a:xfrm>
          <a:prstGeom prst="rect">
            <a:avLst/>
          </a:prstGeom>
        </p:spPr>
      </p:pic>
      <p:sp>
        <p:nvSpPr>
          <p:cNvPr id="19" name="Espaço Reservado para Tex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611560" y="712178"/>
            <a:ext cx="3335338" cy="17541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F DinText Pro Medium" pitchFamily="50" charset="0"/>
              </a:defRPr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20" name="Espaço Reservado para Conteúdo 16"/>
          <p:cNvSpPr>
            <a:spLocks noGrp="1"/>
          </p:cNvSpPr>
          <p:nvPr>
            <p:ph sz="quarter" idx="11"/>
          </p:nvPr>
        </p:nvSpPr>
        <p:spPr>
          <a:xfrm>
            <a:off x="611560" y="2571750"/>
            <a:ext cx="3311525" cy="10080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381460"/>
                </a:solidFill>
                <a:latin typeface="PF DinText Pro" pitchFamily="50" charset="0"/>
              </a:defRPr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651455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F458A-85BF-4736-85B8-A5F586770F03}" type="datetimeFigureOut">
              <a:rPr lang="pt-BR" smtClean="0"/>
              <a:t>14/07/2016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6316F-201A-4857-A865-E1D7F85CA2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251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30.pn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30.png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30.png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30.png"/><Relationship Id="rId5" Type="http://schemas.openxmlformats.org/officeDocument/2006/relationships/image" Target="../media/image38.png"/><Relationship Id="rId4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30.png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30.png"/><Relationship Id="rId5" Type="http://schemas.openxmlformats.org/officeDocument/2006/relationships/image" Target="../media/image42.png"/><Relationship Id="rId4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1.png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2.png"/><Relationship Id="rId4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5.pn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1.png"/><Relationship Id="rId9" Type="http://schemas.microsoft.com/office/2007/relationships/diagramDrawing" Target="../diagrams/drawing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39"/>
          <a:stretch/>
        </p:blipFill>
        <p:spPr>
          <a:xfrm>
            <a:off x="-36512" y="-1"/>
            <a:ext cx="9180512" cy="401191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5648"/>
            <a:ext cx="6696744" cy="3766262"/>
          </a:xfrm>
          <a:prstGeom prst="rect">
            <a:avLst/>
          </a:prstGeom>
        </p:spPr>
      </p:pic>
      <p:pic>
        <p:nvPicPr>
          <p:cNvPr id="1026" name="Picture 2" descr="http://www.ufrgs.br/prorext/news/projeto-rondon/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70320"/>
            <a:ext cx="2627784" cy="79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551888" y="4011910"/>
            <a:ext cx="3164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Adaptado por:</a:t>
            </a:r>
            <a:r>
              <a:rPr lang="pt-BR" sz="16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259339"/>
            <a:ext cx="3445169" cy="819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59" r="48276" b="10126"/>
          <a:stretch/>
        </p:blipFill>
        <p:spPr>
          <a:xfrm>
            <a:off x="271850" y="4259339"/>
            <a:ext cx="1687531" cy="81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17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Daniella\Desktop\20140429_WS_Game_Vivenda VF\Slide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115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Daniella\Desktop\20140429_WS_Game_Vivenda VF\Slide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1" y="-24058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990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niella\Downloads\20140821_CHOICE GAME_v6\Slide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" y="321"/>
            <a:ext cx="9142858" cy="51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795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niella\Downloads\20140821_CHOICE GAME_v6\Slide3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" y="321"/>
            <a:ext cx="9142858" cy="51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885558" y="3724374"/>
            <a:ext cx="1150938" cy="8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1519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000">
              <a:solidFill>
                <a:srgbClr val="EC7124"/>
              </a:solidFill>
              <a:latin typeface="PF DinText Pro" pitchFamily="50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031608" y="3867894"/>
            <a:ext cx="100488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8052246" y="3888828"/>
            <a:ext cx="384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15</a:t>
            </a:r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8031608" y="3888828"/>
            <a:ext cx="384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14</a:t>
            </a: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8055421" y="3888828"/>
            <a:ext cx="384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13</a:t>
            </a:r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>
            <a:off x="8058596" y="3888828"/>
            <a:ext cx="384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 dirty="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12</a:t>
            </a:r>
          </a:p>
        </p:txBody>
      </p:sp>
      <p:sp>
        <p:nvSpPr>
          <p:cNvPr id="9" name="Rectangle 6"/>
          <p:cNvSpPr>
            <a:spLocks/>
          </p:cNvSpPr>
          <p:nvPr/>
        </p:nvSpPr>
        <p:spPr bwMode="auto">
          <a:xfrm>
            <a:off x="8085583" y="3888828"/>
            <a:ext cx="3978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 dirty="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11</a:t>
            </a:r>
          </a:p>
        </p:txBody>
      </p:sp>
      <p:sp>
        <p:nvSpPr>
          <p:cNvPr id="10" name="Rectangle 7"/>
          <p:cNvSpPr>
            <a:spLocks/>
          </p:cNvSpPr>
          <p:nvPr/>
        </p:nvSpPr>
        <p:spPr bwMode="auto">
          <a:xfrm>
            <a:off x="8028433" y="3888828"/>
            <a:ext cx="384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 dirty="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10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8141146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9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8139558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8</a:t>
            </a:r>
          </a:p>
        </p:txBody>
      </p:sp>
      <p:sp>
        <p:nvSpPr>
          <p:cNvPr id="13" name="Rectangle 10"/>
          <p:cNvSpPr>
            <a:spLocks/>
          </p:cNvSpPr>
          <p:nvPr/>
        </p:nvSpPr>
        <p:spPr bwMode="auto">
          <a:xfrm>
            <a:off x="8164958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7</a:t>
            </a:r>
          </a:p>
        </p:txBody>
      </p:sp>
      <p:sp>
        <p:nvSpPr>
          <p:cNvPr id="14" name="Rectangle 11"/>
          <p:cNvSpPr>
            <a:spLocks/>
          </p:cNvSpPr>
          <p:nvPr/>
        </p:nvSpPr>
        <p:spPr bwMode="auto">
          <a:xfrm>
            <a:off x="8141146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6</a:t>
            </a:r>
          </a:p>
        </p:txBody>
      </p:sp>
      <p:sp>
        <p:nvSpPr>
          <p:cNvPr id="15" name="Rectangle 12"/>
          <p:cNvSpPr>
            <a:spLocks/>
          </p:cNvSpPr>
          <p:nvPr/>
        </p:nvSpPr>
        <p:spPr bwMode="auto">
          <a:xfrm>
            <a:off x="8155433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5</a:t>
            </a:r>
          </a:p>
        </p:txBody>
      </p:sp>
      <p:sp>
        <p:nvSpPr>
          <p:cNvPr id="16" name="Rectangle 13"/>
          <p:cNvSpPr>
            <a:spLocks/>
          </p:cNvSpPr>
          <p:nvPr/>
        </p:nvSpPr>
        <p:spPr bwMode="auto">
          <a:xfrm>
            <a:off x="8134796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4</a:t>
            </a:r>
          </a:p>
        </p:txBody>
      </p:sp>
      <p:sp>
        <p:nvSpPr>
          <p:cNvPr id="17" name="Rectangle 14"/>
          <p:cNvSpPr>
            <a:spLocks/>
          </p:cNvSpPr>
          <p:nvPr/>
        </p:nvSpPr>
        <p:spPr bwMode="auto">
          <a:xfrm>
            <a:off x="8158608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 dirty="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3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8161783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 dirty="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2</a:t>
            </a:r>
          </a:p>
        </p:txBody>
      </p:sp>
      <p:sp>
        <p:nvSpPr>
          <p:cNvPr id="19" name="Rectangle 16"/>
          <p:cNvSpPr>
            <a:spLocks/>
          </p:cNvSpPr>
          <p:nvPr/>
        </p:nvSpPr>
        <p:spPr bwMode="auto">
          <a:xfrm>
            <a:off x="8188771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 dirty="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1</a:t>
            </a:r>
          </a:p>
        </p:txBody>
      </p:sp>
      <p:pic>
        <p:nvPicPr>
          <p:cNvPr id="20" name="Apit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5041" y="3883855"/>
            <a:ext cx="464400" cy="45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33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53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245611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niella\Downloads\20140821_CHOICE GAME_v6\Slide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" y="321"/>
            <a:ext cx="9142858" cy="51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870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aniella\Downloads\20140821_CHOICE GAME_v6\Slide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" y="321"/>
            <a:ext cx="9142858" cy="51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885558" y="3724374"/>
            <a:ext cx="1150938" cy="8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1519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000">
              <a:solidFill>
                <a:srgbClr val="EC7124"/>
              </a:solidFill>
              <a:latin typeface="PF DinText Pro" pitchFamily="50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031608" y="3867894"/>
            <a:ext cx="100488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8052246" y="3888828"/>
            <a:ext cx="384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15</a:t>
            </a:r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8031608" y="3888828"/>
            <a:ext cx="384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14</a:t>
            </a: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8055421" y="3888828"/>
            <a:ext cx="384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13</a:t>
            </a:r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>
            <a:off x="8058596" y="3888828"/>
            <a:ext cx="384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 dirty="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12</a:t>
            </a:r>
          </a:p>
        </p:txBody>
      </p:sp>
      <p:sp>
        <p:nvSpPr>
          <p:cNvPr id="9" name="Rectangle 6"/>
          <p:cNvSpPr>
            <a:spLocks/>
          </p:cNvSpPr>
          <p:nvPr/>
        </p:nvSpPr>
        <p:spPr bwMode="auto">
          <a:xfrm>
            <a:off x="8085583" y="3888828"/>
            <a:ext cx="3978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 dirty="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11</a:t>
            </a:r>
          </a:p>
        </p:txBody>
      </p:sp>
      <p:sp>
        <p:nvSpPr>
          <p:cNvPr id="10" name="Rectangle 7"/>
          <p:cNvSpPr>
            <a:spLocks/>
          </p:cNvSpPr>
          <p:nvPr/>
        </p:nvSpPr>
        <p:spPr bwMode="auto">
          <a:xfrm>
            <a:off x="8028433" y="3888828"/>
            <a:ext cx="384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 dirty="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10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8141146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9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8139558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8</a:t>
            </a:r>
          </a:p>
        </p:txBody>
      </p:sp>
      <p:sp>
        <p:nvSpPr>
          <p:cNvPr id="13" name="Rectangle 10"/>
          <p:cNvSpPr>
            <a:spLocks/>
          </p:cNvSpPr>
          <p:nvPr/>
        </p:nvSpPr>
        <p:spPr bwMode="auto">
          <a:xfrm>
            <a:off x="8164958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7</a:t>
            </a:r>
          </a:p>
        </p:txBody>
      </p:sp>
      <p:sp>
        <p:nvSpPr>
          <p:cNvPr id="14" name="Rectangle 11"/>
          <p:cNvSpPr>
            <a:spLocks/>
          </p:cNvSpPr>
          <p:nvPr/>
        </p:nvSpPr>
        <p:spPr bwMode="auto">
          <a:xfrm>
            <a:off x="8141146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6</a:t>
            </a:r>
          </a:p>
        </p:txBody>
      </p:sp>
      <p:sp>
        <p:nvSpPr>
          <p:cNvPr id="15" name="Rectangle 12"/>
          <p:cNvSpPr>
            <a:spLocks/>
          </p:cNvSpPr>
          <p:nvPr/>
        </p:nvSpPr>
        <p:spPr bwMode="auto">
          <a:xfrm>
            <a:off x="8155433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5</a:t>
            </a:r>
          </a:p>
        </p:txBody>
      </p:sp>
      <p:sp>
        <p:nvSpPr>
          <p:cNvPr id="16" name="Rectangle 13"/>
          <p:cNvSpPr>
            <a:spLocks/>
          </p:cNvSpPr>
          <p:nvPr/>
        </p:nvSpPr>
        <p:spPr bwMode="auto">
          <a:xfrm>
            <a:off x="8134796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4</a:t>
            </a:r>
          </a:p>
        </p:txBody>
      </p:sp>
      <p:sp>
        <p:nvSpPr>
          <p:cNvPr id="17" name="Rectangle 14"/>
          <p:cNvSpPr>
            <a:spLocks/>
          </p:cNvSpPr>
          <p:nvPr/>
        </p:nvSpPr>
        <p:spPr bwMode="auto">
          <a:xfrm>
            <a:off x="8158608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 dirty="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3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8161783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 dirty="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2</a:t>
            </a:r>
          </a:p>
        </p:txBody>
      </p:sp>
      <p:sp>
        <p:nvSpPr>
          <p:cNvPr id="19" name="Rectangle 16"/>
          <p:cNvSpPr>
            <a:spLocks/>
          </p:cNvSpPr>
          <p:nvPr/>
        </p:nvSpPr>
        <p:spPr bwMode="auto">
          <a:xfrm>
            <a:off x="8188771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 dirty="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1</a:t>
            </a:r>
          </a:p>
        </p:txBody>
      </p:sp>
      <p:pic>
        <p:nvPicPr>
          <p:cNvPr id="20" name="Apit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5041" y="3883855"/>
            <a:ext cx="464400" cy="45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8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53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20332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aniella\Downloads\20140821_CHOICE GAME_v6\Slide3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" y="321"/>
            <a:ext cx="9142858" cy="51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415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aniella\Downloads\20140821_CHOICE GAME_v6\Slide3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" y="321"/>
            <a:ext cx="9142858" cy="51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885558" y="3724374"/>
            <a:ext cx="1150938" cy="8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1519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000">
              <a:solidFill>
                <a:srgbClr val="EC7124"/>
              </a:solidFill>
              <a:latin typeface="PF DinText Pro" pitchFamily="50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031608" y="3867894"/>
            <a:ext cx="100488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8052246" y="3888828"/>
            <a:ext cx="384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15</a:t>
            </a:r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8031608" y="3888828"/>
            <a:ext cx="384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14</a:t>
            </a: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8055421" y="3888828"/>
            <a:ext cx="384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13</a:t>
            </a:r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>
            <a:off x="8058596" y="3888828"/>
            <a:ext cx="384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 dirty="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12</a:t>
            </a:r>
          </a:p>
        </p:txBody>
      </p:sp>
      <p:sp>
        <p:nvSpPr>
          <p:cNvPr id="9" name="Rectangle 6"/>
          <p:cNvSpPr>
            <a:spLocks/>
          </p:cNvSpPr>
          <p:nvPr/>
        </p:nvSpPr>
        <p:spPr bwMode="auto">
          <a:xfrm>
            <a:off x="8085583" y="3888828"/>
            <a:ext cx="3978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 dirty="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11</a:t>
            </a:r>
          </a:p>
        </p:txBody>
      </p:sp>
      <p:sp>
        <p:nvSpPr>
          <p:cNvPr id="10" name="Rectangle 7"/>
          <p:cNvSpPr>
            <a:spLocks/>
          </p:cNvSpPr>
          <p:nvPr/>
        </p:nvSpPr>
        <p:spPr bwMode="auto">
          <a:xfrm>
            <a:off x="8028433" y="3888828"/>
            <a:ext cx="384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 dirty="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10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8141146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9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8139558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8</a:t>
            </a:r>
          </a:p>
        </p:txBody>
      </p:sp>
      <p:sp>
        <p:nvSpPr>
          <p:cNvPr id="13" name="Rectangle 10"/>
          <p:cNvSpPr>
            <a:spLocks/>
          </p:cNvSpPr>
          <p:nvPr/>
        </p:nvSpPr>
        <p:spPr bwMode="auto">
          <a:xfrm>
            <a:off x="8164958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7</a:t>
            </a:r>
          </a:p>
        </p:txBody>
      </p:sp>
      <p:sp>
        <p:nvSpPr>
          <p:cNvPr id="14" name="Rectangle 11"/>
          <p:cNvSpPr>
            <a:spLocks/>
          </p:cNvSpPr>
          <p:nvPr/>
        </p:nvSpPr>
        <p:spPr bwMode="auto">
          <a:xfrm>
            <a:off x="8141146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6</a:t>
            </a:r>
          </a:p>
        </p:txBody>
      </p:sp>
      <p:sp>
        <p:nvSpPr>
          <p:cNvPr id="15" name="Rectangle 12"/>
          <p:cNvSpPr>
            <a:spLocks/>
          </p:cNvSpPr>
          <p:nvPr/>
        </p:nvSpPr>
        <p:spPr bwMode="auto">
          <a:xfrm>
            <a:off x="8155433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5</a:t>
            </a:r>
          </a:p>
        </p:txBody>
      </p:sp>
      <p:sp>
        <p:nvSpPr>
          <p:cNvPr id="16" name="Rectangle 13"/>
          <p:cNvSpPr>
            <a:spLocks/>
          </p:cNvSpPr>
          <p:nvPr/>
        </p:nvSpPr>
        <p:spPr bwMode="auto">
          <a:xfrm>
            <a:off x="8134796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4</a:t>
            </a:r>
          </a:p>
        </p:txBody>
      </p:sp>
      <p:sp>
        <p:nvSpPr>
          <p:cNvPr id="17" name="Rectangle 14"/>
          <p:cNvSpPr>
            <a:spLocks/>
          </p:cNvSpPr>
          <p:nvPr/>
        </p:nvSpPr>
        <p:spPr bwMode="auto">
          <a:xfrm>
            <a:off x="8158608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 dirty="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3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8161783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 dirty="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2</a:t>
            </a:r>
          </a:p>
        </p:txBody>
      </p:sp>
      <p:sp>
        <p:nvSpPr>
          <p:cNvPr id="19" name="Rectangle 16"/>
          <p:cNvSpPr>
            <a:spLocks/>
          </p:cNvSpPr>
          <p:nvPr/>
        </p:nvSpPr>
        <p:spPr bwMode="auto">
          <a:xfrm>
            <a:off x="8188771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 dirty="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1</a:t>
            </a:r>
          </a:p>
        </p:txBody>
      </p:sp>
      <p:pic>
        <p:nvPicPr>
          <p:cNvPr id="20" name="Apit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5041" y="3883855"/>
            <a:ext cx="464400" cy="45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57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53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aulaSato\Downloads\Introdução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55526"/>
            <a:ext cx="5328592" cy="362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166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64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aniella\Downloads\20140821_CHOICE GAME_v6\Slide3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" y="321"/>
            <a:ext cx="9142858" cy="51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38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aniella\Downloads\20140821_CHOICE GAME_v6\Slide4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" y="321"/>
            <a:ext cx="9142858" cy="51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885558" y="3724374"/>
            <a:ext cx="1150938" cy="8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1519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000">
              <a:solidFill>
                <a:srgbClr val="EC7124"/>
              </a:solidFill>
              <a:latin typeface="PF DinText Pro" pitchFamily="50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031608" y="3867894"/>
            <a:ext cx="100488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8052246" y="3888828"/>
            <a:ext cx="384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15</a:t>
            </a:r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8031608" y="3888828"/>
            <a:ext cx="384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14</a:t>
            </a: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8055421" y="3888828"/>
            <a:ext cx="384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13</a:t>
            </a:r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>
            <a:off x="8058596" y="3888828"/>
            <a:ext cx="384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 dirty="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12</a:t>
            </a:r>
          </a:p>
        </p:txBody>
      </p:sp>
      <p:sp>
        <p:nvSpPr>
          <p:cNvPr id="9" name="Rectangle 6"/>
          <p:cNvSpPr>
            <a:spLocks/>
          </p:cNvSpPr>
          <p:nvPr/>
        </p:nvSpPr>
        <p:spPr bwMode="auto">
          <a:xfrm>
            <a:off x="8085583" y="3888828"/>
            <a:ext cx="3978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 dirty="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11</a:t>
            </a:r>
          </a:p>
        </p:txBody>
      </p:sp>
      <p:sp>
        <p:nvSpPr>
          <p:cNvPr id="10" name="Rectangle 7"/>
          <p:cNvSpPr>
            <a:spLocks/>
          </p:cNvSpPr>
          <p:nvPr/>
        </p:nvSpPr>
        <p:spPr bwMode="auto">
          <a:xfrm>
            <a:off x="8028433" y="3888828"/>
            <a:ext cx="384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 dirty="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10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8141146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9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8139558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8</a:t>
            </a:r>
          </a:p>
        </p:txBody>
      </p:sp>
      <p:sp>
        <p:nvSpPr>
          <p:cNvPr id="13" name="Rectangle 10"/>
          <p:cNvSpPr>
            <a:spLocks/>
          </p:cNvSpPr>
          <p:nvPr/>
        </p:nvSpPr>
        <p:spPr bwMode="auto">
          <a:xfrm>
            <a:off x="8164958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7</a:t>
            </a:r>
          </a:p>
        </p:txBody>
      </p:sp>
      <p:sp>
        <p:nvSpPr>
          <p:cNvPr id="14" name="Rectangle 11"/>
          <p:cNvSpPr>
            <a:spLocks/>
          </p:cNvSpPr>
          <p:nvPr/>
        </p:nvSpPr>
        <p:spPr bwMode="auto">
          <a:xfrm>
            <a:off x="8141146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6</a:t>
            </a:r>
          </a:p>
        </p:txBody>
      </p:sp>
      <p:sp>
        <p:nvSpPr>
          <p:cNvPr id="15" name="Rectangle 12"/>
          <p:cNvSpPr>
            <a:spLocks/>
          </p:cNvSpPr>
          <p:nvPr/>
        </p:nvSpPr>
        <p:spPr bwMode="auto">
          <a:xfrm>
            <a:off x="8155433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5</a:t>
            </a:r>
          </a:p>
        </p:txBody>
      </p:sp>
      <p:sp>
        <p:nvSpPr>
          <p:cNvPr id="16" name="Rectangle 13"/>
          <p:cNvSpPr>
            <a:spLocks/>
          </p:cNvSpPr>
          <p:nvPr/>
        </p:nvSpPr>
        <p:spPr bwMode="auto">
          <a:xfrm>
            <a:off x="8134796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4</a:t>
            </a:r>
          </a:p>
        </p:txBody>
      </p:sp>
      <p:sp>
        <p:nvSpPr>
          <p:cNvPr id="17" name="Rectangle 14"/>
          <p:cNvSpPr>
            <a:spLocks/>
          </p:cNvSpPr>
          <p:nvPr/>
        </p:nvSpPr>
        <p:spPr bwMode="auto">
          <a:xfrm>
            <a:off x="8158608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 dirty="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3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8161783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 dirty="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2</a:t>
            </a:r>
          </a:p>
        </p:txBody>
      </p:sp>
      <p:sp>
        <p:nvSpPr>
          <p:cNvPr id="19" name="Rectangle 16"/>
          <p:cNvSpPr>
            <a:spLocks/>
          </p:cNvSpPr>
          <p:nvPr/>
        </p:nvSpPr>
        <p:spPr bwMode="auto">
          <a:xfrm>
            <a:off x="8188771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 dirty="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1</a:t>
            </a:r>
          </a:p>
        </p:txBody>
      </p:sp>
      <p:pic>
        <p:nvPicPr>
          <p:cNvPr id="20" name="Apit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5041" y="3883855"/>
            <a:ext cx="464400" cy="45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64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53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9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aniella\Downloads\20140821_CHOICE GAME_v6\Slide4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" y="321"/>
            <a:ext cx="9142858" cy="51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373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aniella\Downloads\20140821_CHOICE GAME_v6\Slide4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" y="321"/>
            <a:ext cx="9142858" cy="51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885558" y="3724374"/>
            <a:ext cx="1150938" cy="8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1519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000">
              <a:solidFill>
                <a:srgbClr val="EC7124"/>
              </a:solidFill>
              <a:latin typeface="PF DinText Pro" pitchFamily="50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031608" y="3867894"/>
            <a:ext cx="100488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8052246" y="3888828"/>
            <a:ext cx="384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15</a:t>
            </a:r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8031608" y="3888828"/>
            <a:ext cx="384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14</a:t>
            </a: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8055421" y="3888828"/>
            <a:ext cx="384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13</a:t>
            </a:r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>
            <a:off x="8058596" y="3888828"/>
            <a:ext cx="384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 dirty="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12</a:t>
            </a:r>
          </a:p>
        </p:txBody>
      </p:sp>
      <p:sp>
        <p:nvSpPr>
          <p:cNvPr id="9" name="Rectangle 6"/>
          <p:cNvSpPr>
            <a:spLocks/>
          </p:cNvSpPr>
          <p:nvPr/>
        </p:nvSpPr>
        <p:spPr bwMode="auto">
          <a:xfrm>
            <a:off x="8085583" y="3888828"/>
            <a:ext cx="3978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 dirty="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11</a:t>
            </a:r>
          </a:p>
        </p:txBody>
      </p:sp>
      <p:sp>
        <p:nvSpPr>
          <p:cNvPr id="10" name="Rectangle 7"/>
          <p:cNvSpPr>
            <a:spLocks/>
          </p:cNvSpPr>
          <p:nvPr/>
        </p:nvSpPr>
        <p:spPr bwMode="auto">
          <a:xfrm>
            <a:off x="8028433" y="3888828"/>
            <a:ext cx="384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 dirty="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10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8141146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9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8139558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8</a:t>
            </a:r>
          </a:p>
        </p:txBody>
      </p:sp>
      <p:sp>
        <p:nvSpPr>
          <p:cNvPr id="13" name="Rectangle 10"/>
          <p:cNvSpPr>
            <a:spLocks/>
          </p:cNvSpPr>
          <p:nvPr/>
        </p:nvSpPr>
        <p:spPr bwMode="auto">
          <a:xfrm>
            <a:off x="8164958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7</a:t>
            </a:r>
          </a:p>
        </p:txBody>
      </p:sp>
      <p:sp>
        <p:nvSpPr>
          <p:cNvPr id="14" name="Rectangle 11"/>
          <p:cNvSpPr>
            <a:spLocks/>
          </p:cNvSpPr>
          <p:nvPr/>
        </p:nvSpPr>
        <p:spPr bwMode="auto">
          <a:xfrm>
            <a:off x="8141146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6</a:t>
            </a:r>
          </a:p>
        </p:txBody>
      </p:sp>
      <p:sp>
        <p:nvSpPr>
          <p:cNvPr id="15" name="Rectangle 12"/>
          <p:cNvSpPr>
            <a:spLocks/>
          </p:cNvSpPr>
          <p:nvPr/>
        </p:nvSpPr>
        <p:spPr bwMode="auto">
          <a:xfrm>
            <a:off x="8155433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5</a:t>
            </a:r>
          </a:p>
        </p:txBody>
      </p:sp>
      <p:sp>
        <p:nvSpPr>
          <p:cNvPr id="16" name="Rectangle 13"/>
          <p:cNvSpPr>
            <a:spLocks/>
          </p:cNvSpPr>
          <p:nvPr/>
        </p:nvSpPr>
        <p:spPr bwMode="auto">
          <a:xfrm>
            <a:off x="8134796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4</a:t>
            </a:r>
          </a:p>
        </p:txBody>
      </p:sp>
      <p:sp>
        <p:nvSpPr>
          <p:cNvPr id="17" name="Rectangle 14"/>
          <p:cNvSpPr>
            <a:spLocks/>
          </p:cNvSpPr>
          <p:nvPr/>
        </p:nvSpPr>
        <p:spPr bwMode="auto">
          <a:xfrm>
            <a:off x="8158608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 dirty="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3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8161783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 dirty="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2</a:t>
            </a:r>
          </a:p>
        </p:txBody>
      </p:sp>
      <p:sp>
        <p:nvSpPr>
          <p:cNvPr id="19" name="Rectangle 16"/>
          <p:cNvSpPr>
            <a:spLocks/>
          </p:cNvSpPr>
          <p:nvPr/>
        </p:nvSpPr>
        <p:spPr bwMode="auto">
          <a:xfrm>
            <a:off x="8188771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 dirty="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1</a:t>
            </a:r>
          </a:p>
        </p:txBody>
      </p:sp>
      <p:pic>
        <p:nvPicPr>
          <p:cNvPr id="20" name="Apit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5041" y="3883855"/>
            <a:ext cx="464400" cy="45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3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53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60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aniella\Downloads\20140821_CHOICE GAME_v6\Slide4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" y="321"/>
            <a:ext cx="9142858" cy="51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248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aniella\Downloads\20140821_CHOICE GAME_v6\Slide4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" y="321"/>
            <a:ext cx="9142858" cy="51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tângulo 50"/>
          <p:cNvSpPr/>
          <p:nvPr/>
        </p:nvSpPr>
        <p:spPr>
          <a:xfrm>
            <a:off x="7885558" y="3724374"/>
            <a:ext cx="1150938" cy="8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1519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000">
              <a:solidFill>
                <a:srgbClr val="EC7124"/>
              </a:solidFill>
              <a:latin typeface="PF DinText Pro" pitchFamily="50" charset="0"/>
              <a:cs typeface="Arial" pitchFamily="34" charset="0"/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8031608" y="3867894"/>
            <a:ext cx="100488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Rectangle 2"/>
          <p:cNvSpPr>
            <a:spLocks/>
          </p:cNvSpPr>
          <p:nvPr/>
        </p:nvSpPr>
        <p:spPr bwMode="auto">
          <a:xfrm>
            <a:off x="8052246" y="3888828"/>
            <a:ext cx="384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15</a:t>
            </a:r>
          </a:p>
        </p:txBody>
      </p:sp>
      <p:sp>
        <p:nvSpPr>
          <p:cNvPr id="54" name="Rectangle 3"/>
          <p:cNvSpPr>
            <a:spLocks/>
          </p:cNvSpPr>
          <p:nvPr/>
        </p:nvSpPr>
        <p:spPr bwMode="auto">
          <a:xfrm>
            <a:off x="8031608" y="3888828"/>
            <a:ext cx="384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14</a:t>
            </a:r>
          </a:p>
        </p:txBody>
      </p:sp>
      <p:sp>
        <p:nvSpPr>
          <p:cNvPr id="55" name="Rectangle 4"/>
          <p:cNvSpPr>
            <a:spLocks/>
          </p:cNvSpPr>
          <p:nvPr/>
        </p:nvSpPr>
        <p:spPr bwMode="auto">
          <a:xfrm>
            <a:off x="8055421" y="3888828"/>
            <a:ext cx="384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13</a:t>
            </a:r>
          </a:p>
        </p:txBody>
      </p:sp>
      <p:sp>
        <p:nvSpPr>
          <p:cNvPr id="56" name="Rectangle 5"/>
          <p:cNvSpPr>
            <a:spLocks/>
          </p:cNvSpPr>
          <p:nvPr/>
        </p:nvSpPr>
        <p:spPr bwMode="auto">
          <a:xfrm>
            <a:off x="8058596" y="3888828"/>
            <a:ext cx="384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 dirty="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12</a:t>
            </a:r>
          </a:p>
        </p:txBody>
      </p:sp>
      <p:sp>
        <p:nvSpPr>
          <p:cNvPr id="57" name="Rectangle 6"/>
          <p:cNvSpPr>
            <a:spLocks/>
          </p:cNvSpPr>
          <p:nvPr/>
        </p:nvSpPr>
        <p:spPr bwMode="auto">
          <a:xfrm>
            <a:off x="8085583" y="3888828"/>
            <a:ext cx="3978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 dirty="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11</a:t>
            </a:r>
          </a:p>
        </p:txBody>
      </p:sp>
      <p:sp>
        <p:nvSpPr>
          <p:cNvPr id="58" name="Rectangle 7"/>
          <p:cNvSpPr>
            <a:spLocks/>
          </p:cNvSpPr>
          <p:nvPr/>
        </p:nvSpPr>
        <p:spPr bwMode="auto">
          <a:xfrm>
            <a:off x="8028433" y="3888828"/>
            <a:ext cx="384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 dirty="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10</a:t>
            </a:r>
          </a:p>
        </p:txBody>
      </p:sp>
      <p:sp>
        <p:nvSpPr>
          <p:cNvPr id="59" name="Rectangle 8"/>
          <p:cNvSpPr>
            <a:spLocks/>
          </p:cNvSpPr>
          <p:nvPr/>
        </p:nvSpPr>
        <p:spPr bwMode="auto">
          <a:xfrm>
            <a:off x="8141146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9</a:t>
            </a:r>
          </a:p>
        </p:txBody>
      </p:sp>
      <p:sp>
        <p:nvSpPr>
          <p:cNvPr id="60" name="Rectangle 9"/>
          <p:cNvSpPr>
            <a:spLocks/>
          </p:cNvSpPr>
          <p:nvPr/>
        </p:nvSpPr>
        <p:spPr bwMode="auto">
          <a:xfrm>
            <a:off x="8139558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8</a:t>
            </a:r>
          </a:p>
        </p:txBody>
      </p:sp>
      <p:sp>
        <p:nvSpPr>
          <p:cNvPr id="61" name="Rectangle 10"/>
          <p:cNvSpPr>
            <a:spLocks/>
          </p:cNvSpPr>
          <p:nvPr/>
        </p:nvSpPr>
        <p:spPr bwMode="auto">
          <a:xfrm>
            <a:off x="8164958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7</a:t>
            </a:r>
          </a:p>
        </p:txBody>
      </p:sp>
      <p:sp>
        <p:nvSpPr>
          <p:cNvPr id="62" name="Rectangle 11"/>
          <p:cNvSpPr>
            <a:spLocks/>
          </p:cNvSpPr>
          <p:nvPr/>
        </p:nvSpPr>
        <p:spPr bwMode="auto">
          <a:xfrm>
            <a:off x="8141146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6</a:t>
            </a:r>
          </a:p>
        </p:txBody>
      </p:sp>
      <p:sp>
        <p:nvSpPr>
          <p:cNvPr id="63" name="Rectangle 12"/>
          <p:cNvSpPr>
            <a:spLocks/>
          </p:cNvSpPr>
          <p:nvPr/>
        </p:nvSpPr>
        <p:spPr bwMode="auto">
          <a:xfrm>
            <a:off x="8155433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5</a:t>
            </a:r>
          </a:p>
        </p:txBody>
      </p:sp>
      <p:sp>
        <p:nvSpPr>
          <p:cNvPr id="64" name="Rectangle 13"/>
          <p:cNvSpPr>
            <a:spLocks/>
          </p:cNvSpPr>
          <p:nvPr/>
        </p:nvSpPr>
        <p:spPr bwMode="auto">
          <a:xfrm>
            <a:off x="8134796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4</a:t>
            </a:r>
          </a:p>
        </p:txBody>
      </p:sp>
      <p:sp>
        <p:nvSpPr>
          <p:cNvPr id="65" name="Rectangle 14"/>
          <p:cNvSpPr>
            <a:spLocks/>
          </p:cNvSpPr>
          <p:nvPr/>
        </p:nvSpPr>
        <p:spPr bwMode="auto">
          <a:xfrm>
            <a:off x="8158608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 dirty="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3</a:t>
            </a:r>
          </a:p>
        </p:txBody>
      </p:sp>
      <p:sp>
        <p:nvSpPr>
          <p:cNvPr id="66" name="Rectangle 15"/>
          <p:cNvSpPr>
            <a:spLocks/>
          </p:cNvSpPr>
          <p:nvPr/>
        </p:nvSpPr>
        <p:spPr bwMode="auto">
          <a:xfrm>
            <a:off x="8161783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 dirty="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2</a:t>
            </a:r>
          </a:p>
        </p:txBody>
      </p:sp>
      <p:sp>
        <p:nvSpPr>
          <p:cNvPr id="67" name="Rectangle 16"/>
          <p:cNvSpPr>
            <a:spLocks/>
          </p:cNvSpPr>
          <p:nvPr/>
        </p:nvSpPr>
        <p:spPr bwMode="auto">
          <a:xfrm>
            <a:off x="8188771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 dirty="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1</a:t>
            </a:r>
          </a:p>
        </p:txBody>
      </p:sp>
      <p:pic>
        <p:nvPicPr>
          <p:cNvPr id="68" name="Apit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5041" y="3883855"/>
            <a:ext cx="464400" cy="45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67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536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</p:childTnLst>
        </p:cTn>
      </p:par>
    </p:tnLst>
    <p:bldLst>
      <p:bldP spid="53" grpId="0" autoUpdateAnimBg="0"/>
      <p:bldP spid="54" grpId="0" autoUpdateAnimBg="0"/>
      <p:bldP spid="55" grpId="0" autoUpdateAnimBg="0"/>
      <p:bldP spid="56" grpId="0" autoUpdateAnimBg="0"/>
      <p:bldP spid="57" grpId="0" autoUpdateAnimBg="0"/>
      <p:bldP spid="58" grpId="0" autoUpdateAnimBg="0"/>
      <p:bldP spid="59" grpId="0" autoUpdateAnimBg="0"/>
      <p:bldP spid="60" grpId="0" autoUpdateAnimBg="0"/>
      <p:bldP spid="61" grpId="0" autoUpdateAnimBg="0"/>
      <p:bldP spid="62" grpId="0" autoUpdateAnimBg="0"/>
      <p:bldP spid="63" grpId="0" autoUpdateAnimBg="0"/>
      <p:bldP spid="64" grpId="0" autoUpdateAnimBg="0"/>
      <p:bldP spid="65" grpId="0" autoUpdateAnimBg="0"/>
      <p:bldP spid="66" grpId="0" autoUpdateAnimBg="0"/>
      <p:bldP spid="67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07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aniella\Desktop\20140429_WS_Game_Vivenda VF\Slide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/>
          <p:nvPr/>
        </p:nvSpPr>
        <p:spPr>
          <a:xfrm>
            <a:off x="-14808" y="4196870"/>
            <a:ext cx="9158808" cy="411510"/>
          </a:xfrm>
          <a:prstGeom prst="rect">
            <a:avLst/>
          </a:prstGeom>
          <a:solidFill>
            <a:srgbClr val="3814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961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aniella\Downloads\20140821_CHOICE GAME_v6\Slide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" y="321"/>
            <a:ext cx="9142858" cy="51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057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aniella\Downloads\20140821_CHOICE GAME_v6\Slide4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" y="321"/>
            <a:ext cx="9142858" cy="51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885558" y="3724374"/>
            <a:ext cx="1150938" cy="8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1519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000">
              <a:solidFill>
                <a:srgbClr val="EC7124"/>
              </a:solidFill>
              <a:latin typeface="PF DinText Pro" pitchFamily="50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031608" y="3867894"/>
            <a:ext cx="100488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8052246" y="3888828"/>
            <a:ext cx="384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15</a:t>
            </a:r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8031608" y="3888828"/>
            <a:ext cx="384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14</a:t>
            </a: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8055421" y="3888828"/>
            <a:ext cx="384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13</a:t>
            </a:r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>
            <a:off x="8058596" y="3888828"/>
            <a:ext cx="384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 dirty="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12</a:t>
            </a:r>
          </a:p>
        </p:txBody>
      </p:sp>
      <p:sp>
        <p:nvSpPr>
          <p:cNvPr id="9" name="Rectangle 6"/>
          <p:cNvSpPr>
            <a:spLocks/>
          </p:cNvSpPr>
          <p:nvPr/>
        </p:nvSpPr>
        <p:spPr bwMode="auto">
          <a:xfrm>
            <a:off x="8085583" y="3888828"/>
            <a:ext cx="3978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 dirty="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11</a:t>
            </a:r>
          </a:p>
        </p:txBody>
      </p:sp>
      <p:sp>
        <p:nvSpPr>
          <p:cNvPr id="10" name="Rectangle 7"/>
          <p:cNvSpPr>
            <a:spLocks/>
          </p:cNvSpPr>
          <p:nvPr/>
        </p:nvSpPr>
        <p:spPr bwMode="auto">
          <a:xfrm>
            <a:off x="8028433" y="3888828"/>
            <a:ext cx="384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 dirty="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10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8141146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9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8139558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8</a:t>
            </a:r>
          </a:p>
        </p:txBody>
      </p:sp>
      <p:sp>
        <p:nvSpPr>
          <p:cNvPr id="13" name="Rectangle 10"/>
          <p:cNvSpPr>
            <a:spLocks/>
          </p:cNvSpPr>
          <p:nvPr/>
        </p:nvSpPr>
        <p:spPr bwMode="auto">
          <a:xfrm>
            <a:off x="8164958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7</a:t>
            </a:r>
          </a:p>
        </p:txBody>
      </p:sp>
      <p:sp>
        <p:nvSpPr>
          <p:cNvPr id="14" name="Rectangle 11"/>
          <p:cNvSpPr>
            <a:spLocks/>
          </p:cNvSpPr>
          <p:nvPr/>
        </p:nvSpPr>
        <p:spPr bwMode="auto">
          <a:xfrm>
            <a:off x="8141146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6</a:t>
            </a:r>
          </a:p>
        </p:txBody>
      </p:sp>
      <p:sp>
        <p:nvSpPr>
          <p:cNvPr id="15" name="Rectangle 12"/>
          <p:cNvSpPr>
            <a:spLocks/>
          </p:cNvSpPr>
          <p:nvPr/>
        </p:nvSpPr>
        <p:spPr bwMode="auto">
          <a:xfrm>
            <a:off x="8155433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5</a:t>
            </a:r>
          </a:p>
        </p:txBody>
      </p:sp>
      <p:sp>
        <p:nvSpPr>
          <p:cNvPr id="16" name="Rectangle 13"/>
          <p:cNvSpPr>
            <a:spLocks/>
          </p:cNvSpPr>
          <p:nvPr/>
        </p:nvSpPr>
        <p:spPr bwMode="auto">
          <a:xfrm>
            <a:off x="8134796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4</a:t>
            </a:r>
          </a:p>
        </p:txBody>
      </p:sp>
      <p:sp>
        <p:nvSpPr>
          <p:cNvPr id="17" name="Rectangle 14"/>
          <p:cNvSpPr>
            <a:spLocks/>
          </p:cNvSpPr>
          <p:nvPr/>
        </p:nvSpPr>
        <p:spPr bwMode="auto">
          <a:xfrm>
            <a:off x="8158608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 dirty="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3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8161783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 dirty="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2</a:t>
            </a:r>
          </a:p>
        </p:txBody>
      </p:sp>
      <p:sp>
        <p:nvSpPr>
          <p:cNvPr id="19" name="Rectangle 16"/>
          <p:cNvSpPr>
            <a:spLocks/>
          </p:cNvSpPr>
          <p:nvPr/>
        </p:nvSpPr>
        <p:spPr bwMode="auto">
          <a:xfrm>
            <a:off x="8188771" y="3888828"/>
            <a:ext cx="192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 dirty="0">
                <a:solidFill>
                  <a:srgbClr val="EC7124"/>
                </a:solidFill>
                <a:latin typeface="PF DinText Pro" pitchFamily="50" charset="0"/>
                <a:ea typeface="GothamCondensed-Bold"/>
                <a:cs typeface="Arial" pitchFamily="34" charset="0"/>
                <a:sym typeface="GothamCondensed-Bold"/>
              </a:rPr>
              <a:t>1</a:t>
            </a:r>
          </a:p>
        </p:txBody>
      </p:sp>
      <p:pic>
        <p:nvPicPr>
          <p:cNvPr id="20" name="Apit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5041" y="3883855"/>
            <a:ext cx="464400" cy="45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18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53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951892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aniella\Downloads\20140821_CHOICE GAME_v6\Slide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" y="321"/>
            <a:ext cx="9142858" cy="51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9509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Daniella\Desktop\20140429_WS_Game_Vivenda VF\Slide7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5274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ulaSato\Google Drive\Marketing\2. Comunicação\1. Institucional\4. Banco de Imagens\2. Fotos Compradas\1529558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08"/>
          <a:stretch/>
        </p:blipFill>
        <p:spPr bwMode="auto">
          <a:xfrm>
            <a:off x="0" y="-525905"/>
            <a:ext cx="9144000" cy="512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9502"/>
            <a:ext cx="4262468" cy="3777441"/>
          </a:xfrm>
          <a:prstGeom prst="rect">
            <a:avLst/>
          </a:prstGeom>
        </p:spPr>
      </p:pic>
      <p:sp>
        <p:nvSpPr>
          <p:cNvPr id="10" name="Espaço Reservado para Texto 13"/>
          <p:cNvSpPr txBox="1">
            <a:spLocks/>
          </p:cNvSpPr>
          <p:nvPr/>
        </p:nvSpPr>
        <p:spPr>
          <a:xfrm>
            <a:off x="4807168" y="927247"/>
            <a:ext cx="4080163" cy="21939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381460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381460"/>
                </a:solidFill>
                <a:latin typeface="PF DinText Pro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81460"/>
                </a:solidFill>
                <a:latin typeface="PF DinText Pro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381460"/>
                </a:solidFill>
                <a:latin typeface="PF DinText Pro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381460"/>
                </a:solidFill>
                <a:latin typeface="PF DinText Pro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300" dirty="0">
                <a:solidFill>
                  <a:schemeClr val="bg1"/>
                </a:solidFill>
                <a:latin typeface="PF DinText Pro Medium" pitchFamily="50" charset="0"/>
              </a:rPr>
              <a:t>BRAINSTORMING</a:t>
            </a:r>
          </a:p>
          <a:p>
            <a:endParaRPr lang="pt-BR" sz="3000" dirty="0">
              <a:solidFill>
                <a:srgbClr val="EC7124"/>
              </a:solidFill>
            </a:endParaRPr>
          </a:p>
          <a:p>
            <a:r>
              <a:rPr lang="pt-BR" sz="2800" dirty="0">
                <a:solidFill>
                  <a:srgbClr val="EC7124"/>
                </a:solidFill>
              </a:rPr>
              <a:t>PARA TER UMA BOA IDEIA, É PRECISO TER MUITAS IDEIAS</a:t>
            </a:r>
          </a:p>
        </p:txBody>
      </p:sp>
      <p:pic>
        <p:nvPicPr>
          <p:cNvPr id="61442" name="Picture 2" descr="C:\Users\Daniella\Desktop\20140429_WS_Game_Vivenda VF\Slide78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2" t="8336" r="4028" b="36458"/>
          <a:stretch/>
        </p:blipFill>
        <p:spPr bwMode="auto">
          <a:xfrm>
            <a:off x="4772210" y="411510"/>
            <a:ext cx="4026091" cy="283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6018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Daniella\Desktop\20140429_WS_Game_Vivenda VF\Slide8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8434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pt-BR" sz="4400" dirty="0"/>
              <a:t>VAMOS LÁ?	</a:t>
            </a:r>
          </a:p>
        </p:txBody>
      </p:sp>
      <p:pic>
        <p:nvPicPr>
          <p:cNvPr id="67586" name="Picture 2" descr="C:\Users\Daniella\Desktop\20140429_WS_Game_Vivenda VF\Slide8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" t="29643" r="48513" b="40715"/>
          <a:stretch/>
        </p:blipFill>
        <p:spPr bwMode="auto">
          <a:xfrm>
            <a:off x="611560" y="1491630"/>
            <a:ext cx="4107977" cy="152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5145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Daniella\Downloads\20140821_CHOICE GAME_v6\Slide8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" y="321"/>
            <a:ext cx="9142858" cy="51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1458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Daniella\Downloads\20140821_CHOICE GAME_v6\Slide8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" y="321"/>
            <a:ext cx="9142858" cy="51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602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4098" name="Picture 2" descr="C:\Users\Daniella\Downloads\choice game banco pérola\slide 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" y="321"/>
            <a:ext cx="9142858" cy="51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1058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Daniella\Downloads\20140821_CHOICE GAME_v6\Slide9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" y="321"/>
            <a:ext cx="9142858" cy="51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9249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Daniella\Downloads\20140821_CHOICE GAME_v6\Slide9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" y="321"/>
            <a:ext cx="9142858" cy="51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5391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Daniella\Downloads\20140821_CHOICE GAME_v6\Slide9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" y="321"/>
            <a:ext cx="9142858" cy="51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7388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pt-BR" sz="4400" dirty="0"/>
              <a:t>SEU DESAFIO</a:t>
            </a:r>
            <a:endParaRPr lang="pt-BR" sz="4400" dirty="0">
              <a:solidFill>
                <a:srgbClr val="EC7124"/>
              </a:solidFill>
            </a:endParaRPr>
          </a:p>
        </p:txBody>
      </p:sp>
      <p:pic>
        <p:nvPicPr>
          <p:cNvPr id="79874" name="Picture 2" descr="C:\Users\Daniella\Desktop\20140429_WS_Game_Vivenda VF\Slide9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28309" r="41633" b="43381"/>
          <a:stretch/>
        </p:blipFill>
        <p:spPr bwMode="auto">
          <a:xfrm>
            <a:off x="525904" y="1491630"/>
            <a:ext cx="4817660" cy="145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2803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323528" y="555526"/>
            <a:ext cx="8352928" cy="172819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pt-BR" sz="5800" b="1" dirty="0">
                <a:latin typeface="+mn-lt"/>
              </a:rPr>
              <a:t>25 MINUTOS PARA</a:t>
            </a:r>
          </a:p>
          <a:p>
            <a:endParaRPr lang="pt-BR" dirty="0">
              <a:latin typeface="+mn-lt"/>
            </a:endParaRPr>
          </a:p>
          <a:p>
            <a:r>
              <a:rPr lang="pt-BR" dirty="0">
                <a:latin typeface="+mn-lt"/>
              </a:rPr>
              <a:t>Criar um projeto ou negócio social pioneiro que torne a escola mais interessante e contribua para reduzir a evasão no ensino médio!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876374" y="2427734"/>
            <a:ext cx="7512050" cy="792162"/>
          </a:xfrm>
        </p:spPr>
        <p:txBody>
          <a:bodyPr>
            <a:noAutofit/>
          </a:bodyPr>
          <a:lstStyle/>
          <a:p>
            <a:r>
              <a:rPr lang="pt-BR" sz="1800" dirty="0">
                <a:latin typeface="+mn-lt"/>
              </a:rPr>
              <a:t>Critérios:</a:t>
            </a:r>
          </a:p>
          <a:p>
            <a:pPr marL="457200" indent="-457200">
              <a:buFontTx/>
              <a:buChar char="-"/>
            </a:pPr>
            <a:r>
              <a:rPr lang="pt-BR" sz="1800" dirty="0">
                <a:latin typeface="+mn-lt"/>
              </a:rPr>
              <a:t>Projeto (início, meio e fim)</a:t>
            </a:r>
          </a:p>
          <a:p>
            <a:pPr marL="457200" indent="-457200">
              <a:buFontTx/>
              <a:buChar char="-"/>
            </a:pPr>
            <a:r>
              <a:rPr lang="pt-BR" sz="1800" dirty="0">
                <a:latin typeface="+mn-lt"/>
              </a:rPr>
              <a:t>Potencial de venda para captação de recursos </a:t>
            </a:r>
          </a:p>
          <a:p>
            <a:pPr marL="457200" indent="-457200">
              <a:buFontTx/>
              <a:buChar char="-"/>
            </a:pPr>
            <a:r>
              <a:rPr lang="pt-BR" sz="1800" dirty="0">
                <a:latin typeface="+mn-lt"/>
              </a:rPr>
              <a:t>Gerenciamento de acordo com realidade de São Mateus do Maranhão (educação na localidade, estrutura, atuação geográfica)</a:t>
            </a:r>
          </a:p>
          <a:p>
            <a:pPr marL="457200" indent="-457200">
              <a:buFontTx/>
              <a:buChar char="-"/>
            </a:pPr>
            <a:r>
              <a:rPr lang="pt-BR" sz="1800" dirty="0">
                <a:latin typeface="+mn-lt"/>
              </a:rPr>
              <a:t>Potencial replicação para outras cidades</a:t>
            </a:r>
          </a:p>
        </p:txBody>
      </p:sp>
    </p:spTree>
    <p:extLst>
      <p:ext uri="{BB962C8B-B14F-4D97-AF65-F5344CB8AC3E}">
        <p14:creationId xmlns:p14="http://schemas.microsoft.com/office/powerpoint/2010/main" val="32663361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CADA EQUIPE APRESENTARÁ O PITCH PARA UMA </a:t>
            </a:r>
            <a:r>
              <a:rPr lang="pt-BR" sz="3600" dirty="0">
                <a:solidFill>
                  <a:srgbClr val="EC7124"/>
                </a:solidFill>
              </a:rPr>
              <a:t>BANCA DE INVESTIDORES</a:t>
            </a:r>
          </a:p>
        </p:txBody>
      </p:sp>
      <p:pic>
        <p:nvPicPr>
          <p:cNvPr id="81922" name="Picture 2" descr="C:\Users\Daniella\Desktop\20140429_WS_Game_Vivenda VF\Slide9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5" t="28767" r="14778" b="26922"/>
          <a:stretch/>
        </p:blipFill>
        <p:spPr bwMode="auto">
          <a:xfrm>
            <a:off x="611560" y="1467133"/>
            <a:ext cx="7416824" cy="227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9224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3" descr="C:\Users\Daniella\Desktop\20140429_WS_Game_Vivenda VF\Slide9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16" y="689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11560" y="1203598"/>
            <a:ext cx="3600400" cy="6120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MEMBRO</a:t>
            </a:r>
          </a:p>
        </p:txBody>
      </p:sp>
    </p:spTree>
    <p:extLst>
      <p:ext uri="{BB962C8B-B14F-4D97-AF65-F5344CB8AC3E}">
        <p14:creationId xmlns:p14="http://schemas.microsoft.com/office/powerpoint/2010/main" val="15095087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Users\Daniella\Desktop\20140429_WS_Game_Vivenda VF\Slide1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3633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Users\Daniella\Desktop\20140429_WS_Game_Vivenda VF\Slide1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1" y="1676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63401" y="636823"/>
            <a:ext cx="3816424" cy="75608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UNIVERSITÁRIOS</a:t>
            </a:r>
          </a:p>
        </p:txBody>
      </p:sp>
    </p:spTree>
    <p:extLst>
      <p:ext uri="{BB962C8B-B14F-4D97-AF65-F5344CB8AC3E}">
        <p14:creationId xmlns:p14="http://schemas.microsoft.com/office/powerpoint/2010/main" val="2128071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aulaSato\Downloads\Captando Investimento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384" y="339403"/>
            <a:ext cx="6453232" cy="38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153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Daniella\Desktop\20140429_WS_Game_Vivenda VF\Slide2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" y="-20538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4600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C:\Users\Felipe\Google Drive\Marketing\2. Comunicação\1. Institucional\4. Banco de Imagens\2. Fotos Compradas\8071619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7" b="9290"/>
          <a:stretch/>
        </p:blipFill>
        <p:spPr bwMode="auto">
          <a:xfrm>
            <a:off x="14266" y="0"/>
            <a:ext cx="9129734" cy="460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83518"/>
            <a:ext cx="4224179" cy="3743509"/>
          </a:xfrm>
          <a:prstGeom prst="rect">
            <a:avLst/>
          </a:prstGeom>
        </p:spPr>
      </p:pic>
      <p:sp>
        <p:nvSpPr>
          <p:cNvPr id="10" name="Espaço Reservado para Texto 13"/>
          <p:cNvSpPr txBox="1">
            <a:spLocks/>
          </p:cNvSpPr>
          <p:nvPr/>
        </p:nvSpPr>
        <p:spPr>
          <a:xfrm>
            <a:off x="611560" y="1203598"/>
            <a:ext cx="3625850" cy="219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381460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381460"/>
                </a:solidFill>
                <a:latin typeface="PF DinText Pro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81460"/>
                </a:solidFill>
                <a:latin typeface="PF DinText Pro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381460"/>
                </a:solidFill>
                <a:latin typeface="PF DinText Pro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381460"/>
                </a:solidFill>
                <a:latin typeface="PF DinText Pro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dirty="0">
                <a:solidFill>
                  <a:schemeClr val="bg1"/>
                </a:solidFill>
                <a:latin typeface="Bauhaus 93" panose="04030905020B02020C02" pitchFamily="82" charset="0"/>
              </a:rPr>
              <a:t>PITCH</a:t>
            </a:r>
          </a:p>
          <a:p>
            <a:r>
              <a:rPr lang="pt-BR" b="1" dirty="0">
                <a:latin typeface="Bauhaus 93" panose="04030905020B02020C02" pitchFamily="82" charset="0"/>
              </a:rPr>
              <a:t>5 MINUTOS</a:t>
            </a:r>
          </a:p>
        </p:txBody>
      </p:sp>
      <p:pic>
        <p:nvPicPr>
          <p:cNvPr id="88066" name="Picture 2" descr="C:\Users\Daniella\Desktop\20140429_WS_Game_Vivenda VF\Slide105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t="24247" r="66715" b="45519"/>
          <a:stretch/>
        </p:blipFill>
        <p:spPr bwMode="auto">
          <a:xfrm>
            <a:off x="614418" y="1203598"/>
            <a:ext cx="2524836" cy="155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5406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C:\Users\Felipe\Google Drive\Marketing\2. Comunicação\1. Institucional\4. Banco de Imagens\2. Fotos Compradas\8071619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7" b="9290"/>
          <a:stretch/>
        </p:blipFill>
        <p:spPr bwMode="auto">
          <a:xfrm>
            <a:off x="14266" y="0"/>
            <a:ext cx="9129734" cy="460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83518"/>
            <a:ext cx="4224179" cy="3743509"/>
          </a:xfrm>
          <a:prstGeom prst="rect">
            <a:avLst/>
          </a:prstGeom>
        </p:spPr>
      </p:pic>
      <p:sp>
        <p:nvSpPr>
          <p:cNvPr id="10" name="Espaço Reservado para Texto 13"/>
          <p:cNvSpPr txBox="1">
            <a:spLocks/>
          </p:cNvSpPr>
          <p:nvPr/>
        </p:nvSpPr>
        <p:spPr>
          <a:xfrm>
            <a:off x="611560" y="1203598"/>
            <a:ext cx="3625850" cy="21939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381460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381460"/>
                </a:solidFill>
                <a:latin typeface="PF DinText Pro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81460"/>
                </a:solidFill>
                <a:latin typeface="PF DinText Pro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381460"/>
                </a:solidFill>
                <a:latin typeface="PF DinText Pro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381460"/>
                </a:solidFill>
                <a:latin typeface="PF DinText Pro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dirty="0">
                <a:solidFill>
                  <a:schemeClr val="bg1"/>
                </a:solidFill>
              </a:rPr>
              <a:t>PERGUNTA DOS INVESTIDORES</a:t>
            </a:r>
          </a:p>
          <a:p>
            <a:r>
              <a:rPr lang="pt-BR" b="1" dirty="0"/>
              <a:t>2 MINUTOS</a:t>
            </a:r>
          </a:p>
        </p:txBody>
      </p:sp>
      <p:pic>
        <p:nvPicPr>
          <p:cNvPr id="89090" name="Picture 2" descr="C:\Users\Daniella\Desktop\20140429_WS_Game_Vivenda VF\Slide106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" t="22148" r="53137" b="38847"/>
          <a:stretch/>
        </p:blipFill>
        <p:spPr bwMode="auto">
          <a:xfrm>
            <a:off x="425627" y="1141593"/>
            <a:ext cx="3875964" cy="200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9067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C:\Users\Daniella\Desktop\20140429_WS_Game_Vivenda VF\Slide1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6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0713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2856" y="2326"/>
            <a:ext cx="4585648" cy="458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9502"/>
            <a:ext cx="4262468" cy="3777441"/>
          </a:xfrm>
          <a:prstGeom prst="rect">
            <a:avLst/>
          </a:prstGeom>
        </p:spPr>
      </p:pic>
      <p:sp>
        <p:nvSpPr>
          <p:cNvPr id="10" name="Espaço Reservado para Texto 1"/>
          <p:cNvSpPr txBox="1">
            <a:spLocks/>
          </p:cNvSpPr>
          <p:nvPr/>
        </p:nvSpPr>
        <p:spPr>
          <a:xfrm>
            <a:off x="611560" y="712178"/>
            <a:ext cx="3335338" cy="1754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  <a:latin typeface="PF DinText Pro Medium" pitchFamily="50" charset="0"/>
              </a:rPr>
              <a:t>QUANTO CADA EQUIPE RECEBEU?</a:t>
            </a:r>
            <a:endParaRPr lang="pt-BR" dirty="0">
              <a:solidFill>
                <a:srgbClr val="381460"/>
              </a:solidFill>
              <a:latin typeface="PF DinText Pro Medium" pitchFamily="50" charset="0"/>
            </a:endParaRPr>
          </a:p>
        </p:txBody>
      </p:sp>
      <p:pic>
        <p:nvPicPr>
          <p:cNvPr id="93186" name="Picture 2" descr="C:\Users\Daniella\Desktop\20140429_WS_Game_Vivenda VF\Slide110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" t="12668" r="59481" b="50449"/>
          <a:stretch/>
        </p:blipFill>
        <p:spPr bwMode="auto">
          <a:xfrm>
            <a:off x="507845" y="640752"/>
            <a:ext cx="3193577" cy="189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3124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5"/>
          <p:cNvSpPr>
            <a:spLocks noGrp="1"/>
          </p:cNvSpPr>
          <p:nvPr>
            <p:ph type="body" sz="quarter" idx="12"/>
          </p:nvPr>
        </p:nvSpPr>
        <p:spPr>
          <a:xfrm>
            <a:off x="4932040" y="699542"/>
            <a:ext cx="3960440" cy="2881858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EC7124"/>
                </a:solidFill>
              </a:rPr>
              <a:t>E O VENCEDOR FOI...</a:t>
            </a:r>
            <a:endParaRPr lang="pt-BR" sz="4000" dirty="0">
              <a:latin typeface="PF DinText Pro" pitchFamily="50" charset="0"/>
            </a:endParaRPr>
          </a:p>
        </p:txBody>
      </p:sp>
      <p:pic>
        <p:nvPicPr>
          <p:cNvPr id="16387" name="Picture 3" descr="C:\Users\PaulaSato\Google Drive\Marketing\2. Comunicação\1. Institucional\4. Banco de Imagens\2. Fotos Compradas\185496686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CF8EF"/>
              </a:clrFrom>
              <a:clrTo>
                <a:srgbClr val="FCF8E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2" b="14323"/>
          <a:stretch/>
        </p:blipFill>
        <p:spPr bwMode="auto">
          <a:xfrm>
            <a:off x="382650" y="699542"/>
            <a:ext cx="4368861" cy="312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0" name="Picture 2" descr="C:\Users\Daniella\Desktop\20140429_WS_Game_Vivenda VF\Slide11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3" t="12042" r="3137" b="57444"/>
          <a:stretch/>
        </p:blipFill>
        <p:spPr bwMode="auto">
          <a:xfrm>
            <a:off x="4860032" y="627534"/>
            <a:ext cx="4026090" cy="156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1724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PaulaSato\Downloads\Conheça quem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292" y="389929"/>
            <a:ext cx="6313416" cy="398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2589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4596623"/>
            <a:ext cx="9144000" cy="546877"/>
          </a:xfrm>
          <a:prstGeom prst="rect">
            <a:avLst/>
          </a:prstGeom>
          <a:solidFill>
            <a:srgbClr val="F670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ctr"/>
            <a:endParaRPr lang="en-US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58" y="4564103"/>
            <a:ext cx="1088042" cy="611917"/>
          </a:xfrm>
          <a:prstGeom prst="rect">
            <a:avLst/>
          </a:prstGeom>
        </p:spPr>
      </p:pic>
      <p:pic>
        <p:nvPicPr>
          <p:cNvPr id="4100" name="Picture 4" descr="http://www.geekie.com.br/wp-content/themes/geekie/img/tela_perfil_comp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37406"/>
            <a:ext cx="5796136" cy="307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://www.emece.com.br/site/images/stories/logogeeki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7494"/>
            <a:ext cx="3334233" cy="110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8323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4596623"/>
            <a:ext cx="9144000" cy="546877"/>
          </a:xfrm>
          <a:prstGeom prst="rect">
            <a:avLst/>
          </a:prstGeom>
          <a:solidFill>
            <a:srgbClr val="F670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ctr"/>
            <a:endParaRPr lang="en-US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58" y="4564103"/>
            <a:ext cx="1088042" cy="61191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854209"/>
            <a:ext cx="5274332" cy="3074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656610376"/>
              </p:ext>
            </p:extLst>
          </p:nvPr>
        </p:nvGraphicFramePr>
        <p:xfrm>
          <a:off x="262446" y="530276"/>
          <a:ext cx="3048000" cy="3769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873081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C:\Users\Daniella\Desktop\20140429_WS_Game_Vivenda VF\Slide1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085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045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pit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661599" y="2941892"/>
            <a:ext cx="487363" cy="48736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4104"/>
            <a:ext cx="9144000" cy="57939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223135"/>
            <a:ext cx="2056759" cy="115692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999" r="55"/>
          <a:stretch/>
        </p:blipFill>
        <p:spPr>
          <a:xfrm>
            <a:off x="-180527" y="-167951"/>
            <a:ext cx="9324528" cy="4732054"/>
          </a:xfrm>
          <a:prstGeom prst="rect">
            <a:avLst/>
          </a:prstGeom>
        </p:spPr>
      </p:pic>
      <p:sp>
        <p:nvSpPr>
          <p:cNvPr id="15" name="AutoShape 4"/>
          <p:cNvSpPr>
            <a:spLocks/>
          </p:cNvSpPr>
          <p:nvPr/>
        </p:nvSpPr>
        <p:spPr bwMode="auto">
          <a:xfrm>
            <a:off x="503488" y="2760776"/>
            <a:ext cx="7956498" cy="849596"/>
          </a:xfrm>
          <a:prstGeom prst="roundRect">
            <a:avLst>
              <a:gd name="adj" fmla="val 50000"/>
            </a:avLst>
          </a:prstGeom>
          <a:solidFill>
            <a:srgbClr val="381460"/>
          </a:solidFill>
          <a:ln>
            <a:noFill/>
          </a:ln>
          <a:extLst/>
        </p:spPr>
        <p:txBody>
          <a:bodyPr lIns="0" tIns="0" rIns="0" bIns="0"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16" name="Rectangle 5"/>
          <p:cNvSpPr>
            <a:spLocks/>
          </p:cNvSpPr>
          <p:nvPr/>
        </p:nvSpPr>
        <p:spPr bwMode="auto">
          <a:xfrm>
            <a:off x="2070246" y="2893436"/>
            <a:ext cx="51296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GothamCondensed-Light" charset="0"/>
                <a:cs typeface="Arial" pitchFamily="34" charset="0"/>
                <a:sym typeface="GothamCondensed-Light" charset="0"/>
              </a:rPr>
              <a:t>45</a:t>
            </a:r>
          </a:p>
        </p:txBody>
      </p:sp>
      <p:sp>
        <p:nvSpPr>
          <p:cNvPr id="17" name="Rectangle 6"/>
          <p:cNvSpPr>
            <a:spLocks/>
          </p:cNvSpPr>
          <p:nvPr/>
        </p:nvSpPr>
        <p:spPr bwMode="auto">
          <a:xfrm>
            <a:off x="4331904" y="2893436"/>
            <a:ext cx="51296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GothamCondensed-Light" charset="0"/>
                <a:cs typeface="Arial" pitchFamily="34" charset="0"/>
                <a:sym typeface="GothamCondensed-Light" charset="0"/>
              </a:rPr>
              <a:t>30</a:t>
            </a: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6604177" y="2893436"/>
            <a:ext cx="51296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GothamCondensed-Light" charset="0"/>
                <a:cs typeface="Arial" pitchFamily="34" charset="0"/>
                <a:sym typeface="GothamCondensed-Light" charset="0"/>
              </a:rPr>
              <a:t>15</a:t>
            </a:r>
          </a:p>
        </p:txBody>
      </p:sp>
      <p:sp>
        <p:nvSpPr>
          <p:cNvPr id="19" name="Rectangle 8"/>
          <p:cNvSpPr>
            <a:spLocks/>
          </p:cNvSpPr>
          <p:nvPr/>
        </p:nvSpPr>
        <p:spPr bwMode="auto">
          <a:xfrm>
            <a:off x="7789865" y="2893436"/>
            <a:ext cx="25648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GothamCondensed-Light" charset="0"/>
                <a:cs typeface="Arial" pitchFamily="34" charset="0"/>
                <a:sym typeface="GothamCondensed-Light" charset="0"/>
              </a:rPr>
              <a:t>5</a:t>
            </a:r>
          </a:p>
        </p:txBody>
      </p:sp>
      <p:sp>
        <p:nvSpPr>
          <p:cNvPr id="20" name="Rectangle 9"/>
          <p:cNvSpPr>
            <a:spLocks/>
          </p:cNvSpPr>
          <p:nvPr/>
        </p:nvSpPr>
        <p:spPr bwMode="auto">
          <a:xfrm>
            <a:off x="634443" y="2893436"/>
            <a:ext cx="51296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GothamCondensed-Light" charset="0"/>
                <a:cs typeface="Arial" pitchFamily="34" charset="0"/>
                <a:sym typeface="GothamCondensed-Light" charset="0"/>
              </a:rPr>
              <a:t>60</a:t>
            </a:r>
          </a:p>
        </p:txBody>
      </p:sp>
      <p:sp>
        <p:nvSpPr>
          <p:cNvPr id="21" name="TextBox 13"/>
          <p:cNvSpPr txBox="1"/>
          <p:nvPr/>
        </p:nvSpPr>
        <p:spPr>
          <a:xfrm>
            <a:off x="395536" y="915566"/>
            <a:ext cx="75125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PF DinText Pro" pitchFamily="50" charset="0"/>
                <a:cs typeface="Arial"/>
              </a:rPr>
              <a:t>1 MINUTO</a:t>
            </a:r>
          </a:p>
          <a:p>
            <a:r>
              <a:rPr lang="en-US" sz="4400" b="1" dirty="0">
                <a:solidFill>
                  <a:srgbClr val="381460"/>
                </a:solidFill>
                <a:latin typeface="PF DinText Pro" pitchFamily="50" charset="0"/>
                <a:cs typeface="Arial"/>
              </a:rPr>
              <a:t>PARA FORMAR EQUIPES</a:t>
            </a:r>
          </a:p>
        </p:txBody>
      </p:sp>
      <p:pic>
        <p:nvPicPr>
          <p:cNvPr id="24578" name="Picture 2" descr="C:\Users\Daniella\Desktop\20140429_WS_Game_Vivenda VF\Slide24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69"/>
          <a:stretch/>
        </p:blipFill>
        <p:spPr bwMode="auto">
          <a:xfrm>
            <a:off x="0" y="4147"/>
            <a:ext cx="9144000" cy="247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ão 2 4"/>
          <p:cNvSpPr/>
          <p:nvPr/>
        </p:nvSpPr>
        <p:spPr>
          <a:xfrm>
            <a:off x="4844865" y="-162105"/>
            <a:ext cx="3795587" cy="172819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5 pessoas por equipe</a:t>
            </a:r>
          </a:p>
        </p:txBody>
      </p:sp>
    </p:spTree>
    <p:extLst>
      <p:ext uri="{BB962C8B-B14F-4D97-AF65-F5344CB8AC3E}">
        <p14:creationId xmlns:p14="http://schemas.microsoft.com/office/powerpoint/2010/main" val="176968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9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pit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774787" y="2960071"/>
            <a:ext cx="487363" cy="487363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456658" y="1779588"/>
            <a:ext cx="7512050" cy="792162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A PARTIR DE AGORA, 1 MINUTO PARA CRIAR UM NOME PARA SUA EQUIPE</a:t>
            </a:r>
          </a:p>
        </p:txBody>
      </p:sp>
      <p:sp>
        <p:nvSpPr>
          <p:cNvPr id="9" name="AutoShape 3"/>
          <p:cNvSpPr>
            <a:spLocks/>
          </p:cNvSpPr>
          <p:nvPr/>
        </p:nvSpPr>
        <p:spPr bwMode="auto">
          <a:xfrm>
            <a:off x="418543" y="2707875"/>
            <a:ext cx="8126388" cy="943995"/>
          </a:xfrm>
          <a:prstGeom prst="roundRect">
            <a:avLst>
              <a:gd name="adj" fmla="val 50000"/>
            </a:avLst>
          </a:prstGeom>
          <a:solidFill>
            <a:srgbClr val="381460"/>
          </a:solidFill>
          <a:ln>
            <a:noFill/>
          </a:ln>
          <a:extLst/>
        </p:spPr>
        <p:txBody>
          <a:bodyPr lIns="0" tIns="0" rIns="0" bIns="0"/>
          <a:lstStyle/>
          <a:p>
            <a:endParaRPr lang="pt-BR" dirty="0">
              <a:latin typeface="PF DinText Pro" pitchFamily="50" charset="0"/>
            </a:endParaRPr>
          </a:p>
        </p:txBody>
      </p:sp>
      <p:sp>
        <p:nvSpPr>
          <p:cNvPr id="13" name="AutoShape 3"/>
          <p:cNvSpPr>
            <a:spLocks/>
          </p:cNvSpPr>
          <p:nvPr/>
        </p:nvSpPr>
        <p:spPr bwMode="auto">
          <a:xfrm>
            <a:off x="418543" y="2707875"/>
            <a:ext cx="8126388" cy="943995"/>
          </a:xfrm>
          <a:prstGeom prst="roundRect">
            <a:avLst>
              <a:gd name="adj" fmla="val 50000"/>
            </a:avLst>
          </a:prstGeom>
          <a:solidFill>
            <a:srgbClr val="381460"/>
          </a:solidFill>
          <a:ln>
            <a:noFill/>
          </a:ln>
          <a:extLst/>
        </p:spPr>
        <p:txBody>
          <a:bodyPr lIns="0" tIns="0" rIns="0" bIns="0"/>
          <a:lstStyle/>
          <a:p>
            <a:endParaRPr lang="pt-BR" dirty="0">
              <a:latin typeface="PF DinText Pro" pitchFamily="50" charset="0"/>
            </a:endParaRPr>
          </a:p>
        </p:txBody>
      </p:sp>
      <p:sp>
        <p:nvSpPr>
          <p:cNvPr id="14" name="AutoShape 4"/>
          <p:cNvSpPr>
            <a:spLocks/>
          </p:cNvSpPr>
          <p:nvPr/>
        </p:nvSpPr>
        <p:spPr bwMode="auto">
          <a:xfrm>
            <a:off x="503488" y="2760776"/>
            <a:ext cx="7956498" cy="849596"/>
          </a:xfrm>
          <a:prstGeom prst="roundRect">
            <a:avLst>
              <a:gd name="adj" fmla="val 50000"/>
            </a:avLst>
          </a:prstGeom>
          <a:solidFill>
            <a:srgbClr val="EC712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5" name="Rectangle 5"/>
          <p:cNvSpPr>
            <a:spLocks/>
          </p:cNvSpPr>
          <p:nvPr/>
        </p:nvSpPr>
        <p:spPr bwMode="auto">
          <a:xfrm>
            <a:off x="2070246" y="2893436"/>
            <a:ext cx="51296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 b="1">
                <a:solidFill>
                  <a:srgbClr val="381460"/>
                </a:solidFill>
                <a:latin typeface="Arial" pitchFamily="34" charset="0"/>
                <a:ea typeface="GothamCondensed-Light" charset="0"/>
                <a:cs typeface="Arial" pitchFamily="34" charset="0"/>
                <a:sym typeface="GothamCondensed-Light" charset="0"/>
              </a:rPr>
              <a:t>45</a:t>
            </a:r>
          </a:p>
        </p:txBody>
      </p:sp>
      <p:sp>
        <p:nvSpPr>
          <p:cNvPr id="16" name="Rectangle 6"/>
          <p:cNvSpPr>
            <a:spLocks/>
          </p:cNvSpPr>
          <p:nvPr/>
        </p:nvSpPr>
        <p:spPr bwMode="auto">
          <a:xfrm>
            <a:off x="4331904" y="2893436"/>
            <a:ext cx="51296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 b="1">
                <a:solidFill>
                  <a:srgbClr val="381460"/>
                </a:solidFill>
                <a:latin typeface="Arial" pitchFamily="34" charset="0"/>
                <a:ea typeface="GothamCondensed-Light" charset="0"/>
                <a:cs typeface="Arial" pitchFamily="34" charset="0"/>
                <a:sym typeface="GothamCondensed-Light" charset="0"/>
              </a:rPr>
              <a:t>30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6604177" y="2893436"/>
            <a:ext cx="51296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 b="1" dirty="0">
                <a:solidFill>
                  <a:srgbClr val="381460"/>
                </a:solidFill>
                <a:latin typeface="Arial" pitchFamily="34" charset="0"/>
                <a:ea typeface="GothamCondensed-Light" charset="0"/>
                <a:cs typeface="Arial" pitchFamily="34" charset="0"/>
                <a:sym typeface="GothamCondensed-Light" charset="0"/>
              </a:rPr>
              <a:t>15</a:t>
            </a:r>
          </a:p>
        </p:txBody>
      </p:sp>
      <p:sp>
        <p:nvSpPr>
          <p:cNvPr id="18" name="Rectangle 8"/>
          <p:cNvSpPr>
            <a:spLocks/>
          </p:cNvSpPr>
          <p:nvPr/>
        </p:nvSpPr>
        <p:spPr bwMode="auto">
          <a:xfrm>
            <a:off x="7789865" y="2893436"/>
            <a:ext cx="25648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 b="1">
                <a:solidFill>
                  <a:srgbClr val="381460"/>
                </a:solidFill>
                <a:latin typeface="Arial" pitchFamily="34" charset="0"/>
                <a:ea typeface="GothamCondensed-Light" charset="0"/>
                <a:cs typeface="Arial" pitchFamily="34" charset="0"/>
                <a:sym typeface="GothamCondensed-Light" charset="0"/>
              </a:rPr>
              <a:t>5</a:t>
            </a:r>
          </a:p>
        </p:txBody>
      </p:sp>
      <p:sp>
        <p:nvSpPr>
          <p:cNvPr id="19" name="Rectangle 9"/>
          <p:cNvSpPr>
            <a:spLocks/>
          </p:cNvSpPr>
          <p:nvPr/>
        </p:nvSpPr>
        <p:spPr bwMode="auto">
          <a:xfrm>
            <a:off x="634443" y="2893436"/>
            <a:ext cx="51296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 b="1" dirty="0">
                <a:solidFill>
                  <a:srgbClr val="381460"/>
                </a:solidFill>
                <a:latin typeface="Arial" pitchFamily="34" charset="0"/>
                <a:ea typeface="GothamCondensed-Light" charset="0"/>
                <a:cs typeface="Arial" pitchFamily="34" charset="0"/>
                <a:sym typeface="GothamCondensed-Light" charset="0"/>
              </a:rPr>
              <a:t>60</a:t>
            </a:r>
          </a:p>
        </p:txBody>
      </p:sp>
      <p:pic>
        <p:nvPicPr>
          <p:cNvPr id="25602" name="Picture 2" descr="C:\Users\Daniella\Desktop\20140429_WS_Game_Vivenda VF\Slide25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15"/>
          <a:stretch/>
        </p:blipFill>
        <p:spPr bwMode="auto">
          <a:xfrm>
            <a:off x="0" y="0"/>
            <a:ext cx="9144001" cy="252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0091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9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223135"/>
            <a:ext cx="2056759" cy="1156927"/>
          </a:xfrm>
          <a:prstGeom prst="rect">
            <a:avLst/>
          </a:prstGeom>
        </p:spPr>
      </p:pic>
      <p:sp>
        <p:nvSpPr>
          <p:cNvPr id="7" name="Rectangle 7"/>
          <p:cNvSpPr/>
          <p:nvPr/>
        </p:nvSpPr>
        <p:spPr>
          <a:xfrm>
            <a:off x="0" y="4596623"/>
            <a:ext cx="9144000" cy="546877"/>
          </a:xfrm>
          <a:prstGeom prst="rect">
            <a:avLst/>
          </a:prstGeom>
          <a:solidFill>
            <a:srgbClr val="F670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ctr"/>
            <a:endParaRPr lang="en-US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58" y="4564103"/>
            <a:ext cx="1088042" cy="611917"/>
          </a:xfrm>
          <a:prstGeom prst="rect">
            <a:avLst/>
          </a:prstGeom>
        </p:spPr>
      </p:pic>
      <p:pic>
        <p:nvPicPr>
          <p:cNvPr id="1026" name="Picture 2" descr="C:\Users\Daniella\Downloads\slide2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" y="321"/>
            <a:ext cx="9142858" cy="51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17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PaulaSato\Downloads\Mito ou verdade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623" y="330864"/>
            <a:ext cx="4234755" cy="389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8920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6508</TotalTime>
  <Words>2669</Words>
  <Application>Microsoft Office PowerPoint</Application>
  <PresentationFormat>Apresentação na tela (16:9)</PresentationFormat>
  <Paragraphs>470</Paragraphs>
  <Slides>58</Slides>
  <Notes>57</Notes>
  <HiddenSlides>0</HiddenSlides>
  <MMClips>9</MMClips>
  <ScaleCrop>false</ScaleCrop>
  <HeadingPairs>
    <vt:vector size="6" baseType="variant">
      <vt:variant>
        <vt:lpstr>Fontes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58</vt:i4>
      </vt:variant>
    </vt:vector>
  </HeadingPairs>
  <TitlesOfParts>
    <vt:vector size="73" baseType="lpstr">
      <vt:lpstr>Aharoni</vt:lpstr>
      <vt:lpstr>Aparajita</vt:lpstr>
      <vt:lpstr>Arial</vt:lpstr>
      <vt:lpstr>BatangChe</vt:lpstr>
      <vt:lpstr>Bauhaus 93</vt:lpstr>
      <vt:lpstr>Calibri</vt:lpstr>
      <vt:lpstr>GothamCondensed-Bold</vt:lpstr>
      <vt:lpstr>GothamCondensed-Light</vt:lpstr>
      <vt:lpstr>PF BeauSans Pro SemiBold</vt:lpstr>
      <vt:lpstr>PF DinText Pro</vt:lpstr>
      <vt:lpstr>PF DinText Pro Light</vt:lpstr>
      <vt:lpstr>PF DinText Pro Medium</vt:lpstr>
      <vt:lpstr>Times New Roman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Talita André</dc:creator>
  <cp:lastModifiedBy>Irene Kazumi Miura</cp:lastModifiedBy>
  <cp:revision>197</cp:revision>
  <dcterms:created xsi:type="dcterms:W3CDTF">2014-03-10T01:42:17Z</dcterms:created>
  <dcterms:modified xsi:type="dcterms:W3CDTF">2016-07-14T12:19:57Z</dcterms:modified>
</cp:coreProperties>
</file>