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84" r:id="rId3"/>
    <p:sldId id="275" r:id="rId4"/>
    <p:sldId id="285" r:id="rId5"/>
    <p:sldId id="257" r:id="rId6"/>
    <p:sldId id="277" r:id="rId7"/>
    <p:sldId id="279" r:id="rId8"/>
    <p:sldId id="281" r:id="rId9"/>
    <p:sldId id="282" r:id="rId10"/>
    <p:sldId id="280" r:id="rId11"/>
    <p:sldId id="258" r:id="rId12"/>
    <p:sldId id="260" r:id="rId13"/>
    <p:sldId id="262" r:id="rId14"/>
    <p:sldId id="263" r:id="rId15"/>
    <p:sldId id="264" r:id="rId16"/>
    <p:sldId id="265" r:id="rId17"/>
    <p:sldId id="261" r:id="rId18"/>
    <p:sldId id="266" r:id="rId19"/>
    <p:sldId id="267" r:id="rId20"/>
    <p:sldId id="268" r:id="rId21"/>
    <p:sldId id="278" r:id="rId22"/>
    <p:sldId id="259" r:id="rId23"/>
    <p:sldId id="283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Composição média de alguns município brasileiros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BD8-4C39-8651-127F360A735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BD8-4C39-8651-127F360A735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BD8-4C39-8651-127F360A735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6BD8-4C39-8651-127F360A735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6BD8-4C39-8651-127F360A735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6BD8-4C39-8651-127F360A735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6BD8-4C39-8651-127F360A735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6BD8-4C39-8651-127F360A735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Plan1!$A$2:$A$9</c:f>
              <c:strCache>
                <c:ptCount val="8"/>
                <c:pt idx="0">
                  <c:v>Papel</c:v>
                </c:pt>
                <c:pt idx="1">
                  <c:v>Plástico</c:v>
                </c:pt>
                <c:pt idx="2">
                  <c:v>Metal</c:v>
                </c:pt>
                <c:pt idx="3">
                  <c:v>Vidro</c:v>
                </c:pt>
                <c:pt idx="4">
                  <c:v>Aço</c:v>
                </c:pt>
                <c:pt idx="5">
                  <c:v>Alumínio</c:v>
                </c:pt>
                <c:pt idx="6">
                  <c:v>Matéria Orgânica</c:v>
                </c:pt>
                <c:pt idx="7">
                  <c:v>Outros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13.1</c:v>
                </c:pt>
                <c:pt idx="1">
                  <c:v>13.5</c:v>
                </c:pt>
                <c:pt idx="2">
                  <c:v>2.9</c:v>
                </c:pt>
                <c:pt idx="3">
                  <c:v>2.4</c:v>
                </c:pt>
                <c:pt idx="4">
                  <c:v>2.2999999999999998</c:v>
                </c:pt>
                <c:pt idx="5">
                  <c:v>0.6</c:v>
                </c:pt>
                <c:pt idx="6">
                  <c:v>51.4</c:v>
                </c:pt>
                <c:pt idx="7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BD8-4C39-8651-127F360A73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8D084-E2BB-40A8-BCF8-DF9E390B2A77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2AF87-0090-44C0-AC1D-16372E1D84DD}">
      <dgm:prSet phldrT="[Texto]"/>
      <dgm:spPr/>
      <dgm:t>
        <a:bodyPr/>
        <a:lstStyle/>
        <a:p>
          <a:r>
            <a:rPr lang="pt-BR" dirty="0"/>
            <a:t>Lixo no lixo</a:t>
          </a:r>
        </a:p>
      </dgm:t>
    </dgm:pt>
    <dgm:pt modelId="{655E4E60-C7EB-43D0-8B4B-5FEE0E8CD6B7}" type="parTrans" cxnId="{D55F56E1-2F0A-4081-953C-4B1D8E4513B2}">
      <dgm:prSet/>
      <dgm:spPr/>
      <dgm:t>
        <a:bodyPr/>
        <a:lstStyle/>
        <a:p>
          <a:endParaRPr lang="pt-BR"/>
        </a:p>
      </dgm:t>
    </dgm:pt>
    <dgm:pt modelId="{F4EEDD8E-3D66-40BE-AE32-E8BB89E73B85}" type="sibTrans" cxnId="{D55F56E1-2F0A-4081-953C-4B1D8E4513B2}">
      <dgm:prSet/>
      <dgm:spPr/>
      <dgm:t>
        <a:bodyPr/>
        <a:lstStyle/>
        <a:p>
          <a:endParaRPr lang="pt-BR"/>
        </a:p>
      </dgm:t>
    </dgm:pt>
    <dgm:pt modelId="{CF2670B2-C99B-4BBF-8D79-E98048B72178}">
      <dgm:prSet phldrT="[Texto]"/>
      <dgm:spPr/>
      <dgm:t>
        <a:bodyPr/>
        <a:lstStyle/>
        <a:p>
          <a:r>
            <a:rPr lang="pt-BR" dirty="0"/>
            <a:t>Recipiente</a:t>
          </a:r>
        </a:p>
      </dgm:t>
    </dgm:pt>
    <dgm:pt modelId="{BE454728-E464-4AB2-92C9-68E6486754FB}" type="parTrans" cxnId="{8C3DD40D-1E51-464F-A5F4-DFEA54CAEF03}">
      <dgm:prSet/>
      <dgm:spPr/>
      <dgm:t>
        <a:bodyPr/>
        <a:lstStyle/>
        <a:p>
          <a:endParaRPr lang="pt-BR"/>
        </a:p>
      </dgm:t>
    </dgm:pt>
    <dgm:pt modelId="{B18E0709-7B24-4A24-B76C-C1F46BBBDC34}" type="sibTrans" cxnId="{8C3DD40D-1E51-464F-A5F4-DFEA54CAEF03}">
      <dgm:prSet/>
      <dgm:spPr/>
      <dgm:t>
        <a:bodyPr/>
        <a:lstStyle/>
        <a:p>
          <a:endParaRPr lang="pt-BR"/>
        </a:p>
      </dgm:t>
    </dgm:pt>
    <dgm:pt modelId="{D52C9FEC-9B28-486F-B3AC-E47BC997C426}">
      <dgm:prSet phldrT="[Texto]"/>
      <dgm:spPr/>
      <dgm:t>
        <a:bodyPr/>
        <a:lstStyle/>
        <a:p>
          <a:r>
            <a:rPr lang="pt-BR" dirty="0"/>
            <a:t>Resíduo</a:t>
          </a:r>
        </a:p>
      </dgm:t>
    </dgm:pt>
    <dgm:pt modelId="{4E5B5D7F-27DF-4428-872C-619798DF515C}" type="parTrans" cxnId="{27233CDD-00F4-4616-A87A-5732DBA73E3A}">
      <dgm:prSet/>
      <dgm:spPr/>
      <dgm:t>
        <a:bodyPr/>
        <a:lstStyle/>
        <a:p>
          <a:endParaRPr lang="pt-BR"/>
        </a:p>
      </dgm:t>
    </dgm:pt>
    <dgm:pt modelId="{4970E267-59B4-4C3A-863D-414AD5D12BE3}" type="sibTrans" cxnId="{27233CDD-00F4-4616-A87A-5732DBA73E3A}">
      <dgm:prSet/>
      <dgm:spPr/>
      <dgm:t>
        <a:bodyPr/>
        <a:lstStyle/>
        <a:p>
          <a:endParaRPr lang="pt-BR"/>
        </a:p>
      </dgm:t>
    </dgm:pt>
    <dgm:pt modelId="{2EC3BFF0-41B7-4953-923A-E8F8587B4215}" type="pres">
      <dgm:prSet presAssocID="{C8C8D084-E2BB-40A8-BCF8-DF9E390B2A7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63209CA-EF3F-4323-AB5E-FA6A0AA52331}" type="pres">
      <dgm:prSet presAssocID="{0E82AF87-0090-44C0-AC1D-16372E1D84DD}" presName="root" presStyleCnt="0">
        <dgm:presLayoutVars>
          <dgm:chMax/>
          <dgm:chPref val="4"/>
        </dgm:presLayoutVars>
      </dgm:prSet>
      <dgm:spPr/>
    </dgm:pt>
    <dgm:pt modelId="{A0A15EAE-43BA-4B38-AC54-C6C8BBCF4F55}" type="pres">
      <dgm:prSet presAssocID="{0E82AF87-0090-44C0-AC1D-16372E1D84DD}" presName="rootComposite" presStyleCnt="0">
        <dgm:presLayoutVars/>
      </dgm:prSet>
      <dgm:spPr/>
    </dgm:pt>
    <dgm:pt modelId="{78098853-7BD6-43FB-BE4F-CEAC06DD8A3E}" type="pres">
      <dgm:prSet presAssocID="{0E82AF87-0090-44C0-AC1D-16372E1D84DD}" presName="rootText" presStyleLbl="node0" presStyleIdx="0" presStyleCnt="1">
        <dgm:presLayoutVars>
          <dgm:chMax/>
          <dgm:chPref val="4"/>
        </dgm:presLayoutVars>
      </dgm:prSet>
      <dgm:spPr/>
    </dgm:pt>
    <dgm:pt modelId="{D4529C10-1D8B-48D9-A6AA-9BFEDF280D26}" type="pres">
      <dgm:prSet presAssocID="{0E82AF87-0090-44C0-AC1D-16372E1D84DD}" presName="childShape" presStyleCnt="0">
        <dgm:presLayoutVars>
          <dgm:chMax val="0"/>
          <dgm:chPref val="0"/>
        </dgm:presLayoutVars>
      </dgm:prSet>
      <dgm:spPr/>
    </dgm:pt>
    <dgm:pt modelId="{6393A89B-A5B9-4FCC-9CF3-64EEE3B96CC3}" type="pres">
      <dgm:prSet presAssocID="{CF2670B2-C99B-4BBF-8D79-E98048B72178}" presName="childComposite" presStyleCnt="0">
        <dgm:presLayoutVars>
          <dgm:chMax val="0"/>
          <dgm:chPref val="0"/>
        </dgm:presLayoutVars>
      </dgm:prSet>
      <dgm:spPr/>
    </dgm:pt>
    <dgm:pt modelId="{D6A8C3C6-7E56-4489-8883-F4C69EBEBC7E}" type="pres">
      <dgm:prSet presAssocID="{CF2670B2-C99B-4BBF-8D79-E98048B72178}" presName="Image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316B35E-7872-40EA-8DB9-DB2A32C4E7B7}" type="pres">
      <dgm:prSet presAssocID="{CF2670B2-C99B-4BBF-8D79-E98048B72178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A8404EB2-40B3-4BED-B1FF-1492A92321C1}" type="pres">
      <dgm:prSet presAssocID="{D52C9FEC-9B28-486F-B3AC-E47BC997C426}" presName="childComposite" presStyleCnt="0">
        <dgm:presLayoutVars>
          <dgm:chMax val="0"/>
          <dgm:chPref val="0"/>
        </dgm:presLayoutVars>
      </dgm:prSet>
      <dgm:spPr/>
    </dgm:pt>
    <dgm:pt modelId="{1CCB8BA8-ACC4-4882-A0EA-2ECF2D526B56}" type="pres">
      <dgm:prSet presAssocID="{D52C9FEC-9B28-486F-B3AC-E47BC997C426}" presName="Image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F7D4F1A2-4651-4BF6-82EB-5B11802F0235}" type="pres">
      <dgm:prSet presAssocID="{D52C9FEC-9B28-486F-B3AC-E47BC997C426}" presName="childText" presStyleLbl="lnNode1" presStyleIdx="1" presStyleCnt="2" custLinFactNeighborY="3545">
        <dgm:presLayoutVars>
          <dgm:chMax val="0"/>
          <dgm:chPref val="0"/>
          <dgm:bulletEnabled val="1"/>
        </dgm:presLayoutVars>
      </dgm:prSet>
      <dgm:spPr/>
    </dgm:pt>
  </dgm:ptLst>
  <dgm:cxnLst>
    <dgm:cxn modelId="{3FC21281-0FB1-4351-B700-14B1ECBF51E1}" type="presOf" srcId="{0E82AF87-0090-44C0-AC1D-16372E1D84DD}" destId="{78098853-7BD6-43FB-BE4F-CEAC06DD8A3E}" srcOrd="0" destOrd="0" presId="urn:microsoft.com/office/officeart/2008/layout/PictureAccentList"/>
    <dgm:cxn modelId="{8C3DD40D-1E51-464F-A5F4-DFEA54CAEF03}" srcId="{0E82AF87-0090-44C0-AC1D-16372E1D84DD}" destId="{CF2670B2-C99B-4BBF-8D79-E98048B72178}" srcOrd="0" destOrd="0" parTransId="{BE454728-E464-4AB2-92C9-68E6486754FB}" sibTransId="{B18E0709-7B24-4A24-B76C-C1F46BBBDC34}"/>
    <dgm:cxn modelId="{8C62733D-87D8-4989-911C-30AC09912290}" type="presOf" srcId="{D52C9FEC-9B28-486F-B3AC-E47BC997C426}" destId="{F7D4F1A2-4651-4BF6-82EB-5B11802F0235}" srcOrd="0" destOrd="0" presId="urn:microsoft.com/office/officeart/2008/layout/PictureAccentList"/>
    <dgm:cxn modelId="{27233CDD-00F4-4616-A87A-5732DBA73E3A}" srcId="{0E82AF87-0090-44C0-AC1D-16372E1D84DD}" destId="{D52C9FEC-9B28-486F-B3AC-E47BC997C426}" srcOrd="1" destOrd="0" parTransId="{4E5B5D7F-27DF-4428-872C-619798DF515C}" sibTransId="{4970E267-59B4-4C3A-863D-414AD5D12BE3}"/>
    <dgm:cxn modelId="{3E0DD1A5-0B9A-4F42-A212-EDF5D2C9D6C2}" type="presOf" srcId="{C8C8D084-E2BB-40A8-BCF8-DF9E390B2A77}" destId="{2EC3BFF0-41B7-4953-923A-E8F8587B4215}" srcOrd="0" destOrd="0" presId="urn:microsoft.com/office/officeart/2008/layout/PictureAccentList"/>
    <dgm:cxn modelId="{E9F82E95-B6ED-498D-894C-FA388342B2D3}" type="presOf" srcId="{CF2670B2-C99B-4BBF-8D79-E98048B72178}" destId="{8316B35E-7872-40EA-8DB9-DB2A32C4E7B7}" srcOrd="0" destOrd="0" presId="urn:microsoft.com/office/officeart/2008/layout/PictureAccentList"/>
    <dgm:cxn modelId="{D55F56E1-2F0A-4081-953C-4B1D8E4513B2}" srcId="{C8C8D084-E2BB-40A8-BCF8-DF9E390B2A77}" destId="{0E82AF87-0090-44C0-AC1D-16372E1D84DD}" srcOrd="0" destOrd="0" parTransId="{655E4E60-C7EB-43D0-8B4B-5FEE0E8CD6B7}" sibTransId="{F4EEDD8E-3D66-40BE-AE32-E8BB89E73B85}"/>
    <dgm:cxn modelId="{F36DCFC8-C8EA-4207-B1FB-50A751FF9A9F}" type="presParOf" srcId="{2EC3BFF0-41B7-4953-923A-E8F8587B4215}" destId="{863209CA-EF3F-4323-AB5E-FA6A0AA52331}" srcOrd="0" destOrd="0" presId="urn:microsoft.com/office/officeart/2008/layout/PictureAccentList"/>
    <dgm:cxn modelId="{4D513E6E-F3EC-47BD-B95B-736C0049114D}" type="presParOf" srcId="{863209CA-EF3F-4323-AB5E-FA6A0AA52331}" destId="{A0A15EAE-43BA-4B38-AC54-C6C8BBCF4F55}" srcOrd="0" destOrd="0" presId="urn:microsoft.com/office/officeart/2008/layout/PictureAccentList"/>
    <dgm:cxn modelId="{1F43DAC8-C69D-4BD1-9D60-15E838BADCB5}" type="presParOf" srcId="{A0A15EAE-43BA-4B38-AC54-C6C8BBCF4F55}" destId="{78098853-7BD6-43FB-BE4F-CEAC06DD8A3E}" srcOrd="0" destOrd="0" presId="urn:microsoft.com/office/officeart/2008/layout/PictureAccentList"/>
    <dgm:cxn modelId="{B9FD1F62-E3DE-4DED-A18F-C7E67985C59A}" type="presParOf" srcId="{863209CA-EF3F-4323-AB5E-FA6A0AA52331}" destId="{D4529C10-1D8B-48D9-A6AA-9BFEDF280D26}" srcOrd="1" destOrd="0" presId="urn:microsoft.com/office/officeart/2008/layout/PictureAccentList"/>
    <dgm:cxn modelId="{82BA9162-5F8E-4F4A-B792-43F7FB4333C6}" type="presParOf" srcId="{D4529C10-1D8B-48D9-A6AA-9BFEDF280D26}" destId="{6393A89B-A5B9-4FCC-9CF3-64EEE3B96CC3}" srcOrd="0" destOrd="0" presId="urn:microsoft.com/office/officeart/2008/layout/PictureAccentList"/>
    <dgm:cxn modelId="{F66BF00A-BCC8-4C87-B0A0-25202AA49DF4}" type="presParOf" srcId="{6393A89B-A5B9-4FCC-9CF3-64EEE3B96CC3}" destId="{D6A8C3C6-7E56-4489-8883-F4C69EBEBC7E}" srcOrd="0" destOrd="0" presId="urn:microsoft.com/office/officeart/2008/layout/PictureAccentList"/>
    <dgm:cxn modelId="{F36BD015-B95E-43A0-9166-956169BC6FBC}" type="presParOf" srcId="{6393A89B-A5B9-4FCC-9CF3-64EEE3B96CC3}" destId="{8316B35E-7872-40EA-8DB9-DB2A32C4E7B7}" srcOrd="1" destOrd="0" presId="urn:microsoft.com/office/officeart/2008/layout/PictureAccentList"/>
    <dgm:cxn modelId="{11E33563-FAAC-4169-94AD-0F1B86D72BA4}" type="presParOf" srcId="{D4529C10-1D8B-48D9-A6AA-9BFEDF280D26}" destId="{A8404EB2-40B3-4BED-B1FF-1492A92321C1}" srcOrd="1" destOrd="0" presId="urn:microsoft.com/office/officeart/2008/layout/PictureAccentList"/>
    <dgm:cxn modelId="{F4694722-CF77-46B9-8B32-C2412140F1B1}" type="presParOf" srcId="{A8404EB2-40B3-4BED-B1FF-1492A92321C1}" destId="{1CCB8BA8-ACC4-4882-A0EA-2ECF2D526B56}" srcOrd="0" destOrd="0" presId="urn:microsoft.com/office/officeart/2008/layout/PictureAccentList"/>
    <dgm:cxn modelId="{1CA6C8B1-DA8C-411F-A00B-5BE401A917B2}" type="presParOf" srcId="{A8404EB2-40B3-4BED-B1FF-1492A92321C1}" destId="{F7D4F1A2-4651-4BF6-82EB-5B11802F023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98853-7BD6-43FB-BE4F-CEAC06DD8A3E}">
      <dsp:nvSpPr>
        <dsp:cNvPr id="0" name=""/>
        <dsp:cNvSpPr/>
      </dsp:nvSpPr>
      <dsp:spPr>
        <a:xfrm>
          <a:off x="0" y="355600"/>
          <a:ext cx="6095999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585" tIns="72390" rIns="108585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700" kern="1200" dirty="0"/>
            <a:t>Lixo no lixo</a:t>
          </a:r>
        </a:p>
      </dsp:txBody>
      <dsp:txXfrm>
        <a:off x="29758" y="385358"/>
        <a:ext cx="6036483" cy="956484"/>
      </dsp:txXfrm>
    </dsp:sp>
    <dsp:sp modelId="{D6A8C3C6-7E56-4489-8883-F4C69EBEBC7E}">
      <dsp:nvSpPr>
        <dsp:cNvPr id="0" name=""/>
        <dsp:cNvSpPr/>
      </dsp:nvSpPr>
      <dsp:spPr>
        <a:xfrm>
          <a:off x="0" y="1554480"/>
          <a:ext cx="1016000" cy="101600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6B35E-7872-40EA-8DB9-DB2A32C4E7B7}">
      <dsp:nvSpPr>
        <dsp:cNvPr id="0" name=""/>
        <dsp:cNvSpPr/>
      </dsp:nvSpPr>
      <dsp:spPr>
        <a:xfrm>
          <a:off x="1076960" y="1554480"/>
          <a:ext cx="5019040" cy="10160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Recipiente</a:t>
          </a:r>
        </a:p>
      </dsp:txBody>
      <dsp:txXfrm>
        <a:off x="1126566" y="1604086"/>
        <a:ext cx="4919828" cy="916788"/>
      </dsp:txXfrm>
    </dsp:sp>
    <dsp:sp modelId="{1CCB8BA8-ACC4-4882-A0EA-2ECF2D526B56}">
      <dsp:nvSpPr>
        <dsp:cNvPr id="0" name=""/>
        <dsp:cNvSpPr/>
      </dsp:nvSpPr>
      <dsp:spPr>
        <a:xfrm>
          <a:off x="0" y="2692400"/>
          <a:ext cx="1016000" cy="101600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4F1A2-4651-4BF6-82EB-5B11802F0235}">
      <dsp:nvSpPr>
        <dsp:cNvPr id="0" name=""/>
        <dsp:cNvSpPr/>
      </dsp:nvSpPr>
      <dsp:spPr>
        <a:xfrm>
          <a:off x="1076960" y="2728417"/>
          <a:ext cx="5019040" cy="10160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Resíduo</a:t>
          </a:r>
        </a:p>
      </dsp:txBody>
      <dsp:txXfrm>
        <a:off x="1126566" y="2778023"/>
        <a:ext cx="4919828" cy="916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2443163" y="6308725"/>
            <a:ext cx="425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/>
              <a:t>Projeto Rondon - Operação Itapemirim/ 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78" y="771176"/>
            <a:ext cx="5477845" cy="5315648"/>
          </a:xfrm>
          <a:prstGeom prst="rect">
            <a:avLst/>
          </a:prstGeom>
        </p:spPr>
      </p:pic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81CA-1D43-41B4-91CF-698E79C37263}" type="datetimeFigureOut">
              <a:rPr lang="pt-BR" smtClean="0"/>
              <a:pPr/>
              <a:t>14/07/2016</a:t>
            </a:fld>
            <a:endParaRPr lang="pt-BR"/>
          </a:p>
        </p:txBody>
      </p:sp>
      <p:sp>
        <p:nvSpPr>
          <p:cNvPr id="13" name="Espaço Reservado para Rodapé 1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47AD0-5C95-49F5-8CA7-5236EE6EC3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Educação ambiental ao vivo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Consumo e Produção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r>
              <a:rPr lang="pt-BR" u="none" strike="noStrike" dirty="0"/>
              <a:t>Obsolescência programada</a:t>
            </a:r>
          </a:p>
          <a:p>
            <a:pPr lvl="0"/>
            <a:endParaRPr lang="pt-BR" dirty="0"/>
          </a:p>
          <a:p>
            <a:pPr lvl="0"/>
            <a:endParaRPr lang="pt-BR" u="none" strike="noStrike" dirty="0"/>
          </a:p>
        </p:txBody>
      </p:sp>
      <p:pic>
        <p:nvPicPr>
          <p:cNvPr id="3074" name="Picture 2" descr="http://www.anovademocracia.com.br/92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53953"/>
            <a:ext cx="5698604" cy="41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“Man”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Exibição</a:t>
            </a:r>
            <a:r>
              <a:rPr lang="en-US" dirty="0"/>
              <a:t> de </a:t>
            </a:r>
            <a:r>
              <a:rPr lang="en-US" dirty="0" err="1"/>
              <a:t>vídeo</a:t>
            </a:r>
            <a:endParaRPr lang="pt-BR" dirty="0"/>
          </a:p>
        </p:txBody>
      </p:sp>
      <p:pic>
        <p:nvPicPr>
          <p:cNvPr id="4" name="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497" y="1268760"/>
            <a:ext cx="8496944" cy="4809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6" descr="consumo-visu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4062" y="1600200"/>
            <a:ext cx="6015876" cy="4525963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5" descr="Consumo (5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620688"/>
            <a:ext cx="7800042" cy="5564030"/>
          </a:xfrm>
          <a:noFill/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5" descr="Desigualdade (4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451967"/>
            <a:ext cx="8294150" cy="4209281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onsumo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764704"/>
            <a:ext cx="7540201" cy="572090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Desigualdade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6236" y="1600200"/>
            <a:ext cx="8031527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5" descr="Consumo (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1721" y="692696"/>
            <a:ext cx="8386743" cy="540060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Desigualdade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5"/>
            <a:ext cx="8558245" cy="48387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onsumo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5688632" cy="454703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Conceitos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84970867"/>
              </p:ext>
            </p:extLst>
          </p:nvPr>
        </p:nvGraphicFramePr>
        <p:xfrm>
          <a:off x="1763688" y="16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594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59829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Nos dias de hoje, vocês acham que predomina o consumismo ou o consumo consciente?  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As crianças estão mais consumistas ou consumidoras conscientes?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59829"/>
            <a:ext cx="8229600" cy="5793507"/>
          </a:xfrm>
        </p:spPr>
        <p:txBody>
          <a:bodyPr>
            <a:normAutofit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Na opinião de vocês, quais fatores levam ao consumismo infantil? </a:t>
            </a:r>
          </a:p>
          <a:p>
            <a:endParaRPr lang="pt-BR" dirty="0"/>
          </a:p>
          <a:p>
            <a:r>
              <a:rPr lang="pt-BR" dirty="0"/>
              <a:t>E quais são as consequências do consumo exagerado, desnecessário?”</a:t>
            </a:r>
          </a:p>
        </p:txBody>
      </p:sp>
    </p:spTree>
    <p:extLst>
      <p:ext uri="{BB962C8B-B14F-4D97-AF65-F5344CB8AC3E}">
        <p14:creationId xmlns:p14="http://schemas.microsoft.com/office/powerpoint/2010/main" val="182625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Aula 2: Consumo X Consciência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Exibição</a:t>
            </a:r>
            <a:r>
              <a:rPr lang="en-US" dirty="0"/>
              <a:t> do </a:t>
            </a:r>
            <a:r>
              <a:rPr lang="en-US" dirty="0" err="1"/>
              <a:t>vídeo</a:t>
            </a:r>
            <a:r>
              <a:rPr lang="en-US" dirty="0"/>
              <a:t> “</a:t>
            </a:r>
            <a:r>
              <a:rPr lang="en-US" dirty="0" err="1"/>
              <a:t>Consumo</a:t>
            </a:r>
            <a:r>
              <a:rPr lang="en-US" dirty="0"/>
              <a:t> e </a:t>
            </a:r>
            <a:r>
              <a:rPr lang="en-US" dirty="0" err="1"/>
              <a:t>Consumismo</a:t>
            </a:r>
            <a:r>
              <a:rPr lang="en-US" dirty="0"/>
              <a:t>”</a:t>
            </a:r>
            <a:endParaRPr lang="pt-BR" dirty="0"/>
          </a:p>
        </p:txBody>
      </p:sp>
      <p:pic>
        <p:nvPicPr>
          <p:cNvPr id="4" name="A diferença entre consumo e consumis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954710"/>
            <a:ext cx="8187461" cy="4850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Dinâmica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Grupos de até 5 pessoas</a:t>
            </a:r>
          </a:p>
          <a:p>
            <a:endParaRPr lang="pt-BR" dirty="0"/>
          </a:p>
          <a:p>
            <a:r>
              <a:rPr lang="pt-BR" dirty="0"/>
              <a:t>Escolha de um tema (produto)</a:t>
            </a:r>
          </a:p>
          <a:p>
            <a:endParaRPr lang="pt-BR" dirty="0"/>
          </a:p>
          <a:p>
            <a:r>
              <a:rPr lang="pt-BR" dirty="0"/>
              <a:t>Proposta: propaganda contra consumismo</a:t>
            </a:r>
          </a:p>
          <a:p>
            <a:endParaRPr lang="pt-BR" dirty="0"/>
          </a:p>
          <a:p>
            <a:r>
              <a:rPr lang="pt-BR" dirty="0"/>
              <a:t>10 minutos para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39016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Consumo e Produção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r>
              <a:rPr lang="pt-BR" dirty="0"/>
              <a:t>Qual a quantidade de resíduos que produzimos por dia? Podemos diminuir? Como?</a:t>
            </a:r>
            <a:endParaRPr lang="pt-BR" u="none" strike="noStrike" dirty="0"/>
          </a:p>
          <a:p>
            <a:pPr lvl="0"/>
            <a:r>
              <a:rPr lang="pt-BR" dirty="0"/>
              <a:t>Pra onde vai o resíduo que produzimos em nossas casas? Isso afeta o planeta?</a:t>
            </a:r>
            <a:endParaRPr lang="pt-BR" u="none" strike="noStrike" dirty="0"/>
          </a:p>
          <a:p>
            <a:pPr lvl="0"/>
            <a:r>
              <a:rPr lang="pt-BR" dirty="0"/>
              <a:t>Todo o resíduo é igual?</a:t>
            </a:r>
            <a:endParaRPr lang="pt-BR" u="none" strike="noStrike" dirty="0"/>
          </a:p>
          <a:p>
            <a:pPr lvl="0"/>
            <a:r>
              <a:rPr lang="pt-BR" dirty="0"/>
              <a:t>Podemos reutilizar algo que descartaríamos?</a:t>
            </a:r>
            <a:endParaRPr lang="pt-BR" u="none" strike="noStrike" dirty="0"/>
          </a:p>
        </p:txBody>
      </p:sp>
    </p:spTree>
    <p:extLst>
      <p:ext uri="{BB962C8B-B14F-4D97-AF65-F5344CB8AC3E}">
        <p14:creationId xmlns:p14="http://schemas.microsoft.com/office/powerpoint/2010/main" val="30757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Consumo e Produção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endParaRPr lang="pt-BR" u="none" strike="noStrike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023995257"/>
              </p:ext>
            </p:extLst>
          </p:nvPr>
        </p:nvGraphicFramePr>
        <p:xfrm>
          <a:off x="2090004" y="1080167"/>
          <a:ext cx="7053996" cy="5777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899592" y="1196752"/>
            <a:ext cx="7380312" cy="1210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>
                <a:latin typeface="Berlin Sans FB Demi" panose="020E0802020502020306" pitchFamily="34" charset="0"/>
              </a:rPr>
              <a:t>Estimativa da composição gravimétrica dos RSU coletados no Brasil em 2008</a:t>
            </a:r>
            <a:endParaRPr lang="pt-BR" sz="3200" dirty="0">
              <a:latin typeface="Berlin Sans FB Demi" panose="020E0802020502020306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389094" y="5571817"/>
            <a:ext cx="45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dirty="0">
                <a:latin typeface="Berlin Sans FB" pitchFamily="34" charset="0"/>
              </a:rPr>
              <a:t>Fonte: elaborado a partir de IBGE (2010b) </a:t>
            </a:r>
          </a:p>
        </p:txBody>
      </p:sp>
    </p:spTree>
    <p:extLst>
      <p:ext uri="{BB962C8B-B14F-4D97-AF65-F5344CB8AC3E}">
        <p14:creationId xmlns:p14="http://schemas.microsoft.com/office/powerpoint/2010/main" val="15070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Consumo e Produção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endParaRPr lang="pt-BR" dirty="0"/>
          </a:p>
          <a:p>
            <a:pPr lvl="0"/>
            <a:r>
              <a:rPr lang="pt-BR" dirty="0"/>
              <a:t>Vocês já quiseram ganhar alguma coisa porque viram um anúncio na TV, rádio, em revistas ou outro meio publicitário?</a:t>
            </a:r>
            <a:endParaRPr lang="pt-BR" u="none" strike="noStrike" dirty="0"/>
          </a:p>
          <a:p>
            <a:pPr lvl="0"/>
            <a:r>
              <a:rPr lang="pt-BR" dirty="0"/>
              <a:t>Vocês conseguiram ganhar esse produto?</a:t>
            </a:r>
          </a:p>
          <a:p>
            <a:pPr lvl="1"/>
            <a:r>
              <a:rPr lang="pt-BR" dirty="0"/>
              <a:t>Ainda têm esse produto com vocês? </a:t>
            </a:r>
          </a:p>
          <a:p>
            <a:pPr lvl="1"/>
            <a:r>
              <a:rPr lang="pt-BR" dirty="0"/>
              <a:t>Continuam gostando dele? </a:t>
            </a:r>
          </a:p>
          <a:p>
            <a:pPr lvl="1"/>
            <a:r>
              <a:rPr lang="pt-BR" dirty="0"/>
              <a:t>Usam esse produto ou ele já foi descartado?</a:t>
            </a:r>
            <a:endParaRPr lang="pt-BR" u="none" strike="noStrik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Consumo e Produção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endParaRPr lang="pt-BR" dirty="0"/>
          </a:p>
          <a:p>
            <a:pPr lvl="0"/>
            <a:r>
              <a:rPr lang="pt-BR" dirty="0"/>
              <a:t>Vocês acham que as coisas duram pouco (funcionam por pouco tempo) para comprarmos mais e mais produtos?</a:t>
            </a:r>
          </a:p>
          <a:p>
            <a:pPr lvl="0"/>
            <a:r>
              <a:rPr lang="pt-BR" u="none" strike="noStrike" dirty="0"/>
              <a:t>Sabe o que é obsolescência programada?</a:t>
            </a:r>
          </a:p>
        </p:txBody>
      </p:sp>
    </p:spTree>
    <p:extLst>
      <p:ext uri="{BB962C8B-B14F-4D97-AF65-F5344CB8AC3E}">
        <p14:creationId xmlns:p14="http://schemas.microsoft.com/office/powerpoint/2010/main" val="20894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Consumo e Produção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r>
              <a:rPr lang="pt-BR" u="none" strike="noStrike" dirty="0"/>
              <a:t>Obsolescência programada</a:t>
            </a:r>
          </a:p>
          <a:p>
            <a:pPr lvl="0"/>
            <a:endParaRPr lang="pt-BR" dirty="0"/>
          </a:p>
          <a:p>
            <a:pPr lvl="0"/>
            <a:endParaRPr lang="pt-BR" u="none" strike="noStrike" dirty="0"/>
          </a:p>
        </p:txBody>
      </p:sp>
      <p:pic>
        <p:nvPicPr>
          <p:cNvPr id="1026" name="Picture 2" descr="http://www.hypeness.com.br/wp-content/uploads/2013/06/L%C3%A2mpadaCenten%C3%A1ri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59817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Consumo e Produção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r>
              <a:rPr lang="pt-BR" u="none" strike="noStrike" dirty="0"/>
              <a:t>Obsolescência programada</a:t>
            </a:r>
          </a:p>
          <a:p>
            <a:pPr lvl="0"/>
            <a:endParaRPr lang="pt-BR" dirty="0"/>
          </a:p>
          <a:p>
            <a:pPr lvl="0"/>
            <a:endParaRPr lang="pt-BR" u="none" strike="noStrike" dirty="0"/>
          </a:p>
        </p:txBody>
      </p:sp>
      <p:pic>
        <p:nvPicPr>
          <p:cNvPr id="2050" name="Picture 2" descr="http://i.computer-bild.de/imgs/2/7/0/9/9/5/2/Drucker-HP-Deskjet-F4580-745x559-e5b74a3a6a360f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871989" cy="440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Consumo e Produção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lvl="0"/>
            <a:r>
              <a:rPr lang="pt-BR" u="none" strike="noStrike" dirty="0"/>
              <a:t>Obsolescência programada</a:t>
            </a:r>
          </a:p>
          <a:p>
            <a:pPr lvl="0"/>
            <a:endParaRPr lang="pt-BR" dirty="0"/>
          </a:p>
          <a:p>
            <a:pPr lvl="0"/>
            <a:endParaRPr lang="pt-BR" u="none" strike="noStrike" dirty="0"/>
          </a:p>
        </p:txBody>
      </p:sp>
      <p:pic>
        <p:nvPicPr>
          <p:cNvPr id="4098" name="Picture 2" descr="https://viversempressa.files.wordpress.com/2014/01/obsolescencia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762375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letrobrasalagoas.com/imagens/noticias/128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32" y="1664829"/>
            <a:ext cx="336589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a ao viv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 ao vivo</Template>
  <TotalTime>97</TotalTime>
  <Words>271</Words>
  <Application>Microsoft Office PowerPoint</Application>
  <PresentationFormat>Apresentação na tela (4:3)</PresentationFormat>
  <Paragraphs>54</Paragraphs>
  <Slides>23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Berlin Sans FB</vt:lpstr>
      <vt:lpstr>Berlin Sans FB Demi</vt:lpstr>
      <vt:lpstr>Calibri</vt:lpstr>
      <vt:lpstr>ea ao vivo</vt:lpstr>
      <vt:lpstr>Educação ambiental ao vivo</vt:lpstr>
      <vt:lpstr>Conceitos</vt:lpstr>
      <vt:lpstr>Consumo e Produção </vt:lpstr>
      <vt:lpstr>Consumo e Produção </vt:lpstr>
      <vt:lpstr>Consumo e Produção</vt:lpstr>
      <vt:lpstr>Consumo e Produção </vt:lpstr>
      <vt:lpstr>Consumo e Produção </vt:lpstr>
      <vt:lpstr>Consumo e Produção </vt:lpstr>
      <vt:lpstr>Consumo e Produção </vt:lpstr>
      <vt:lpstr>Consumo e Produção</vt:lpstr>
      <vt:lpstr>“Man”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2: Consumo X Consciência </vt:lpstr>
      <vt:lpstr>Dinâmica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DE AÇÃO PEDAGÓGICA INTEGRADA II O ciclo do lixo, e eu com isso?</dc:title>
  <dc:creator>Mila</dc:creator>
  <cp:lastModifiedBy>Irene Kazumi Miura</cp:lastModifiedBy>
  <cp:revision>12</cp:revision>
  <dcterms:created xsi:type="dcterms:W3CDTF">2015-10-12T23:24:51Z</dcterms:created>
  <dcterms:modified xsi:type="dcterms:W3CDTF">2016-07-14T12:25:52Z</dcterms:modified>
</cp:coreProperties>
</file>