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8" r:id="rId3"/>
    <p:sldId id="256" r:id="rId4"/>
    <p:sldId id="287" r:id="rId5"/>
    <p:sldId id="288" r:id="rId6"/>
    <p:sldId id="289" r:id="rId7"/>
    <p:sldId id="290" r:id="rId8"/>
    <p:sldId id="291" r:id="rId9"/>
    <p:sldId id="295" r:id="rId10"/>
    <p:sldId id="296" r:id="rId11"/>
    <p:sldId id="263" r:id="rId12"/>
    <p:sldId id="262" r:id="rId13"/>
    <p:sldId id="264" r:id="rId14"/>
    <p:sldId id="297" r:id="rId15"/>
    <p:sldId id="268" r:id="rId16"/>
    <p:sldId id="298" r:id="rId17"/>
    <p:sldId id="304" r:id="rId18"/>
    <p:sldId id="282" r:id="rId19"/>
    <p:sldId id="283" r:id="rId20"/>
    <p:sldId id="299" r:id="rId21"/>
    <p:sldId id="300" r:id="rId22"/>
    <p:sldId id="301" r:id="rId23"/>
    <p:sldId id="302" r:id="rId24"/>
    <p:sldId id="286" r:id="rId25"/>
    <p:sldId id="306" r:id="rId26"/>
    <p:sldId id="307" r:id="rId27"/>
    <p:sldId id="305" r:id="rId28"/>
    <p:sldId id="294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05" autoAdjust="0"/>
  </p:normalViewPr>
  <p:slideViewPr>
    <p:cSldViewPr>
      <p:cViewPr varScale="1">
        <p:scale>
          <a:sx n="66" d="100"/>
          <a:sy n="66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D0B-9007-44A3-9C6D-B007312E83CE}" type="datetimeFigureOut">
              <a:rPr lang="pt-BR" smtClean="0"/>
              <a:t>21/07/2016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7057-C653-4EF5-996F-52A0DC098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64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D0B-9007-44A3-9C6D-B007312E83CE}" type="datetimeFigureOut">
              <a:rPr lang="pt-BR" smtClean="0"/>
              <a:t>21/07/2016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7057-C653-4EF5-996F-52A0DC098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61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D0B-9007-44A3-9C6D-B007312E83CE}" type="datetimeFigureOut">
              <a:rPr lang="pt-BR" smtClean="0"/>
              <a:t>21/07/2016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7057-C653-4EF5-996F-52A0DC098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57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D0B-9007-44A3-9C6D-B007312E83CE}" type="datetimeFigureOut">
              <a:rPr lang="pt-BR" smtClean="0"/>
              <a:t>21/07/2016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7057-C653-4EF5-996F-52A0DC098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2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D0B-9007-44A3-9C6D-B007312E83CE}" type="datetimeFigureOut">
              <a:rPr lang="pt-BR" smtClean="0"/>
              <a:t>21/07/2016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7057-C653-4EF5-996F-52A0DC098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45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D0B-9007-44A3-9C6D-B007312E83CE}" type="datetimeFigureOut">
              <a:rPr lang="pt-BR" smtClean="0"/>
              <a:t>21/07/2016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7057-C653-4EF5-996F-52A0DC098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39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D0B-9007-44A3-9C6D-B007312E83CE}" type="datetimeFigureOut">
              <a:rPr lang="pt-BR" smtClean="0"/>
              <a:t>21/07/2016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7057-C653-4EF5-996F-52A0DC098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16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D0B-9007-44A3-9C6D-B007312E83CE}" type="datetimeFigureOut">
              <a:rPr lang="pt-BR" smtClean="0"/>
              <a:t>21/07/2016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7057-C653-4EF5-996F-52A0DC098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92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D0B-9007-44A3-9C6D-B007312E83CE}" type="datetimeFigureOut">
              <a:rPr lang="pt-BR" smtClean="0"/>
              <a:t>21/07/2016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7057-C653-4EF5-996F-52A0DC098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39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D0B-9007-44A3-9C6D-B007312E83CE}" type="datetimeFigureOut">
              <a:rPr lang="pt-BR" smtClean="0"/>
              <a:t>21/07/2016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7057-C653-4EF5-996F-52A0DC098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4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6D0B-9007-44A3-9C6D-B007312E83CE}" type="datetimeFigureOut">
              <a:rPr lang="pt-BR" smtClean="0"/>
              <a:t>21/07/2016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7057-C653-4EF5-996F-52A0DC098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68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6D0B-9007-44A3-9C6D-B007312E83CE}" type="datetimeFigureOut">
              <a:rPr lang="pt-BR" smtClean="0"/>
              <a:t>21/07/2016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57057-C653-4EF5-996F-52A0DC098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56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ine.com.br/vagas-empregos-em-dores-do-rio-preto-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te.gov.br/portal-mte/" TargetMode="External"/><Relationship Id="rId2" Type="http://schemas.openxmlformats.org/officeDocument/2006/relationships/hyperlink" Target="http://www.mtps.gov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nalto.gov.br/ccivil_03/leis/L8213cons.htm" TargetMode="External"/><Relationship Id="rId5" Type="http://schemas.openxmlformats.org/officeDocument/2006/relationships/hyperlink" Target="http://www.planalto.gov.br/ccivil_03/decreto-lei/Del5452.htm" TargetMode="External"/><Relationship Id="rId4" Type="http://schemas.openxmlformats.org/officeDocument/2006/relationships/hyperlink" Target="https://www.facebook.com/SenadoFederal/?fref=t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400" b="1" dirty="0">
                <a:solidFill>
                  <a:schemeClr val="tx1"/>
                </a:solidFill>
              </a:rPr>
              <a:t>Projeto Rondon- Operação Itapemirim/ ES 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034617" cy="452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85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ederico\Desktop\Senado\of trab domest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1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sz="6000" b="1" dirty="0"/>
              <a:t>Direitos do Trabalhador</a:t>
            </a:r>
            <a:endParaRPr lang="pt-BR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578"/>
            <a:ext cx="133985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5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Seguro Desemprego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b="1" dirty="0"/>
              <a:t>Finalidade:</a:t>
            </a:r>
            <a:r>
              <a:rPr lang="pt-BR" dirty="0"/>
              <a:t> prover assistência financeira temporária a trabalhadores desempregados sem justa causa, e auxiliá-lo na manutenção e na busca de emprego. </a:t>
            </a:r>
          </a:p>
          <a:p>
            <a:pPr algn="just"/>
            <a:r>
              <a:rPr lang="pt-BR" b="1" dirty="0"/>
              <a:t>Como Requerer: </a:t>
            </a:r>
            <a:r>
              <a:rPr lang="pt-BR" dirty="0"/>
              <a:t>Apresentar o Requerimento do Seguro-Desemprego devidamente preenchido.  Levar o documento a um posto de atendimento do Ministério do Trabalho e Emprego ou em uma Agência da Caixa, junto com outros documentos, como Carteira de Trabalho e Previdência Social (CTPS) e os dois últimos contracheques.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578"/>
            <a:ext cx="133985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36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/>
              <a:t>Quantidade de Parcelas.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9474"/>
            <a:ext cx="8928992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34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rederico\Desktop\Senado\oficina trab seguro desempre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FGTS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/>
              <a:t>Quem tem direito ao FGTS?</a:t>
            </a:r>
          </a:p>
          <a:p>
            <a:pPr algn="just"/>
            <a:r>
              <a:rPr lang="pt-BR" dirty="0"/>
              <a:t> Todos os trabalhadores regidos pela CLT que firmaram contrato de trabalho a partir de 05/10/1988. </a:t>
            </a:r>
          </a:p>
          <a:p>
            <a:pPr marL="0" indent="0" algn="just">
              <a:buNone/>
            </a:pPr>
            <a:r>
              <a:rPr lang="pt-BR" b="1" dirty="0"/>
              <a:t>Quem deposita?</a:t>
            </a:r>
            <a:endParaRPr lang="pt-BR" dirty="0"/>
          </a:p>
          <a:p>
            <a:pPr algn="just"/>
            <a:r>
              <a:rPr lang="pt-BR" dirty="0"/>
              <a:t>O empregador ou o tomador de serviços faz o depósito na conta vinculada ao FGTS do trabalhador. O depósito pode ser feito até o dia 7 de cada mês.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578"/>
            <a:ext cx="133985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79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rederico\Desktop\Senado\13516153_1382127808469737_6537625588637386353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9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C:\Users\Frederico\Desktop\senado prev\of tr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4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6578"/>
            <a:ext cx="979809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3600" b="1" dirty="0"/>
              <a:t>Repouso Semanal Remunerado:</a:t>
            </a:r>
          </a:p>
          <a:p>
            <a:pPr algn="just"/>
            <a:r>
              <a:rPr lang="pt-BR" b="1" dirty="0"/>
              <a:t>O que é? </a:t>
            </a:r>
          </a:p>
          <a:p>
            <a:pPr algn="just"/>
            <a:r>
              <a:rPr lang="pt-BR" dirty="0"/>
              <a:t>Todo trabalhador possui direito a um Descanso Semanal Remunerado (DSR), o que significa que ao menos um dia da semana ele não precisará trabalhar e receberá por esse dia. Nos casos em que se recebe um salário fixado por mês, o valor do descanso semanal remunerado já está incorporado no valor do salário, de modo que a princípio nenhuma quantia adicional é devida.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433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Aviso Prévio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sz="5000" b="1" dirty="0"/>
              <a:t>Funções:</a:t>
            </a:r>
          </a:p>
          <a:p>
            <a:pPr algn="just"/>
            <a:r>
              <a:rPr lang="pt-BR" sz="5000" dirty="0"/>
              <a:t>Comunicação – declaração da vontade </a:t>
            </a:r>
            <a:r>
              <a:rPr lang="pt-BR" sz="5000" dirty="0" err="1"/>
              <a:t>resilitória</a:t>
            </a:r>
            <a:r>
              <a:rPr lang="pt-BR" sz="5000" dirty="0"/>
              <a:t> comunicada à parte contrária. </a:t>
            </a:r>
          </a:p>
          <a:p>
            <a:pPr algn="just"/>
            <a:r>
              <a:rPr lang="pt-BR" sz="5000" dirty="0"/>
              <a:t>Prazo – estabelece prazo para a terminação do vinculo, prazo esse que se integra ao contrato para todo fim e efeito</a:t>
            </a:r>
          </a:p>
          <a:p>
            <a:pPr algn="just"/>
            <a:r>
              <a:rPr lang="pt-BR" sz="5000" dirty="0"/>
              <a:t>Pagamento – estabelece o pagamento de referido período ao empregado.</a:t>
            </a:r>
          </a:p>
          <a:p>
            <a:pPr marL="0" indent="0">
              <a:buNone/>
            </a:pPr>
            <a:endParaRPr lang="pt-BR" sz="5000" dirty="0"/>
          </a:p>
          <a:p>
            <a:pPr marL="0" indent="0">
              <a:buNone/>
            </a:pPr>
            <a:endParaRPr lang="pt-BR" b="1" dirty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578"/>
            <a:ext cx="133985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7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Direitos do Trabalhador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Vínculo Empregatício</a:t>
            </a:r>
          </a:p>
          <a:p>
            <a:r>
              <a:rPr lang="pt-BR" dirty="0" smtClean="0"/>
              <a:t>Empregado Rural</a:t>
            </a:r>
          </a:p>
          <a:p>
            <a:r>
              <a:rPr lang="pt-BR" dirty="0" smtClean="0"/>
              <a:t>Empregador Rural</a:t>
            </a:r>
          </a:p>
          <a:p>
            <a:r>
              <a:rPr lang="pt-BR" dirty="0" smtClean="0"/>
              <a:t>Empregado Doméstico</a:t>
            </a:r>
          </a:p>
          <a:p>
            <a:r>
              <a:rPr lang="pt-BR" dirty="0" smtClean="0"/>
              <a:t>Direitos Trabalhistas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7908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Frederico\Desktop\Senado\of tr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2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 descr="C:\Users\Frederico\Desktop\Senado\estabilidade gravide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485775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rederico\Desktop\Senado\licença paternida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rederico\Desktop\Senado\of trab gesta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32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:\Users\Frederico\Desktop\Senado\estabilidade gravidez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12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C:\Users\Frederico\Desktop\Senado\licença paternida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88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Orientações para encontrar um emprego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Acessar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</a:t>
            </a:r>
            <a:r>
              <a:rPr lang="pt-BR" b="1">
                <a:hlinkClick r:id="rId2"/>
              </a:rPr>
              <a:t>://www.sine.com.br/vagas-empregos-em-dores-do-rio-preto-es</a:t>
            </a:r>
            <a:endParaRPr lang="pt-B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6578"/>
            <a:ext cx="97981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645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Prático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Rosana foi contrata por Antônio para trabalhar como empregada doméstica. Rosana prestava serviços três vezes por semana na residência de Antônio e trabalhava das 8 horas às 16h.  Rosana ficou grávida e ao informar Antônio de sua gravidez foi imediatamente demitida. Na condição de Advogado de Rosana responda às seguintes questões: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975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Prático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 algn="just">
              <a:buAutoNum type="arabicParenR"/>
            </a:pPr>
            <a:r>
              <a:rPr lang="pt-BR" dirty="0" smtClean="0"/>
              <a:t>Quais os principais direitos presentes </a:t>
            </a:r>
            <a:r>
              <a:rPr lang="pt-BR" dirty="0"/>
              <a:t>no caso?</a:t>
            </a:r>
          </a:p>
          <a:p>
            <a:pPr marL="514350" lvl="0" indent="-514350" algn="just">
              <a:buAutoNum type="arabicParenR"/>
            </a:pPr>
            <a:r>
              <a:rPr lang="pt-BR" dirty="0"/>
              <a:t>Rosana poderia ter sido demitida?</a:t>
            </a:r>
          </a:p>
          <a:p>
            <a:pPr marL="514350" lvl="0" indent="-514350" algn="just">
              <a:buAutoNum type="arabicParenR"/>
            </a:pPr>
            <a:r>
              <a:rPr lang="pt-BR" dirty="0"/>
              <a:t>Após cumprir a licença-maternidade a empregada doméstica tem alguma estabilidade no emprego?</a:t>
            </a:r>
          </a:p>
          <a:p>
            <a:pPr marL="514350" lvl="0" indent="-514350" algn="just">
              <a:buAutoNum type="arabicParenR"/>
            </a:pPr>
            <a:r>
              <a:rPr lang="pt-BR" dirty="0"/>
              <a:t>Rosana poderá ser demitida após o término da licença- maternidade?</a:t>
            </a:r>
          </a:p>
          <a:p>
            <a:pPr marL="514350" lvl="0" indent="-514350" algn="just">
              <a:buAutoNum type="arabicParenR"/>
            </a:pPr>
            <a:r>
              <a:rPr lang="pt-BR" dirty="0"/>
              <a:t>Durante o período da licença- maternidade quem deve pagar o salário da empregada doméstica?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0632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Referências: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hlinkClick r:id="rId2"/>
              </a:rPr>
              <a:t>http://www.mtps.gov.br/</a:t>
            </a:r>
            <a:endParaRPr lang="pt-BR" dirty="0"/>
          </a:p>
          <a:p>
            <a:r>
              <a:rPr lang="pt-BR" u="sng" dirty="0">
                <a:hlinkClick r:id="rId3"/>
              </a:rPr>
              <a:t>http://portal.mte.gov.br/portal-mte/</a:t>
            </a:r>
            <a:endParaRPr lang="pt-BR" dirty="0"/>
          </a:p>
          <a:p>
            <a:r>
              <a:rPr lang="pt-BR">
                <a:hlinkClick r:id="rId4"/>
              </a:rPr>
              <a:t>https://www.facebook.com/SenadoFederal/?fref=ts</a:t>
            </a:r>
            <a:r>
              <a:rPr lang="pt-BR"/>
              <a:t> </a:t>
            </a:r>
            <a:endParaRPr lang="pt-BR" dirty="0"/>
          </a:p>
          <a:p>
            <a:r>
              <a:rPr lang="pt-BR" b="1" dirty="0"/>
              <a:t>Legislação:</a:t>
            </a:r>
          </a:p>
          <a:p>
            <a:r>
              <a:rPr lang="pt-BR" dirty="0">
                <a:hlinkClick r:id="rId5"/>
              </a:rPr>
              <a:t>http://www.planalto.gov.br/ccivil_03/decreto-lei/Del5452.htm</a:t>
            </a:r>
            <a:endParaRPr lang="pt-BR" dirty="0"/>
          </a:p>
          <a:p>
            <a:r>
              <a:rPr lang="pt-BR" dirty="0">
                <a:hlinkClick r:id="rId6"/>
              </a:rPr>
              <a:t>http://www.planalto.gov.br/ccivil_03/leis/L8213cons.htm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4199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Muito obrigado!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Contato: fredericoecerruti@hotmail.com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578"/>
            <a:ext cx="133985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93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pt-BR" b="1" dirty="0"/>
              <a:t>Direitos do Trabalhador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3721968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Vínculo Empregatício:</a:t>
            </a:r>
          </a:p>
          <a:p>
            <a:pPr lvl="0" algn="l"/>
            <a:r>
              <a:rPr lang="pt-BR" dirty="0">
                <a:solidFill>
                  <a:schemeClr val="tx1"/>
                </a:solidFill>
              </a:rPr>
              <a:t>*Pessoalidade (pessoa física)</a:t>
            </a:r>
          </a:p>
          <a:p>
            <a:pPr lvl="0" algn="l"/>
            <a:r>
              <a:rPr lang="pt-BR" dirty="0">
                <a:solidFill>
                  <a:schemeClr val="tx1"/>
                </a:solidFill>
              </a:rPr>
              <a:t>*Não eventualidade</a:t>
            </a:r>
          </a:p>
          <a:p>
            <a:pPr lvl="0" algn="l"/>
            <a:r>
              <a:rPr lang="pt-BR" dirty="0">
                <a:solidFill>
                  <a:schemeClr val="tx1"/>
                </a:solidFill>
              </a:rPr>
              <a:t>*Subordinação</a:t>
            </a:r>
          </a:p>
          <a:p>
            <a:pPr algn="l"/>
            <a:r>
              <a:rPr lang="pt-BR" dirty="0">
                <a:solidFill>
                  <a:schemeClr val="tx1"/>
                </a:solidFill>
              </a:rPr>
              <a:t>*Onerosidade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578"/>
            <a:ext cx="133985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Empregado Rural: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Quem é o empregado Rural?</a:t>
            </a:r>
          </a:p>
          <a:p>
            <a:pPr algn="just"/>
            <a:r>
              <a:rPr lang="pt-BR" dirty="0"/>
              <a:t>Empregado rural ou agrícola é toda pessoa física que, em propriedade rural ou prédio rústico, presta serviços de natureza não eventual a empregador rural, sob a dependência deste mediante salário.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578"/>
            <a:ext cx="133985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58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Empregador Rural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Quem é o empregador Rural?</a:t>
            </a:r>
          </a:p>
          <a:p>
            <a:pPr algn="just"/>
            <a:r>
              <a:rPr lang="pt-BR" dirty="0"/>
              <a:t>Empregador rural é a pessoa física ou jurídica, proprietária ou não, que explore atividade agro econômica, em caráter permanente ou temporário, diretamente ou através de prepostos, com empregados.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578"/>
            <a:ext cx="133985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68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Empregado Rural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pt-BR" sz="3700" b="1" dirty="0"/>
              <a:t>Observações:</a:t>
            </a:r>
            <a:endParaRPr lang="pt-BR" sz="3800" b="1" dirty="0"/>
          </a:p>
          <a:p>
            <a:pPr lvl="0" algn="just"/>
            <a:r>
              <a:rPr lang="pt-BR" sz="3700" dirty="0"/>
              <a:t>Intervalo para repouso e alimentação, segundo usos e costumes (não há obrigatoriedade de concessão mínima de uma hora, nem máxima de duas horas)</a:t>
            </a:r>
          </a:p>
          <a:p>
            <a:pPr lvl="0" algn="just"/>
            <a:r>
              <a:rPr lang="pt-BR" sz="3700" dirty="0"/>
              <a:t>Trabalho noturno diferenciado das 21h até as 5h na agricultura e das 20h até às 4 na pecuária, com adicional de 25%, não havendo redução da hora para 52 minutos e 30 segundos.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578"/>
            <a:ext cx="133985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736" y="348978"/>
            <a:ext cx="133985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70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Empregado Doméstico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Conhecendo as mudanças advindas com a Lei 150/2015:</a:t>
            </a:r>
          </a:p>
          <a:p>
            <a:r>
              <a:rPr lang="pt-BR" dirty="0"/>
              <a:t>Acessar</a:t>
            </a:r>
            <a:r>
              <a:rPr lang="pt-BR" dirty="0">
                <a:hlinkClick r:id="rId2" action="ppaction://hlinksldjump"/>
              </a:rPr>
              <a:t>: http://g1.globo.com/economia/seu-dinheiro/noticia/2015/10/veja-como-ficam-os-direitos-dos-trabalhadores-domesticos01-10.html 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578"/>
            <a:ext cx="133985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8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Empregado Doméstico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/>
              <a:t>Quem é considerado empregado doméstico?</a:t>
            </a:r>
          </a:p>
          <a:p>
            <a:pPr algn="just"/>
            <a:r>
              <a:rPr lang="pt-BR" dirty="0"/>
              <a:t>Aquele que presta serviços de forma contínua, subordinada, oneroso e pessoal e de finalidade não lucrativa à pessoa ou à família, no âmbito residencial destas, por mais de dois dias por semana.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578"/>
            <a:ext cx="1339850" cy="11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5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ederico\Desktop\Senado\trab domest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95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577</Words>
  <Application>Microsoft Office PowerPoint</Application>
  <PresentationFormat>Apresentação na tela (4:3)</PresentationFormat>
  <Paragraphs>71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do Office</vt:lpstr>
      <vt:lpstr>Apresentação do PowerPoint</vt:lpstr>
      <vt:lpstr>Direitos do Trabalhador</vt:lpstr>
      <vt:lpstr>Direitos do Trabalhador</vt:lpstr>
      <vt:lpstr>Empregado Rural:</vt:lpstr>
      <vt:lpstr>Empregador Rural</vt:lpstr>
      <vt:lpstr>Empregado Rural</vt:lpstr>
      <vt:lpstr>Empregado Doméstico</vt:lpstr>
      <vt:lpstr>Empregado Doméstico</vt:lpstr>
      <vt:lpstr>Apresentação do PowerPoint</vt:lpstr>
      <vt:lpstr>Apresentação do PowerPoint</vt:lpstr>
      <vt:lpstr> Direitos do Trabalhador</vt:lpstr>
      <vt:lpstr>Seguro Desemprego</vt:lpstr>
      <vt:lpstr>Apresentação do PowerPoint</vt:lpstr>
      <vt:lpstr>Apresentação do PowerPoint</vt:lpstr>
      <vt:lpstr>FGTS</vt:lpstr>
      <vt:lpstr>Apresentação do PowerPoint</vt:lpstr>
      <vt:lpstr>Apresentação do PowerPoint</vt:lpstr>
      <vt:lpstr>Apresentação do PowerPoint</vt:lpstr>
      <vt:lpstr>Aviso Prévio</vt:lpstr>
      <vt:lpstr>Apresentação do PowerPoint</vt:lpstr>
      <vt:lpstr>Apresentação do PowerPoint</vt:lpstr>
      <vt:lpstr>Apresentação do PowerPoint</vt:lpstr>
      <vt:lpstr>Apresentação do PowerPoint</vt:lpstr>
      <vt:lpstr>Orientações para encontrar um emprego</vt:lpstr>
      <vt:lpstr>Caso Prático</vt:lpstr>
      <vt:lpstr>Caso Prático</vt:lpstr>
      <vt:lpstr>Referências:</vt:lpstr>
      <vt:lpstr>  Muito 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Direitos do Trabalhador</dc:title>
  <dc:creator>Frederico</dc:creator>
  <cp:lastModifiedBy>Sonia Oliveira</cp:lastModifiedBy>
  <cp:revision>30</cp:revision>
  <dcterms:created xsi:type="dcterms:W3CDTF">2016-06-27T13:05:49Z</dcterms:created>
  <dcterms:modified xsi:type="dcterms:W3CDTF">2016-07-21T12:30:11Z</dcterms:modified>
</cp:coreProperties>
</file>