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61" r:id="rId6"/>
    <p:sldId id="272" r:id="rId7"/>
    <p:sldId id="273" r:id="rId8"/>
    <p:sldId id="274" r:id="rId9"/>
    <p:sldId id="277" r:id="rId10"/>
    <p:sldId id="278" r:id="rId11"/>
    <p:sldId id="279" r:id="rId12"/>
    <p:sldId id="265" r:id="rId13"/>
    <p:sldId id="266" r:id="rId14"/>
    <p:sldId id="283" r:id="rId15"/>
    <p:sldId id="280" r:id="rId16"/>
    <p:sldId id="281" r:id="rId17"/>
    <p:sldId id="282" r:id="rId18"/>
    <p:sldId id="284" r:id="rId19"/>
    <p:sldId id="285" r:id="rId20"/>
    <p:sldId id="286"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Z" initials="B" lastIdx="1" clrIdx="0">
    <p:extLst>
      <p:ext uri="{19B8F6BF-5375-455C-9EA6-DF929625EA0E}">
        <p15:presenceInfo xmlns:p15="http://schemas.microsoft.com/office/powerpoint/2012/main" userId="BEATRI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02T10:02:38.663" idx="1">
    <p:pos x="10" y="10"/>
    <p:text>Legal para fazer uma dinâmica</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lvl1pPr>
              <a:defRPr/>
            </a:lvl1pPr>
          </a:lstStyle>
          <a:p>
            <a:r>
              <a:rPr lang="pt-BR"/>
              <a:t>Clique para editar 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sz="1200"/>
            </a:lvl1p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11"/>
          </p:nvPr>
        </p:nvSpPr>
        <p:spPr/>
        <p:txBody>
          <a:bodyPr/>
          <a:lstStyle>
            <a:lvl1pPr>
              <a:defRPr sz="1200"/>
            </a:lvl1pPr>
          </a:lstStyle>
          <a:p>
            <a:endParaRPr lang="pt-BR"/>
          </a:p>
        </p:txBody>
      </p:sp>
      <p:sp>
        <p:nvSpPr>
          <p:cNvPr id="6" name="Espaço Reservado para Número de Slide 5"/>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377568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348245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403259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135232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290110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8957DBB-8DCD-42B7-84B0-CC08488879B5}"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292670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8957DBB-8DCD-42B7-84B0-CC08488879B5}" type="datetimeFigureOut">
              <a:rPr lang="pt-BR" smtClean="0"/>
              <a:t>11/07/2016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169518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8957DBB-8DCD-42B7-84B0-CC08488879B5}" type="datetimeFigureOut">
              <a:rPr lang="pt-BR" smtClean="0"/>
              <a:t>11/07/2016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202922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57DBB-8DCD-42B7-84B0-CC08488879B5}" type="datetimeFigureOut">
              <a:rPr lang="pt-BR" smtClean="0"/>
              <a:t>11/07/2016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182941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8957DBB-8DCD-42B7-84B0-CC08488879B5}"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223732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8957DBB-8DCD-42B7-84B0-CC08488879B5}"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4DF50C-7BBC-4EF8-A24A-F10125580364}" type="slidenum">
              <a:rPr lang="pt-BR" smtClean="0"/>
              <a:t>‹nº›</a:t>
            </a:fld>
            <a:endParaRPr lang="pt-BR"/>
          </a:p>
        </p:txBody>
      </p:sp>
    </p:spTree>
    <p:extLst>
      <p:ext uri="{BB962C8B-B14F-4D97-AF65-F5344CB8AC3E}">
        <p14:creationId xmlns:p14="http://schemas.microsoft.com/office/powerpoint/2010/main" val="40871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26000" r="-26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57DBB-8DCD-42B7-84B0-CC08488879B5}" type="datetimeFigureOut">
              <a:rPr lang="pt-BR" smtClean="0"/>
              <a:t>11/07/2016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DF50C-7BBC-4EF8-A24A-F10125580364}" type="slidenum">
              <a:rPr lang="pt-BR" smtClean="0"/>
              <a:t>‹nº›</a:t>
            </a:fld>
            <a:endParaRPr lang="pt-BR"/>
          </a:p>
        </p:txBody>
      </p:sp>
    </p:spTree>
    <p:extLst>
      <p:ext uri="{BB962C8B-B14F-4D97-AF65-F5344CB8AC3E}">
        <p14:creationId xmlns:p14="http://schemas.microsoft.com/office/powerpoint/2010/main" val="171448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ctrTitle"/>
          </p:nvPr>
        </p:nvSpPr>
        <p:spPr>
          <a:xfrm>
            <a:off x="671075" y="347007"/>
            <a:ext cx="7772400" cy="1470025"/>
          </a:xfrm>
        </p:spPr>
        <p:txBody>
          <a:bodyPr/>
          <a:lstStyle/>
          <a:p>
            <a:r>
              <a:rPr lang="pt-BR" b="1" dirty="0">
                <a:solidFill>
                  <a:schemeClr val="tx2">
                    <a:lumMod val="60000"/>
                    <a:lumOff val="40000"/>
                  </a:schemeClr>
                </a:solidFill>
              </a:rPr>
              <a:t>Curso de Gestão e Administração Pública</a:t>
            </a:r>
          </a:p>
        </p:txBody>
      </p:sp>
      <p:sp>
        <p:nvSpPr>
          <p:cNvPr id="3" name="Subtítulo 2"/>
          <p:cNvSpPr>
            <a:spLocks noGrp="1"/>
          </p:cNvSpPr>
          <p:nvPr>
            <p:ph type="subTitle" idx="1"/>
          </p:nvPr>
        </p:nvSpPr>
        <p:spPr>
          <a:xfrm>
            <a:off x="1767892" y="2157989"/>
            <a:ext cx="6400800" cy="3433936"/>
          </a:xfrm>
        </p:spPr>
        <p:txBody>
          <a:bodyPr/>
          <a:lstStyle/>
          <a:p>
            <a:pPr algn="l"/>
            <a:r>
              <a:rPr lang="pt-BR" dirty="0">
                <a:solidFill>
                  <a:schemeClr val="tx1"/>
                </a:solidFill>
                <a:latin typeface="Century Gothic" panose="020B0502020202020204" pitchFamily="34" charset="0"/>
              </a:rPr>
              <a:t> Gestão Pública</a:t>
            </a:r>
          </a:p>
          <a:p>
            <a:pPr algn="l"/>
            <a:r>
              <a:rPr lang="pt-BR" dirty="0">
                <a:solidFill>
                  <a:schemeClr val="tx1"/>
                </a:solidFill>
                <a:latin typeface="Century Gothic" panose="020B0502020202020204" pitchFamily="34" charset="0"/>
              </a:rPr>
              <a:t> Princípios da Administração Pública</a:t>
            </a:r>
          </a:p>
          <a:p>
            <a:pPr algn="l"/>
            <a:r>
              <a:rPr lang="pt-BR" dirty="0">
                <a:solidFill>
                  <a:schemeClr val="tx1"/>
                </a:solidFill>
                <a:latin typeface="Century Gothic" panose="020B0502020202020204" pitchFamily="34" charset="0"/>
              </a:rPr>
              <a:t> Orçamento Público</a:t>
            </a:r>
          </a:p>
          <a:p>
            <a:pPr algn="l"/>
            <a:r>
              <a:rPr lang="pt-BR" dirty="0">
                <a:solidFill>
                  <a:schemeClr val="tx1"/>
                </a:solidFill>
                <a:latin typeface="Century Gothic" panose="020B0502020202020204" pitchFamily="34" charset="0"/>
              </a:rPr>
              <a:t> Lei de Responsabilidade Fiscal</a:t>
            </a:r>
          </a:p>
        </p:txBody>
      </p:sp>
      <p:pic>
        <p:nvPicPr>
          <p:cNvPr id="5" name="Picture 2" descr="https://pixabay.com/static/uploads/photo/2014/04/03/10/29/arrow-310622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39101">
            <a:off x="42789" y="1850294"/>
            <a:ext cx="1793692" cy="89684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pixabay.com/static/uploads/photo/2014/04/03/10/29/arrow-310622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39101">
            <a:off x="31418" y="2457631"/>
            <a:ext cx="1793692" cy="8968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pixabay.com/static/uploads/photo/2014/04/03/10/29/arrow-310622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39101">
            <a:off x="35182" y="3524044"/>
            <a:ext cx="1793692" cy="89684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pixabay.com/static/uploads/photo/2014/04/03/10/29/arrow-310622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39101">
            <a:off x="29965" y="4191934"/>
            <a:ext cx="1793692" cy="896846"/>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3612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lstStyle/>
          <a:p>
            <a:r>
              <a:rPr lang="pt-BR" b="1" dirty="0"/>
              <a:t>Orçamento Público</a:t>
            </a:r>
          </a:p>
        </p:txBody>
      </p:sp>
      <p:sp>
        <p:nvSpPr>
          <p:cNvPr id="3" name="Espaço Reservado para Conteúdo 2"/>
          <p:cNvSpPr>
            <a:spLocks noGrp="1"/>
          </p:cNvSpPr>
          <p:nvPr>
            <p:ph idx="1"/>
          </p:nvPr>
        </p:nvSpPr>
        <p:spPr/>
        <p:txBody>
          <a:bodyPr/>
          <a:lstStyle/>
          <a:p>
            <a:pPr algn="just"/>
            <a:r>
              <a:rPr lang="pt-BR" b="1" dirty="0"/>
              <a:t>Importância: </a:t>
            </a:r>
            <a:r>
              <a:rPr lang="pt-BR" dirty="0"/>
              <a:t>É no Orçamento que o cidadão identifica a destinação dos recursos que o governo recolhe sob a forma de impostos. Nenhuma despesa pública pode ser realizada sem estar fixada no Orçamento. O Orçamento Geral da União (OGU) é o coração da administração pública federal.</a:t>
            </a:r>
          </a:p>
          <a:p>
            <a:endParaRPr lang="pt-BR" dirty="0"/>
          </a:p>
        </p:txBody>
      </p:sp>
      <p:sp>
        <p:nvSpPr>
          <p:cNvPr id="5" name="Retângulo 4"/>
          <p:cNvSpPr/>
          <p:nvPr/>
        </p:nvSpPr>
        <p:spPr>
          <a:xfrm>
            <a:off x="0" y="358564"/>
            <a:ext cx="9144000" cy="8381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2800" dirty="0">
                <a:solidFill>
                  <a:schemeClr val="tx1"/>
                </a:solidFill>
                <a:latin typeface="Tahoma" panose="020B0604030504040204" pitchFamily="34" charset="0"/>
                <a:ea typeface="Tahoma" panose="020B0604030504040204" pitchFamily="34" charset="0"/>
                <a:cs typeface="Tahoma" panose="020B0604030504040204" pitchFamily="34" charset="0"/>
              </a:rPr>
              <a:t>ORÇAMENTO PÚBLICO</a:t>
            </a: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4219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613725" y="105454"/>
            <a:ext cx="8229600" cy="1143000"/>
          </a:xfrm>
        </p:spPr>
        <p:txBody>
          <a:bodyPr/>
          <a:lstStyle/>
          <a:p>
            <a:r>
              <a:rPr lang="pt-BR" b="1" dirty="0">
                <a:solidFill>
                  <a:schemeClr val="tx2">
                    <a:lumMod val="75000"/>
                  </a:schemeClr>
                </a:solidFill>
              </a:rPr>
              <a:t>Lei de Responsabilidade Fiscal</a:t>
            </a:r>
          </a:p>
        </p:txBody>
      </p:sp>
      <p:sp>
        <p:nvSpPr>
          <p:cNvPr id="3" name="Espaço Reservado para Conteúdo 2"/>
          <p:cNvSpPr>
            <a:spLocks noGrp="1"/>
          </p:cNvSpPr>
          <p:nvPr>
            <p:ph idx="1"/>
          </p:nvPr>
        </p:nvSpPr>
        <p:spPr>
          <a:xfrm>
            <a:off x="916070" y="1529806"/>
            <a:ext cx="8229600" cy="4525963"/>
          </a:xfrm>
        </p:spPr>
        <p:txBody>
          <a:bodyPr>
            <a:normAutofit fontScale="92500" lnSpcReduction="10000"/>
          </a:bodyPr>
          <a:lstStyle/>
          <a:p>
            <a:pPr marL="0" indent="0" algn="just">
              <a:buNone/>
            </a:pPr>
            <a:r>
              <a:rPr lang="pt-BR" dirty="0"/>
              <a:t>	A Lei de Responsabilidade Fiscal é um código de conduta para os administradores públicos de todo o país, que passa a valer para os três Poderes (Executivo, Legislativo e Judiciário), nas três esferas de governo (federal, estadual e municipal). </a:t>
            </a:r>
          </a:p>
          <a:p>
            <a:pPr algn="just"/>
            <a:endParaRPr lang="pt-BR" dirty="0"/>
          </a:p>
          <a:p>
            <a:pPr marL="0" indent="0" algn="just">
              <a:buNone/>
            </a:pPr>
            <a:r>
              <a:rPr lang="pt-BR" dirty="0"/>
              <a:t>	Através dela, todos os governantes devem  obedecer a normas e limites para administrar as finanças, prestando contas sobre quanto e como gastam os recursos da sociedade.</a:t>
            </a:r>
          </a:p>
        </p:txBody>
      </p:sp>
      <p:pic>
        <p:nvPicPr>
          <p:cNvPr id="6" name="Imagem 5"/>
          <p:cNvPicPr>
            <a:picLocks noChangeAspect="1"/>
          </p:cNvPicPr>
          <p:nvPr/>
        </p:nvPicPr>
        <p:blipFill rotWithShape="1">
          <a:blip r:embed="rId2" cstate="print">
            <a:extLst>
              <a:ext uri="{28A0092B-C50C-407E-A947-70E740481C1C}">
                <a14:useLocalDpi xmlns:a14="http://schemas.microsoft.com/office/drawing/2010/main" val="0"/>
              </a:ext>
            </a:extLst>
          </a:blip>
          <a:srcRect r="1129" b="16162"/>
          <a:stretch/>
        </p:blipFill>
        <p:spPr>
          <a:xfrm>
            <a:off x="144326" y="3792787"/>
            <a:ext cx="986437" cy="836450"/>
          </a:xfrm>
          <a:prstGeom prst="rect">
            <a:avLst/>
          </a:prstGeom>
        </p:spPr>
      </p:pic>
      <p:pic>
        <p:nvPicPr>
          <p:cNvPr id="7" name="Imagem 6"/>
          <p:cNvPicPr>
            <a:picLocks noChangeAspect="1"/>
          </p:cNvPicPr>
          <p:nvPr/>
        </p:nvPicPr>
        <p:blipFill rotWithShape="1">
          <a:blip r:embed="rId3" cstate="print">
            <a:extLst>
              <a:ext uri="{28A0092B-C50C-407E-A947-70E740481C1C}">
                <a14:useLocalDpi xmlns:a14="http://schemas.microsoft.com/office/drawing/2010/main" val="0"/>
              </a:ext>
            </a:extLst>
          </a:blip>
          <a:srcRect l="29262" t="14632" r="27244" b="34088"/>
          <a:stretch/>
        </p:blipFill>
        <p:spPr>
          <a:xfrm>
            <a:off x="85426" y="1212426"/>
            <a:ext cx="1430324" cy="83085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0829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0"/>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normAutofit/>
          </a:bodyPr>
          <a:lstStyle/>
          <a:p>
            <a:r>
              <a:rPr lang="pt-BR" b="1" dirty="0">
                <a:solidFill>
                  <a:schemeClr val="tx2">
                    <a:lumMod val="75000"/>
                  </a:schemeClr>
                </a:solidFill>
              </a:rPr>
              <a:t>Lei de Responsabilidade Fiscal</a:t>
            </a:r>
          </a:p>
        </p:txBody>
      </p:sp>
      <p:sp>
        <p:nvSpPr>
          <p:cNvPr id="3" name="Espaço Reservado para Conteúdo 2"/>
          <p:cNvSpPr>
            <a:spLocks noGrp="1"/>
          </p:cNvSpPr>
          <p:nvPr>
            <p:ph idx="1"/>
          </p:nvPr>
        </p:nvSpPr>
        <p:spPr/>
        <p:txBody>
          <a:bodyPr/>
          <a:lstStyle/>
          <a:p>
            <a:pPr marL="0" indent="0">
              <a:buNone/>
            </a:pPr>
            <a:r>
              <a:rPr lang="pt-BR" dirty="0"/>
              <a:t>	A Lei de Responsabilidade Fiscal integra os três instrumentos de planejamento previstos pela Constituição de 1988:</a:t>
            </a:r>
          </a:p>
          <a:p>
            <a:pPr lvl="1"/>
            <a:r>
              <a:rPr lang="pt-BR" b="1" dirty="0"/>
              <a:t>Plano Plurianual – PPA</a:t>
            </a:r>
          </a:p>
          <a:p>
            <a:pPr lvl="1"/>
            <a:r>
              <a:rPr lang="pt-BR" b="1" dirty="0"/>
              <a:t>Lei de Diretrizes Orçamentárias – LDO</a:t>
            </a:r>
          </a:p>
          <a:p>
            <a:pPr lvl="1"/>
            <a:r>
              <a:rPr lang="pt-BR" b="1" dirty="0"/>
              <a:t>Lei Orçamentária Anual - LOA</a:t>
            </a:r>
          </a:p>
          <a:p>
            <a:endParaRPr lang="pt-BR" dirty="0"/>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34015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normAutofit fontScale="90000"/>
          </a:bodyPr>
          <a:lstStyle/>
          <a:p>
            <a:r>
              <a:rPr lang="pt-BR" b="1" dirty="0">
                <a:solidFill>
                  <a:schemeClr val="tx2">
                    <a:lumMod val="75000"/>
                  </a:schemeClr>
                </a:solidFill>
              </a:rPr>
              <a:t>Planejamento, Gestão Pública e </a:t>
            </a:r>
            <a:br>
              <a:rPr lang="pt-BR" b="1" dirty="0">
                <a:solidFill>
                  <a:schemeClr val="tx2">
                    <a:lumMod val="75000"/>
                  </a:schemeClr>
                </a:solidFill>
              </a:rPr>
            </a:br>
            <a:r>
              <a:rPr lang="pt-BR" b="1" dirty="0">
                <a:solidFill>
                  <a:schemeClr val="tx2">
                    <a:lumMod val="75000"/>
                  </a:schemeClr>
                </a:solidFill>
              </a:rPr>
              <a:t>Responsabilidade Fiscal</a:t>
            </a:r>
            <a:endParaRPr lang="pt-BR" dirty="0">
              <a:solidFill>
                <a:schemeClr val="tx2">
                  <a:lumMod val="75000"/>
                </a:schemeClr>
              </a:solidFill>
            </a:endParaRPr>
          </a:p>
        </p:txBody>
      </p:sp>
      <p:sp>
        <p:nvSpPr>
          <p:cNvPr id="3" name="Espaço Reservado para Conteúdo 2"/>
          <p:cNvSpPr>
            <a:spLocks noGrp="1"/>
          </p:cNvSpPr>
          <p:nvPr>
            <p:ph idx="1"/>
          </p:nvPr>
        </p:nvSpPr>
        <p:spPr/>
        <p:txBody>
          <a:bodyPr>
            <a:normAutofit fontScale="92500" lnSpcReduction="10000"/>
          </a:bodyPr>
          <a:lstStyle/>
          <a:p>
            <a:pPr>
              <a:lnSpc>
                <a:spcPct val="90000"/>
              </a:lnSpc>
            </a:pPr>
            <a:r>
              <a:rPr lang="pt-BR" b="1" dirty="0"/>
              <a:t>PPA:</a:t>
            </a:r>
            <a:r>
              <a:rPr lang="pt-BR" dirty="0"/>
              <a:t> define, para um período de 4 anos, as diretrizes, os objetivos e metas da administração pública para as despesas de capital e outras delas decorrentes e para as relativas aos programas de duração continuada.</a:t>
            </a:r>
          </a:p>
          <a:p>
            <a:pPr>
              <a:lnSpc>
                <a:spcPct val="90000"/>
              </a:lnSpc>
            </a:pPr>
            <a:r>
              <a:rPr lang="pt-BR" b="1" dirty="0"/>
              <a:t>LDO:</a:t>
            </a:r>
            <a:r>
              <a:rPr lang="pt-BR" dirty="0"/>
              <a:t> compreenderá as metas e prioridades para o exercício financeiro subsequente, orientando a elaboração do projeto de Lei Orçamentária Anual - LOA .</a:t>
            </a:r>
          </a:p>
          <a:p>
            <a:pPr>
              <a:lnSpc>
                <a:spcPct val="90000"/>
              </a:lnSpc>
            </a:pPr>
            <a:r>
              <a:rPr lang="pt-BR" b="1" dirty="0"/>
              <a:t>LOA:</a:t>
            </a:r>
            <a:r>
              <a:rPr lang="pt-BR" dirty="0"/>
              <a:t> proverá os recursos necessários para cada ação constante da LDO.</a:t>
            </a: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9403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4994" name="Rectangle 2"/>
          <p:cNvSpPr>
            <a:spLocks noGrp="1" noChangeArrowheads="1"/>
          </p:cNvSpPr>
          <p:nvPr>
            <p:ph type="title"/>
          </p:nvPr>
        </p:nvSpPr>
        <p:spPr/>
        <p:txBody>
          <a:bodyPr>
            <a:normAutofit fontScale="90000"/>
          </a:bodyPr>
          <a:lstStyle/>
          <a:p>
            <a:r>
              <a:rPr lang="pt-BR" b="1" dirty="0"/>
              <a:t>Planejamento, Gestão Pública e </a:t>
            </a:r>
            <a:br>
              <a:rPr lang="pt-BR" b="1" dirty="0"/>
            </a:br>
            <a:r>
              <a:rPr lang="pt-BR" b="1" dirty="0"/>
              <a:t>Responsabilidade Fiscal</a:t>
            </a:r>
          </a:p>
        </p:txBody>
      </p:sp>
      <p:sp>
        <p:nvSpPr>
          <p:cNvPr id="84995" name="Rectangle 3"/>
          <p:cNvSpPr>
            <a:spLocks noGrp="1" noChangeArrowheads="1"/>
          </p:cNvSpPr>
          <p:nvPr>
            <p:ph idx="1"/>
          </p:nvPr>
        </p:nvSpPr>
        <p:spPr>
          <a:xfrm>
            <a:off x="266700" y="3624263"/>
            <a:ext cx="8618538" cy="685800"/>
          </a:xfrm>
          <a:solidFill>
            <a:srgbClr val="FFCC66"/>
          </a:solidFill>
          <a:ln w="28575">
            <a:solidFill>
              <a:srgbClr val="00468C"/>
            </a:solidFill>
            <a:miter lim="800000"/>
            <a:headEnd/>
            <a:tailEnd/>
          </a:ln>
        </p:spPr>
        <p:txBody>
          <a:bodyPr/>
          <a:lstStyle/>
          <a:p>
            <a:pPr marL="0" indent="0" algn="ctr">
              <a:buFont typeface="Wingdings" pitchFamily="2" charset="2"/>
              <a:buNone/>
              <a:tabLst>
                <a:tab pos="8001000" algn="r"/>
              </a:tabLst>
            </a:pPr>
            <a:r>
              <a:rPr lang="pt-BR" dirty="0"/>
              <a:t>A </a:t>
            </a:r>
            <a:r>
              <a:rPr lang="pt-BR" b="1" dirty="0"/>
              <a:t>LDO</a:t>
            </a:r>
            <a:r>
              <a:rPr lang="pt-BR" dirty="0"/>
              <a:t> explicitará as Metas para cada ano</a:t>
            </a:r>
          </a:p>
        </p:txBody>
      </p:sp>
      <p:sp>
        <p:nvSpPr>
          <p:cNvPr id="84996" name="Rectangle 4"/>
          <p:cNvSpPr>
            <a:spLocks noChangeArrowheads="1"/>
          </p:cNvSpPr>
          <p:nvPr/>
        </p:nvSpPr>
        <p:spPr bwMode="auto">
          <a:xfrm>
            <a:off x="276225" y="1600200"/>
            <a:ext cx="8601075" cy="1065213"/>
          </a:xfrm>
          <a:prstGeom prst="rect">
            <a:avLst/>
          </a:prstGeom>
          <a:solidFill>
            <a:srgbClr val="FFFF99"/>
          </a:solidFill>
          <a:ln w="28575">
            <a:solidFill>
              <a:srgbClr val="00468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buClr>
                <a:srgbClr val="0099CC"/>
              </a:buClr>
              <a:buFont typeface="Wingdings" pitchFamily="2" charset="2"/>
              <a:buNone/>
              <a:tabLst>
                <a:tab pos="8001000" algn="r"/>
              </a:tabLst>
            </a:pPr>
            <a:r>
              <a:rPr lang="pt-BR" sz="3200" dirty="0">
                <a:latin typeface="Arial" charset="0"/>
              </a:rPr>
              <a:t>O </a:t>
            </a:r>
            <a:r>
              <a:rPr lang="pt-BR" sz="3200" b="1" dirty="0">
                <a:latin typeface="Arial" charset="0"/>
              </a:rPr>
              <a:t>PPA </a:t>
            </a:r>
            <a:r>
              <a:rPr lang="pt-BR" sz="3200" dirty="0">
                <a:latin typeface="Arial" charset="0"/>
              </a:rPr>
              <a:t>constitui-se de Programas com Metas e Indicadores para 4 anos</a:t>
            </a:r>
          </a:p>
        </p:txBody>
      </p:sp>
      <p:sp>
        <p:nvSpPr>
          <p:cNvPr id="84997" name="Rectangle 5"/>
          <p:cNvSpPr>
            <a:spLocks noChangeArrowheads="1"/>
          </p:cNvSpPr>
          <p:nvPr/>
        </p:nvSpPr>
        <p:spPr bwMode="auto">
          <a:xfrm>
            <a:off x="268288" y="5270500"/>
            <a:ext cx="8618537" cy="1116013"/>
          </a:xfrm>
          <a:prstGeom prst="rect">
            <a:avLst/>
          </a:prstGeom>
          <a:solidFill>
            <a:srgbClr val="CCFFFF"/>
          </a:solidFill>
          <a:ln w="28575">
            <a:solidFill>
              <a:srgbClr val="00468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buClr>
                <a:srgbClr val="0099CC"/>
              </a:buClr>
              <a:buFont typeface="Wingdings" pitchFamily="2" charset="2"/>
              <a:buNone/>
              <a:tabLst>
                <a:tab pos="8001000" algn="r"/>
              </a:tabLst>
            </a:pPr>
            <a:r>
              <a:rPr lang="pt-BR" sz="3200">
                <a:latin typeface="Arial" charset="0"/>
              </a:rPr>
              <a:t>A </a:t>
            </a:r>
            <a:r>
              <a:rPr lang="pt-BR" sz="3200" b="1">
                <a:latin typeface="Arial" charset="0"/>
              </a:rPr>
              <a:t>LOA </a:t>
            </a:r>
            <a:r>
              <a:rPr lang="pt-BR" sz="3200">
                <a:latin typeface="Arial" charset="0"/>
              </a:rPr>
              <a:t>proverá recursos para a execução das ações necessárias ao alcance das Metas</a:t>
            </a:r>
          </a:p>
        </p:txBody>
      </p:sp>
      <p:sp>
        <p:nvSpPr>
          <p:cNvPr id="84998" name="AutoShape 6"/>
          <p:cNvSpPr>
            <a:spLocks noChangeArrowheads="1"/>
          </p:cNvSpPr>
          <p:nvPr/>
        </p:nvSpPr>
        <p:spPr bwMode="auto">
          <a:xfrm>
            <a:off x="4354621" y="2665413"/>
            <a:ext cx="500062" cy="958850"/>
          </a:xfrm>
          <a:prstGeom prst="downArrow">
            <a:avLst>
              <a:gd name="adj1" fmla="val 50000"/>
              <a:gd name="adj2" fmla="val 47937"/>
            </a:avLst>
          </a:prstGeom>
          <a:solidFill>
            <a:srgbClr val="003972"/>
          </a:solidFill>
          <a:ln>
            <a:noFill/>
          </a:ln>
          <a:effectLst/>
          <a:extLst>
            <a:ext uri="{91240B29-F687-4F45-9708-019B960494DF}">
              <a14:hiddenLine xmlns:a14="http://schemas.microsoft.com/office/drawing/2010/main" w="28575">
                <a:solidFill>
                  <a:srgbClr val="00468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85000" name="AutoShape 8"/>
          <p:cNvSpPr>
            <a:spLocks noChangeArrowheads="1"/>
          </p:cNvSpPr>
          <p:nvPr/>
        </p:nvSpPr>
        <p:spPr bwMode="auto">
          <a:xfrm>
            <a:off x="4325938" y="4310063"/>
            <a:ext cx="500062" cy="960437"/>
          </a:xfrm>
          <a:prstGeom prst="downArrow">
            <a:avLst>
              <a:gd name="adj1" fmla="val 50000"/>
              <a:gd name="adj2" fmla="val 48016"/>
            </a:avLst>
          </a:prstGeom>
          <a:solidFill>
            <a:srgbClr val="003972"/>
          </a:solidFill>
          <a:ln>
            <a:noFill/>
          </a:ln>
          <a:effectLst/>
          <a:extLst>
            <a:ext uri="{91240B29-F687-4F45-9708-019B960494DF}">
              <a14:hiddenLine xmlns:a14="http://schemas.microsoft.com/office/drawing/2010/main" w="28575">
                <a:solidFill>
                  <a:srgbClr val="00468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1459278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lstStyle/>
          <a:p>
            <a:r>
              <a:rPr lang="pt-BR" b="1" dirty="0">
                <a:solidFill>
                  <a:schemeClr val="tx2">
                    <a:lumMod val="75000"/>
                  </a:schemeClr>
                </a:solidFill>
              </a:rPr>
              <a:t>Lei de Responsabilidade Fiscal</a:t>
            </a:r>
          </a:p>
        </p:txBody>
      </p:sp>
      <p:sp>
        <p:nvSpPr>
          <p:cNvPr id="3" name="Espaço Reservado para Conteúdo 2"/>
          <p:cNvSpPr>
            <a:spLocks noGrp="1"/>
          </p:cNvSpPr>
          <p:nvPr>
            <p:ph idx="1"/>
          </p:nvPr>
        </p:nvSpPr>
        <p:spPr>
          <a:xfrm>
            <a:off x="457200" y="1417638"/>
            <a:ext cx="8435280" cy="5035698"/>
          </a:xfrm>
        </p:spPr>
        <p:txBody>
          <a:bodyPr>
            <a:normAutofit fontScale="92500" lnSpcReduction="10000"/>
          </a:bodyPr>
          <a:lstStyle/>
          <a:p>
            <a:pPr algn="just"/>
            <a:r>
              <a:rPr lang="pt-BR" b="1" dirty="0"/>
              <a:t>O que acontecerá se as regras não forem respeitadas? </a:t>
            </a:r>
          </a:p>
          <a:p>
            <a:pPr marL="0" indent="0" algn="just">
              <a:buNone/>
            </a:pPr>
            <a:r>
              <a:rPr lang="pt-BR" dirty="0"/>
              <a:t>	O governante que não cumprir a LRF, que inclusive apresenta prazos, alternativas e caminhos para que suas regras possam ser cumpridas, vai estar sujeito a penalidades, também chamadas de sanções. Há dois tipos de sanções: as institucionais, previstas na própria LRF, e as pessoais, previstas na lei ordinária que trata de Crimes de Responsabilidade Fiscal. Segundo a LRF, os Tribunais de Contas fiscalizarão o cumprimento de suas normas.</a:t>
            </a:r>
            <a:endParaRPr lang="pt-BR" b="1" dirty="0"/>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55018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6666"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normAutofit fontScale="90000"/>
          </a:bodyPr>
          <a:lstStyle/>
          <a:p>
            <a:r>
              <a:rPr lang="pt-BR" b="1" dirty="0">
                <a:solidFill>
                  <a:schemeClr val="tx2">
                    <a:lumMod val="75000"/>
                  </a:schemeClr>
                </a:solidFill>
              </a:rPr>
              <a:t>Exemplos de sanções institucionais:</a:t>
            </a:r>
            <a:br>
              <a:rPr lang="pt-BR" b="1" dirty="0">
                <a:solidFill>
                  <a:schemeClr val="tx2">
                    <a:lumMod val="75000"/>
                  </a:schemeClr>
                </a:solidFill>
              </a:rPr>
            </a:br>
            <a:endParaRPr lang="pt-BR" b="1" dirty="0">
              <a:solidFill>
                <a:schemeClr val="tx2">
                  <a:lumMod val="75000"/>
                </a:schemeClr>
              </a:solidFill>
            </a:endParaRPr>
          </a:p>
        </p:txBody>
      </p:sp>
      <p:sp>
        <p:nvSpPr>
          <p:cNvPr id="3" name="Espaço Reservado para Conteúdo 2"/>
          <p:cNvSpPr>
            <a:spLocks noGrp="1"/>
          </p:cNvSpPr>
          <p:nvPr>
            <p:ph idx="1"/>
          </p:nvPr>
        </p:nvSpPr>
        <p:spPr>
          <a:xfrm>
            <a:off x="0" y="1268760"/>
            <a:ext cx="9144000" cy="5328592"/>
          </a:xfrm>
        </p:spPr>
        <p:txBody>
          <a:bodyPr>
            <a:normAutofit fontScale="70000" lnSpcReduction="20000"/>
          </a:bodyPr>
          <a:lstStyle/>
          <a:p>
            <a:pPr algn="just"/>
            <a:r>
              <a:rPr lang="pt-BR" dirty="0"/>
              <a:t>Para o governante que não prever, arrecadar e cobrar tributos (impostos, taxas e contribuições) que sejam de sua competência, serão suspensas as transferências voluntárias, que são recursos geralmente da União ou dos Estados, transferidos, por exemplo, através de convênios, que permitirão a construção de casas populares, escolas, obras de saneamento e outros; </a:t>
            </a:r>
          </a:p>
          <a:p>
            <a:pPr algn="just"/>
            <a:endParaRPr lang="pt-BR" dirty="0"/>
          </a:p>
          <a:p>
            <a:pPr algn="just"/>
            <a:r>
              <a:rPr lang="pt-BR" dirty="0"/>
              <a:t>Para quem exceder 95% do limite máximo de gastos com pessoal, fica suspensa a concessão de novas vantagens aos servidores, a criação de cargos, as novas admissões e a contratação de horas extras. Uma vez ultrapassado o limite máximo ficam também suspensas a contratação de operações de crédito e a obtenção de garantias da União; </a:t>
            </a:r>
          </a:p>
          <a:p>
            <a:pPr algn="just"/>
            <a:endParaRPr lang="pt-BR" dirty="0"/>
          </a:p>
          <a:p>
            <a:pPr algn="just"/>
            <a:r>
              <a:rPr lang="pt-BR" dirty="0"/>
              <a:t>Quem desrespeitar os limites para a dívida, depois de vencido o prazo de retorno ao limite máximo e enquanto perdurar o excesso, não receberá recursos da União ou do Estado, através de transferências voluntárias. </a:t>
            </a:r>
            <a:endParaRPr lang="pt-BR" b="1" dirty="0"/>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66481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180528" y="296135"/>
            <a:ext cx="8229600" cy="1143000"/>
          </a:xfrm>
        </p:spPr>
        <p:txBody>
          <a:bodyPr>
            <a:normAutofit fontScale="90000"/>
          </a:bodyPr>
          <a:lstStyle/>
          <a:p>
            <a:r>
              <a:rPr lang="pt-BR" b="1" dirty="0">
                <a:solidFill>
                  <a:schemeClr val="tx2">
                    <a:lumMod val="75000"/>
                  </a:schemeClr>
                </a:solidFill>
              </a:rPr>
              <a:t>Exemplo de sanções pessoais:</a:t>
            </a:r>
            <a:br>
              <a:rPr lang="pt-BR" b="1" dirty="0">
                <a:solidFill>
                  <a:schemeClr val="tx2">
                    <a:lumMod val="75000"/>
                  </a:schemeClr>
                </a:solidFill>
              </a:rPr>
            </a:br>
            <a:endParaRPr lang="pt-BR" dirty="0">
              <a:solidFill>
                <a:schemeClr val="tx2">
                  <a:lumMod val="75000"/>
                </a:schemeClr>
              </a:solidFill>
            </a:endParaRPr>
          </a:p>
        </p:txBody>
      </p:sp>
      <p:sp>
        <p:nvSpPr>
          <p:cNvPr id="3" name="Espaço Reservado para Conteúdo 2"/>
          <p:cNvSpPr>
            <a:spLocks noGrp="1"/>
          </p:cNvSpPr>
          <p:nvPr>
            <p:ph idx="1"/>
          </p:nvPr>
        </p:nvSpPr>
        <p:spPr>
          <a:xfrm>
            <a:off x="457200" y="1417638"/>
            <a:ext cx="8229600" cy="4708525"/>
          </a:xfrm>
        </p:spPr>
        <p:txBody>
          <a:bodyPr>
            <a:normAutofit/>
          </a:bodyPr>
          <a:lstStyle/>
          <a:p>
            <a:pPr marL="0" indent="0" algn="just">
              <a:buNone/>
            </a:pPr>
            <a:r>
              <a:rPr lang="pt-BR" dirty="0"/>
              <a:t>	Os governantes poderão ser responsabilizados pessoalmente e punidos, por exemplo, com: perda de cargo, proibição de exercer emprego público, pagamento de multas e até prisão. As penalidades alcançam todos os responsáveis, dos três Poderes e nas três esferas de governo. É bom lembrar que todo cidadão será parte legítima para denunciar.</a:t>
            </a: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2950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
            <a:ext cx="9144000" cy="6857999"/>
          </a:xfrm>
          <a:prstGeom prst="rect">
            <a:avLst/>
          </a:prstGeom>
          <a:gradFill flip="none" rotWithShape="1">
            <a:gsLst>
              <a:gs pos="0">
                <a:schemeClr val="bg1"/>
              </a:gs>
              <a:gs pos="92000">
                <a:schemeClr val="accent1">
                  <a:lumMod val="20000"/>
                  <a:lumOff val="80000"/>
                </a:schemeClr>
              </a:gs>
              <a:gs pos="100000">
                <a:schemeClr val="tx2">
                  <a:lumMod val="20000"/>
                  <a:lumOff val="8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normAutofit fontScale="90000"/>
          </a:bodyPr>
          <a:lstStyle/>
          <a:p>
            <a:r>
              <a:rPr lang="pt-BR" b="1" dirty="0">
                <a:solidFill>
                  <a:schemeClr val="tx2">
                    <a:lumMod val="75000"/>
                  </a:schemeClr>
                </a:solidFill>
              </a:rPr>
              <a:t>Lei de Responsabilidade Fiscal- Importância</a:t>
            </a:r>
          </a:p>
        </p:txBody>
      </p:sp>
      <p:sp>
        <p:nvSpPr>
          <p:cNvPr id="3" name="Espaço Reservado para Conteúdo 2"/>
          <p:cNvSpPr>
            <a:spLocks noGrp="1"/>
          </p:cNvSpPr>
          <p:nvPr>
            <p:ph idx="1"/>
          </p:nvPr>
        </p:nvSpPr>
        <p:spPr>
          <a:xfrm>
            <a:off x="53752" y="749741"/>
            <a:ext cx="9036496" cy="4929411"/>
          </a:xfrm>
        </p:spPr>
        <p:txBody>
          <a:bodyPr>
            <a:noAutofit/>
          </a:bodyPr>
          <a:lstStyle/>
          <a:p>
            <a:pPr marL="0" indent="0" algn="just">
              <a:buNone/>
            </a:pPr>
            <a:endParaRPr lang="pt-BR" sz="2400" b="1" u="sng" dirty="0"/>
          </a:p>
          <a:p>
            <a:pPr marL="0" indent="0" algn="just">
              <a:buNone/>
            </a:pPr>
            <a:endParaRPr lang="pt-BR" sz="2400" b="1" u="sng" dirty="0"/>
          </a:p>
          <a:p>
            <a:pPr algn="just"/>
            <a:r>
              <a:rPr lang="pt-BR" sz="2400" dirty="0"/>
              <a:t>A Lei de Responsabilidade Fiscal é importante porque representa um enorme avanço na forma de administrar os recursos que os contribuintes põe a disposição dos governantes. Quando o setor público gasta mais do que pode, o governo tem duas alternativas para se financiar. Uma delas é permitir a volta da inflação, imprimindo mais papel-moeda e colocando mais dinheiro em circulação na economia.</a:t>
            </a:r>
          </a:p>
          <a:p>
            <a:pPr algn="just"/>
            <a:r>
              <a:rPr lang="pt-BR" sz="2400" dirty="0"/>
              <a:t> Por tudo isso, é que a LRF pode ser considerada de fundamental importância: reforçando os alicerces do desenvolvimento econômico sustentado, sem inflação para financiar o descontrole de gastos do setor público, sem endividamento excessivo e sem a criação de artifícios para cobrir os buracos de uma má gestão fiscal. </a:t>
            </a:r>
            <a:endParaRPr lang="pt-BR" sz="2400" b="1" dirty="0"/>
          </a:p>
        </p:txBody>
      </p:sp>
    </p:spTree>
    <p:extLst>
      <p:ext uri="{BB962C8B-B14F-4D97-AF65-F5344CB8AC3E}">
        <p14:creationId xmlns:p14="http://schemas.microsoft.com/office/powerpoint/2010/main" val="849350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lstStyle/>
          <a:p>
            <a:r>
              <a:rPr lang="pt-BR" dirty="0"/>
              <a:t>Dinâmica </a:t>
            </a:r>
          </a:p>
        </p:txBody>
      </p:sp>
      <p:sp>
        <p:nvSpPr>
          <p:cNvPr id="3" name="Espaço Reservado para Conteúdo 2"/>
          <p:cNvSpPr>
            <a:spLocks noGrp="1"/>
          </p:cNvSpPr>
          <p:nvPr>
            <p:ph idx="1"/>
          </p:nvPr>
        </p:nvSpPr>
        <p:spPr/>
        <p:txBody>
          <a:bodyPr/>
          <a:lstStyle/>
          <a:p>
            <a:r>
              <a:rPr lang="pt-BR" dirty="0"/>
              <a:t>Inserir o caso para ser discutido</a:t>
            </a:r>
          </a:p>
        </p:txBody>
      </p:sp>
    </p:spTree>
    <p:extLst>
      <p:ext uri="{BB962C8B-B14F-4D97-AF65-F5344CB8AC3E}">
        <p14:creationId xmlns:p14="http://schemas.microsoft.com/office/powerpoint/2010/main" val="213543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410" y="0"/>
            <a:ext cx="9143999" cy="6858000"/>
          </a:xfrm>
          <a:prstGeom prst="rect">
            <a:avLst/>
          </a:prstGeom>
          <a:blipFill dpi="0" rotWithShape="1">
            <a:blip r:embed="rId2">
              <a:alphaModFix amt="85000"/>
              <a:duotone>
                <a:prstClr val="black"/>
                <a:schemeClr val="tx2">
                  <a:lumMod val="40000"/>
                  <a:lumOff val="60000"/>
                  <a:tint val="45000"/>
                  <a:satMod val="400000"/>
                </a:schemeClr>
              </a:duotone>
              <a:extLst>
                <a:ext uri="{BEBA8EAE-BF5A-486C-A8C5-ECC9F3942E4B}">
                  <a14:imgProps xmlns:a14="http://schemas.microsoft.com/office/drawing/2010/main">
                    <a14:imgLayer r:embed="rId3">
                      <a14:imgEffect>
                        <a14:colorTemperature colorTemp="4700"/>
                      </a14:imgEffect>
                      <a14:imgEffect>
                        <a14:brightnessContrast bright="20000" contrast="-4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p>
        </p:txBody>
      </p:sp>
      <p:sp>
        <p:nvSpPr>
          <p:cNvPr id="2" name="Título 1"/>
          <p:cNvSpPr>
            <a:spLocks noGrp="1"/>
          </p:cNvSpPr>
          <p:nvPr>
            <p:ph type="title"/>
          </p:nvPr>
        </p:nvSpPr>
        <p:spPr>
          <a:xfrm>
            <a:off x="-1692696" y="296863"/>
            <a:ext cx="8229600" cy="1143000"/>
          </a:xfrm>
        </p:spPr>
        <p:txBody>
          <a:bodyPr/>
          <a:lstStyle/>
          <a:p>
            <a:r>
              <a:rPr lang="pt-BR" b="1" dirty="0"/>
              <a:t>Gestão Pública</a:t>
            </a:r>
          </a:p>
        </p:txBody>
      </p:sp>
      <p:sp>
        <p:nvSpPr>
          <p:cNvPr id="3" name="Espaço Reservado para Conteúdo 2"/>
          <p:cNvSpPr>
            <a:spLocks noGrp="1"/>
          </p:cNvSpPr>
          <p:nvPr>
            <p:ph idx="1"/>
          </p:nvPr>
        </p:nvSpPr>
        <p:spPr>
          <a:xfrm>
            <a:off x="611560" y="1622605"/>
            <a:ext cx="8229600" cy="4525963"/>
          </a:xfrm>
        </p:spPr>
        <p:txBody>
          <a:bodyPr>
            <a:normAutofit fontScale="92500" lnSpcReduction="10000"/>
          </a:bodyPr>
          <a:lstStyle/>
          <a:p>
            <a:pPr marL="0" indent="0">
              <a:buNone/>
            </a:pPr>
            <a:r>
              <a:rPr lang="pt-BR" b="1" dirty="0">
                <a:latin typeface="Century Gothic" panose="020B0502020202020204" pitchFamily="34" charset="0"/>
              </a:rPr>
              <a:t>O que é?</a:t>
            </a:r>
          </a:p>
          <a:p>
            <a:pPr marL="0" indent="0" algn="just">
              <a:buNone/>
            </a:pPr>
            <a:r>
              <a:rPr lang="pt-BR" dirty="0">
                <a:latin typeface="Century Gothic" panose="020B0502020202020204" pitchFamily="34" charset="0"/>
              </a:rPr>
              <a:t>	A Gestão Pública se incumbe da organização, processo decisório de formulação, implementação e avaliação das políticas públicas de competência do Estado. Esta é gerida por um corpo de recursos humanos contratados pelo Estado com tal finalidade, conduzidos por um núcleo político eleito para assumir os governos de cada esfera administrativa.</a:t>
            </a:r>
            <a:endParaRPr lang="pt-BR" b="1" dirty="0">
              <a:latin typeface="Century Gothic" panose="020B0502020202020204" pitchFamily="34" charset="0"/>
            </a:endParaRPr>
          </a:p>
        </p:txBody>
      </p:sp>
      <p:sp>
        <p:nvSpPr>
          <p:cNvPr id="5" name="Retângulo 4"/>
          <p:cNvSpPr/>
          <p:nvPr/>
        </p:nvSpPr>
        <p:spPr>
          <a:xfrm>
            <a:off x="-2410" y="260040"/>
            <a:ext cx="9144000" cy="10801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a:latin typeface="Tahoma" panose="020B0604030504040204" pitchFamily="34" charset="0"/>
                <a:ea typeface="Tahoma" panose="020B0604030504040204" pitchFamily="34" charset="0"/>
                <a:cs typeface="Tahoma" panose="020B0604030504040204" pitchFamily="34" charset="0"/>
              </a:rPr>
              <a:t>GESTÃO PÚBLICA</a:t>
            </a:r>
            <a:endParaRPr lang="pt-BR" sz="4000" dirty="0">
              <a:latin typeface="Tahoma" panose="020B0604030504040204" pitchFamily="34" charset="0"/>
              <a:ea typeface="Tahoma" panose="020B0604030504040204" pitchFamily="34" charset="0"/>
              <a:cs typeface="Tahoma" panose="020B0604030504040204" pitchFamily="34" charset="0"/>
            </a:endParaRPr>
          </a:p>
        </p:txBody>
      </p:sp>
      <p:pic>
        <p:nvPicPr>
          <p:cNvPr id="7" name="Imagem 6"/>
          <p:cNvPicPr>
            <a:picLocks noChangeAspect="1"/>
          </p:cNvPicPr>
          <p:nvPr/>
        </p:nvPicPr>
        <p:blipFill rotWithShape="1">
          <a:blip r:embed="rId4" cstate="print">
            <a:extLst>
              <a:ext uri="{28A0092B-C50C-407E-A947-70E740481C1C}">
                <a14:useLocalDpi xmlns:a14="http://schemas.microsoft.com/office/drawing/2010/main" val="0"/>
              </a:ext>
            </a:extLst>
          </a:blip>
          <a:srcRect b="24848"/>
          <a:stretch/>
        </p:blipFill>
        <p:spPr>
          <a:xfrm>
            <a:off x="0" y="1496946"/>
            <a:ext cx="792088" cy="595266"/>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14481" y="5770391"/>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2519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290">
                                          <p:stCondLst>
                                            <p:cond delay="0"/>
                                          </p:stCondLst>
                                        </p:cTn>
                                        <p:tgtEl>
                                          <p:spTgt spid="7"/>
                                        </p:tgtEl>
                                      </p:cBhvr>
                                    </p:animEffect>
                                    <p:anim calcmode="lin" valueType="num">
                                      <p:cBhvr>
                                        <p:cTn id="8" dur="911"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
                                        </p:tgtEl>
                                        <p:attrNameLst>
                                          <p:attrName>ppt_y</p:attrName>
                                        </p:attrNameLst>
                                      </p:cBhvr>
                                      <p:tavLst>
                                        <p:tav tm="0" fmla="#ppt_y-sin(pi*$)/81">
                                          <p:val>
                                            <p:fltVal val="0"/>
                                          </p:val>
                                        </p:tav>
                                        <p:tav tm="100000">
                                          <p:val>
                                            <p:fltVal val="1"/>
                                          </p:val>
                                        </p:tav>
                                      </p:tavLst>
                                    </p:anim>
                                    <p:animScale>
                                      <p:cBhvr>
                                        <p:cTn id="13" dur="13">
                                          <p:stCondLst>
                                            <p:cond delay="325"/>
                                          </p:stCondLst>
                                        </p:cTn>
                                        <p:tgtEl>
                                          <p:spTgt spid="7"/>
                                        </p:tgtEl>
                                      </p:cBhvr>
                                      <p:to x="100000" y="60000"/>
                                    </p:animScale>
                                    <p:animScale>
                                      <p:cBhvr>
                                        <p:cTn id="14" dur="83" decel="50000">
                                          <p:stCondLst>
                                            <p:cond delay="338"/>
                                          </p:stCondLst>
                                        </p:cTn>
                                        <p:tgtEl>
                                          <p:spTgt spid="7"/>
                                        </p:tgtEl>
                                      </p:cBhvr>
                                      <p:to x="100000" y="100000"/>
                                    </p:animScale>
                                    <p:animScale>
                                      <p:cBhvr>
                                        <p:cTn id="15" dur="13">
                                          <p:stCondLst>
                                            <p:cond delay="656"/>
                                          </p:stCondLst>
                                        </p:cTn>
                                        <p:tgtEl>
                                          <p:spTgt spid="7"/>
                                        </p:tgtEl>
                                      </p:cBhvr>
                                      <p:to x="100000" y="80000"/>
                                    </p:animScale>
                                    <p:animScale>
                                      <p:cBhvr>
                                        <p:cTn id="16" dur="83" decel="50000">
                                          <p:stCondLst>
                                            <p:cond delay="669"/>
                                          </p:stCondLst>
                                        </p:cTn>
                                        <p:tgtEl>
                                          <p:spTgt spid="7"/>
                                        </p:tgtEl>
                                      </p:cBhvr>
                                      <p:to x="100000" y="100000"/>
                                    </p:animScale>
                                    <p:animScale>
                                      <p:cBhvr>
                                        <p:cTn id="17" dur="13">
                                          <p:stCondLst>
                                            <p:cond delay="821"/>
                                          </p:stCondLst>
                                        </p:cTn>
                                        <p:tgtEl>
                                          <p:spTgt spid="7"/>
                                        </p:tgtEl>
                                      </p:cBhvr>
                                      <p:to x="100000" y="90000"/>
                                    </p:animScale>
                                    <p:animScale>
                                      <p:cBhvr>
                                        <p:cTn id="18" dur="83" decel="50000">
                                          <p:stCondLst>
                                            <p:cond delay="834"/>
                                          </p:stCondLst>
                                        </p:cTn>
                                        <p:tgtEl>
                                          <p:spTgt spid="7"/>
                                        </p:tgtEl>
                                      </p:cBhvr>
                                      <p:to x="100000" y="100000"/>
                                    </p:animScale>
                                    <p:animScale>
                                      <p:cBhvr>
                                        <p:cTn id="19" dur="13">
                                          <p:stCondLst>
                                            <p:cond delay="904"/>
                                          </p:stCondLst>
                                        </p:cTn>
                                        <p:tgtEl>
                                          <p:spTgt spid="7"/>
                                        </p:tgtEl>
                                      </p:cBhvr>
                                      <p:to x="100000" y="95000"/>
                                    </p:animScale>
                                    <p:animScale>
                                      <p:cBhvr>
                                        <p:cTn id="20" dur="83" decel="50000">
                                          <p:stCondLst>
                                            <p:cond delay="917"/>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5" name="Título 4"/>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p:txBody>
      </p:sp>
    </p:spTree>
    <p:extLst>
      <p:ext uri="{BB962C8B-B14F-4D97-AF65-F5344CB8AC3E}">
        <p14:creationId xmlns:p14="http://schemas.microsoft.com/office/powerpoint/2010/main" val="66036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rotWithShape="1">
          <a:blip r:embed="rId2">
            <a:extLst>
              <a:ext uri="{28A0092B-C50C-407E-A947-70E740481C1C}">
                <a14:useLocalDpi xmlns:a14="http://schemas.microsoft.com/office/drawing/2010/main" val="0"/>
              </a:ext>
            </a:extLst>
          </a:blip>
          <a:srcRect r="3939" b="20000"/>
          <a:stretch/>
        </p:blipFill>
        <p:spPr>
          <a:xfrm>
            <a:off x="2195736" y="-1404156"/>
            <a:ext cx="7489498" cy="6237312"/>
          </a:xfrm>
          <a:prstGeom prst="rect">
            <a:avLst/>
          </a:prstGeom>
        </p:spPr>
      </p:pic>
      <p:sp>
        <p:nvSpPr>
          <p:cNvPr id="6" name="Retângulo 5"/>
          <p:cNvSpPr/>
          <p:nvPr/>
        </p:nvSpPr>
        <p:spPr>
          <a:xfrm>
            <a:off x="993" y="0"/>
            <a:ext cx="9143999" cy="6858000"/>
          </a:xfrm>
          <a:prstGeom prst="rect">
            <a:avLst/>
          </a:prstGeom>
          <a:blipFill dpi="0" rotWithShape="1">
            <a:blip r:embed="rId3">
              <a:alphaModFix amt="85000"/>
              <a:duotone>
                <a:prstClr val="black"/>
                <a:schemeClr val="tx2">
                  <a:lumMod val="40000"/>
                  <a:lumOff val="60000"/>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20000" contrast="-4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p>
        </p:txBody>
      </p:sp>
      <p:sp>
        <p:nvSpPr>
          <p:cNvPr id="3" name="Espaço Reservado para Conteúdo 2"/>
          <p:cNvSpPr>
            <a:spLocks noGrp="1"/>
          </p:cNvSpPr>
          <p:nvPr>
            <p:ph idx="1"/>
          </p:nvPr>
        </p:nvSpPr>
        <p:spPr>
          <a:xfrm>
            <a:off x="323528" y="1456184"/>
            <a:ext cx="8821464" cy="4781128"/>
          </a:xfrm>
        </p:spPr>
        <p:txBody>
          <a:bodyPr>
            <a:noAutofit/>
          </a:bodyPr>
          <a:lstStyle/>
          <a:p>
            <a:pPr marL="0" indent="0">
              <a:buNone/>
            </a:pPr>
            <a:r>
              <a:rPr lang="pt-BR" sz="2300" dirty="0">
                <a:latin typeface="Century Gothic" panose="020B0502020202020204" pitchFamily="34" charset="0"/>
              </a:rPr>
              <a:t>Ao pensar a gestão pública é importante diferenciar </a:t>
            </a:r>
            <a:r>
              <a:rPr lang="pt-BR" sz="2300" b="1" dirty="0">
                <a:latin typeface="Century Gothic" panose="020B0502020202020204" pitchFamily="34" charset="0"/>
              </a:rPr>
              <a:t>Estado, governos, aparelho de Estado e Instituições do Estado. </a:t>
            </a:r>
          </a:p>
          <a:p>
            <a:r>
              <a:rPr lang="pt-BR" sz="2300" dirty="0">
                <a:latin typeface="Century Gothic" panose="020B0502020202020204" pitchFamily="34" charset="0"/>
              </a:rPr>
              <a:t> </a:t>
            </a:r>
            <a:r>
              <a:rPr lang="pt-BR" sz="2300" b="1" u="sng" dirty="0">
                <a:latin typeface="Century Gothic" panose="020B0502020202020204" pitchFamily="34" charset="0"/>
              </a:rPr>
              <a:t>Estado</a:t>
            </a:r>
            <a:r>
              <a:rPr lang="pt-BR" sz="2300" dirty="0">
                <a:latin typeface="Century Gothic" panose="020B0502020202020204" pitchFamily="34" charset="0"/>
              </a:rPr>
              <a:t> – Entidade maior que estrutura uma nação;</a:t>
            </a:r>
          </a:p>
          <a:p>
            <a:r>
              <a:rPr lang="pt-BR" sz="2300" u="sng" dirty="0">
                <a:latin typeface="Century Gothic" panose="020B0502020202020204" pitchFamily="34" charset="0"/>
              </a:rPr>
              <a:t> </a:t>
            </a:r>
            <a:r>
              <a:rPr lang="pt-BR" sz="2300" b="1" u="sng" dirty="0">
                <a:latin typeface="Century Gothic" panose="020B0502020202020204" pitchFamily="34" charset="0"/>
              </a:rPr>
              <a:t>Governo</a:t>
            </a:r>
            <a:r>
              <a:rPr lang="pt-BR" sz="2300" u="sng" dirty="0">
                <a:latin typeface="Century Gothic" panose="020B0502020202020204" pitchFamily="34" charset="0"/>
              </a:rPr>
              <a:t> </a:t>
            </a:r>
            <a:r>
              <a:rPr lang="pt-BR" sz="2300" dirty="0">
                <a:latin typeface="Century Gothic" panose="020B0502020202020204" pitchFamily="34" charset="0"/>
              </a:rPr>
              <a:t>– São núcleos de representantes eleitos para executar tarefas concernentes às funções públicas; </a:t>
            </a:r>
          </a:p>
          <a:p>
            <a:r>
              <a:rPr lang="pt-BR" sz="2300" dirty="0">
                <a:latin typeface="Century Gothic" panose="020B0502020202020204" pitchFamily="34" charset="0"/>
              </a:rPr>
              <a:t> </a:t>
            </a:r>
            <a:r>
              <a:rPr lang="pt-BR" sz="2300" b="1" u="sng" dirty="0">
                <a:latin typeface="Century Gothic" panose="020B0502020202020204" pitchFamily="34" charset="0"/>
              </a:rPr>
              <a:t>Aparelho de Estado </a:t>
            </a:r>
            <a:r>
              <a:rPr lang="pt-BR" sz="2300" dirty="0">
                <a:latin typeface="Century Gothic" panose="020B0502020202020204" pitchFamily="34" charset="0"/>
              </a:rPr>
              <a:t>– Organizações, compostas de estruturas administrativa de carreira ou não que são incumbidas dos processos concernentes às funções públicas; </a:t>
            </a:r>
          </a:p>
          <a:p>
            <a:r>
              <a:rPr lang="pt-BR" sz="2300" b="1" u="sng" dirty="0">
                <a:latin typeface="Century Gothic" panose="020B0502020202020204" pitchFamily="34" charset="0"/>
              </a:rPr>
              <a:t>Instituições</a:t>
            </a:r>
            <a:r>
              <a:rPr lang="pt-BR" sz="2300" dirty="0">
                <a:latin typeface="Century Gothic" panose="020B0502020202020204" pitchFamily="34" charset="0"/>
              </a:rPr>
              <a:t> – Princípios e Regras estabelecidos que determinam/normatizam o comportamento das organizações e agentes (Constituições, Leis, Portarias, Estatutos, além das regras informais). CENT</a:t>
            </a:r>
          </a:p>
        </p:txBody>
      </p:sp>
      <p:sp>
        <p:nvSpPr>
          <p:cNvPr id="8" name="Retângulo 7"/>
          <p:cNvSpPr/>
          <p:nvPr/>
        </p:nvSpPr>
        <p:spPr>
          <a:xfrm>
            <a:off x="993" y="276064"/>
            <a:ext cx="9144000" cy="10801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a:latin typeface="Tahoma" panose="020B0604030504040204" pitchFamily="34" charset="0"/>
                <a:ea typeface="Tahoma" panose="020B0604030504040204" pitchFamily="34" charset="0"/>
                <a:cs typeface="Tahoma" panose="020B0604030504040204" pitchFamily="34" charset="0"/>
              </a:rPr>
              <a:t>GESTÃO PÚBLICA</a:t>
            </a:r>
            <a:endParaRPr lang="pt-BR" sz="4000" dirty="0">
              <a:latin typeface="Tahoma" panose="020B0604030504040204" pitchFamily="34" charset="0"/>
              <a:ea typeface="Tahoma" panose="020B0604030504040204" pitchFamily="34" charset="0"/>
              <a:cs typeface="Tahoma" panose="020B0604030504040204" pitchFamily="34" charset="0"/>
            </a:endParaRPr>
          </a:p>
        </p:txBody>
      </p:sp>
      <p:pic>
        <p:nvPicPr>
          <p:cNvPr id="7" name="Image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72400" y="5942680"/>
            <a:ext cx="801858" cy="78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3573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normAutofit fontScale="90000"/>
          </a:bodyPr>
          <a:lstStyle/>
          <a:p>
            <a:r>
              <a:rPr lang="pt-BR" b="1" dirty="0">
                <a:solidFill>
                  <a:schemeClr val="tx2">
                    <a:lumMod val="60000"/>
                    <a:lumOff val="40000"/>
                  </a:schemeClr>
                </a:solidFill>
              </a:rPr>
              <a:t>Princípios da Administração Pública</a:t>
            </a:r>
          </a:p>
        </p:txBody>
      </p:sp>
      <p:sp>
        <p:nvSpPr>
          <p:cNvPr id="3" name="Espaço Reservado para Conteúdo 2"/>
          <p:cNvSpPr>
            <a:spLocks noGrp="1"/>
          </p:cNvSpPr>
          <p:nvPr>
            <p:ph idx="1"/>
          </p:nvPr>
        </p:nvSpPr>
        <p:spPr>
          <a:xfrm>
            <a:off x="444555" y="1417638"/>
            <a:ext cx="8507288" cy="4853136"/>
          </a:xfrm>
        </p:spPr>
        <p:txBody>
          <a:bodyPr>
            <a:normAutofit/>
          </a:bodyPr>
          <a:lstStyle/>
          <a:p>
            <a:pPr algn="just" fontAlgn="base"/>
            <a:r>
              <a:rPr lang="pt-BR" b="1" dirty="0">
                <a:latin typeface="+mj-lt"/>
              </a:rPr>
              <a:t>Legalidade:  </a:t>
            </a:r>
            <a:r>
              <a:rPr lang="pt-BR" dirty="0">
                <a:latin typeface="+mj-lt"/>
              </a:rPr>
              <a:t>segundo ele, todos os atos da Administração têm que estar em conformidade com os princípios legais. Este princípio observa não só as leis, mas também os regulamentos que contém as normas administrativas contidas em grande parte do texto Constitucional.  </a:t>
            </a:r>
          </a:p>
          <a:p>
            <a:pPr algn="just" fontAlgn="base"/>
            <a:r>
              <a:rPr lang="pt-BR" b="1" dirty="0">
                <a:latin typeface="+mj-lt"/>
              </a:rPr>
              <a:t>Impessoalidade: </a:t>
            </a:r>
            <a:r>
              <a:rPr lang="pt-BR" dirty="0">
                <a:latin typeface="+mj-lt"/>
              </a:rPr>
              <a:t>atuação de acordo com a lei e o direito. Na esfera pública não vigora a autonomia da vontade.</a:t>
            </a:r>
            <a:endParaRPr lang="pt-BR" b="1" dirty="0">
              <a:latin typeface="+mj-lt"/>
            </a:endParaRPr>
          </a:p>
          <a:p>
            <a:endParaRPr lang="pt-BR" b="1" dirty="0">
              <a:latin typeface="+mj-lt"/>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5707810"/>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0590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normAutofit fontScale="90000"/>
          </a:bodyPr>
          <a:lstStyle/>
          <a:p>
            <a:r>
              <a:rPr lang="pt-BR" b="1" dirty="0">
                <a:solidFill>
                  <a:schemeClr val="tx2">
                    <a:lumMod val="60000"/>
                    <a:lumOff val="40000"/>
                  </a:schemeClr>
                </a:solidFill>
              </a:rPr>
              <a:t>Princípios da Administração Pública</a:t>
            </a:r>
            <a:endParaRPr lang="pt-BR" dirty="0">
              <a:solidFill>
                <a:schemeClr val="tx2">
                  <a:lumMod val="60000"/>
                  <a:lumOff val="40000"/>
                </a:schemeClr>
              </a:solidFill>
            </a:endParaRPr>
          </a:p>
        </p:txBody>
      </p:sp>
      <p:sp>
        <p:nvSpPr>
          <p:cNvPr id="3" name="Espaço Reservado para Conteúdo 2"/>
          <p:cNvSpPr>
            <a:spLocks noGrp="1"/>
          </p:cNvSpPr>
          <p:nvPr>
            <p:ph idx="1"/>
          </p:nvPr>
        </p:nvSpPr>
        <p:spPr/>
        <p:txBody>
          <a:bodyPr>
            <a:normAutofit fontScale="92500" lnSpcReduction="20000"/>
          </a:bodyPr>
          <a:lstStyle/>
          <a:p>
            <a:pPr algn="just"/>
            <a:r>
              <a:rPr lang="pt-BR" b="1" dirty="0"/>
              <a:t>Moralidade: </a:t>
            </a:r>
            <a:r>
              <a:rPr lang="pt-BR" dirty="0"/>
              <a:t>boa-fé, honestidade e lealdade nos atos da administração pública.</a:t>
            </a:r>
          </a:p>
          <a:p>
            <a:pPr algn="just"/>
            <a:r>
              <a:rPr lang="pt-BR" b="1" dirty="0"/>
              <a:t>Publicidade: </a:t>
            </a:r>
            <a:r>
              <a:rPr lang="pt-BR" dirty="0"/>
              <a:t>transparência, publicação dos atos administrativos.</a:t>
            </a:r>
          </a:p>
          <a:p>
            <a:pPr algn="just"/>
            <a:r>
              <a:rPr lang="pt-BR" b="1" dirty="0"/>
              <a:t>Eficiência: </a:t>
            </a:r>
            <a:r>
              <a:rPr lang="pt-BR" dirty="0"/>
              <a:t> rendimento, atuação eficiente, organização eficiente.</a:t>
            </a:r>
          </a:p>
          <a:p>
            <a:r>
              <a:rPr lang="pt-BR" b="1" dirty="0"/>
              <a:t>Continuidade do serviço público: </a:t>
            </a:r>
            <a:r>
              <a:rPr lang="pt-BR" dirty="0"/>
              <a:t>o serviço público não pode parar.</a:t>
            </a:r>
          </a:p>
          <a:p>
            <a:r>
              <a:rPr lang="pt-BR" b="1" dirty="0"/>
              <a:t>Razoabilidade: </a:t>
            </a:r>
            <a:r>
              <a:rPr lang="pt-BR" dirty="0"/>
              <a:t>meios devem ser adequados aos fins do ato. Utilidade, necessidade e proporcionalidade.</a:t>
            </a:r>
            <a:endParaRPr lang="pt-BR" b="1" dirty="0"/>
          </a:p>
          <a:p>
            <a:pPr algn="just"/>
            <a:endParaRPr lang="pt-BR" b="1" dirty="0"/>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682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3" name="Espaço Reservado para Conteúdo 2"/>
          <p:cNvSpPr>
            <a:spLocks noGrp="1"/>
          </p:cNvSpPr>
          <p:nvPr>
            <p:ph idx="1"/>
          </p:nvPr>
        </p:nvSpPr>
        <p:spPr>
          <a:xfrm>
            <a:off x="611560" y="1571437"/>
            <a:ext cx="8229600" cy="4525963"/>
          </a:xfrm>
        </p:spPr>
        <p:txBody>
          <a:bodyPr>
            <a:normAutofit fontScale="92500" lnSpcReduction="10000"/>
          </a:bodyPr>
          <a:lstStyle/>
          <a:p>
            <a:pPr marL="0" indent="0" algn="just">
              <a:buNone/>
            </a:pPr>
            <a:r>
              <a:rPr lang="pt-BR" b="1" dirty="0"/>
              <a:t>Conceito: </a:t>
            </a:r>
            <a:r>
              <a:rPr lang="pt-BR" dirty="0"/>
              <a:t>O Orçamento Público, em sentido amplo, é um documento legal (aprovado por lei) contendo a previsão de receitas e a estimativa de despesas a serem realizadas por um Governo em um determinado exercício, geralmente compreendido por um ano. No entanto, para que o orçamento seja elaborado corretamente, ele precisa se basear em estudos e documentos cuidadosamente tratados que irão compor todo o processo de elaboração orçamentária do governo.</a:t>
            </a:r>
            <a:endParaRPr lang="pt-BR" b="1" dirty="0"/>
          </a:p>
        </p:txBody>
      </p:sp>
      <p:pic>
        <p:nvPicPr>
          <p:cNvPr id="5" name="Imagem 4"/>
          <p:cNvPicPr>
            <a:picLocks noChangeAspect="1"/>
          </p:cNvPicPr>
          <p:nvPr/>
        </p:nvPicPr>
        <p:blipFill rotWithShape="1">
          <a:blip r:embed="rId3" cstate="print">
            <a:extLst>
              <a:ext uri="{28A0092B-C50C-407E-A947-70E740481C1C}">
                <a14:useLocalDpi xmlns:a14="http://schemas.microsoft.com/office/drawing/2010/main" val="0"/>
              </a:ext>
            </a:extLst>
          </a:blip>
          <a:srcRect b="24848"/>
          <a:stretch/>
        </p:blipFill>
        <p:spPr>
          <a:xfrm>
            <a:off x="0" y="1365201"/>
            <a:ext cx="792088" cy="595266"/>
          </a:xfrm>
          <a:prstGeom prst="rect">
            <a:avLst/>
          </a:prstGeom>
        </p:spPr>
      </p:pic>
      <p:sp>
        <p:nvSpPr>
          <p:cNvPr id="6" name="Retângulo 5"/>
          <p:cNvSpPr/>
          <p:nvPr/>
        </p:nvSpPr>
        <p:spPr>
          <a:xfrm>
            <a:off x="0" y="358564"/>
            <a:ext cx="9144000" cy="8381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2800" dirty="0">
                <a:solidFill>
                  <a:schemeClr val="tx1"/>
                </a:solidFill>
                <a:latin typeface="Tahoma" panose="020B0604030504040204" pitchFamily="34" charset="0"/>
                <a:ea typeface="Tahoma" panose="020B0604030504040204" pitchFamily="34" charset="0"/>
                <a:cs typeface="Tahoma" panose="020B0604030504040204" pitchFamily="34" charset="0"/>
              </a:rPr>
              <a:t>ORÇAMENTO PÚBLICO</a:t>
            </a:r>
          </a:p>
        </p:txBody>
      </p:sp>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3285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lstStyle/>
          <a:p>
            <a:r>
              <a:rPr lang="pt-BR" b="1" dirty="0"/>
              <a:t>Orçamento Público</a:t>
            </a:r>
          </a:p>
        </p:txBody>
      </p:sp>
      <p:sp>
        <p:nvSpPr>
          <p:cNvPr id="3" name="Espaço Reservado para Conteúdo 2"/>
          <p:cNvSpPr>
            <a:spLocks noGrp="1"/>
          </p:cNvSpPr>
          <p:nvPr>
            <p:ph idx="1"/>
          </p:nvPr>
        </p:nvSpPr>
        <p:spPr/>
        <p:txBody>
          <a:bodyPr>
            <a:normAutofit fontScale="85000" lnSpcReduction="20000"/>
          </a:bodyPr>
          <a:lstStyle/>
          <a:p>
            <a:pPr algn="just"/>
            <a:r>
              <a:rPr lang="pt-BR" dirty="0"/>
              <a:t>O Orçamento Público no Brasil </a:t>
            </a:r>
            <a:r>
              <a:rPr lang="pt-BR" b="1" dirty="0"/>
              <a:t>(Orçamento Geral da União)</a:t>
            </a:r>
            <a:r>
              <a:rPr lang="pt-BR" dirty="0"/>
              <a:t> inicia-se com um texto elaborado pelo Poder Executivo e entregue ao Poder Legislativo para discussão, aprovação e conversão em lei. O documento contém a estimativa de arrecadação das receitas federais para o ano seguinte e a autorização para a realização de despesas do Governo. Porém, está atrelado a um forte sistema de planejamento público das ações a realizar no exercício. </a:t>
            </a:r>
          </a:p>
          <a:p>
            <a:pPr algn="just"/>
            <a:r>
              <a:rPr lang="pt-BR" dirty="0"/>
              <a:t>O </a:t>
            </a:r>
            <a:r>
              <a:rPr lang="pt-BR" b="1" dirty="0"/>
              <a:t>OGU</a:t>
            </a:r>
            <a:r>
              <a:rPr lang="pt-BR" dirty="0"/>
              <a:t> é constituído de </a:t>
            </a:r>
            <a:r>
              <a:rPr lang="pt-BR" b="1" dirty="0"/>
              <a:t>três peças em sua composição: o Orçamento Fiscal, o Orçamento da Seguridade Social e o Orçamento de Investimento das Empresas Estatais Federais.</a:t>
            </a:r>
          </a:p>
          <a:p>
            <a:endParaRPr lang="pt-BR" dirty="0"/>
          </a:p>
        </p:txBody>
      </p:sp>
      <p:sp>
        <p:nvSpPr>
          <p:cNvPr id="5" name="Retângulo 4"/>
          <p:cNvSpPr/>
          <p:nvPr/>
        </p:nvSpPr>
        <p:spPr>
          <a:xfrm>
            <a:off x="0" y="358564"/>
            <a:ext cx="9144000" cy="8381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2800" dirty="0">
                <a:solidFill>
                  <a:schemeClr val="tx1"/>
                </a:solidFill>
                <a:latin typeface="Tahoma" panose="020B0604030504040204" pitchFamily="34" charset="0"/>
                <a:ea typeface="Tahoma" panose="020B0604030504040204" pitchFamily="34" charset="0"/>
                <a:cs typeface="Tahoma" panose="020B0604030504040204" pitchFamily="34" charset="0"/>
              </a:rPr>
              <a:t>ORÇAMENTO PÚBLICO</a:t>
            </a: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2230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lstStyle/>
          <a:p>
            <a:r>
              <a:rPr lang="pt-BR" b="1" dirty="0"/>
              <a:t>Orçamento Público</a:t>
            </a:r>
          </a:p>
        </p:txBody>
      </p:sp>
      <p:sp>
        <p:nvSpPr>
          <p:cNvPr id="3" name="Espaço Reservado para Conteúdo 2"/>
          <p:cNvSpPr>
            <a:spLocks noGrp="1"/>
          </p:cNvSpPr>
          <p:nvPr>
            <p:ph idx="1"/>
          </p:nvPr>
        </p:nvSpPr>
        <p:spPr/>
        <p:txBody>
          <a:bodyPr>
            <a:normAutofit/>
          </a:bodyPr>
          <a:lstStyle/>
          <a:p>
            <a:pPr algn="just"/>
            <a:r>
              <a:rPr lang="pt-BR" dirty="0"/>
              <a:t>Existem princípios básicos que devem ser seguidos para elaboração e controle dos Orçamentos Públicos, que estão definidos no caso brasileiro na Constituição, na Lei 4.320/64, </a:t>
            </a:r>
            <a:r>
              <a:rPr lang="pt-BR" b="1" dirty="0"/>
              <a:t>no Plano Plurianual, na Lei de Diretrizes Orçamentárias e na recente Lei de Responsabilidade Fiscal.</a:t>
            </a:r>
          </a:p>
        </p:txBody>
      </p:sp>
      <p:sp>
        <p:nvSpPr>
          <p:cNvPr id="5" name="Retângulo 4"/>
          <p:cNvSpPr/>
          <p:nvPr/>
        </p:nvSpPr>
        <p:spPr>
          <a:xfrm>
            <a:off x="0" y="358564"/>
            <a:ext cx="9144000" cy="8381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2800" dirty="0">
                <a:solidFill>
                  <a:schemeClr val="tx1"/>
                </a:solidFill>
                <a:latin typeface="Tahoma" panose="020B0604030504040204" pitchFamily="34" charset="0"/>
                <a:ea typeface="Tahoma" panose="020B0604030504040204" pitchFamily="34" charset="0"/>
                <a:cs typeface="Tahoma" panose="020B0604030504040204" pitchFamily="34" charset="0"/>
              </a:rPr>
              <a:t>ORÇAMENTO PÚBLICO</a:t>
            </a: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5671169"/>
            <a:ext cx="976894" cy="9615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932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blipFill dpi="0" rotWithShape="1">
            <a:blip r:embed="rId2">
              <a:alphaModFix amt="41000"/>
              <a:grayscl/>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200"/>
          </a:p>
        </p:txBody>
      </p:sp>
      <p:sp>
        <p:nvSpPr>
          <p:cNvPr id="2" name="Título 1"/>
          <p:cNvSpPr>
            <a:spLocks noGrp="1"/>
          </p:cNvSpPr>
          <p:nvPr>
            <p:ph type="title"/>
          </p:nvPr>
        </p:nvSpPr>
        <p:spPr/>
        <p:txBody>
          <a:bodyPr/>
          <a:lstStyle/>
          <a:p>
            <a:r>
              <a:rPr lang="pt-BR" b="1" dirty="0"/>
              <a:t>Orçamento Público</a:t>
            </a:r>
          </a:p>
        </p:txBody>
      </p:sp>
      <p:sp>
        <p:nvSpPr>
          <p:cNvPr id="3" name="Espaço Reservado para Conteúdo 2"/>
          <p:cNvSpPr>
            <a:spLocks noGrp="1"/>
          </p:cNvSpPr>
          <p:nvPr>
            <p:ph idx="1"/>
          </p:nvPr>
        </p:nvSpPr>
        <p:spPr>
          <a:xfrm>
            <a:off x="179512" y="1364604"/>
            <a:ext cx="8784976" cy="5851960"/>
          </a:xfrm>
        </p:spPr>
        <p:txBody>
          <a:bodyPr>
            <a:normAutofit fontScale="77500" lnSpcReduction="20000"/>
          </a:bodyPr>
          <a:lstStyle/>
          <a:p>
            <a:pPr lvl="0" algn="just"/>
            <a:r>
              <a:rPr lang="pt-BR" b="1" dirty="0"/>
              <a:t>Unidade </a:t>
            </a:r>
            <a:r>
              <a:rPr lang="pt-BR" dirty="0"/>
              <a:t>– Só existe um Orçamento para cada ente federativo (no Brasil, existe um Orçamento para a União, um para cada Estado e um para cada Município). </a:t>
            </a:r>
          </a:p>
          <a:p>
            <a:pPr lvl="0" algn="just"/>
            <a:r>
              <a:rPr lang="pt-BR" b="1" dirty="0"/>
              <a:t>Universalidade</a:t>
            </a:r>
            <a:r>
              <a:rPr lang="pt-BR" dirty="0"/>
              <a:t> – o Orçamento deve agregar todas as receitas e despesas de toda a administração direta e indireta dos Poderes</a:t>
            </a:r>
          </a:p>
          <a:p>
            <a:pPr lvl="0" algn="just"/>
            <a:r>
              <a:rPr lang="pt-BR" b="1" dirty="0"/>
              <a:t>Especificação ou discriminação ou especialização</a:t>
            </a:r>
            <a:r>
              <a:rPr lang="pt-BR" dirty="0"/>
              <a:t> – São vedadas autorizações globais no Orçamento. As despesas devem ser especificadas no Orçamento, no mínimo, por modalidade de aplicação.</a:t>
            </a:r>
          </a:p>
          <a:p>
            <a:pPr lvl="0" algn="just"/>
            <a:r>
              <a:rPr lang="pt-BR" b="1" dirty="0"/>
              <a:t>Publicidade </a:t>
            </a:r>
            <a:r>
              <a:rPr lang="pt-BR" dirty="0"/>
              <a:t>– O Orçamento de um país deve ser sempre divulgado quando aprovado e transformado em lei. No Brasil, o Orçamento Federal é publicado no Diário Oficial da União.</a:t>
            </a:r>
          </a:p>
          <a:p>
            <a:pPr lvl="0" algn="just"/>
            <a:r>
              <a:rPr lang="pt-BR" b="1" dirty="0"/>
              <a:t>Equilíbrio</a:t>
            </a:r>
            <a:r>
              <a:rPr lang="pt-BR" dirty="0"/>
              <a:t> – As despesas autorizadas no Orçamento devem ser, sempre que possível, iguais às receitas previstas. Não pode haver um desequilíbrio acentuado nos gastos.</a:t>
            </a:r>
          </a:p>
          <a:p>
            <a:pPr algn="just"/>
            <a:endParaRPr lang="pt-BR" dirty="0"/>
          </a:p>
          <a:p>
            <a:endParaRPr lang="pt-BR" b="1" dirty="0"/>
          </a:p>
        </p:txBody>
      </p:sp>
      <p:sp>
        <p:nvSpPr>
          <p:cNvPr id="5" name="Retângulo 4"/>
          <p:cNvSpPr/>
          <p:nvPr/>
        </p:nvSpPr>
        <p:spPr>
          <a:xfrm>
            <a:off x="0" y="358564"/>
            <a:ext cx="9144000" cy="8381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pt-BR"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r"/>
            <a:r>
              <a:rPr lang="pt-BR" sz="2800" dirty="0">
                <a:solidFill>
                  <a:schemeClr val="tx1"/>
                </a:solidFill>
                <a:latin typeface="Tahoma" panose="020B0604030504040204" pitchFamily="34" charset="0"/>
                <a:ea typeface="Tahoma" panose="020B0604030504040204" pitchFamily="34" charset="0"/>
                <a:cs typeface="Tahoma" panose="020B0604030504040204" pitchFamily="34" charset="0"/>
              </a:rPr>
              <a:t>PRINCÍPIOS ORÇAMENTÁRIOS</a:t>
            </a:r>
          </a:p>
          <a:p>
            <a:pPr algn="r"/>
            <a:endParaRPr lang="pt-BR"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621188" cy="61143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97821091"/>
      </p:ext>
    </p:extLst>
  </p:cSld>
  <p:clrMapOvr>
    <a:masterClrMapping/>
  </p:clrMapOvr>
</p:sld>
</file>

<file path=ppt/theme/theme1.xml><?xml version="1.0" encoding="utf-8"?>
<a:theme xmlns:a="http://schemas.openxmlformats.org/drawingml/2006/main" name="Tema2">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2" id="{E886DB7F-9A41-4229-BEF2-9195644FF5F6}" vid="{EDF037FF-145F-41F8-85F0-CD2571BE6DE5}"/>
    </a:ext>
  </a:extLst>
</a:theme>
</file>

<file path=docProps/app.xml><?xml version="1.0" encoding="utf-8"?>
<Properties xmlns="http://schemas.openxmlformats.org/officeDocument/2006/extended-properties" xmlns:vt="http://schemas.openxmlformats.org/officeDocument/2006/docPropsVTypes">
  <Template>Tema2</Template>
  <TotalTime>194</TotalTime>
  <Words>1064</Words>
  <Application>Microsoft Office PowerPoint</Application>
  <PresentationFormat>Apresentação na tela (4:3)</PresentationFormat>
  <Paragraphs>81</Paragraphs>
  <Slides>20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20</vt:i4>
      </vt:variant>
    </vt:vector>
  </HeadingPairs>
  <TitlesOfParts>
    <vt:vector size="26" baseType="lpstr">
      <vt:lpstr>Arial</vt:lpstr>
      <vt:lpstr>Calibri</vt:lpstr>
      <vt:lpstr>Century Gothic</vt:lpstr>
      <vt:lpstr>Tahoma</vt:lpstr>
      <vt:lpstr>Wingdings</vt:lpstr>
      <vt:lpstr>Tema2</vt:lpstr>
      <vt:lpstr>Curso de Gestão e Administração Pública</vt:lpstr>
      <vt:lpstr>Gestão Pública</vt:lpstr>
      <vt:lpstr>Apresentação do PowerPoint</vt:lpstr>
      <vt:lpstr>Princípios da Administração Pública</vt:lpstr>
      <vt:lpstr>Princípios da Administração Pública</vt:lpstr>
      <vt:lpstr>Apresentação do PowerPoint</vt:lpstr>
      <vt:lpstr>Orçamento Público</vt:lpstr>
      <vt:lpstr>Orçamento Público</vt:lpstr>
      <vt:lpstr>Orçamento Público</vt:lpstr>
      <vt:lpstr>Orçamento Público</vt:lpstr>
      <vt:lpstr>Lei de Responsabilidade Fiscal</vt:lpstr>
      <vt:lpstr>Lei de Responsabilidade Fiscal</vt:lpstr>
      <vt:lpstr>Planejamento, Gestão Pública e  Responsabilidade Fiscal</vt:lpstr>
      <vt:lpstr>Planejamento, Gestão Pública e  Responsabilidade Fiscal</vt:lpstr>
      <vt:lpstr>Lei de Responsabilidade Fiscal</vt:lpstr>
      <vt:lpstr>Exemplos de sanções institucionais: </vt:lpstr>
      <vt:lpstr>Exemplo de sanções pessoais: </vt:lpstr>
      <vt:lpstr>Lei de Responsabilidade Fiscal- Importância</vt:lpstr>
      <vt:lpstr>Dinâmica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Gestão e Administração Pública</dc:title>
  <dc:creator>Frederico</dc:creator>
  <cp:lastModifiedBy>Irene Kazumi Miura</cp:lastModifiedBy>
  <cp:revision>18</cp:revision>
  <dcterms:created xsi:type="dcterms:W3CDTF">2016-06-29T01:45:26Z</dcterms:created>
  <dcterms:modified xsi:type="dcterms:W3CDTF">2016-07-11T20:10:32Z</dcterms:modified>
</cp:coreProperties>
</file>