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7"/>
  </p:notesMasterIdLst>
  <p:sldIdLst>
    <p:sldId id="270" r:id="rId3"/>
    <p:sldId id="271" r:id="rId4"/>
    <p:sldId id="258" r:id="rId5"/>
    <p:sldId id="259" r:id="rId6"/>
    <p:sldId id="265" r:id="rId7"/>
    <p:sldId id="262" r:id="rId8"/>
    <p:sldId id="264" r:id="rId9"/>
    <p:sldId id="266" r:id="rId10"/>
    <p:sldId id="267" r:id="rId11"/>
    <p:sldId id="268" r:id="rId12"/>
    <p:sldId id="273" r:id="rId13"/>
    <p:sldId id="275" r:id="rId14"/>
    <p:sldId id="274" r:id="rId15"/>
    <p:sldId id="269"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initials="B" lastIdx="3" clrIdx="0">
    <p:extLst>
      <p:ext uri="{19B8F6BF-5375-455C-9EA6-DF929625EA0E}">
        <p15:presenceInfo xmlns:p15="http://schemas.microsoft.com/office/powerpoint/2012/main" userId="BEATR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7-03T21:01:07.278" idx="2">
    <p:pos x="7678" y="0"/>
    <p:text>Inserir as bibliotecas da cidade e regiao e flar dos livros q foram trazidos</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D78EB-705C-4CE8-B825-281985733471}" type="datetimeFigureOut">
              <a:rPr lang="pt-BR" smtClean="0"/>
              <a:t>11/07/2016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74C90-18BA-478A-8C5E-28969C2F2DF1}" type="slidenum">
              <a:rPr lang="pt-BR" smtClean="0"/>
              <a:t>‹nº›</a:t>
            </a:fld>
            <a:endParaRPr lang="pt-BR"/>
          </a:p>
        </p:txBody>
      </p:sp>
    </p:spTree>
    <p:extLst>
      <p:ext uri="{BB962C8B-B14F-4D97-AF65-F5344CB8AC3E}">
        <p14:creationId xmlns:p14="http://schemas.microsoft.com/office/powerpoint/2010/main" val="257926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Conte um pouco</a:t>
            </a:r>
            <a:r>
              <a:rPr lang="pt-BR" baseline="0" dirty="0"/>
              <a:t> da história da empresa. Como ela foi criada e quais os principais aspectos que fazem ela ser como é.</a:t>
            </a:r>
            <a:endParaRPr lang="pt-BR" dirty="0"/>
          </a:p>
        </p:txBody>
      </p:sp>
      <p:sp>
        <p:nvSpPr>
          <p:cNvPr id="4" name="Espaço Reservado para Número de Slide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846FE2-4A24-4536-9AF6-C17E81D945C3}" type="slidenum">
              <a:rPr kumimoji="0" lang="pt-B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pt-B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5139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Conte um pouco</a:t>
            </a:r>
            <a:r>
              <a:rPr lang="pt-BR" baseline="0" dirty="0"/>
              <a:t> da história da empresa. Como ela foi criada e quais os principais aspectos que fazem ela ser como é.</a:t>
            </a:r>
            <a:endParaRPr lang="pt-BR" dirty="0"/>
          </a:p>
        </p:txBody>
      </p:sp>
      <p:sp>
        <p:nvSpPr>
          <p:cNvPr id="4" name="Espaço Reservado para Número de Slide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846FE2-4A24-4536-9AF6-C17E81D945C3}" type="slidenum">
              <a:rPr kumimoji="0" lang="pt-B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pt-B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5236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Conte um pouco</a:t>
            </a:r>
            <a:r>
              <a:rPr lang="pt-BR" baseline="0" dirty="0"/>
              <a:t> da história da empresa. Como ela foi criada e quais os principais aspectos que fazem ela ser como é.</a:t>
            </a:r>
            <a:endParaRPr lang="pt-BR" dirty="0"/>
          </a:p>
        </p:txBody>
      </p:sp>
      <p:sp>
        <p:nvSpPr>
          <p:cNvPr id="4" name="Espaço Reservado para Número de Slide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846FE2-4A24-4536-9AF6-C17E81D945C3}" type="slidenum">
              <a:rPr kumimoji="0" lang="pt-B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pt-B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9291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31380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FFFE354-6FBD-476C-9BD3-2B9D32B94844}" type="datetimeFigureOut">
              <a:rPr lang="pt-BR" smtClean="0"/>
              <a:t>11/07/2016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331655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11/07/2016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039688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11/07/2016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703850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11/07/2016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758629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11/07/2016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403180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7159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AC8525B-E852-4282-BB3E-947B811104D5}" type="datetimeFigureOut">
              <a:rPr lang="pt-BR" smtClean="0"/>
              <a:t>11/07/2016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1D9B16D-A849-4DED-A546-CC62C54705BB}" type="slidenum">
              <a:rPr lang="pt-BR" smtClean="0"/>
              <a:t>‹nº›</a:t>
            </a:fld>
            <a:endParaRPr lang="pt-BR"/>
          </a:p>
        </p:txBody>
      </p:sp>
    </p:spTree>
    <p:extLst>
      <p:ext uri="{BB962C8B-B14F-4D97-AF65-F5344CB8AC3E}">
        <p14:creationId xmlns:p14="http://schemas.microsoft.com/office/powerpoint/2010/main" val="290547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lvl1pPr>
              <a:defRPr/>
            </a:lvl1pPr>
          </a:lstStyle>
          <a:p>
            <a:r>
              <a:rPr lang="pt-BR"/>
              <a:t>Clique para editar o título mestre</a:t>
            </a:r>
            <a:endParaRPr lang="pt-BR" dirty="0"/>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sz="1200"/>
            </a:lvl1pPr>
          </a:lstStyle>
          <a:p>
            <a:fld id="{EFFFE354-6FBD-476C-9BD3-2B9D32B94844}" type="datetimeFigureOut">
              <a:rPr lang="pt-BR" smtClean="0"/>
              <a:t>11/07/2016</a:t>
            </a:fld>
            <a:endParaRPr lang="pt-BR"/>
          </a:p>
        </p:txBody>
      </p:sp>
      <p:sp>
        <p:nvSpPr>
          <p:cNvPr id="5" name="Espaço Reservado para Rodapé 4"/>
          <p:cNvSpPr>
            <a:spLocks noGrp="1"/>
          </p:cNvSpPr>
          <p:nvPr>
            <p:ph type="ftr" sz="quarter" idx="11"/>
          </p:nvPr>
        </p:nvSpPr>
        <p:spPr/>
        <p:txBody>
          <a:bodyPr/>
          <a:lstStyle>
            <a:lvl1pPr>
              <a:defRPr sz="1200"/>
            </a:lvl1p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29229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11/07/2016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25344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11/07/2016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932326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11/07/2016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91765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FFFE354-6FBD-476C-9BD3-2B9D32B94844}" type="datetimeFigureOut">
              <a:rPr lang="pt-BR" smtClean="0"/>
              <a:t>11/07/2016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59855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FFFE354-6FBD-476C-9BD3-2B9D32B94844}" type="datetimeFigureOut">
              <a:rPr lang="pt-BR" smtClean="0"/>
              <a:t>11/07/2016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3788215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165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fade/>
  </p:transition>
  <p:txStyles>
    <p:titleStyle>
      <a:lvl1pPr algn="ctr" rtl="0" eaLnBrk="0" fontAlgn="base" hangingPunct="0">
        <a:spcBef>
          <a:spcPct val="0"/>
        </a:spcBef>
        <a:spcAft>
          <a:spcPct val="0"/>
        </a:spcAft>
        <a:defRPr sz="5700" kern="1200">
          <a:solidFill>
            <a:schemeClr val="tx1"/>
          </a:solidFill>
          <a:latin typeface="+mj-lt"/>
          <a:ea typeface="ＭＳ Ｐゴシック" charset="0"/>
          <a:cs typeface="+mj-cs"/>
        </a:defRPr>
      </a:lvl1pPr>
      <a:lvl2pPr algn="ctr" rtl="0" eaLnBrk="0" fontAlgn="base" hangingPunct="0">
        <a:spcBef>
          <a:spcPct val="0"/>
        </a:spcBef>
        <a:spcAft>
          <a:spcPct val="0"/>
        </a:spcAft>
        <a:defRPr sz="5700">
          <a:solidFill>
            <a:schemeClr val="tx1"/>
          </a:solidFill>
          <a:latin typeface="Calibri" pitchFamily="34" charset="0"/>
          <a:ea typeface="ＭＳ Ｐゴシック" charset="0"/>
        </a:defRPr>
      </a:lvl2pPr>
      <a:lvl3pPr algn="ctr" rtl="0" eaLnBrk="0" fontAlgn="base" hangingPunct="0">
        <a:spcBef>
          <a:spcPct val="0"/>
        </a:spcBef>
        <a:spcAft>
          <a:spcPct val="0"/>
        </a:spcAft>
        <a:defRPr sz="5700">
          <a:solidFill>
            <a:schemeClr val="tx1"/>
          </a:solidFill>
          <a:latin typeface="Calibri" pitchFamily="34" charset="0"/>
          <a:ea typeface="ＭＳ Ｐゴシック" charset="0"/>
        </a:defRPr>
      </a:lvl3pPr>
      <a:lvl4pPr algn="ctr" rtl="0" eaLnBrk="0" fontAlgn="base" hangingPunct="0">
        <a:spcBef>
          <a:spcPct val="0"/>
        </a:spcBef>
        <a:spcAft>
          <a:spcPct val="0"/>
        </a:spcAft>
        <a:defRPr sz="5700">
          <a:solidFill>
            <a:schemeClr val="tx1"/>
          </a:solidFill>
          <a:latin typeface="Calibri" pitchFamily="34" charset="0"/>
          <a:ea typeface="ＭＳ Ｐゴシック" charset="0"/>
        </a:defRPr>
      </a:lvl4pPr>
      <a:lvl5pPr algn="ctr" rtl="0" eaLnBrk="0" fontAlgn="base" hangingPunct="0">
        <a:spcBef>
          <a:spcPct val="0"/>
        </a:spcBef>
        <a:spcAft>
          <a:spcPct val="0"/>
        </a:spcAft>
        <a:defRPr sz="5700">
          <a:solidFill>
            <a:schemeClr val="tx1"/>
          </a:solidFill>
          <a:latin typeface="Calibri" pitchFamily="34" charset="0"/>
          <a:ea typeface="ＭＳ Ｐゴシック" charset="0"/>
        </a:defRPr>
      </a:lvl5pPr>
      <a:lvl6pPr marL="595229" algn="ctr" rtl="0" fontAlgn="base">
        <a:spcBef>
          <a:spcPct val="0"/>
        </a:spcBef>
        <a:spcAft>
          <a:spcPct val="0"/>
        </a:spcAft>
        <a:defRPr sz="5728">
          <a:solidFill>
            <a:schemeClr val="tx1"/>
          </a:solidFill>
          <a:latin typeface="Calibri" pitchFamily="34" charset="0"/>
        </a:defRPr>
      </a:lvl6pPr>
      <a:lvl7pPr marL="1190457" algn="ctr" rtl="0" fontAlgn="base">
        <a:spcBef>
          <a:spcPct val="0"/>
        </a:spcBef>
        <a:spcAft>
          <a:spcPct val="0"/>
        </a:spcAft>
        <a:defRPr sz="5728">
          <a:solidFill>
            <a:schemeClr val="tx1"/>
          </a:solidFill>
          <a:latin typeface="Calibri" pitchFamily="34" charset="0"/>
        </a:defRPr>
      </a:lvl7pPr>
      <a:lvl8pPr marL="1785686" algn="ctr" rtl="0" fontAlgn="base">
        <a:spcBef>
          <a:spcPct val="0"/>
        </a:spcBef>
        <a:spcAft>
          <a:spcPct val="0"/>
        </a:spcAft>
        <a:defRPr sz="5728">
          <a:solidFill>
            <a:schemeClr val="tx1"/>
          </a:solidFill>
          <a:latin typeface="Calibri" pitchFamily="34" charset="0"/>
        </a:defRPr>
      </a:lvl8pPr>
      <a:lvl9pPr marL="2380915" algn="ctr" rtl="0" fontAlgn="base">
        <a:spcBef>
          <a:spcPct val="0"/>
        </a:spcBef>
        <a:spcAft>
          <a:spcPct val="0"/>
        </a:spcAft>
        <a:defRPr sz="5728">
          <a:solidFill>
            <a:schemeClr val="tx1"/>
          </a:solidFill>
          <a:latin typeface="Calibri" pitchFamily="34" charset="0"/>
        </a:defRPr>
      </a:lvl9pPr>
    </p:titleStyle>
    <p:bodyStyle>
      <a:lvl1pPr marL="446088" indent="-446088" algn="l" rtl="0" eaLnBrk="0" fontAlgn="base" hangingPunct="0">
        <a:spcBef>
          <a:spcPct val="20000"/>
        </a:spcBef>
        <a:spcAft>
          <a:spcPct val="0"/>
        </a:spcAft>
        <a:buFont typeface="Arial" panose="020B0604020202020204" pitchFamily="34" charset="0"/>
        <a:buChar char="•"/>
        <a:defRPr sz="4100" kern="1200">
          <a:solidFill>
            <a:schemeClr val="tx1"/>
          </a:solidFill>
          <a:latin typeface="+mn-lt"/>
          <a:ea typeface="ＭＳ Ｐゴシック" charset="0"/>
          <a:cs typeface="+mn-cs"/>
        </a:defRPr>
      </a:lvl1pPr>
      <a:lvl2pPr marL="966788" indent="-371475" algn="l"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ＭＳ Ｐゴシック" charset="0"/>
          <a:cs typeface="+mn-cs"/>
        </a:defRPr>
      </a:lvl2pPr>
      <a:lvl3pPr marL="1487488" indent="-296863"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ＭＳ Ｐゴシック" charset="0"/>
          <a:cs typeface="+mn-cs"/>
        </a:defRPr>
      </a:lvl3pPr>
      <a:lvl4pPr marL="2082800" indent="-296863"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4pPr>
      <a:lvl5pPr marL="2678113" indent="-296863"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5pPr>
      <a:lvl6pPr marL="3273758" indent="-297614" algn="l" defTabSz="1190457" rtl="0" eaLnBrk="1" latinLnBrk="0" hangingPunct="1">
        <a:spcBef>
          <a:spcPct val="20000"/>
        </a:spcBef>
        <a:buFont typeface="Arial" pitchFamily="34" charset="0"/>
        <a:buChar char="•"/>
        <a:defRPr sz="2604" kern="1200">
          <a:solidFill>
            <a:schemeClr val="tx1"/>
          </a:solidFill>
          <a:latin typeface="+mn-lt"/>
          <a:ea typeface="+mn-ea"/>
          <a:cs typeface="+mn-cs"/>
        </a:defRPr>
      </a:lvl6pPr>
      <a:lvl7pPr marL="3868986" indent="-297614" algn="l" defTabSz="1190457" rtl="0" eaLnBrk="1" latinLnBrk="0" hangingPunct="1">
        <a:spcBef>
          <a:spcPct val="20000"/>
        </a:spcBef>
        <a:buFont typeface="Arial" pitchFamily="34" charset="0"/>
        <a:buChar char="•"/>
        <a:defRPr sz="2604" kern="1200">
          <a:solidFill>
            <a:schemeClr val="tx1"/>
          </a:solidFill>
          <a:latin typeface="+mn-lt"/>
          <a:ea typeface="+mn-ea"/>
          <a:cs typeface="+mn-cs"/>
        </a:defRPr>
      </a:lvl7pPr>
      <a:lvl8pPr marL="4464215" indent="-297614" algn="l" defTabSz="1190457" rtl="0" eaLnBrk="1" latinLnBrk="0" hangingPunct="1">
        <a:spcBef>
          <a:spcPct val="20000"/>
        </a:spcBef>
        <a:buFont typeface="Arial" pitchFamily="34" charset="0"/>
        <a:buChar char="•"/>
        <a:defRPr sz="2604" kern="1200">
          <a:solidFill>
            <a:schemeClr val="tx1"/>
          </a:solidFill>
          <a:latin typeface="+mn-lt"/>
          <a:ea typeface="+mn-ea"/>
          <a:cs typeface="+mn-cs"/>
        </a:defRPr>
      </a:lvl8pPr>
      <a:lvl9pPr marL="5059444" indent="-297614" algn="l" defTabSz="1190457" rtl="0" eaLnBrk="1" latinLnBrk="0" hangingPunct="1">
        <a:spcBef>
          <a:spcPct val="20000"/>
        </a:spcBef>
        <a:buFont typeface="Arial" pitchFamily="34" charset="0"/>
        <a:buChar char="•"/>
        <a:defRPr sz="2604" kern="1200">
          <a:solidFill>
            <a:schemeClr val="tx1"/>
          </a:solidFill>
          <a:latin typeface="+mn-lt"/>
          <a:ea typeface="+mn-ea"/>
          <a:cs typeface="+mn-cs"/>
        </a:defRPr>
      </a:lvl9pPr>
    </p:bodyStyle>
    <p:otherStyle>
      <a:defPPr>
        <a:defRPr lang="pt-BR"/>
      </a:defPPr>
      <a:lvl1pPr marL="0" algn="l" defTabSz="1190457" rtl="0" eaLnBrk="1" latinLnBrk="0" hangingPunct="1">
        <a:defRPr sz="2343" kern="1200">
          <a:solidFill>
            <a:schemeClr val="tx1"/>
          </a:solidFill>
          <a:latin typeface="+mn-lt"/>
          <a:ea typeface="+mn-ea"/>
          <a:cs typeface="+mn-cs"/>
        </a:defRPr>
      </a:lvl1pPr>
      <a:lvl2pPr marL="595229" algn="l" defTabSz="1190457" rtl="0" eaLnBrk="1" latinLnBrk="0" hangingPunct="1">
        <a:defRPr sz="2343" kern="1200">
          <a:solidFill>
            <a:schemeClr val="tx1"/>
          </a:solidFill>
          <a:latin typeface="+mn-lt"/>
          <a:ea typeface="+mn-ea"/>
          <a:cs typeface="+mn-cs"/>
        </a:defRPr>
      </a:lvl2pPr>
      <a:lvl3pPr marL="1190457" algn="l" defTabSz="1190457" rtl="0" eaLnBrk="1" latinLnBrk="0" hangingPunct="1">
        <a:defRPr sz="2343" kern="1200">
          <a:solidFill>
            <a:schemeClr val="tx1"/>
          </a:solidFill>
          <a:latin typeface="+mn-lt"/>
          <a:ea typeface="+mn-ea"/>
          <a:cs typeface="+mn-cs"/>
        </a:defRPr>
      </a:lvl3pPr>
      <a:lvl4pPr marL="1785686" algn="l" defTabSz="1190457" rtl="0" eaLnBrk="1" latinLnBrk="0" hangingPunct="1">
        <a:defRPr sz="2343" kern="1200">
          <a:solidFill>
            <a:schemeClr val="tx1"/>
          </a:solidFill>
          <a:latin typeface="+mn-lt"/>
          <a:ea typeface="+mn-ea"/>
          <a:cs typeface="+mn-cs"/>
        </a:defRPr>
      </a:lvl4pPr>
      <a:lvl5pPr marL="2380915" algn="l" defTabSz="1190457" rtl="0" eaLnBrk="1" latinLnBrk="0" hangingPunct="1">
        <a:defRPr sz="2343" kern="1200">
          <a:solidFill>
            <a:schemeClr val="tx1"/>
          </a:solidFill>
          <a:latin typeface="+mn-lt"/>
          <a:ea typeface="+mn-ea"/>
          <a:cs typeface="+mn-cs"/>
        </a:defRPr>
      </a:lvl5pPr>
      <a:lvl6pPr marL="2976143" algn="l" defTabSz="1190457" rtl="0" eaLnBrk="1" latinLnBrk="0" hangingPunct="1">
        <a:defRPr sz="2343" kern="1200">
          <a:solidFill>
            <a:schemeClr val="tx1"/>
          </a:solidFill>
          <a:latin typeface="+mn-lt"/>
          <a:ea typeface="+mn-ea"/>
          <a:cs typeface="+mn-cs"/>
        </a:defRPr>
      </a:lvl6pPr>
      <a:lvl7pPr marL="3571372" algn="l" defTabSz="1190457" rtl="0" eaLnBrk="1" latinLnBrk="0" hangingPunct="1">
        <a:defRPr sz="2343" kern="1200">
          <a:solidFill>
            <a:schemeClr val="tx1"/>
          </a:solidFill>
          <a:latin typeface="+mn-lt"/>
          <a:ea typeface="+mn-ea"/>
          <a:cs typeface="+mn-cs"/>
        </a:defRPr>
      </a:lvl7pPr>
      <a:lvl8pPr marL="4166601" algn="l" defTabSz="1190457" rtl="0" eaLnBrk="1" latinLnBrk="0" hangingPunct="1">
        <a:defRPr sz="2343" kern="1200">
          <a:solidFill>
            <a:schemeClr val="tx1"/>
          </a:solidFill>
          <a:latin typeface="+mn-lt"/>
          <a:ea typeface="+mn-ea"/>
          <a:cs typeface="+mn-cs"/>
        </a:defRPr>
      </a:lvl8pPr>
      <a:lvl9pPr marL="4761829" algn="l" defTabSz="1190457" rtl="0" eaLnBrk="1" latinLnBrk="0" hangingPunct="1">
        <a:defRPr sz="23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1000"/>
            <a:lum/>
          </a:blip>
          <a:srcRect/>
          <a:stretch>
            <a:fillRect l="-26000" r="-26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FE354-6FBD-476C-9BD3-2B9D32B94844}" type="datetimeFigureOut">
              <a:rPr lang="pt-BR" smtClean="0"/>
              <a:t>11/07/2016</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1B8DC-F238-46EF-9A83-D20CB73B4D9A}" type="slidenum">
              <a:rPr lang="pt-BR" smtClean="0"/>
              <a:t>‹nº›</a:t>
            </a:fld>
            <a:endParaRPr lang="pt-BR"/>
          </a:p>
        </p:txBody>
      </p:sp>
    </p:spTree>
    <p:extLst>
      <p:ext uri="{BB962C8B-B14F-4D97-AF65-F5344CB8AC3E}">
        <p14:creationId xmlns:p14="http://schemas.microsoft.com/office/powerpoint/2010/main" val="287425394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8.wdp"/><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3"/>
          <p:cNvSpPr>
            <a:spLocks noGrp="1"/>
          </p:cNvSpPr>
          <p:nvPr>
            <p:ph type="ftr" sz="quarter" idx="11"/>
          </p:nvPr>
        </p:nvSpPr>
        <p:spPr>
          <a:xfrm>
            <a:off x="4436165" y="6210575"/>
            <a:ext cx="2895600" cy="365125"/>
          </a:xfrm>
        </p:spPr>
        <p:txBody>
          <a:bodyPr/>
          <a:lstStyle/>
          <a:p>
            <a:r>
              <a:rPr lang="pt-BR" sz="1400" b="1" dirty="0">
                <a:solidFill>
                  <a:schemeClr val="tx1"/>
                </a:solidFill>
              </a:rPr>
              <a:t>Projeto Rondon- Operação Itapemirim/ ES </a:t>
            </a:r>
          </a:p>
        </p:txBody>
      </p:sp>
      <p:pic>
        <p:nvPicPr>
          <p:cNvPr id="6" name="Espaço Reservado para Conteúdo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656" y="397609"/>
            <a:ext cx="6034617" cy="45259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875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14"/>
            <a:ext cx="12188976" cy="6858014"/>
          </a:xfrm>
          <a:prstGeom prst="rect">
            <a:avLst/>
          </a:prstGeom>
        </p:spPr>
      </p:pic>
      <p:sp>
        <p:nvSpPr>
          <p:cNvPr id="5" name="Retângulo 4"/>
          <p:cNvSpPr/>
          <p:nvPr/>
        </p:nvSpPr>
        <p:spPr>
          <a:xfrm>
            <a:off x="0" y="1229577"/>
            <a:ext cx="8839200" cy="350176"/>
          </a:xfrm>
          <a:prstGeom prst="rect">
            <a:avLst/>
          </a:prstGeom>
          <a:solidFill>
            <a:srgbClr val="FFB100"/>
          </a:solidFill>
          <a:ln w="1047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6" name="Retângulo 5"/>
          <p:cNvSpPr/>
          <p:nvPr/>
        </p:nvSpPr>
        <p:spPr>
          <a:xfrm>
            <a:off x="53645" y="700265"/>
            <a:ext cx="8215711" cy="529312"/>
          </a:xfrm>
          <a:prstGeom prst="rect">
            <a:avLst/>
          </a:prstGeom>
        </p:spPr>
        <p:txBody>
          <a:bodyPr wrap="square" anchor="ctr">
            <a:spAutoFit/>
          </a:bodyPr>
          <a:lstStyle/>
          <a:p>
            <a:pPr marL="0" marR="0" lvl="0" indent="0" defTabSz="914400" eaLnBrk="1" fontAlgn="auto" latinLnBrk="0" hangingPunct="1">
              <a:lnSpc>
                <a:spcPct val="70000"/>
              </a:lnSpc>
              <a:spcBef>
                <a:spcPts val="0"/>
              </a:spcBef>
              <a:spcAft>
                <a:spcPts val="0"/>
              </a:spcAft>
              <a:buClrTx/>
              <a:buSzTx/>
              <a:buFontTx/>
              <a:buNone/>
              <a:tabLst/>
              <a:defRPr/>
            </a:pPr>
            <a:r>
              <a:rPr lang="pt-BR" sz="4000" kern="0" spc="-300" dirty="0">
                <a:solidFill>
                  <a:srgbClr val="FFB100"/>
                </a:solidFill>
                <a:latin typeface="Century Gothic" panose="020B0502020202020204" pitchFamily="34" charset="0"/>
              </a:rPr>
              <a:t>Internet, Computador  e Redes sociais</a:t>
            </a:r>
            <a:endParaRPr kumimoji="0" lang="pt-BR" sz="4000" b="0" i="0" u="none" strike="noStrike" kern="0" cap="none" spc="-300" normalizeH="0" baseline="0" noProof="0" dirty="0">
              <a:ln>
                <a:noFill/>
              </a:ln>
              <a:solidFill>
                <a:srgbClr val="FFB100"/>
              </a:solidFill>
              <a:effectLst/>
              <a:uLnTx/>
              <a:uFillTx/>
              <a:latin typeface="Century Gothic" panose="020B0502020202020204" pitchFamily="34" charset="0"/>
            </a:endParaRPr>
          </a:p>
        </p:txBody>
      </p:sp>
      <p:sp>
        <p:nvSpPr>
          <p:cNvPr id="2" name="CaixaDeTexto 1"/>
          <p:cNvSpPr txBox="1"/>
          <p:nvPr/>
        </p:nvSpPr>
        <p:spPr>
          <a:xfrm>
            <a:off x="596348" y="1579753"/>
            <a:ext cx="10996280" cy="4832092"/>
          </a:xfrm>
          <a:prstGeom prst="rect">
            <a:avLst/>
          </a:prstGeom>
          <a:noFill/>
        </p:spPr>
        <p:txBody>
          <a:bodyPr wrap="square" rtlCol="0">
            <a:spAutoFit/>
          </a:bodyPr>
          <a:lstStyle/>
          <a:p>
            <a:r>
              <a:rPr lang="pt-BR" sz="2800" dirty="0"/>
              <a:t>	A internet permite a busca de informações com rapidez e diversidade ,os sites de busca mais utilizados para pesquisa são: Google e Yahoo.</a:t>
            </a:r>
          </a:p>
          <a:p>
            <a:r>
              <a:rPr lang="pt-BR" sz="2800" dirty="0"/>
              <a:t>	A cidade de Dores do Rio Preto possui o </a:t>
            </a:r>
            <a:r>
              <a:rPr lang="pt-BR" sz="2800" dirty="0">
                <a:solidFill>
                  <a:srgbClr val="FF0000"/>
                </a:solidFill>
              </a:rPr>
              <a:t>local... </a:t>
            </a:r>
            <a:r>
              <a:rPr lang="pt-BR" sz="2800" dirty="0"/>
              <a:t>Onde pode ser usados computadores com acesso a internet.</a:t>
            </a:r>
          </a:p>
          <a:p>
            <a:r>
              <a:rPr lang="pt-BR" sz="2800" dirty="0"/>
              <a:t>	As redes sociais mais utilizadas são:</a:t>
            </a:r>
          </a:p>
          <a:p>
            <a:pPr marL="457200" indent="-457200">
              <a:buFont typeface="Arial" panose="020B0604020202020204" pitchFamily="34" charset="0"/>
              <a:buChar char="•"/>
            </a:pPr>
            <a:r>
              <a:rPr lang="pt-BR" sz="2800" dirty="0"/>
              <a:t>E-mail, </a:t>
            </a:r>
            <a:r>
              <a:rPr lang="pt-BR" sz="2800" dirty="0" err="1"/>
              <a:t>Facebook</a:t>
            </a:r>
            <a:r>
              <a:rPr lang="pt-BR" sz="2800" dirty="0"/>
              <a:t>, Instagram, </a:t>
            </a:r>
            <a:r>
              <a:rPr lang="pt-BR" sz="2800" dirty="0" err="1"/>
              <a:t>Twitter</a:t>
            </a:r>
            <a:r>
              <a:rPr lang="pt-BR" sz="2800" dirty="0"/>
              <a:t>, </a:t>
            </a:r>
            <a:r>
              <a:rPr lang="pt-BR" sz="2800" dirty="0" err="1"/>
              <a:t>whats</a:t>
            </a:r>
            <a:r>
              <a:rPr lang="pt-BR" sz="2800" dirty="0"/>
              <a:t> </a:t>
            </a:r>
            <a:r>
              <a:rPr lang="pt-BR" sz="2800" dirty="0" err="1"/>
              <a:t>App</a:t>
            </a:r>
            <a:r>
              <a:rPr lang="pt-BR" sz="2800" dirty="0"/>
              <a:t>, </a:t>
            </a:r>
            <a:r>
              <a:rPr lang="pt-BR" sz="2800" dirty="0" err="1"/>
              <a:t>Linkedin</a:t>
            </a:r>
            <a:r>
              <a:rPr lang="pt-BR" sz="2800" dirty="0"/>
              <a:t>.</a:t>
            </a:r>
          </a:p>
          <a:p>
            <a:r>
              <a:rPr lang="pt-BR" sz="2800" dirty="0"/>
              <a:t>Elas tem sido usadas como meio comunicação pessoal e profissional como meio de propaganda, </a:t>
            </a:r>
            <a:r>
              <a:rPr lang="pt-BR" sz="2800" dirty="0" err="1"/>
              <a:t>diveras</a:t>
            </a:r>
            <a:r>
              <a:rPr lang="pt-BR" sz="2800" dirty="0"/>
              <a:t> empresas possuem páginas no </a:t>
            </a:r>
            <a:r>
              <a:rPr lang="pt-BR" sz="2800" dirty="0" err="1"/>
              <a:t>Facebook</a:t>
            </a:r>
            <a:r>
              <a:rPr lang="pt-BR" sz="2800" dirty="0"/>
              <a:t> </a:t>
            </a:r>
            <a:r>
              <a:rPr lang="pt-BR" sz="2800" dirty="0">
                <a:solidFill>
                  <a:srgbClr val="FF0000"/>
                </a:solidFill>
              </a:rPr>
              <a:t>( Seria legal ensinar como ) </a:t>
            </a:r>
            <a:r>
              <a:rPr lang="pt-BR" sz="2800" dirty="0"/>
              <a:t>, cadastro dos clientes por e-mail para enviar promoções, produtos novos.</a:t>
            </a:r>
          </a:p>
        </p:txBody>
      </p:sp>
    </p:spTree>
    <p:extLst>
      <p:ext uri="{BB962C8B-B14F-4D97-AF65-F5344CB8AC3E}">
        <p14:creationId xmlns:p14="http://schemas.microsoft.com/office/powerpoint/2010/main" val="419767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14"/>
            <a:ext cx="12188976" cy="6858014"/>
          </a:xfrm>
          <a:prstGeom prst="rect">
            <a:avLst/>
          </a:prstGeom>
        </p:spPr>
      </p:pic>
      <p:sp>
        <p:nvSpPr>
          <p:cNvPr id="5" name="Retângulo 4"/>
          <p:cNvSpPr/>
          <p:nvPr/>
        </p:nvSpPr>
        <p:spPr>
          <a:xfrm>
            <a:off x="0" y="614782"/>
            <a:ext cx="8839200" cy="350176"/>
          </a:xfrm>
          <a:prstGeom prst="rect">
            <a:avLst/>
          </a:prstGeom>
          <a:solidFill>
            <a:srgbClr val="FFB100"/>
          </a:solidFill>
          <a:ln w="1047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6" name="Retângulo 5"/>
          <p:cNvSpPr/>
          <p:nvPr/>
        </p:nvSpPr>
        <p:spPr>
          <a:xfrm>
            <a:off x="53645" y="85470"/>
            <a:ext cx="8215711" cy="529312"/>
          </a:xfrm>
          <a:prstGeom prst="rect">
            <a:avLst/>
          </a:prstGeom>
        </p:spPr>
        <p:txBody>
          <a:bodyPr wrap="square" anchor="ctr">
            <a:spAutoFit/>
          </a:bodyPr>
          <a:lstStyle/>
          <a:p>
            <a:pPr marL="0" marR="0" lvl="0" indent="0" defTabSz="914400" eaLnBrk="1" fontAlgn="auto" latinLnBrk="0" hangingPunct="1">
              <a:lnSpc>
                <a:spcPct val="70000"/>
              </a:lnSpc>
              <a:spcBef>
                <a:spcPts val="0"/>
              </a:spcBef>
              <a:spcAft>
                <a:spcPts val="0"/>
              </a:spcAft>
              <a:buClrTx/>
              <a:buSzTx/>
              <a:buFontTx/>
              <a:buNone/>
              <a:tabLst/>
              <a:defRPr/>
            </a:pPr>
            <a:r>
              <a:rPr kumimoji="0" lang="pt-BR" sz="4000" b="0" i="0" u="none" strike="noStrike" kern="0" cap="none" spc="-300" normalizeH="0" baseline="0" noProof="0" dirty="0">
                <a:ln>
                  <a:noFill/>
                </a:ln>
                <a:solidFill>
                  <a:srgbClr val="FFB100"/>
                </a:solidFill>
                <a:effectLst/>
                <a:uLnTx/>
                <a:uFillTx/>
                <a:latin typeface="Century Gothic" panose="020B0502020202020204" pitchFamily="34" charset="0"/>
              </a:rPr>
              <a:t>Como</a:t>
            </a:r>
            <a:r>
              <a:rPr kumimoji="0" lang="pt-BR" sz="4000" b="0" i="0" u="none" strike="noStrike" kern="0" cap="none" spc="-300" normalizeH="0" noProof="0" dirty="0">
                <a:ln>
                  <a:noFill/>
                </a:ln>
                <a:solidFill>
                  <a:srgbClr val="FFB100"/>
                </a:solidFill>
                <a:effectLst/>
                <a:uLnTx/>
                <a:uFillTx/>
                <a:latin typeface="Century Gothic" panose="020B0502020202020204" pitchFamily="34" charset="0"/>
              </a:rPr>
              <a:t> escrever um </a:t>
            </a:r>
            <a:r>
              <a:rPr kumimoji="0" lang="pt-BR" sz="4000" b="0" i="0" u="none" strike="noStrike" kern="0" cap="none" spc="-300" normalizeH="0" noProof="0" dirty="0" err="1">
                <a:ln>
                  <a:noFill/>
                </a:ln>
                <a:solidFill>
                  <a:srgbClr val="FFB100"/>
                </a:solidFill>
                <a:effectLst/>
                <a:uLnTx/>
                <a:uFillTx/>
                <a:latin typeface="Century Gothic" panose="020B0502020202020204" pitchFamily="34" charset="0"/>
              </a:rPr>
              <a:t>email</a:t>
            </a:r>
            <a:r>
              <a:rPr kumimoji="0" lang="pt-BR" sz="4000" b="0" i="0" u="none" strike="noStrike" kern="0" cap="none" spc="-300" normalizeH="0" noProof="0" dirty="0">
                <a:ln>
                  <a:noFill/>
                </a:ln>
                <a:solidFill>
                  <a:srgbClr val="FFB100"/>
                </a:solidFill>
                <a:effectLst/>
                <a:uLnTx/>
                <a:uFillTx/>
                <a:latin typeface="Century Gothic" panose="020B0502020202020204" pitchFamily="34" charset="0"/>
              </a:rPr>
              <a:t>?</a:t>
            </a:r>
            <a:endParaRPr kumimoji="0" lang="pt-BR" sz="4000" b="0" i="0" u="none" strike="noStrike" kern="0" cap="none" spc="-300" normalizeH="0" baseline="0" noProof="0" dirty="0">
              <a:ln>
                <a:noFill/>
              </a:ln>
              <a:solidFill>
                <a:srgbClr val="FFB100"/>
              </a:solidFill>
              <a:effectLst/>
              <a:uLnTx/>
              <a:uFillTx/>
              <a:latin typeface="Century Gothic" panose="020B0502020202020204" pitchFamily="34" charset="0"/>
            </a:endParaRPr>
          </a:p>
        </p:txBody>
      </p:sp>
      <p:sp>
        <p:nvSpPr>
          <p:cNvPr id="2" name="CaixaDeTexto 1"/>
          <p:cNvSpPr txBox="1"/>
          <p:nvPr/>
        </p:nvSpPr>
        <p:spPr>
          <a:xfrm>
            <a:off x="596348" y="1579753"/>
            <a:ext cx="10996280" cy="523220"/>
          </a:xfrm>
          <a:prstGeom prst="rect">
            <a:avLst/>
          </a:prstGeom>
          <a:noFill/>
        </p:spPr>
        <p:txBody>
          <a:bodyPr wrap="square" rtlCol="0">
            <a:spAutoFit/>
          </a:bodyPr>
          <a:lstStyle/>
          <a:p>
            <a:r>
              <a:rPr lang="pt-BR" sz="2800" dirty="0"/>
              <a:t>	</a:t>
            </a:r>
          </a:p>
        </p:txBody>
      </p:sp>
      <p:sp>
        <p:nvSpPr>
          <p:cNvPr id="3" name="CaixaDeTexto 2"/>
          <p:cNvSpPr txBox="1"/>
          <p:nvPr/>
        </p:nvSpPr>
        <p:spPr>
          <a:xfrm>
            <a:off x="80150" y="1141220"/>
            <a:ext cx="5310808" cy="6555641"/>
          </a:xfrm>
          <a:prstGeom prst="rect">
            <a:avLst/>
          </a:prstGeom>
          <a:noFill/>
        </p:spPr>
        <p:txBody>
          <a:bodyPr wrap="square" rtlCol="0">
            <a:spAutoFit/>
          </a:bodyPr>
          <a:lstStyle/>
          <a:p>
            <a:r>
              <a:rPr lang="pt-BR" sz="2000" b="1" u="sng" dirty="0">
                <a:solidFill>
                  <a:schemeClr val="accent1">
                    <a:lumMod val="75000"/>
                  </a:schemeClr>
                </a:solidFill>
              </a:rPr>
              <a:t>Atenção :</a:t>
            </a:r>
          </a:p>
          <a:p>
            <a:pPr marL="285750" indent="-285750">
              <a:buFont typeface="Arial" panose="020B0604020202020204" pitchFamily="34" charset="0"/>
              <a:buChar char="•"/>
            </a:pPr>
            <a:r>
              <a:rPr lang="pt-BR" sz="2000" dirty="0"/>
              <a:t>Para quem será enviado?</a:t>
            </a:r>
          </a:p>
          <a:p>
            <a:pPr marL="285750" indent="-285750">
              <a:buFont typeface="Arial" panose="020B0604020202020204" pitchFamily="34" charset="0"/>
              <a:buChar char="•"/>
            </a:pPr>
            <a:r>
              <a:rPr lang="pt-BR" sz="2000" dirty="0"/>
              <a:t>Qual o objetivo?</a:t>
            </a:r>
          </a:p>
          <a:p>
            <a:pPr marL="285750" indent="-285750">
              <a:buFont typeface="Arial" panose="020B0604020202020204" pitchFamily="34" charset="0"/>
              <a:buChar char="•"/>
            </a:pPr>
            <a:r>
              <a:rPr lang="pt-BR" sz="2000" dirty="0"/>
              <a:t>O conteúdo possui todas as informações necessárias: </a:t>
            </a:r>
            <a:r>
              <a:rPr lang="pt-BR" sz="2000" b="1" dirty="0"/>
              <a:t>"quem", "o quê", "onde", "quando", "por que” e "como"</a:t>
            </a:r>
            <a:r>
              <a:rPr lang="pt-BR" sz="2000" dirty="0"/>
              <a:t>?</a:t>
            </a:r>
          </a:p>
          <a:p>
            <a:r>
              <a:rPr lang="pt-BR" sz="2000" b="1" u="sng" dirty="0">
                <a:solidFill>
                  <a:schemeClr val="accent1">
                    <a:lumMod val="75000"/>
                  </a:schemeClr>
                </a:solidFill>
              </a:rPr>
              <a:t>Itens importantes:</a:t>
            </a:r>
          </a:p>
          <a:p>
            <a:pPr marL="285750" indent="-285750">
              <a:buFont typeface="Arial" panose="020B0604020202020204" pitchFamily="34" charset="0"/>
              <a:buChar char="•"/>
            </a:pPr>
            <a:r>
              <a:rPr lang="pt-BR" sz="2000" dirty="0"/>
              <a:t>Escreva um título curto e preciso.</a:t>
            </a:r>
          </a:p>
          <a:p>
            <a:pPr marL="285750" indent="-285750">
              <a:buFont typeface="Arial" panose="020B0604020202020204" pitchFamily="34" charset="0"/>
              <a:buChar char="•"/>
            </a:pPr>
            <a:r>
              <a:rPr lang="pt-BR" sz="2000" dirty="0"/>
              <a:t>Use uma saudação adequada.</a:t>
            </a:r>
          </a:p>
          <a:p>
            <a:pPr marL="285750" indent="-285750">
              <a:buFont typeface="Arial" panose="020B0604020202020204" pitchFamily="34" charset="0"/>
              <a:buChar char="•"/>
            </a:pPr>
            <a:r>
              <a:rPr lang="pt-BR" sz="2000" dirty="0"/>
              <a:t>Se necessário, apresente-se no primeiro parágrafo.</a:t>
            </a:r>
          </a:p>
          <a:p>
            <a:pPr marL="285750" indent="-285750">
              <a:buFont typeface="Arial" panose="020B0604020202020204" pitchFamily="34" charset="0"/>
              <a:buChar char="•"/>
            </a:pPr>
            <a:r>
              <a:rPr lang="pt-BR" sz="2000" dirty="0"/>
              <a:t>Seja bem direto ao escrever a mensagem em si.</a:t>
            </a:r>
          </a:p>
          <a:p>
            <a:pPr marL="285750" indent="-285750">
              <a:buFont typeface="Arial" panose="020B0604020202020204" pitchFamily="34" charset="0"/>
              <a:buChar char="•"/>
            </a:pPr>
            <a:r>
              <a:rPr lang="pt-BR" sz="2000" dirty="0"/>
              <a:t>Despeça-se de forma correta.</a:t>
            </a:r>
          </a:p>
          <a:p>
            <a:pPr marL="285750" indent="-285750">
              <a:buFont typeface="Arial" panose="020B0604020202020204" pitchFamily="34" charset="0"/>
              <a:buChar char="•"/>
            </a:pPr>
            <a:r>
              <a:rPr lang="pt-BR" sz="2000" dirty="0"/>
              <a:t>Assine com o seu nome completo.</a:t>
            </a:r>
          </a:p>
          <a:p>
            <a:pPr marL="285750" indent="-285750">
              <a:buFont typeface="Arial" panose="020B0604020202020204" pitchFamily="34" charset="0"/>
              <a:buChar char="•"/>
            </a:pPr>
            <a:r>
              <a:rPr lang="pt-BR" sz="2000" dirty="0"/>
              <a:t>Revise o conteúdo.</a:t>
            </a:r>
          </a:p>
          <a:p>
            <a:pPr marL="285750" indent="-285750">
              <a:buFont typeface="Arial" panose="020B0604020202020204" pitchFamily="34" charset="0"/>
              <a:buChar char="•"/>
            </a:pPr>
            <a:r>
              <a:rPr lang="pt-BR" sz="2000" dirty="0"/>
              <a:t>Verifique a ortografia e gramática da mensagem</a:t>
            </a:r>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endParaRPr lang="pt-BR" sz="2000" dirty="0"/>
          </a:p>
          <a:p>
            <a:pPr marL="285750" indent="-285750">
              <a:buFontTx/>
              <a:buChar char="-"/>
            </a:pPr>
            <a:endParaRPr lang="pt-BR" sz="2000" dirty="0"/>
          </a:p>
        </p:txBody>
      </p:sp>
      <p:pic>
        <p:nvPicPr>
          <p:cNvPr id="12" name="Imagem 11"/>
          <p:cNvPicPr>
            <a:picLocks noChangeAspect="1"/>
          </p:cNvPicPr>
          <p:nvPr/>
        </p:nvPicPr>
        <p:blipFill>
          <a:blip r:embed="rId3"/>
          <a:stretch>
            <a:fillRect/>
          </a:stretch>
        </p:blipFill>
        <p:spPr>
          <a:xfrm>
            <a:off x="5645426" y="1229578"/>
            <a:ext cx="6376241" cy="4988818"/>
          </a:xfrm>
          <a:prstGeom prst="rect">
            <a:avLst/>
          </a:prstGeom>
        </p:spPr>
      </p:pic>
    </p:spTree>
    <p:extLst>
      <p:ext uri="{BB962C8B-B14F-4D97-AF65-F5344CB8AC3E}">
        <p14:creationId xmlns:p14="http://schemas.microsoft.com/office/powerpoint/2010/main" val="401099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14"/>
            <a:ext cx="12188976" cy="6858014"/>
          </a:xfrm>
          <a:prstGeom prst="rect">
            <a:avLst/>
          </a:prstGeom>
        </p:spPr>
      </p:pic>
      <p:sp>
        <p:nvSpPr>
          <p:cNvPr id="2" name="CaixaDeTexto 1"/>
          <p:cNvSpPr txBox="1"/>
          <p:nvPr/>
        </p:nvSpPr>
        <p:spPr>
          <a:xfrm>
            <a:off x="596348" y="1579753"/>
            <a:ext cx="10996280" cy="523220"/>
          </a:xfrm>
          <a:prstGeom prst="rect">
            <a:avLst/>
          </a:prstGeom>
          <a:noFill/>
        </p:spPr>
        <p:txBody>
          <a:bodyPr wrap="square" rtlCol="0">
            <a:spAutoFit/>
          </a:bodyPr>
          <a:lstStyle/>
          <a:p>
            <a:r>
              <a:rPr lang="pt-BR" sz="2800" dirty="0"/>
              <a:t>	</a:t>
            </a:r>
          </a:p>
        </p:txBody>
      </p:sp>
      <p:sp>
        <p:nvSpPr>
          <p:cNvPr id="7" name="Retângulo 6"/>
          <p:cNvSpPr/>
          <p:nvPr/>
        </p:nvSpPr>
        <p:spPr>
          <a:xfrm>
            <a:off x="0" y="646843"/>
            <a:ext cx="8839200" cy="350176"/>
          </a:xfrm>
          <a:prstGeom prst="rect">
            <a:avLst/>
          </a:prstGeom>
          <a:solidFill>
            <a:srgbClr val="FFB100"/>
          </a:solidFill>
          <a:ln w="1047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8" name="Retângulo 7"/>
          <p:cNvSpPr/>
          <p:nvPr/>
        </p:nvSpPr>
        <p:spPr>
          <a:xfrm>
            <a:off x="53645" y="117531"/>
            <a:ext cx="8215711" cy="529312"/>
          </a:xfrm>
          <a:prstGeom prst="rect">
            <a:avLst/>
          </a:prstGeom>
        </p:spPr>
        <p:txBody>
          <a:bodyPr wrap="square" anchor="ctr">
            <a:spAutoFit/>
          </a:bodyPr>
          <a:lstStyle/>
          <a:p>
            <a:pPr marL="0" marR="0" lvl="0" indent="0" defTabSz="914400" eaLnBrk="1" fontAlgn="auto" latinLnBrk="0" hangingPunct="1">
              <a:lnSpc>
                <a:spcPct val="70000"/>
              </a:lnSpc>
              <a:spcBef>
                <a:spcPts val="0"/>
              </a:spcBef>
              <a:spcAft>
                <a:spcPts val="0"/>
              </a:spcAft>
              <a:buClrTx/>
              <a:buSzTx/>
              <a:buFontTx/>
              <a:buNone/>
              <a:tabLst/>
              <a:defRPr/>
            </a:pPr>
            <a:r>
              <a:rPr kumimoji="0" lang="pt-BR" sz="4000" b="0" i="0" u="none" strike="noStrike" kern="0" cap="none" spc="-300" normalizeH="0" baseline="0" noProof="0" dirty="0">
                <a:ln>
                  <a:noFill/>
                </a:ln>
                <a:solidFill>
                  <a:srgbClr val="FFB100"/>
                </a:solidFill>
                <a:effectLst/>
                <a:uLnTx/>
                <a:uFillTx/>
                <a:latin typeface="Century Gothic" panose="020B0502020202020204" pitchFamily="34" charset="0"/>
              </a:rPr>
              <a:t>Como</a:t>
            </a:r>
            <a:r>
              <a:rPr kumimoji="0" lang="pt-BR" sz="4000" b="0" i="0" u="none" strike="noStrike" kern="0" cap="none" spc="-300" normalizeH="0" noProof="0" dirty="0">
                <a:ln>
                  <a:noFill/>
                </a:ln>
                <a:solidFill>
                  <a:srgbClr val="FFB100"/>
                </a:solidFill>
                <a:effectLst/>
                <a:uLnTx/>
                <a:uFillTx/>
                <a:latin typeface="Century Gothic" panose="020B0502020202020204" pitchFamily="34" charset="0"/>
              </a:rPr>
              <a:t> escrever uma carta?</a:t>
            </a:r>
            <a:endParaRPr kumimoji="0" lang="pt-BR" sz="4000" b="0" i="0" u="none" strike="noStrike" kern="0" cap="none" spc="-300" normalizeH="0" baseline="0" noProof="0" dirty="0">
              <a:ln>
                <a:noFill/>
              </a:ln>
              <a:solidFill>
                <a:srgbClr val="FFB100"/>
              </a:solidFill>
              <a:effectLst/>
              <a:uLnTx/>
              <a:uFillTx/>
              <a:latin typeface="Century Gothic" panose="020B0502020202020204" pitchFamily="34" charset="0"/>
            </a:endParaRPr>
          </a:p>
        </p:txBody>
      </p:sp>
      <p:sp>
        <p:nvSpPr>
          <p:cNvPr id="3" name="CaixaDeTexto 2"/>
          <p:cNvSpPr txBox="1"/>
          <p:nvPr/>
        </p:nvSpPr>
        <p:spPr>
          <a:xfrm>
            <a:off x="477078" y="1205404"/>
            <a:ext cx="4187687" cy="5324535"/>
          </a:xfrm>
          <a:prstGeom prst="rect">
            <a:avLst/>
          </a:prstGeom>
          <a:noFill/>
        </p:spPr>
        <p:txBody>
          <a:bodyPr wrap="square" rtlCol="0">
            <a:spAutoFit/>
          </a:bodyPr>
          <a:lstStyle/>
          <a:p>
            <a:r>
              <a:rPr lang="pt-BR" sz="2000" b="1" u="sng" dirty="0">
                <a:solidFill>
                  <a:schemeClr val="accent1">
                    <a:lumMod val="75000"/>
                  </a:schemeClr>
                </a:solidFill>
              </a:rPr>
              <a:t>Como iniciar:</a:t>
            </a:r>
          </a:p>
          <a:p>
            <a:pPr marL="285750" indent="-285750">
              <a:buFont typeface="Arial" panose="020B0604020202020204" pitchFamily="34" charset="0"/>
              <a:buChar char="•"/>
            </a:pPr>
            <a:r>
              <a:rPr lang="pt-BR" sz="2000" dirty="0"/>
              <a:t>Exmo. Sr. Professor (mais formal)</a:t>
            </a:r>
          </a:p>
          <a:p>
            <a:pPr marL="285750" indent="-285750">
              <a:buFont typeface="Arial" panose="020B0604020202020204" pitchFamily="34" charset="0"/>
              <a:buChar char="•"/>
            </a:pPr>
            <a:r>
              <a:rPr lang="pt-BR" sz="2000" dirty="0"/>
              <a:t>Exma. Sra. Doutora (mais formal)</a:t>
            </a:r>
          </a:p>
          <a:p>
            <a:pPr marL="285750" indent="-285750">
              <a:buFont typeface="Arial" panose="020B0604020202020204" pitchFamily="34" charset="0"/>
              <a:buChar char="•"/>
            </a:pPr>
            <a:r>
              <a:rPr lang="pt-BR" sz="2000" dirty="0"/>
              <a:t>Meu caro colega (mais formal)</a:t>
            </a:r>
          </a:p>
          <a:p>
            <a:pPr marL="285750" indent="-285750">
              <a:buFont typeface="Arial" panose="020B0604020202020204" pitchFamily="34" charset="0"/>
              <a:buChar char="•"/>
            </a:pPr>
            <a:r>
              <a:rPr lang="pt-BR" sz="2000" dirty="0"/>
              <a:t>Olá + nome próprio (informal)</a:t>
            </a:r>
          </a:p>
          <a:p>
            <a:pPr marL="285750" indent="-285750">
              <a:buFont typeface="Arial" panose="020B0604020202020204" pitchFamily="34" charset="0"/>
              <a:buChar char="•"/>
            </a:pPr>
            <a:r>
              <a:rPr lang="pt-BR" sz="2000" dirty="0"/>
              <a:t>Querida amiga (menos informal)</a:t>
            </a:r>
          </a:p>
          <a:p>
            <a:pPr marL="285750" indent="-285750">
              <a:buFont typeface="Arial" panose="020B0604020202020204" pitchFamily="34" charset="0"/>
              <a:buChar char="•"/>
            </a:pPr>
            <a:r>
              <a:rPr lang="pt-BR" sz="2000" dirty="0"/>
              <a:t>Querido/ caro amigo (menos informal)</a:t>
            </a:r>
          </a:p>
          <a:p>
            <a:pPr marL="285750" indent="-285750">
              <a:buFont typeface="Arial" panose="020B0604020202020204" pitchFamily="34" charset="0"/>
              <a:buChar char="•"/>
            </a:pPr>
            <a:r>
              <a:rPr lang="pt-BR" sz="2000" dirty="0"/>
              <a:t>Meus queridos (menos informal)</a:t>
            </a:r>
          </a:p>
          <a:p>
            <a:r>
              <a:rPr lang="pt-BR" sz="2000" b="1" u="sng" dirty="0">
                <a:solidFill>
                  <a:schemeClr val="accent1">
                    <a:lumMod val="75000"/>
                  </a:schemeClr>
                </a:solidFill>
              </a:rPr>
              <a:t>Atenção:</a:t>
            </a:r>
          </a:p>
          <a:p>
            <a:pPr marL="285750" indent="-285750">
              <a:buFont typeface="Arial" panose="020B0604020202020204" pitchFamily="34" charset="0"/>
              <a:buChar char="•"/>
            </a:pPr>
            <a:r>
              <a:rPr lang="pt-BR" sz="2000" dirty="0"/>
              <a:t>Identificar para quem a carta será enviada</a:t>
            </a:r>
          </a:p>
          <a:p>
            <a:pPr marL="285750" indent="-285750">
              <a:buFont typeface="Arial" panose="020B0604020202020204" pitchFamily="34" charset="0"/>
              <a:buChar char="•"/>
            </a:pPr>
            <a:r>
              <a:rPr lang="pt-BR" sz="2000" dirty="0"/>
              <a:t>Qual o conteúdo necessário</a:t>
            </a:r>
          </a:p>
          <a:p>
            <a:pPr marL="285750" indent="-285750">
              <a:buFont typeface="Arial" panose="020B0604020202020204" pitchFamily="34" charset="0"/>
              <a:buChar char="•"/>
            </a:pPr>
            <a:r>
              <a:rPr lang="pt-BR" sz="2000" dirty="0"/>
              <a:t>O objetivo da carta</a:t>
            </a:r>
          </a:p>
          <a:p>
            <a:pPr marL="285750" indent="-285750">
              <a:buFont typeface="Arial" panose="020B0604020202020204" pitchFamily="34" charset="0"/>
              <a:buChar char="•"/>
            </a:pPr>
            <a:r>
              <a:rPr lang="pt-BR" sz="2000" dirty="0"/>
              <a:t>Determinar se é uma carta formal (para profissionais , por exemplo), ou informal (para amigos).</a:t>
            </a:r>
          </a:p>
        </p:txBody>
      </p:sp>
      <p:pic>
        <p:nvPicPr>
          <p:cNvPr id="10" name="Imagem 9"/>
          <p:cNvPicPr>
            <a:picLocks noChangeAspect="1"/>
          </p:cNvPicPr>
          <p:nvPr/>
        </p:nvPicPr>
        <p:blipFill>
          <a:blip r:embed="rId3"/>
          <a:stretch>
            <a:fillRect/>
          </a:stretch>
        </p:blipFill>
        <p:spPr>
          <a:xfrm>
            <a:off x="4875288" y="1205404"/>
            <a:ext cx="6934200" cy="5200650"/>
          </a:xfrm>
          <a:prstGeom prst="rect">
            <a:avLst/>
          </a:prstGeom>
        </p:spPr>
      </p:pic>
    </p:spTree>
    <p:extLst>
      <p:ext uri="{BB962C8B-B14F-4D97-AF65-F5344CB8AC3E}">
        <p14:creationId xmlns:p14="http://schemas.microsoft.com/office/powerpoint/2010/main" val="166494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14"/>
            <a:ext cx="12188976" cy="6858014"/>
          </a:xfrm>
          <a:prstGeom prst="rect">
            <a:avLst/>
          </a:prstGeom>
        </p:spPr>
      </p:pic>
      <p:sp>
        <p:nvSpPr>
          <p:cNvPr id="5" name="Retângulo 4"/>
          <p:cNvSpPr/>
          <p:nvPr/>
        </p:nvSpPr>
        <p:spPr>
          <a:xfrm>
            <a:off x="0" y="736451"/>
            <a:ext cx="8839200" cy="350176"/>
          </a:xfrm>
          <a:prstGeom prst="rect">
            <a:avLst/>
          </a:prstGeom>
          <a:solidFill>
            <a:srgbClr val="FFB100"/>
          </a:solidFill>
          <a:ln w="1047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6" name="Retângulo 5"/>
          <p:cNvSpPr/>
          <p:nvPr/>
        </p:nvSpPr>
        <p:spPr>
          <a:xfrm>
            <a:off x="53645" y="207139"/>
            <a:ext cx="8215711" cy="529312"/>
          </a:xfrm>
          <a:prstGeom prst="rect">
            <a:avLst/>
          </a:prstGeom>
        </p:spPr>
        <p:txBody>
          <a:bodyPr wrap="square" anchor="ctr">
            <a:spAutoFit/>
          </a:bodyPr>
          <a:lstStyle/>
          <a:p>
            <a:pPr marL="0" marR="0" lvl="0" indent="0" defTabSz="914400" eaLnBrk="1" fontAlgn="auto" latinLnBrk="0" hangingPunct="1">
              <a:lnSpc>
                <a:spcPct val="70000"/>
              </a:lnSpc>
              <a:spcBef>
                <a:spcPts val="0"/>
              </a:spcBef>
              <a:spcAft>
                <a:spcPts val="0"/>
              </a:spcAft>
              <a:buClrTx/>
              <a:buSzTx/>
              <a:buFontTx/>
              <a:buNone/>
              <a:tabLst/>
              <a:defRPr/>
            </a:pPr>
            <a:r>
              <a:rPr kumimoji="0" lang="pt-BR" sz="4000" b="0" i="0" u="none" strike="noStrike" kern="0" cap="none" spc="-300" normalizeH="0" baseline="0" noProof="0" dirty="0">
                <a:ln>
                  <a:noFill/>
                </a:ln>
                <a:solidFill>
                  <a:srgbClr val="FFB100"/>
                </a:solidFill>
                <a:effectLst/>
                <a:uLnTx/>
                <a:uFillTx/>
                <a:latin typeface="Century Gothic" panose="020B0502020202020204" pitchFamily="34" charset="0"/>
              </a:rPr>
              <a:t>Como</a:t>
            </a:r>
            <a:r>
              <a:rPr kumimoji="0" lang="pt-BR" sz="4000" b="0" i="0" u="none" strike="noStrike" kern="0" cap="none" spc="-300" normalizeH="0" noProof="0" dirty="0">
                <a:ln>
                  <a:noFill/>
                </a:ln>
                <a:solidFill>
                  <a:srgbClr val="FFB100"/>
                </a:solidFill>
                <a:effectLst/>
                <a:uLnTx/>
                <a:uFillTx/>
                <a:latin typeface="Century Gothic" panose="020B0502020202020204" pitchFamily="34" charset="0"/>
              </a:rPr>
              <a:t> fazer um currículo?</a:t>
            </a:r>
            <a:endParaRPr kumimoji="0" lang="pt-BR" sz="4000" b="0" i="0" u="none" strike="noStrike" kern="0" cap="none" spc="-300" normalizeH="0" baseline="0" noProof="0" dirty="0">
              <a:ln>
                <a:noFill/>
              </a:ln>
              <a:solidFill>
                <a:srgbClr val="FFB100"/>
              </a:solidFill>
              <a:effectLst/>
              <a:uLnTx/>
              <a:uFillTx/>
              <a:latin typeface="Century Gothic" panose="020B0502020202020204" pitchFamily="34" charset="0"/>
            </a:endParaRPr>
          </a:p>
        </p:txBody>
      </p:sp>
      <p:sp>
        <p:nvSpPr>
          <p:cNvPr id="2" name="CaixaDeTexto 1"/>
          <p:cNvSpPr txBox="1"/>
          <p:nvPr/>
        </p:nvSpPr>
        <p:spPr>
          <a:xfrm>
            <a:off x="596348" y="1579753"/>
            <a:ext cx="10996280" cy="523220"/>
          </a:xfrm>
          <a:prstGeom prst="rect">
            <a:avLst/>
          </a:prstGeom>
          <a:noFill/>
        </p:spPr>
        <p:txBody>
          <a:bodyPr wrap="square" rtlCol="0">
            <a:spAutoFit/>
          </a:bodyPr>
          <a:lstStyle/>
          <a:p>
            <a:r>
              <a:rPr lang="pt-BR" sz="2800" dirty="0"/>
              <a:t>	</a:t>
            </a:r>
          </a:p>
        </p:txBody>
      </p:sp>
      <p:pic>
        <p:nvPicPr>
          <p:cNvPr id="3" name="Imagem 2"/>
          <p:cNvPicPr>
            <a:picLocks noChangeAspect="1"/>
          </p:cNvPicPr>
          <p:nvPr/>
        </p:nvPicPr>
        <p:blipFill>
          <a:blip r:embed="rId3"/>
          <a:stretch>
            <a:fillRect/>
          </a:stretch>
        </p:blipFill>
        <p:spPr>
          <a:xfrm>
            <a:off x="5256578" y="1265763"/>
            <a:ext cx="6877878" cy="5158409"/>
          </a:xfrm>
          <a:prstGeom prst="rect">
            <a:avLst/>
          </a:prstGeom>
        </p:spPr>
      </p:pic>
      <p:sp>
        <p:nvSpPr>
          <p:cNvPr id="12" name="CaixaDeTexto 11"/>
          <p:cNvSpPr txBox="1"/>
          <p:nvPr/>
        </p:nvSpPr>
        <p:spPr>
          <a:xfrm>
            <a:off x="53645" y="1294657"/>
            <a:ext cx="5366494" cy="5909310"/>
          </a:xfrm>
          <a:prstGeom prst="rect">
            <a:avLst/>
          </a:prstGeom>
          <a:noFill/>
        </p:spPr>
        <p:txBody>
          <a:bodyPr wrap="square" rtlCol="0">
            <a:spAutoFit/>
          </a:bodyPr>
          <a:lstStyle/>
          <a:p>
            <a:r>
              <a:rPr lang="pt-BR" b="1" u="sng" dirty="0">
                <a:solidFill>
                  <a:schemeClr val="accent1">
                    <a:lumMod val="75000"/>
                  </a:schemeClr>
                </a:solidFill>
              </a:rPr>
              <a:t>Dicas:</a:t>
            </a:r>
          </a:p>
          <a:p>
            <a:r>
              <a:rPr lang="pt-BR" dirty="0"/>
              <a:t>O que colocar?</a:t>
            </a:r>
          </a:p>
          <a:p>
            <a:pPr marL="285750" indent="-285750">
              <a:buFontTx/>
              <a:buChar char="-"/>
            </a:pPr>
            <a:r>
              <a:rPr lang="pt-BR" dirty="0"/>
              <a:t>Voluntariado e experiências: São muito valorizados no mercado</a:t>
            </a:r>
          </a:p>
          <a:p>
            <a:pPr marL="285750" indent="-285750">
              <a:buFontTx/>
              <a:buChar char="-"/>
            </a:pPr>
            <a:r>
              <a:rPr lang="pt-BR" dirty="0"/>
              <a:t>Cursos e habilidades</a:t>
            </a:r>
          </a:p>
          <a:p>
            <a:pPr marL="285750" indent="-285750">
              <a:buFontTx/>
              <a:buChar char="-"/>
            </a:pPr>
            <a:endParaRPr lang="pt-BR" dirty="0"/>
          </a:p>
          <a:p>
            <a:pPr marL="285750" indent="-285750">
              <a:buFontTx/>
              <a:buChar char="-"/>
            </a:pPr>
            <a:r>
              <a:rPr lang="pt-BR" dirty="0"/>
              <a:t>O que não colocar?</a:t>
            </a:r>
          </a:p>
          <a:p>
            <a:pPr marL="285750" indent="-285750">
              <a:buFontTx/>
              <a:buChar char="-"/>
            </a:pPr>
            <a:r>
              <a:rPr lang="pt-BR" dirty="0"/>
              <a:t>Foto ( só quando pedirem</a:t>
            </a:r>
          </a:p>
          <a:p>
            <a:pPr marL="285750" indent="-285750">
              <a:buFontTx/>
              <a:buChar char="-"/>
            </a:pPr>
            <a:r>
              <a:rPr lang="pt-BR" dirty="0"/>
              <a:t>Número de documentos</a:t>
            </a:r>
          </a:p>
          <a:p>
            <a:pPr marL="285750" indent="-285750">
              <a:buFontTx/>
              <a:buChar char="-"/>
            </a:pPr>
            <a:r>
              <a:rPr lang="pt-BR" dirty="0"/>
              <a:t>Título “currículo vitae” ou “currículo”</a:t>
            </a:r>
          </a:p>
          <a:p>
            <a:pPr marL="285750" indent="-285750">
              <a:buFontTx/>
              <a:buChar char="-"/>
            </a:pPr>
            <a:r>
              <a:rPr lang="pt-BR" dirty="0"/>
              <a:t>Nome de pais ou esposa e filhos</a:t>
            </a:r>
          </a:p>
          <a:p>
            <a:pPr marL="285750" indent="-285750">
              <a:buFontTx/>
              <a:buChar char="-"/>
            </a:pPr>
            <a:r>
              <a:rPr lang="pt-BR" dirty="0"/>
              <a:t>Referências pessoais ( contato de pessoas que podem falar sobre o profissional não devem ser indicados)</a:t>
            </a:r>
          </a:p>
          <a:p>
            <a:pPr marL="285750" indent="-285750">
              <a:buFontTx/>
              <a:buChar char="-"/>
            </a:pPr>
            <a:r>
              <a:rPr lang="pt-BR" dirty="0"/>
              <a:t>Pretensão salarial</a:t>
            </a:r>
          </a:p>
          <a:p>
            <a:pPr marL="285750" indent="-285750">
              <a:buFontTx/>
              <a:buChar char="-"/>
            </a:pPr>
            <a:r>
              <a:rPr lang="pt-BR" dirty="0"/>
              <a:t>Cartas de referência</a:t>
            </a:r>
          </a:p>
          <a:p>
            <a:pPr marL="285750" indent="-285750">
              <a:buFontTx/>
              <a:buChar char="-"/>
            </a:pPr>
            <a:r>
              <a:rPr lang="pt-BR" dirty="0"/>
              <a:t>Certificado de cursos realizados</a:t>
            </a:r>
          </a:p>
          <a:p>
            <a:pPr marL="285750" indent="-285750">
              <a:buFontTx/>
              <a:buChar char="-"/>
            </a:pPr>
            <a:r>
              <a:rPr lang="pt-BR" dirty="0"/>
              <a:t>Data e assinatura</a:t>
            </a:r>
          </a:p>
          <a:p>
            <a:pPr marL="285750" indent="-285750">
              <a:buFontTx/>
              <a:buChar char="-"/>
            </a:pPr>
            <a:r>
              <a:rPr lang="pt-BR" dirty="0"/>
              <a:t>Habilidades genéricas, como </a:t>
            </a:r>
            <a:r>
              <a:rPr lang="pt-BR" dirty="0" err="1"/>
              <a:t>proatividade</a:t>
            </a:r>
            <a:r>
              <a:rPr lang="pt-BR" dirty="0"/>
              <a:t> e criatividade</a:t>
            </a:r>
          </a:p>
          <a:p>
            <a:endParaRPr lang="pt-BR" dirty="0"/>
          </a:p>
        </p:txBody>
      </p:sp>
    </p:spTree>
    <p:extLst>
      <p:ext uri="{BB962C8B-B14F-4D97-AF65-F5344CB8AC3E}">
        <p14:creationId xmlns:p14="http://schemas.microsoft.com/office/powerpoint/2010/main" val="45778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14"/>
            <a:ext cx="12188976" cy="6858014"/>
          </a:xfrm>
          <a:prstGeom prst="rect">
            <a:avLst/>
          </a:prstGeom>
        </p:spPr>
      </p:pic>
      <p:sp>
        <p:nvSpPr>
          <p:cNvPr id="6" name="Retângulo 5"/>
          <p:cNvSpPr/>
          <p:nvPr/>
        </p:nvSpPr>
        <p:spPr>
          <a:xfrm>
            <a:off x="382801" y="2327794"/>
            <a:ext cx="11423374" cy="2936188"/>
          </a:xfrm>
          <a:prstGeom prst="rect">
            <a:avLst/>
          </a:prstGeom>
        </p:spPr>
        <p:txBody>
          <a:bodyPr wrap="square" anchor="ctr">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pt-BR" sz="6600" b="1" i="0" u="none" strike="noStrike" kern="0" cap="none" spc="-300" normalizeH="0" baseline="0" noProof="0" dirty="0">
                <a:ln>
                  <a:noFill/>
                </a:ln>
                <a:solidFill>
                  <a:srgbClr val="FFB100"/>
                </a:solidFill>
                <a:effectLst/>
                <a:uLnTx/>
                <a:uFillTx/>
                <a:latin typeface="Century Gothic" panose="020B0502020202020204" pitchFamily="34" charset="0"/>
              </a:rPr>
              <a:t>Então Mão</a:t>
            </a:r>
            <a:r>
              <a:rPr lang="pt-BR" sz="6600" b="1" kern="0" spc="-300" noProof="0" dirty="0">
                <a:solidFill>
                  <a:srgbClr val="FFB100"/>
                </a:solidFill>
                <a:latin typeface="Century Gothic" panose="020B0502020202020204" pitchFamily="34" charset="0"/>
              </a:rPr>
              <a:t>s a obra!</a:t>
            </a:r>
          </a:p>
          <a:p>
            <a:pPr marL="0" marR="0" lvl="0" indent="0" defTabSz="914400" eaLnBrk="1" fontAlgn="auto" latinLnBrk="0" hangingPunct="1">
              <a:lnSpc>
                <a:spcPct val="70000"/>
              </a:lnSpc>
              <a:spcBef>
                <a:spcPts val="0"/>
              </a:spcBef>
              <a:spcAft>
                <a:spcPts val="0"/>
              </a:spcAft>
              <a:buClrTx/>
              <a:buSzTx/>
              <a:buFontTx/>
              <a:buNone/>
              <a:tabLst/>
              <a:defRPr/>
            </a:pPr>
            <a:endParaRPr lang="pt-BR" sz="6600" b="1" kern="0" spc="-300" noProof="0" dirty="0">
              <a:solidFill>
                <a:srgbClr val="FFB100"/>
              </a:solidFill>
              <a:latin typeface="Century Gothic" panose="020B0502020202020204" pitchFamily="34" charset="0"/>
            </a:endParaRPr>
          </a:p>
          <a:p>
            <a:pPr marL="0" marR="0" lvl="0" indent="0" defTabSz="914400" eaLnBrk="1" fontAlgn="auto" latinLnBrk="0" hangingPunct="1">
              <a:lnSpc>
                <a:spcPct val="70000"/>
              </a:lnSpc>
              <a:spcBef>
                <a:spcPts val="0"/>
              </a:spcBef>
              <a:spcAft>
                <a:spcPts val="0"/>
              </a:spcAft>
              <a:buClrTx/>
              <a:buSzTx/>
              <a:buFontTx/>
              <a:buNone/>
              <a:tabLst/>
              <a:defRPr/>
            </a:pPr>
            <a:r>
              <a:rPr lang="pt-BR" sz="6600" kern="0" spc="-300" noProof="0" dirty="0" err="1">
                <a:solidFill>
                  <a:schemeClr val="accent1">
                    <a:lumMod val="75000"/>
                  </a:schemeClr>
                </a:solidFill>
                <a:latin typeface="Century Gothic" panose="020B0502020202020204" pitchFamily="34" charset="0"/>
              </a:rPr>
              <a:t>Vamo</a:t>
            </a:r>
            <a:r>
              <a:rPr lang="pt-BR" sz="6600" kern="0" spc="-300" dirty="0">
                <a:solidFill>
                  <a:schemeClr val="accent1">
                    <a:lumMod val="75000"/>
                  </a:schemeClr>
                </a:solidFill>
                <a:latin typeface="Century Gothic" panose="020B0502020202020204" pitchFamily="34" charset="0"/>
              </a:rPr>
              <a:t>s produzir um currículo, uma carta ou um e-mail?</a:t>
            </a:r>
            <a:endParaRPr kumimoji="0" lang="pt-BR" sz="6600" i="0" u="none" strike="noStrike" kern="0" cap="none" spc="-300" normalizeH="0" baseline="0" noProof="0" dirty="0">
              <a:ln>
                <a:noFill/>
              </a:ln>
              <a:solidFill>
                <a:schemeClr val="accent1">
                  <a:lumMod val="75000"/>
                </a:schemeClr>
              </a:solidFill>
              <a:effectLst/>
              <a:uLnTx/>
              <a:uFillTx/>
              <a:latin typeface="Century Gothic" panose="020B0502020202020204" pitchFamily="34" charset="0"/>
            </a:endParaRPr>
          </a:p>
        </p:txBody>
      </p:sp>
      <p:sp>
        <p:nvSpPr>
          <p:cNvPr id="5" name="Retângulo 4"/>
          <p:cNvSpPr/>
          <p:nvPr/>
        </p:nvSpPr>
        <p:spPr>
          <a:xfrm>
            <a:off x="0" y="554980"/>
            <a:ext cx="8574156" cy="813300"/>
          </a:xfrm>
          <a:prstGeom prst="rect">
            <a:avLst/>
          </a:prstGeom>
        </p:spPr>
        <p:txBody>
          <a:bodyPr wrap="square" anchor="ctr">
            <a:spAutoFit/>
          </a:bodyPr>
          <a:lstStyle/>
          <a:p>
            <a:pPr marL="0" marR="0" lvl="0" indent="0" defTabSz="914400" eaLnBrk="1" fontAlgn="auto" latinLnBrk="0" hangingPunct="1">
              <a:lnSpc>
                <a:spcPct val="70000"/>
              </a:lnSpc>
              <a:spcBef>
                <a:spcPts val="0"/>
              </a:spcBef>
              <a:spcAft>
                <a:spcPts val="0"/>
              </a:spcAft>
              <a:buClrTx/>
              <a:buSzTx/>
              <a:buFontTx/>
              <a:buNone/>
              <a:tabLst/>
              <a:defRPr/>
            </a:pPr>
            <a:r>
              <a:rPr kumimoji="0" lang="pt-BR" sz="6600" b="0" i="0" u="none" strike="noStrike" kern="0" cap="none" spc="-300" normalizeH="0" baseline="0" noProof="0" dirty="0">
                <a:ln>
                  <a:noFill/>
                </a:ln>
                <a:solidFill>
                  <a:srgbClr val="FFB100"/>
                </a:solidFill>
                <a:effectLst/>
                <a:uLnTx/>
                <a:uFillTx/>
                <a:latin typeface="Century Gothic" panose="020B0502020202020204" pitchFamily="34" charset="0"/>
              </a:rPr>
              <a:t>Dúvidas???</a:t>
            </a:r>
          </a:p>
        </p:txBody>
      </p:sp>
    </p:spTree>
    <p:extLst>
      <p:ext uri="{BB962C8B-B14F-4D97-AF65-F5344CB8AC3E}">
        <p14:creationId xmlns:p14="http://schemas.microsoft.com/office/powerpoint/2010/main" val="222610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02365" y="1262202"/>
            <a:ext cx="11489635" cy="239539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dirty="0">
                <a:solidFill>
                  <a:schemeClr val="tx1"/>
                </a:solidFill>
              </a:rPr>
              <a:t>Oficina Conhecendo as fontes de     informação e sua importância</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365" y="1979125"/>
            <a:ext cx="976894" cy="9615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232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529" y="-297"/>
            <a:ext cx="12193057" cy="6858594"/>
          </a:xfrm>
          <a:prstGeom prst="rect">
            <a:avLst/>
          </a:prstGeom>
        </p:spPr>
      </p:pic>
      <p:pic>
        <p:nvPicPr>
          <p:cNvPr id="5" name="Imagem 4"/>
          <p:cNvPicPr>
            <a:picLocks noChangeAspect="1"/>
          </p:cNvPicPr>
          <p:nvPr/>
        </p:nvPicPr>
        <p:blipFill>
          <a:blip r:embed="rId3">
            <a:extLst>
              <a:ext uri="{BEBA8EAE-BF5A-486C-A8C5-ECC9F3942E4B}">
                <a14:imgProps xmlns:a14="http://schemas.microsoft.com/office/drawing/2010/main">
                  <a14:imgLayer r:embed="rId4">
                    <a14:imgEffect>
                      <a14:backgroundRemoval t="0" b="100000" l="8246" r="95965"/>
                    </a14:imgEffect>
                  </a14:imgLayer>
                </a14:imgProps>
              </a:ext>
            </a:extLst>
          </a:blip>
          <a:stretch>
            <a:fillRect/>
          </a:stretch>
        </p:blipFill>
        <p:spPr>
          <a:xfrm>
            <a:off x="-583439" y="1667677"/>
            <a:ext cx="5429250" cy="2305050"/>
          </a:xfrm>
          <a:prstGeom prst="rect">
            <a:avLst/>
          </a:prstGeom>
        </p:spPr>
      </p:pic>
      <p:pic>
        <p:nvPicPr>
          <p:cNvPr id="6" name="Imagem 5"/>
          <p:cNvPicPr>
            <a:picLocks noChangeAspect="1"/>
          </p:cNvPicPr>
          <p:nvPr/>
        </p:nvPicPr>
        <p:blipFill>
          <a:blip r:embed="rId5">
            <a:extLst>
              <a:ext uri="{BEBA8EAE-BF5A-486C-A8C5-ECC9F3942E4B}">
                <a14:imgProps xmlns:a14="http://schemas.microsoft.com/office/drawing/2010/main">
                  <a14:imgLayer r:embed="rId6">
                    <a14:imgEffect>
                      <a14:backgroundRemoval t="0" b="98844" l="0" r="100000"/>
                    </a14:imgEffect>
                  </a14:imgLayer>
                </a14:imgProps>
              </a:ext>
            </a:extLst>
          </a:blip>
          <a:stretch>
            <a:fillRect/>
          </a:stretch>
        </p:blipFill>
        <p:spPr>
          <a:xfrm>
            <a:off x="4111303" y="964834"/>
            <a:ext cx="4668353" cy="2692084"/>
          </a:xfrm>
          <a:prstGeom prst="rect">
            <a:avLst/>
          </a:prstGeom>
        </p:spPr>
      </p:pic>
      <p:pic>
        <p:nvPicPr>
          <p:cNvPr id="8" name="Imagem 7"/>
          <p:cNvPicPr>
            <a:picLocks noChangeAspect="1"/>
          </p:cNvPicPr>
          <p:nvPr/>
        </p:nvPicPr>
        <p:blipFill>
          <a:blip r:embed="rId7">
            <a:extLst>
              <a:ext uri="{BEBA8EAE-BF5A-486C-A8C5-ECC9F3942E4B}">
                <a14:imgProps xmlns:a14="http://schemas.microsoft.com/office/drawing/2010/main">
                  <a14:imgLayer r:embed="rId8">
                    <a14:imgEffect>
                      <a14:backgroundRemoval t="2074" b="95622" l="6800" r="93600"/>
                    </a14:imgEffect>
                  </a14:imgLayer>
                </a14:imgProps>
              </a:ext>
            </a:extLst>
          </a:blip>
          <a:stretch>
            <a:fillRect/>
          </a:stretch>
        </p:blipFill>
        <p:spPr>
          <a:xfrm>
            <a:off x="8316094" y="659860"/>
            <a:ext cx="3804185" cy="3302033"/>
          </a:xfrm>
          <a:prstGeom prst="rect">
            <a:avLst/>
          </a:prstGeom>
        </p:spPr>
      </p:pic>
      <p:pic>
        <p:nvPicPr>
          <p:cNvPr id="9" name="Imagem 8"/>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64489" y1="16833" x2="72301" y2="18833"/>
                      </a14:backgroundRemoval>
                    </a14:imgEffect>
                  </a14:imgLayer>
                </a14:imgProps>
              </a:ext>
            </a:extLst>
          </a:blip>
          <a:stretch>
            <a:fillRect/>
          </a:stretch>
        </p:blipFill>
        <p:spPr>
          <a:xfrm>
            <a:off x="-133134" y="3836086"/>
            <a:ext cx="3718480" cy="3169159"/>
          </a:xfrm>
          <a:prstGeom prst="rect">
            <a:avLst/>
          </a:prstGeom>
        </p:spPr>
      </p:pic>
      <p:pic>
        <p:nvPicPr>
          <p:cNvPr id="10" name="Imagem 9"/>
          <p:cNvPicPr>
            <a:picLocks noChangeAspect="1"/>
          </p:cNvPicPr>
          <p:nvPr/>
        </p:nvPicPr>
        <p:blipFill>
          <a:blip r:embed="rId11">
            <a:extLst>
              <a:ext uri="{BEBA8EAE-BF5A-486C-A8C5-ECC9F3942E4B}">
                <a14:imgProps xmlns:a14="http://schemas.microsoft.com/office/drawing/2010/main">
                  <a14:imgLayer r:embed="rId12">
                    <a14:imgEffect>
                      <a14:backgroundRemoval t="0" b="99375" l="0" r="100000"/>
                    </a14:imgEffect>
                  </a14:imgLayer>
                </a14:imgProps>
              </a:ext>
            </a:extLst>
          </a:blip>
          <a:stretch>
            <a:fillRect/>
          </a:stretch>
        </p:blipFill>
        <p:spPr>
          <a:xfrm>
            <a:off x="3706511" y="3990897"/>
            <a:ext cx="4219351" cy="3164513"/>
          </a:xfrm>
          <a:prstGeom prst="rect">
            <a:avLst/>
          </a:prstGeom>
        </p:spPr>
      </p:pic>
      <p:pic>
        <p:nvPicPr>
          <p:cNvPr id="13" name="Imagem 12"/>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foregroundMark x1="16591" y1="15274" x2="63182" y2="8831"/>
                        <a14:foregroundMark x1="29091" y1="84964" x2="42955" y2="90215"/>
                        <a14:foregroundMark x1="51818" y1="87828" x2="59091" y2="94511"/>
                      </a14:backgroundRemoval>
                    </a14:imgEffect>
                  </a14:imgLayer>
                </a14:imgProps>
              </a:ext>
            </a:extLst>
          </a:blip>
          <a:stretch>
            <a:fillRect/>
          </a:stretch>
        </p:blipFill>
        <p:spPr>
          <a:xfrm>
            <a:off x="8302166" y="3340269"/>
            <a:ext cx="3848662" cy="3664976"/>
          </a:xfrm>
          <a:prstGeom prst="rect">
            <a:avLst/>
          </a:prstGeom>
        </p:spPr>
      </p:pic>
      <p:pic>
        <p:nvPicPr>
          <p:cNvPr id="11" name="Imagem 10"/>
          <p:cNvPicPr>
            <a:picLocks noChangeAspect="1"/>
          </p:cNvPicPr>
          <p:nvPr/>
        </p:nvPicPr>
        <p:blipFill>
          <a:blip r:embed="rId15">
            <a:extLst>
              <a:ext uri="{BEBA8EAE-BF5A-486C-A8C5-ECC9F3942E4B}">
                <a14:imgProps xmlns:a14="http://schemas.microsoft.com/office/drawing/2010/main">
                  <a14:imgLayer r:embed="rId16">
                    <a14:imgEffect>
                      <a14:backgroundRemoval t="0" b="100000" l="5615" r="100000"/>
                    </a14:imgEffect>
                  </a14:imgLayer>
                </a14:imgProps>
              </a:ext>
            </a:extLst>
          </a:blip>
          <a:stretch>
            <a:fillRect/>
          </a:stretch>
        </p:blipFill>
        <p:spPr>
          <a:xfrm>
            <a:off x="3513977" y="1965411"/>
            <a:ext cx="5406966" cy="3455254"/>
          </a:xfrm>
          <a:prstGeom prst="rect">
            <a:avLst/>
          </a:prstGeom>
        </p:spPr>
      </p:pic>
      <p:sp>
        <p:nvSpPr>
          <p:cNvPr id="12" name="Retângulo 11"/>
          <p:cNvSpPr/>
          <p:nvPr/>
        </p:nvSpPr>
        <p:spPr>
          <a:xfrm>
            <a:off x="385010" y="48445"/>
            <a:ext cx="12994105"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4400" b="1" kern="0" spc="600" dirty="0">
                <a:solidFill>
                  <a:srgbClr val="39AEA9"/>
                </a:solidFill>
                <a:latin typeface="Century Gothic" panose="020B0502020202020204" pitchFamily="34" charset="0"/>
              </a:rPr>
              <a:t>Quais os meios de comunicação?</a:t>
            </a:r>
            <a:endParaRPr kumimoji="0" lang="pt-BR" sz="4400" b="1" i="0" u="none" strike="noStrike" kern="0" cap="none" spc="600" normalizeH="0" baseline="0" noProof="0" dirty="0">
              <a:ln>
                <a:noFill/>
              </a:ln>
              <a:solidFill>
                <a:srgbClr val="39AEA9"/>
              </a:solidFill>
              <a:effectLst/>
              <a:uLnTx/>
              <a:uFillTx/>
              <a:latin typeface="Century Gothic" panose="020B0502020202020204" pitchFamily="34" charset="0"/>
            </a:endParaRPr>
          </a:p>
        </p:txBody>
      </p:sp>
    </p:spTree>
    <p:extLst>
      <p:ext uri="{BB962C8B-B14F-4D97-AF65-F5344CB8AC3E}">
        <p14:creationId xmlns:p14="http://schemas.microsoft.com/office/powerpoint/2010/main" val="94807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057" y="3791"/>
            <a:ext cx="12193057" cy="6858594"/>
          </a:xfrm>
          <a:prstGeom prst="rect">
            <a:avLst/>
          </a:prstGeom>
        </p:spPr>
      </p:pic>
      <p:sp>
        <p:nvSpPr>
          <p:cNvPr id="5" name="Retângulo 4"/>
          <p:cNvSpPr/>
          <p:nvPr/>
        </p:nvSpPr>
        <p:spPr>
          <a:xfrm>
            <a:off x="0" y="1236932"/>
            <a:ext cx="10418619" cy="3009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3" name="Espaço Reservado para Conteúdo 2"/>
          <p:cNvSpPr>
            <a:spLocks noGrp="1"/>
          </p:cNvSpPr>
          <p:nvPr>
            <p:ph idx="1"/>
          </p:nvPr>
        </p:nvSpPr>
        <p:spPr>
          <a:xfrm>
            <a:off x="340894" y="1684421"/>
            <a:ext cx="11851105" cy="5173579"/>
          </a:xfrm>
        </p:spPr>
        <p:txBody>
          <a:bodyPr>
            <a:normAutofit fontScale="92500" lnSpcReduction="20000"/>
          </a:bodyPr>
          <a:lstStyle/>
          <a:p>
            <a:pPr>
              <a:buFont typeface="Wingdings" panose="05000000000000000000" pitchFamily="2" charset="2"/>
              <a:buChar char="ü"/>
            </a:pPr>
            <a:r>
              <a:rPr lang="pt-BR" b="1" dirty="0"/>
              <a:t>Contribuem para a comunicação entre as pessoas;</a:t>
            </a:r>
          </a:p>
          <a:p>
            <a:pPr>
              <a:buFont typeface="Wingdings" panose="05000000000000000000" pitchFamily="2" charset="2"/>
              <a:buChar char="ü"/>
            </a:pPr>
            <a:r>
              <a:rPr lang="pt-BR" b="1" dirty="0"/>
              <a:t>Contribuem com o processo de transmissão de informações;</a:t>
            </a:r>
          </a:p>
          <a:p>
            <a:pPr>
              <a:buFont typeface="Wingdings" panose="05000000000000000000" pitchFamily="2" charset="2"/>
              <a:buChar char="ü"/>
            </a:pPr>
            <a:r>
              <a:rPr lang="pt-BR" b="1" dirty="0"/>
              <a:t>A internet, por exemplo, permite que informações sejam obtidas com extrema rapidez e facilidade e a comunicação instantânea entre pessoas localizadas em diferentes lugares;</a:t>
            </a:r>
          </a:p>
          <a:p>
            <a:pPr>
              <a:buFont typeface="Wingdings" panose="05000000000000000000" pitchFamily="2" charset="2"/>
              <a:buChar char="ü"/>
            </a:pPr>
            <a:r>
              <a:rPr lang="pt-BR" b="1" dirty="0"/>
              <a:t>Realização de cursos à distância, que podem ser realizados através de aulas acompanhadas pelo computador;</a:t>
            </a:r>
          </a:p>
          <a:p>
            <a:pPr>
              <a:buFont typeface="Wingdings" panose="05000000000000000000" pitchFamily="2" charset="2"/>
              <a:buChar char="ü"/>
            </a:pPr>
            <a:r>
              <a:rPr lang="pt-BR" b="1" dirty="0"/>
              <a:t>Realização de atividades econômicas. Alguns negócios financeiros são finalizados através de sites especializados, as cotações das ações de empresas podem ser acompanhadas, transações bancárias, funcionam como  meio de publicidade, por exemplo propagandas no  rádio, televisão, e revistas.</a:t>
            </a:r>
          </a:p>
        </p:txBody>
      </p:sp>
      <p:sp>
        <p:nvSpPr>
          <p:cNvPr id="6" name="Retângulo 5"/>
          <p:cNvSpPr/>
          <p:nvPr/>
        </p:nvSpPr>
        <p:spPr>
          <a:xfrm>
            <a:off x="0" y="3791"/>
            <a:ext cx="9074624"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8000" b="1" kern="0" spc="600" dirty="0">
                <a:solidFill>
                  <a:srgbClr val="39AEA9"/>
                </a:solidFill>
                <a:latin typeface="Century Gothic" panose="020B0502020202020204" pitchFamily="34" charset="0"/>
              </a:rPr>
              <a:t>IMPORTÂNCIA</a:t>
            </a:r>
            <a:endParaRPr kumimoji="0" lang="pt-BR" sz="8000" b="1" i="0" u="none" strike="noStrike" kern="0" cap="none" spc="600" normalizeH="0" baseline="0" noProof="0" dirty="0">
              <a:ln>
                <a:noFill/>
              </a:ln>
              <a:solidFill>
                <a:srgbClr val="39AEA9"/>
              </a:solidFill>
              <a:effectLst/>
              <a:uLnTx/>
              <a:uFillTx/>
              <a:latin typeface="Century Gothic" panose="020B0502020202020204" pitchFamily="34" charset="0"/>
            </a:endParaRPr>
          </a:p>
        </p:txBody>
      </p:sp>
    </p:spTree>
    <p:extLst>
      <p:ext uri="{BB962C8B-B14F-4D97-AF65-F5344CB8AC3E}">
        <p14:creationId xmlns:p14="http://schemas.microsoft.com/office/powerpoint/2010/main" val="117677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a:stretch>
            <a:fillRect/>
          </a:stretch>
        </p:blipFill>
        <p:spPr>
          <a:xfrm>
            <a:off x="0" y="-21474"/>
            <a:ext cx="12188976" cy="6858014"/>
          </a:xfrm>
          <a:prstGeom prst="rect">
            <a:avLst/>
          </a:prstGeom>
        </p:spPr>
      </p:pic>
      <p:sp>
        <p:nvSpPr>
          <p:cNvPr id="2" name="Retângulo 1"/>
          <p:cNvSpPr/>
          <p:nvPr/>
        </p:nvSpPr>
        <p:spPr>
          <a:xfrm>
            <a:off x="312264" y="95192"/>
            <a:ext cx="9074624" cy="186204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1500" b="1" i="0" u="none" strike="noStrike" kern="0" cap="none" spc="600" normalizeH="0" baseline="0" noProof="0" dirty="0">
                <a:ln>
                  <a:noFill/>
                </a:ln>
                <a:solidFill>
                  <a:srgbClr val="39AEA9"/>
                </a:solidFill>
                <a:effectLst/>
                <a:uLnTx/>
                <a:uFillTx/>
                <a:latin typeface="Century Gothic" panose="020B0502020202020204" pitchFamily="34" charset="0"/>
              </a:rPr>
              <a:t>HISTÓRIA</a:t>
            </a:r>
          </a:p>
        </p:txBody>
      </p:sp>
      <p:grpSp>
        <p:nvGrpSpPr>
          <p:cNvPr id="12" name="Grupo 11"/>
          <p:cNvGrpSpPr/>
          <p:nvPr/>
        </p:nvGrpSpPr>
        <p:grpSpPr>
          <a:xfrm>
            <a:off x="90487" y="1880994"/>
            <a:ext cx="3651488" cy="4594527"/>
            <a:chOff x="1189253" y="2719137"/>
            <a:chExt cx="3651488" cy="4594527"/>
          </a:xfrm>
        </p:grpSpPr>
        <p:sp>
          <p:nvSpPr>
            <p:cNvPr id="13" name="Espaço Reservado para Conteúdo 2"/>
            <p:cNvSpPr txBox="1">
              <a:spLocks/>
            </p:cNvSpPr>
            <p:nvPr/>
          </p:nvSpPr>
          <p:spPr>
            <a:xfrm>
              <a:off x="1928707" y="4232424"/>
              <a:ext cx="2912034" cy="516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23F72"/>
                </a:buClr>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Franklin Gothic Book" panose="020B0503020102020204" pitchFamily="34" charset="0"/>
                  <a:ea typeface="+mn-ea"/>
                  <a:cs typeface="+mn-cs"/>
                </a:rPr>
                <a:t>Criação</a:t>
              </a:r>
              <a:r>
                <a:rPr kumimoji="0" lang="pt-BR" sz="1800" b="0" i="0" u="none" strike="noStrike" kern="1200" cap="none" spc="0" normalizeH="0" noProof="0" dirty="0">
                  <a:ln>
                    <a:noFill/>
                  </a:ln>
                  <a:effectLst/>
                  <a:uLnTx/>
                  <a:uFillTx/>
                  <a:latin typeface="Franklin Gothic Book" panose="020B0503020102020204" pitchFamily="34" charset="0"/>
                  <a:ea typeface="+mn-ea"/>
                  <a:cs typeface="+mn-cs"/>
                </a:rPr>
                <a:t> do Correio no Brasil</a:t>
              </a:r>
              <a:endParaRPr kumimoji="0" lang="pt-BR" sz="1800" b="0" i="0" u="none" strike="noStrike" kern="1200" cap="none" spc="0" normalizeH="0" baseline="0" noProof="0" dirty="0">
                <a:ln>
                  <a:noFill/>
                </a:ln>
                <a:effectLst/>
                <a:uLnTx/>
                <a:uFillTx/>
                <a:latin typeface="Franklin Gothic Book" panose="020B0503020102020204" pitchFamily="34" charset="0"/>
                <a:ea typeface="+mn-ea"/>
                <a:cs typeface="+mn-cs"/>
              </a:endParaRPr>
            </a:p>
          </p:txBody>
        </p:sp>
        <p:grpSp>
          <p:nvGrpSpPr>
            <p:cNvPr id="14" name="Grupo 13"/>
            <p:cNvGrpSpPr/>
            <p:nvPr/>
          </p:nvGrpSpPr>
          <p:grpSpPr>
            <a:xfrm>
              <a:off x="1189253" y="2719137"/>
              <a:ext cx="1865583" cy="1235243"/>
              <a:chOff x="972191" y="2366211"/>
              <a:chExt cx="1865583" cy="1235243"/>
            </a:xfrm>
          </p:grpSpPr>
          <p:sp>
            <p:nvSpPr>
              <p:cNvPr id="17" name="Espaço Reservado para Conteúdo 2"/>
              <p:cNvSpPr txBox="1">
                <a:spLocks/>
              </p:cNvSpPr>
              <p:nvPr/>
            </p:nvSpPr>
            <p:spPr>
              <a:xfrm>
                <a:off x="972191" y="2632897"/>
                <a:ext cx="1865583" cy="768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sz="4400" b="1" dirty="0">
                    <a:solidFill>
                      <a:srgbClr val="023F72"/>
                    </a:solidFill>
                    <a:latin typeface="Brush Script MT" panose="03060802040406070304" pitchFamily="66" charset="0"/>
                  </a:rPr>
                  <a:t>1663</a:t>
                </a:r>
                <a:endParaRPr kumimoji="0" lang="pt-BR" sz="4400" b="1" i="0" u="none" strike="noStrike" kern="1200" cap="none" spc="0" normalizeH="0" baseline="0" noProof="0" dirty="0">
                  <a:ln>
                    <a:noFill/>
                  </a:ln>
                  <a:solidFill>
                    <a:srgbClr val="023F72"/>
                  </a:solidFill>
                  <a:effectLst/>
                  <a:uLnTx/>
                  <a:uFillTx/>
                  <a:latin typeface="Brush Script MT" panose="03060802040406070304" pitchFamily="66" charset="0"/>
                  <a:ea typeface="+mn-ea"/>
                  <a:cs typeface="+mn-cs"/>
                </a:endParaRPr>
              </a:p>
            </p:txBody>
          </p:sp>
          <p:sp>
            <p:nvSpPr>
              <p:cNvPr id="18" name="Elipse 17"/>
              <p:cNvSpPr/>
              <p:nvPr/>
            </p:nvSpPr>
            <p:spPr>
              <a:xfrm>
                <a:off x="1231230" y="2366211"/>
                <a:ext cx="1235243" cy="1235243"/>
              </a:xfrm>
              <a:prstGeom prst="ellipse">
                <a:avLst/>
              </a:prstGeom>
              <a:noFill/>
              <a:ln w="57150">
                <a:solidFill>
                  <a:srgbClr val="02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sysClr val="windowText" lastClr="000000"/>
                    </a:solidFill>
                    <a:effectLst/>
                    <a:uLnTx/>
                    <a:uFillTx/>
                  </a:rPr>
                  <a:t>     </a:t>
                </a:r>
              </a:p>
            </p:txBody>
          </p:sp>
        </p:grpSp>
        <p:cxnSp>
          <p:nvCxnSpPr>
            <p:cNvPr id="15" name="Conector reto 14"/>
            <p:cNvCxnSpPr>
              <a:stCxn id="18" idx="4"/>
            </p:cNvCxnSpPr>
            <p:nvPr/>
          </p:nvCxnSpPr>
          <p:spPr>
            <a:xfrm flipH="1">
              <a:off x="2059826" y="3954380"/>
              <a:ext cx="6088" cy="3359284"/>
            </a:xfrm>
            <a:prstGeom prst="line">
              <a:avLst/>
            </a:prstGeom>
            <a:ln>
              <a:solidFill>
                <a:srgbClr val="434343"/>
              </a:solidFill>
            </a:ln>
          </p:spPr>
          <p:style>
            <a:lnRef idx="1">
              <a:schemeClr val="accent1"/>
            </a:lnRef>
            <a:fillRef idx="0">
              <a:schemeClr val="accent1"/>
            </a:fillRef>
            <a:effectRef idx="0">
              <a:schemeClr val="accent1"/>
            </a:effectRef>
            <a:fontRef idx="minor">
              <a:schemeClr val="tx1"/>
            </a:fontRef>
          </p:style>
        </p:cxnSp>
      </p:grpSp>
      <p:grpSp>
        <p:nvGrpSpPr>
          <p:cNvPr id="19" name="Grupo 18"/>
          <p:cNvGrpSpPr/>
          <p:nvPr/>
        </p:nvGrpSpPr>
        <p:grpSpPr>
          <a:xfrm>
            <a:off x="8671096" y="1957240"/>
            <a:ext cx="3751280" cy="3653616"/>
            <a:chOff x="4140373" y="2727158"/>
            <a:chExt cx="4011556" cy="3653616"/>
          </a:xfrm>
        </p:grpSpPr>
        <p:grpSp>
          <p:nvGrpSpPr>
            <p:cNvPr id="20" name="Grupo 19"/>
            <p:cNvGrpSpPr/>
            <p:nvPr/>
          </p:nvGrpSpPr>
          <p:grpSpPr>
            <a:xfrm>
              <a:off x="4140373" y="2727158"/>
              <a:ext cx="1351547" cy="1235243"/>
              <a:chOff x="3669632" y="2366211"/>
              <a:chExt cx="1351547" cy="1235243"/>
            </a:xfrm>
          </p:grpSpPr>
          <p:sp>
            <p:nvSpPr>
              <p:cNvPr id="23" name="Espaço Reservado para Conteúdo 2"/>
              <p:cNvSpPr txBox="1">
                <a:spLocks/>
              </p:cNvSpPr>
              <p:nvPr/>
            </p:nvSpPr>
            <p:spPr>
              <a:xfrm>
                <a:off x="3669632" y="2709529"/>
                <a:ext cx="1351547" cy="516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400" b="1" i="0" u="none" strike="noStrike" kern="1200" cap="none" spc="0" normalizeH="0" baseline="0" noProof="0" dirty="0">
                    <a:ln>
                      <a:noFill/>
                    </a:ln>
                    <a:solidFill>
                      <a:srgbClr val="C05200"/>
                    </a:solidFill>
                    <a:effectLst/>
                    <a:uLnTx/>
                    <a:uFillTx/>
                    <a:latin typeface="Brush Script MT" panose="03060802040406070304" pitchFamily="66" charset="0"/>
                    <a:ea typeface="+mn-ea"/>
                    <a:cs typeface="+mn-cs"/>
                  </a:rPr>
                  <a:t>1883</a:t>
                </a:r>
              </a:p>
            </p:txBody>
          </p:sp>
          <p:sp>
            <p:nvSpPr>
              <p:cNvPr id="24" name="Elipse 23"/>
              <p:cNvSpPr/>
              <p:nvPr/>
            </p:nvSpPr>
            <p:spPr>
              <a:xfrm>
                <a:off x="3749841" y="2366211"/>
                <a:ext cx="1235243" cy="1235243"/>
              </a:xfrm>
              <a:prstGeom prst="ellipse">
                <a:avLst/>
              </a:prstGeom>
              <a:noFill/>
              <a:ln w="57150">
                <a:solidFill>
                  <a:srgbClr val="C0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a:ln>
                      <a:noFill/>
                    </a:ln>
                    <a:solidFill>
                      <a:sysClr val="windowText" lastClr="000000"/>
                    </a:solidFill>
                    <a:effectLst/>
                    <a:uLnTx/>
                    <a:uFillTx/>
                  </a:rPr>
                  <a:t>     </a:t>
                </a:r>
              </a:p>
            </p:txBody>
          </p:sp>
        </p:grpSp>
        <p:cxnSp>
          <p:nvCxnSpPr>
            <p:cNvPr id="21" name="Conector reto 20"/>
            <p:cNvCxnSpPr/>
            <p:nvPr/>
          </p:nvCxnSpPr>
          <p:spPr>
            <a:xfrm>
              <a:off x="4862267" y="3962401"/>
              <a:ext cx="4129" cy="2300061"/>
            </a:xfrm>
            <a:prstGeom prst="line">
              <a:avLst/>
            </a:prstGeom>
            <a:ln>
              <a:solidFill>
                <a:srgbClr val="434343"/>
              </a:solidFill>
            </a:ln>
          </p:spPr>
          <p:style>
            <a:lnRef idx="1">
              <a:schemeClr val="accent1"/>
            </a:lnRef>
            <a:fillRef idx="0">
              <a:schemeClr val="accent1"/>
            </a:fillRef>
            <a:effectRef idx="0">
              <a:schemeClr val="accent1"/>
            </a:effectRef>
            <a:fontRef idx="minor">
              <a:schemeClr val="tx1"/>
            </a:fontRef>
          </p:style>
        </p:cxnSp>
        <p:sp>
          <p:nvSpPr>
            <p:cNvPr id="22" name="Espaço Reservado para Conteúdo 2"/>
            <p:cNvSpPr txBox="1">
              <a:spLocks/>
            </p:cNvSpPr>
            <p:nvPr/>
          </p:nvSpPr>
          <p:spPr>
            <a:xfrm>
              <a:off x="4819746" y="3967273"/>
              <a:ext cx="3332183" cy="2413501"/>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C05200"/>
                </a:buClr>
                <a:buSzTx/>
                <a:buFont typeface="Arial" panose="020B0604020202020204" pitchFamily="34" charset="0"/>
                <a:buChar char="•"/>
                <a:tabLst/>
                <a:defRPr/>
              </a:pPr>
              <a:r>
                <a:rPr kumimoji="0" lang="pt-BR" sz="2000" b="0" i="0" u="none" strike="noStrike" kern="1200" cap="none" spc="0" normalizeH="0" baseline="0" noProof="0" dirty="0">
                  <a:ln>
                    <a:noFill/>
                  </a:ln>
                  <a:effectLst/>
                  <a:uLnTx/>
                  <a:uFillTx/>
                  <a:latin typeface="Franklin Gothic Book" panose="020B0503020102020204" pitchFamily="34" charset="0"/>
                  <a:ea typeface="+mn-ea"/>
                  <a:cs typeface="+mn-cs"/>
                </a:rPr>
                <a:t>Instalação dos telefones no Rio de</a:t>
              </a:r>
              <a:r>
                <a:rPr kumimoji="0" lang="pt-BR" sz="2000" b="0" i="0" u="none" strike="noStrike" kern="1200" cap="none" spc="0" normalizeH="0" noProof="0" dirty="0">
                  <a:ln>
                    <a:noFill/>
                  </a:ln>
                  <a:effectLst/>
                  <a:uLnTx/>
                  <a:uFillTx/>
                  <a:latin typeface="Franklin Gothic Book" panose="020B0503020102020204" pitchFamily="34" charset="0"/>
                  <a:ea typeface="+mn-ea"/>
                  <a:cs typeface="+mn-cs"/>
                </a:rPr>
                <a:t> Janeiro</a:t>
              </a:r>
              <a:endParaRPr kumimoji="0" lang="pt-BR" sz="2000" b="0" i="0" u="none" strike="noStrike" kern="1200" cap="none" spc="0" normalizeH="0" baseline="0" noProof="0" dirty="0">
                <a:ln>
                  <a:noFill/>
                </a:ln>
                <a:effectLst/>
                <a:uLnTx/>
                <a:uFillTx/>
                <a:latin typeface="Franklin Gothic Book" panose="020B0503020102020204" pitchFamily="34" charset="0"/>
                <a:ea typeface="+mn-ea"/>
                <a:cs typeface="+mn-cs"/>
              </a:endParaRPr>
            </a:p>
          </p:txBody>
        </p:sp>
      </p:grpSp>
      <p:cxnSp>
        <p:nvCxnSpPr>
          <p:cNvPr id="38" name="Conector reto 37"/>
          <p:cNvCxnSpPr/>
          <p:nvPr/>
        </p:nvCxnSpPr>
        <p:spPr>
          <a:xfrm flipH="1">
            <a:off x="1641285" y="2500699"/>
            <a:ext cx="1488923" cy="0"/>
          </a:xfrm>
          <a:prstGeom prst="line">
            <a:avLst/>
          </a:prstGeom>
          <a:ln w="3175">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flipH="1">
            <a:off x="4385875" y="2496971"/>
            <a:ext cx="1529865" cy="0"/>
          </a:xfrm>
          <a:prstGeom prst="line">
            <a:avLst/>
          </a:prstGeom>
          <a:ln w="3175">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flipH="1">
            <a:off x="7170798" y="2482573"/>
            <a:ext cx="1529865" cy="0"/>
          </a:xfrm>
          <a:prstGeom prst="line">
            <a:avLst/>
          </a:prstGeom>
          <a:ln w="3175">
            <a:solidFill>
              <a:srgbClr val="434343"/>
            </a:solidFill>
          </a:ln>
        </p:spPr>
        <p:style>
          <a:lnRef idx="1">
            <a:schemeClr val="accent1"/>
          </a:lnRef>
          <a:fillRef idx="0">
            <a:schemeClr val="accent1"/>
          </a:fillRef>
          <a:effectRef idx="0">
            <a:schemeClr val="accent1"/>
          </a:effectRef>
          <a:fontRef idx="minor">
            <a:schemeClr val="tx1"/>
          </a:fontRef>
        </p:style>
      </p:cxnSp>
      <p:sp>
        <p:nvSpPr>
          <p:cNvPr id="49" name="Espaço Reservado para Conteúdo 2"/>
          <p:cNvSpPr txBox="1">
            <a:spLocks/>
          </p:cNvSpPr>
          <p:nvPr/>
        </p:nvSpPr>
        <p:spPr>
          <a:xfrm>
            <a:off x="802214" y="4008006"/>
            <a:ext cx="2912034" cy="516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23F72"/>
              </a:buClr>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Franklin Gothic Book" panose="020B0503020102020204" pitchFamily="34" charset="0"/>
                <a:ea typeface="+mn-ea"/>
                <a:cs typeface="+mn-cs"/>
              </a:rPr>
              <a:t>1798</a:t>
            </a:r>
            <a:r>
              <a:rPr kumimoji="0" lang="pt-BR" sz="1800" b="0" i="0" u="none" strike="noStrike" kern="1200" cap="none" spc="0" normalizeH="0" noProof="0" dirty="0">
                <a:ln>
                  <a:noFill/>
                </a:ln>
                <a:effectLst/>
                <a:uLnTx/>
                <a:uFillTx/>
                <a:latin typeface="Franklin Gothic Book" panose="020B0503020102020204" pitchFamily="34" charset="0"/>
                <a:ea typeface="+mn-ea"/>
                <a:cs typeface="+mn-cs"/>
              </a:rPr>
              <a:t> correio marítimo para o Brasil</a:t>
            </a:r>
          </a:p>
          <a:p>
            <a:pPr marL="228600" marR="0" lvl="0" indent="-228600" algn="l" defTabSz="914400" rtl="0" eaLnBrk="1" fontAlgn="auto" latinLnBrk="0" hangingPunct="1">
              <a:lnSpc>
                <a:spcPct val="90000"/>
              </a:lnSpc>
              <a:spcBef>
                <a:spcPts val="1000"/>
              </a:spcBef>
              <a:spcAft>
                <a:spcPts val="0"/>
              </a:spcAft>
              <a:buClr>
                <a:srgbClr val="023F72"/>
              </a:buClr>
              <a:buSzTx/>
              <a:buFont typeface="Arial" panose="020B0604020202020204" pitchFamily="34" charset="0"/>
              <a:buChar char="•"/>
              <a:tabLst/>
              <a:defRPr/>
            </a:pPr>
            <a:r>
              <a:rPr lang="pt-BR" sz="1800" dirty="0">
                <a:latin typeface="Franklin Gothic Book" panose="020B0503020102020204" pitchFamily="34" charset="0"/>
              </a:rPr>
              <a:t>1969 instituição da empresa de correio e telégrafo</a:t>
            </a:r>
            <a:endParaRPr kumimoji="0" lang="pt-BR" sz="1800" b="0" i="0" u="none" strike="noStrike" kern="1200" cap="none" spc="0" normalizeH="0" noProof="0" dirty="0">
              <a:ln>
                <a:noFill/>
              </a:ln>
              <a:effectLst/>
              <a:uLnTx/>
              <a:uFillTx/>
              <a:latin typeface="Franklin Gothic Book" panose="020B0503020102020204" pitchFamily="34" charset="0"/>
            </a:endParaRPr>
          </a:p>
          <a:p>
            <a:pPr marL="228600" marR="0" lvl="0" indent="-228600" algn="l" defTabSz="914400" rtl="0" eaLnBrk="1" fontAlgn="auto" latinLnBrk="0" hangingPunct="1">
              <a:lnSpc>
                <a:spcPct val="90000"/>
              </a:lnSpc>
              <a:spcBef>
                <a:spcPts val="1000"/>
              </a:spcBef>
              <a:spcAft>
                <a:spcPts val="0"/>
              </a:spcAft>
              <a:buClr>
                <a:srgbClr val="023F72"/>
              </a:buClr>
              <a:buSzTx/>
              <a:buFont typeface="Arial" panose="020B0604020202020204" pitchFamily="34" charset="0"/>
              <a:buChar char="•"/>
              <a:tabLst/>
              <a:defRPr/>
            </a:pPr>
            <a:endParaRPr lang="pt-BR" sz="1800" baseline="0" dirty="0">
              <a:latin typeface="Franklin Gothic Book" panose="020B0503020102020204" pitchFamily="34" charset="0"/>
            </a:endParaRPr>
          </a:p>
          <a:p>
            <a:pPr marL="228600" marR="0" lvl="0" indent="-228600" algn="l" defTabSz="914400" rtl="0" eaLnBrk="1" fontAlgn="auto" latinLnBrk="0" hangingPunct="1">
              <a:lnSpc>
                <a:spcPct val="90000"/>
              </a:lnSpc>
              <a:spcBef>
                <a:spcPts val="1000"/>
              </a:spcBef>
              <a:spcAft>
                <a:spcPts val="0"/>
              </a:spcAft>
              <a:buClr>
                <a:srgbClr val="023F72"/>
              </a:buClr>
              <a:buSzTx/>
              <a:buFont typeface="Arial" panose="020B0604020202020204" pitchFamily="34" charset="0"/>
              <a:buChar char="•"/>
              <a:tabLst/>
              <a:defRPr/>
            </a:pPr>
            <a:endParaRPr kumimoji="0" lang="pt-BR" sz="1800" b="0" i="0" u="none" strike="noStrike" kern="1200" cap="none" spc="0" normalizeH="0" baseline="0" noProof="0" dirty="0">
              <a:ln>
                <a:noFill/>
              </a:ln>
              <a:effectLst/>
              <a:uLnTx/>
              <a:uFillTx/>
              <a:latin typeface="Franklin Gothic Book" panose="020B0503020102020204" pitchFamily="34" charset="0"/>
              <a:ea typeface="+mn-ea"/>
              <a:cs typeface="+mn-cs"/>
            </a:endParaRPr>
          </a:p>
        </p:txBody>
      </p:sp>
      <p:grpSp>
        <p:nvGrpSpPr>
          <p:cNvPr id="50" name="Grupo 11"/>
          <p:cNvGrpSpPr/>
          <p:nvPr/>
        </p:nvGrpSpPr>
        <p:grpSpPr>
          <a:xfrm>
            <a:off x="3080103" y="1957240"/>
            <a:ext cx="3472658" cy="4594527"/>
            <a:chOff x="1368083" y="2719137"/>
            <a:chExt cx="3472658" cy="4594527"/>
          </a:xfrm>
        </p:grpSpPr>
        <p:sp>
          <p:nvSpPr>
            <p:cNvPr id="51" name="Espaço Reservado para Conteúdo 2"/>
            <p:cNvSpPr txBox="1">
              <a:spLocks/>
            </p:cNvSpPr>
            <p:nvPr/>
          </p:nvSpPr>
          <p:spPr>
            <a:xfrm>
              <a:off x="1928707" y="4232424"/>
              <a:ext cx="2912034" cy="516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23F72"/>
                </a:buClr>
              </a:pPr>
              <a:r>
                <a:rPr lang="pt-BR" sz="1800" dirty="0">
                  <a:latin typeface="Franklin Gothic Book" panose="020B0503020102020204" pitchFamily="34" charset="0"/>
                </a:rPr>
                <a:t>Estreia do primeiro jornal brasileiro, o Correio Braziliense, escrito e impresso em Londres pelo refugiado jornalista, Hipólito José da Costa.</a:t>
              </a:r>
              <a:endParaRPr kumimoji="0" lang="pt-BR" sz="1800" b="0" i="0" u="none" strike="noStrike" kern="1200" cap="none" spc="0" normalizeH="0" baseline="0" noProof="0" dirty="0">
                <a:ln>
                  <a:noFill/>
                </a:ln>
                <a:solidFill>
                  <a:srgbClr val="434343"/>
                </a:solidFill>
                <a:effectLst/>
                <a:uLnTx/>
                <a:uFillTx/>
                <a:latin typeface="Franklin Gothic Book" panose="020B0503020102020204" pitchFamily="34" charset="0"/>
              </a:endParaRPr>
            </a:p>
          </p:txBody>
        </p:sp>
        <p:grpSp>
          <p:nvGrpSpPr>
            <p:cNvPr id="52" name="Grupo 13"/>
            <p:cNvGrpSpPr/>
            <p:nvPr/>
          </p:nvGrpSpPr>
          <p:grpSpPr>
            <a:xfrm>
              <a:off x="1368083" y="2719137"/>
              <a:ext cx="1351547" cy="1235243"/>
              <a:chOff x="1151021" y="2366211"/>
              <a:chExt cx="1351547" cy="1235243"/>
            </a:xfrm>
          </p:grpSpPr>
          <p:sp>
            <p:nvSpPr>
              <p:cNvPr id="54" name="Espaço Reservado para Conteúdo 2"/>
              <p:cNvSpPr txBox="1">
                <a:spLocks/>
              </p:cNvSpPr>
              <p:nvPr/>
            </p:nvSpPr>
            <p:spPr>
              <a:xfrm>
                <a:off x="1151021" y="2709529"/>
                <a:ext cx="1351547" cy="516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400" b="1" i="0" u="none" strike="noStrike" kern="1200" cap="none" spc="0" normalizeH="0" baseline="0" noProof="0" dirty="0">
                    <a:ln>
                      <a:noFill/>
                    </a:ln>
                    <a:solidFill>
                      <a:srgbClr val="023F72"/>
                    </a:solidFill>
                    <a:effectLst/>
                    <a:uLnTx/>
                    <a:uFillTx/>
                    <a:latin typeface="Brush Script MT" panose="03060802040406070304" pitchFamily="66" charset="0"/>
                    <a:ea typeface="+mn-ea"/>
                    <a:cs typeface="+mn-cs"/>
                  </a:rPr>
                  <a:t>1808</a:t>
                </a:r>
              </a:p>
            </p:txBody>
          </p:sp>
          <p:sp>
            <p:nvSpPr>
              <p:cNvPr id="55" name="Elipse 54"/>
              <p:cNvSpPr/>
              <p:nvPr/>
            </p:nvSpPr>
            <p:spPr>
              <a:xfrm>
                <a:off x="1231230" y="2366211"/>
                <a:ext cx="1235243" cy="1235243"/>
              </a:xfrm>
              <a:prstGeom prst="ellipse">
                <a:avLst/>
              </a:prstGeom>
              <a:noFill/>
              <a:ln w="57150">
                <a:solidFill>
                  <a:srgbClr val="02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sysClr val="windowText" lastClr="000000"/>
                    </a:solidFill>
                    <a:effectLst/>
                    <a:uLnTx/>
                    <a:uFillTx/>
                  </a:rPr>
                  <a:t>     </a:t>
                </a:r>
              </a:p>
            </p:txBody>
          </p:sp>
        </p:grpSp>
        <p:cxnSp>
          <p:nvCxnSpPr>
            <p:cNvPr id="53" name="Conector reto 52"/>
            <p:cNvCxnSpPr>
              <a:stCxn id="55" idx="4"/>
            </p:cNvCxnSpPr>
            <p:nvPr/>
          </p:nvCxnSpPr>
          <p:spPr>
            <a:xfrm flipH="1">
              <a:off x="2059826" y="3954380"/>
              <a:ext cx="6088" cy="3359284"/>
            </a:xfrm>
            <a:prstGeom prst="line">
              <a:avLst/>
            </a:prstGeom>
            <a:ln>
              <a:solidFill>
                <a:srgbClr val="434343"/>
              </a:solidFill>
            </a:ln>
          </p:spPr>
          <p:style>
            <a:lnRef idx="1">
              <a:schemeClr val="accent1"/>
            </a:lnRef>
            <a:fillRef idx="0">
              <a:schemeClr val="accent1"/>
            </a:fillRef>
            <a:effectRef idx="0">
              <a:schemeClr val="accent1"/>
            </a:effectRef>
            <a:fontRef idx="minor">
              <a:schemeClr val="tx1"/>
            </a:fontRef>
          </p:style>
        </p:cxnSp>
      </p:grpSp>
      <p:sp>
        <p:nvSpPr>
          <p:cNvPr id="56" name="Espaço Reservado para Conteúdo 2"/>
          <p:cNvSpPr txBox="1">
            <a:spLocks/>
          </p:cNvSpPr>
          <p:nvPr/>
        </p:nvSpPr>
        <p:spPr>
          <a:xfrm>
            <a:off x="3590064" y="5043884"/>
            <a:ext cx="2912034" cy="516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23F72"/>
              </a:buClr>
            </a:pPr>
            <a:r>
              <a:rPr lang="pt-BR" sz="1800" dirty="0">
                <a:latin typeface="Franklin Gothic Book" panose="020B0503020102020204" pitchFamily="34" charset="0"/>
              </a:rPr>
              <a:t>Primeiro jornal impresso no Brasil, Gazeta do Rio de Janeiro- Jornal oficial da corte portuguesa</a:t>
            </a:r>
            <a:endParaRPr kumimoji="0" lang="pt-BR" sz="1800" b="0" i="0" u="none" strike="noStrike" kern="1200" cap="none" spc="0" normalizeH="0" baseline="0" noProof="0" dirty="0">
              <a:ln>
                <a:noFill/>
              </a:ln>
              <a:solidFill>
                <a:srgbClr val="434343"/>
              </a:solidFill>
              <a:effectLst/>
              <a:uLnTx/>
              <a:uFillTx/>
              <a:latin typeface="Franklin Gothic Book" panose="020B0503020102020204" pitchFamily="34" charset="0"/>
            </a:endParaRPr>
          </a:p>
        </p:txBody>
      </p:sp>
      <p:grpSp>
        <p:nvGrpSpPr>
          <p:cNvPr id="57" name="Grupo 18"/>
          <p:cNvGrpSpPr/>
          <p:nvPr/>
        </p:nvGrpSpPr>
        <p:grpSpPr>
          <a:xfrm>
            <a:off x="5867064" y="1959682"/>
            <a:ext cx="3621493" cy="3653616"/>
            <a:chOff x="4140373" y="2727158"/>
            <a:chExt cx="3872764" cy="3653616"/>
          </a:xfrm>
        </p:grpSpPr>
        <p:grpSp>
          <p:nvGrpSpPr>
            <p:cNvPr id="58" name="Grupo 19"/>
            <p:cNvGrpSpPr/>
            <p:nvPr/>
          </p:nvGrpSpPr>
          <p:grpSpPr>
            <a:xfrm>
              <a:off x="4140373" y="2727158"/>
              <a:ext cx="1351547" cy="1235243"/>
              <a:chOff x="3669632" y="2366211"/>
              <a:chExt cx="1351547" cy="1235243"/>
            </a:xfrm>
          </p:grpSpPr>
          <p:sp>
            <p:nvSpPr>
              <p:cNvPr id="61" name="Espaço Reservado para Conteúdo 2"/>
              <p:cNvSpPr txBox="1">
                <a:spLocks/>
              </p:cNvSpPr>
              <p:nvPr/>
            </p:nvSpPr>
            <p:spPr>
              <a:xfrm>
                <a:off x="3669632" y="2709529"/>
                <a:ext cx="1351547" cy="516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400" b="1" i="0" u="none" strike="noStrike" kern="1200" cap="none" spc="0" normalizeH="0" baseline="0" noProof="0" dirty="0">
                    <a:ln>
                      <a:noFill/>
                    </a:ln>
                    <a:solidFill>
                      <a:srgbClr val="C05200"/>
                    </a:solidFill>
                    <a:effectLst/>
                    <a:uLnTx/>
                    <a:uFillTx/>
                    <a:latin typeface="Brush Script MT" panose="03060802040406070304" pitchFamily="66" charset="0"/>
                    <a:ea typeface="+mn-ea"/>
                    <a:cs typeface="+mn-cs"/>
                  </a:rPr>
                  <a:t>1820</a:t>
                </a:r>
              </a:p>
            </p:txBody>
          </p:sp>
          <p:sp>
            <p:nvSpPr>
              <p:cNvPr id="62" name="Elipse 61"/>
              <p:cNvSpPr/>
              <p:nvPr/>
            </p:nvSpPr>
            <p:spPr>
              <a:xfrm>
                <a:off x="3749841" y="2366211"/>
                <a:ext cx="1235243" cy="1235243"/>
              </a:xfrm>
              <a:prstGeom prst="ellipse">
                <a:avLst/>
              </a:prstGeom>
              <a:noFill/>
              <a:ln w="57150">
                <a:solidFill>
                  <a:srgbClr val="C0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a:ln>
                      <a:noFill/>
                    </a:ln>
                    <a:solidFill>
                      <a:sysClr val="windowText" lastClr="000000"/>
                    </a:solidFill>
                    <a:effectLst/>
                    <a:uLnTx/>
                    <a:uFillTx/>
                  </a:rPr>
                  <a:t>     </a:t>
                </a:r>
              </a:p>
            </p:txBody>
          </p:sp>
        </p:grpSp>
        <p:cxnSp>
          <p:nvCxnSpPr>
            <p:cNvPr id="59" name="Conector reto 58"/>
            <p:cNvCxnSpPr/>
            <p:nvPr/>
          </p:nvCxnSpPr>
          <p:spPr>
            <a:xfrm>
              <a:off x="4862267" y="3962401"/>
              <a:ext cx="4129" cy="2300061"/>
            </a:xfrm>
            <a:prstGeom prst="line">
              <a:avLst/>
            </a:prstGeom>
            <a:ln>
              <a:solidFill>
                <a:srgbClr val="434343"/>
              </a:solidFill>
            </a:ln>
          </p:spPr>
          <p:style>
            <a:lnRef idx="1">
              <a:schemeClr val="accent1"/>
            </a:lnRef>
            <a:fillRef idx="0">
              <a:schemeClr val="accent1"/>
            </a:fillRef>
            <a:effectRef idx="0">
              <a:schemeClr val="accent1"/>
            </a:effectRef>
            <a:fontRef idx="minor">
              <a:schemeClr val="tx1"/>
            </a:fontRef>
          </p:style>
        </p:cxnSp>
        <p:sp>
          <p:nvSpPr>
            <p:cNvPr id="60" name="Espaço Reservado para Conteúdo 2"/>
            <p:cNvSpPr txBox="1">
              <a:spLocks/>
            </p:cNvSpPr>
            <p:nvPr/>
          </p:nvSpPr>
          <p:spPr>
            <a:xfrm>
              <a:off x="4819746" y="3967273"/>
              <a:ext cx="3193391" cy="2413501"/>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C05200"/>
                </a:buClr>
                <a:buSzTx/>
                <a:buFont typeface="Arial" panose="020B0604020202020204" pitchFamily="34" charset="0"/>
                <a:buChar char="•"/>
                <a:tabLst/>
                <a:defRPr/>
              </a:pPr>
              <a:r>
                <a:rPr kumimoji="0" lang="pt-BR" sz="2000" b="0" i="0" u="none" strike="noStrike" kern="1200" cap="none" spc="0" normalizeH="0" baseline="0" noProof="0" dirty="0">
                  <a:ln>
                    <a:noFill/>
                  </a:ln>
                  <a:effectLst/>
                  <a:uLnTx/>
                  <a:uFillTx/>
                  <a:latin typeface="Franklin Gothic Book" panose="020B0503020102020204" pitchFamily="34" charset="0"/>
                </a:rPr>
                <a:t>Jornal</a:t>
              </a:r>
              <a:r>
                <a:rPr kumimoji="0" lang="pt-BR" sz="2000" b="0" i="0" u="none" strike="noStrike" kern="1200" cap="none" spc="0" normalizeH="0" noProof="0" dirty="0">
                  <a:ln>
                    <a:noFill/>
                  </a:ln>
                  <a:effectLst/>
                  <a:uLnTx/>
                  <a:uFillTx/>
                  <a:latin typeface="Franklin Gothic Book" panose="020B0503020102020204" pitchFamily="34" charset="0"/>
                </a:rPr>
                <a:t> passa a realizar debate sobre novas propostas de colonização do Brasil</a:t>
              </a:r>
            </a:p>
            <a:p>
              <a:pPr marL="228600" marR="0" lvl="0" indent="-228600" algn="l" defTabSz="914400" rtl="0" eaLnBrk="1" fontAlgn="auto" latinLnBrk="0" hangingPunct="1">
                <a:lnSpc>
                  <a:spcPct val="90000"/>
                </a:lnSpc>
                <a:spcBef>
                  <a:spcPts val="1000"/>
                </a:spcBef>
                <a:spcAft>
                  <a:spcPts val="0"/>
                </a:spcAft>
                <a:buClr>
                  <a:srgbClr val="C05200"/>
                </a:buClr>
                <a:buSzTx/>
                <a:buFont typeface="Arial" panose="020B0604020202020204" pitchFamily="34" charset="0"/>
                <a:buChar char="•"/>
                <a:tabLst/>
                <a:defRPr/>
              </a:pPr>
              <a:r>
                <a:rPr lang="pt-BR" sz="2000" baseline="0" dirty="0">
                  <a:latin typeface="Franklin Gothic Book" panose="020B0503020102020204" pitchFamily="34" charset="0"/>
                </a:rPr>
                <a:t>Influência nos acontecimentos</a:t>
              </a:r>
              <a:r>
                <a:rPr lang="pt-BR" sz="2000" dirty="0">
                  <a:latin typeface="Franklin Gothic Book" panose="020B0503020102020204" pitchFamily="34" charset="0"/>
                </a:rPr>
                <a:t> futuros- afastamentos de </a:t>
              </a:r>
              <a:r>
                <a:rPr lang="pt-BR" sz="2000" dirty="0" err="1">
                  <a:latin typeface="Franklin Gothic Book" panose="020B0503020102020204" pitchFamily="34" charset="0"/>
                </a:rPr>
                <a:t>D.Pedro</a:t>
              </a:r>
              <a:endParaRPr lang="pt-BR" sz="2000" dirty="0">
                <a:latin typeface="Franklin Gothic Book" panose="020B0503020102020204" pitchFamily="34" charset="0"/>
              </a:endParaRPr>
            </a:p>
            <a:p>
              <a:pPr marL="228600" marR="0" lvl="0" indent="-228600" algn="l" defTabSz="914400" rtl="0" eaLnBrk="1" fontAlgn="auto" latinLnBrk="0" hangingPunct="1">
                <a:lnSpc>
                  <a:spcPct val="90000"/>
                </a:lnSpc>
                <a:spcBef>
                  <a:spcPts val="1000"/>
                </a:spcBef>
                <a:spcAft>
                  <a:spcPts val="0"/>
                </a:spcAft>
                <a:buClr>
                  <a:srgbClr val="C05200"/>
                </a:buClr>
                <a:buSzTx/>
                <a:buFont typeface="Arial" panose="020B0604020202020204" pitchFamily="34" charset="0"/>
                <a:buChar char="•"/>
                <a:tabLst/>
                <a:defRPr/>
              </a:pPr>
              <a:r>
                <a:rPr kumimoji="0" lang="pt-BR" sz="2000" b="0" i="0" u="none" strike="noStrike" kern="1200" cap="none" spc="0" normalizeH="0" baseline="0" noProof="0" dirty="0">
                  <a:ln>
                    <a:noFill/>
                  </a:ln>
                  <a:effectLst/>
                  <a:uLnTx/>
                  <a:uFillTx/>
                  <a:latin typeface="Franklin Gothic Book" panose="020B0503020102020204" pitchFamily="34" charset="0"/>
                </a:rPr>
                <a:t>Notícias políticas, informes sociais e esportivos</a:t>
              </a:r>
            </a:p>
          </p:txBody>
        </p:sp>
      </p:grpSp>
    </p:spTree>
    <p:extLst>
      <p:ext uri="{BB962C8B-B14F-4D97-AF65-F5344CB8AC3E}">
        <p14:creationId xmlns:p14="http://schemas.microsoft.com/office/powerpoint/2010/main" val="20349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a:stretch>
            <a:fillRect/>
          </a:stretch>
        </p:blipFill>
        <p:spPr>
          <a:xfrm>
            <a:off x="2961" y="-14"/>
            <a:ext cx="12188976" cy="6858014"/>
          </a:xfrm>
          <a:prstGeom prst="rect">
            <a:avLst/>
          </a:prstGeom>
        </p:spPr>
      </p:pic>
      <p:sp>
        <p:nvSpPr>
          <p:cNvPr id="2" name="Retângulo 1"/>
          <p:cNvSpPr/>
          <p:nvPr/>
        </p:nvSpPr>
        <p:spPr>
          <a:xfrm>
            <a:off x="312264" y="95192"/>
            <a:ext cx="9074624" cy="186204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1500" b="1" i="0" u="none" strike="noStrike" kern="0" cap="none" spc="600" normalizeH="0" baseline="0" noProof="0" dirty="0">
                <a:ln>
                  <a:noFill/>
                </a:ln>
                <a:solidFill>
                  <a:srgbClr val="39AEA9"/>
                </a:solidFill>
                <a:effectLst/>
                <a:uLnTx/>
                <a:uFillTx/>
                <a:latin typeface="Century Gothic" panose="020B0502020202020204" pitchFamily="34" charset="0"/>
              </a:rPr>
              <a:t>HISTÓRIA</a:t>
            </a:r>
          </a:p>
        </p:txBody>
      </p:sp>
      <p:cxnSp>
        <p:nvCxnSpPr>
          <p:cNvPr id="39" name="Conector reto 38"/>
          <p:cNvCxnSpPr/>
          <p:nvPr/>
        </p:nvCxnSpPr>
        <p:spPr>
          <a:xfrm flipH="1">
            <a:off x="3855947" y="2558819"/>
            <a:ext cx="1163041" cy="16042"/>
          </a:xfrm>
          <a:prstGeom prst="line">
            <a:avLst/>
          </a:prstGeom>
          <a:ln w="3175">
            <a:solidFill>
              <a:srgbClr val="434343"/>
            </a:solidFill>
          </a:ln>
        </p:spPr>
        <p:style>
          <a:lnRef idx="1">
            <a:schemeClr val="accent1"/>
          </a:lnRef>
          <a:fillRef idx="0">
            <a:schemeClr val="accent1"/>
          </a:fillRef>
          <a:effectRef idx="0">
            <a:schemeClr val="accent1"/>
          </a:effectRef>
          <a:fontRef idx="minor">
            <a:schemeClr val="tx1"/>
          </a:fontRef>
        </p:style>
      </p:cxnSp>
      <p:grpSp>
        <p:nvGrpSpPr>
          <p:cNvPr id="41" name="Grupo 40"/>
          <p:cNvGrpSpPr/>
          <p:nvPr/>
        </p:nvGrpSpPr>
        <p:grpSpPr>
          <a:xfrm>
            <a:off x="7432591" y="1937480"/>
            <a:ext cx="3062556" cy="3732304"/>
            <a:chOff x="8696738" y="2719137"/>
            <a:chExt cx="3062556" cy="3732304"/>
          </a:xfrm>
        </p:grpSpPr>
        <p:cxnSp>
          <p:nvCxnSpPr>
            <p:cNvPr id="42" name="Conector reto 41"/>
            <p:cNvCxnSpPr/>
            <p:nvPr/>
          </p:nvCxnSpPr>
          <p:spPr>
            <a:xfrm flipH="1">
              <a:off x="9364512" y="3954380"/>
              <a:ext cx="559" cy="2497061"/>
            </a:xfrm>
            <a:prstGeom prst="line">
              <a:avLst/>
            </a:prstGeom>
            <a:ln>
              <a:solidFill>
                <a:srgbClr val="434343"/>
              </a:solidFill>
            </a:ln>
          </p:spPr>
          <p:style>
            <a:lnRef idx="1">
              <a:schemeClr val="accent1"/>
            </a:lnRef>
            <a:fillRef idx="0">
              <a:schemeClr val="accent1"/>
            </a:fillRef>
            <a:effectRef idx="0">
              <a:schemeClr val="accent1"/>
            </a:effectRef>
            <a:fontRef idx="minor">
              <a:schemeClr val="tx1"/>
            </a:fontRef>
          </p:style>
        </p:cxnSp>
        <p:grpSp>
          <p:nvGrpSpPr>
            <p:cNvPr id="43" name="Grupo 42"/>
            <p:cNvGrpSpPr/>
            <p:nvPr/>
          </p:nvGrpSpPr>
          <p:grpSpPr>
            <a:xfrm>
              <a:off x="8696738" y="2719137"/>
              <a:ext cx="3062556" cy="3515650"/>
              <a:chOff x="8696738" y="2719137"/>
              <a:chExt cx="3062556" cy="3515650"/>
            </a:xfrm>
          </p:grpSpPr>
          <p:grpSp>
            <p:nvGrpSpPr>
              <p:cNvPr id="44" name="Grupo 43"/>
              <p:cNvGrpSpPr/>
              <p:nvPr/>
            </p:nvGrpSpPr>
            <p:grpSpPr>
              <a:xfrm>
                <a:off x="8696738" y="2719137"/>
                <a:ext cx="1351547" cy="1235243"/>
                <a:chOff x="6073360" y="2366211"/>
                <a:chExt cx="1351547" cy="1235243"/>
              </a:xfrm>
            </p:grpSpPr>
            <p:sp>
              <p:nvSpPr>
                <p:cNvPr id="46" name="Espaço Reservado para Conteúdo 2"/>
                <p:cNvSpPr txBox="1">
                  <a:spLocks/>
                </p:cNvSpPr>
                <p:nvPr/>
              </p:nvSpPr>
              <p:spPr>
                <a:xfrm>
                  <a:off x="6073360" y="2709529"/>
                  <a:ext cx="1351547" cy="516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sz="4400" b="1" dirty="0">
                      <a:solidFill>
                        <a:srgbClr val="7030A0"/>
                      </a:solidFill>
                      <a:latin typeface="Brush Script MT" panose="03060802040406070304" pitchFamily="66" charset="0"/>
                    </a:rPr>
                    <a:t>1964</a:t>
                  </a:r>
                  <a:endParaRPr kumimoji="0" lang="pt-BR" sz="4400" b="1" i="0" u="none" strike="noStrike" kern="1200" cap="none" spc="0" normalizeH="0" baseline="0" noProof="0" dirty="0">
                    <a:ln>
                      <a:noFill/>
                    </a:ln>
                    <a:solidFill>
                      <a:srgbClr val="7030A0"/>
                    </a:solidFill>
                    <a:effectLst/>
                    <a:uLnTx/>
                    <a:uFillTx/>
                    <a:latin typeface="Brush Script MT" panose="03060802040406070304" pitchFamily="66" charset="0"/>
                  </a:endParaRPr>
                </a:p>
              </p:txBody>
            </p:sp>
            <p:sp>
              <p:nvSpPr>
                <p:cNvPr id="47" name="Elipse 46"/>
                <p:cNvSpPr/>
                <p:nvPr/>
              </p:nvSpPr>
              <p:spPr>
                <a:xfrm>
                  <a:off x="6124073" y="2366211"/>
                  <a:ext cx="1235243" cy="1235243"/>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a:ln>
                        <a:noFill/>
                      </a:ln>
                      <a:solidFill>
                        <a:sysClr val="windowText" lastClr="000000"/>
                      </a:solidFill>
                      <a:effectLst/>
                      <a:uLnTx/>
                      <a:uFillTx/>
                    </a:rPr>
                    <a:t>     </a:t>
                  </a:r>
                </a:p>
              </p:txBody>
            </p:sp>
          </p:grpSp>
          <p:sp>
            <p:nvSpPr>
              <p:cNvPr id="45" name="Espaço Reservado para Conteúdo 2"/>
              <p:cNvSpPr txBox="1">
                <a:spLocks/>
              </p:cNvSpPr>
              <p:nvPr/>
            </p:nvSpPr>
            <p:spPr>
              <a:xfrm>
                <a:off x="9258424" y="3991224"/>
                <a:ext cx="2500870" cy="2243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006600"/>
                  </a:buClr>
                  <a:defRPr/>
                </a:pPr>
                <a:r>
                  <a:rPr lang="pt-BR" sz="1800" dirty="0">
                    <a:latin typeface="Franklin Gothic Book" panose="020B0503020102020204" pitchFamily="34" charset="0"/>
                  </a:rPr>
                  <a:t>Instauração do Golpe Militar, mudanças no jornalismo</a:t>
                </a:r>
              </a:p>
              <a:p>
                <a:pPr lvl="0">
                  <a:buClr>
                    <a:srgbClr val="006600"/>
                  </a:buClr>
                  <a:defRPr/>
                </a:pPr>
                <a:r>
                  <a:rPr lang="pt-BR" sz="1800" dirty="0">
                    <a:latin typeface="Franklin Gothic Book" panose="020B0503020102020204" pitchFamily="34" charset="0"/>
                  </a:rPr>
                  <a:t>Jornais alternativos para denunciar abusos, torturas, violação dos direitos humanos- sofrem com a censura</a:t>
                </a:r>
              </a:p>
              <a:p>
                <a:pPr marL="228600" marR="0" lvl="0" indent="-228600" algn="l" defTabSz="914400" rtl="0" eaLnBrk="1" fontAlgn="auto" latinLnBrk="0" hangingPunct="1">
                  <a:lnSpc>
                    <a:spcPct val="90000"/>
                  </a:lnSpc>
                  <a:spcBef>
                    <a:spcPts val="1000"/>
                  </a:spcBef>
                  <a:spcAft>
                    <a:spcPts val="0"/>
                  </a:spcAft>
                  <a:buClr>
                    <a:srgbClr val="006600"/>
                  </a:buClr>
                  <a:buSzTx/>
                  <a:buFont typeface="Arial" panose="020B0604020202020204" pitchFamily="34" charset="0"/>
                  <a:buChar char="•"/>
                  <a:tabLst/>
                  <a:defRPr/>
                </a:pPr>
                <a:endParaRPr kumimoji="0" lang="pt-BR" sz="1800" b="0" i="0" u="none" strike="noStrike" kern="1200" cap="none" spc="0" normalizeH="0" baseline="0" noProof="0" dirty="0">
                  <a:ln>
                    <a:noFill/>
                  </a:ln>
                  <a:effectLst/>
                  <a:uLnTx/>
                  <a:uFillTx/>
                  <a:latin typeface="Franklin Gothic Book" panose="020B0503020102020204" pitchFamily="34" charset="0"/>
                </a:endParaRPr>
              </a:p>
            </p:txBody>
          </p:sp>
        </p:grpSp>
      </p:grpSp>
      <p:grpSp>
        <p:nvGrpSpPr>
          <p:cNvPr id="50" name="Grupo 40"/>
          <p:cNvGrpSpPr/>
          <p:nvPr/>
        </p:nvGrpSpPr>
        <p:grpSpPr>
          <a:xfrm>
            <a:off x="4999329" y="1891753"/>
            <a:ext cx="2461472" cy="3732304"/>
            <a:chOff x="8696738" y="2719137"/>
            <a:chExt cx="2461472" cy="3732304"/>
          </a:xfrm>
        </p:grpSpPr>
        <p:cxnSp>
          <p:nvCxnSpPr>
            <p:cNvPr id="51" name="Conector reto 50"/>
            <p:cNvCxnSpPr/>
            <p:nvPr/>
          </p:nvCxnSpPr>
          <p:spPr>
            <a:xfrm flipH="1">
              <a:off x="9364512" y="3954380"/>
              <a:ext cx="559" cy="2497061"/>
            </a:xfrm>
            <a:prstGeom prst="line">
              <a:avLst/>
            </a:prstGeom>
            <a:ln>
              <a:solidFill>
                <a:srgbClr val="434343"/>
              </a:solidFill>
            </a:ln>
          </p:spPr>
          <p:style>
            <a:lnRef idx="1">
              <a:schemeClr val="accent1"/>
            </a:lnRef>
            <a:fillRef idx="0">
              <a:schemeClr val="accent1"/>
            </a:fillRef>
            <a:effectRef idx="0">
              <a:schemeClr val="accent1"/>
            </a:effectRef>
            <a:fontRef idx="minor">
              <a:schemeClr val="tx1"/>
            </a:fontRef>
          </p:style>
        </p:cxnSp>
        <p:grpSp>
          <p:nvGrpSpPr>
            <p:cNvPr id="52" name="Grupo 42"/>
            <p:cNvGrpSpPr/>
            <p:nvPr/>
          </p:nvGrpSpPr>
          <p:grpSpPr>
            <a:xfrm>
              <a:off x="8696738" y="2719137"/>
              <a:ext cx="2461472" cy="3515650"/>
              <a:chOff x="8696738" y="2719137"/>
              <a:chExt cx="2461472" cy="3515650"/>
            </a:xfrm>
          </p:grpSpPr>
          <p:grpSp>
            <p:nvGrpSpPr>
              <p:cNvPr id="53" name="Grupo 43"/>
              <p:cNvGrpSpPr/>
              <p:nvPr/>
            </p:nvGrpSpPr>
            <p:grpSpPr>
              <a:xfrm>
                <a:off x="8696738" y="2719137"/>
                <a:ext cx="1351547" cy="1235243"/>
                <a:chOff x="6073360" y="2366211"/>
                <a:chExt cx="1351547" cy="1235243"/>
              </a:xfrm>
            </p:grpSpPr>
            <p:sp>
              <p:nvSpPr>
                <p:cNvPr id="55" name="Espaço Reservado para Conteúdo 2"/>
                <p:cNvSpPr txBox="1">
                  <a:spLocks/>
                </p:cNvSpPr>
                <p:nvPr/>
              </p:nvSpPr>
              <p:spPr>
                <a:xfrm>
                  <a:off x="6073360" y="2709529"/>
                  <a:ext cx="1351547" cy="516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400" b="1" i="0" u="none" strike="noStrike" kern="1200" cap="none" spc="0" normalizeH="0" baseline="0" noProof="0" dirty="0">
                      <a:ln>
                        <a:noFill/>
                      </a:ln>
                      <a:solidFill>
                        <a:srgbClr val="7030A0"/>
                      </a:solidFill>
                      <a:effectLst/>
                      <a:uLnTx/>
                      <a:uFillTx/>
                      <a:latin typeface="Brush Script MT" panose="03060802040406070304" pitchFamily="66" charset="0"/>
                      <a:ea typeface="+mn-ea"/>
                      <a:cs typeface="+mn-cs"/>
                    </a:rPr>
                    <a:t>1950</a:t>
                  </a:r>
                </a:p>
              </p:txBody>
            </p:sp>
            <p:sp>
              <p:nvSpPr>
                <p:cNvPr id="56" name="Elipse 55"/>
                <p:cNvSpPr/>
                <p:nvPr/>
              </p:nvSpPr>
              <p:spPr>
                <a:xfrm>
                  <a:off x="6124073" y="2366211"/>
                  <a:ext cx="1235243" cy="1235243"/>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a:ln>
                        <a:noFill/>
                      </a:ln>
                      <a:solidFill>
                        <a:sysClr val="windowText" lastClr="000000"/>
                      </a:solidFill>
                      <a:effectLst/>
                      <a:uLnTx/>
                      <a:uFillTx/>
                    </a:rPr>
                    <a:t>     </a:t>
                  </a:r>
                </a:p>
              </p:txBody>
            </p:sp>
          </p:grpSp>
          <p:sp>
            <p:nvSpPr>
              <p:cNvPr id="54" name="Espaço Reservado para Conteúdo 2"/>
              <p:cNvSpPr txBox="1">
                <a:spLocks/>
              </p:cNvSpPr>
              <p:nvPr/>
            </p:nvSpPr>
            <p:spPr>
              <a:xfrm>
                <a:off x="9258424" y="3991224"/>
                <a:ext cx="1899786" cy="2243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06600"/>
                  </a:buClr>
                  <a:buSzTx/>
                  <a:buFont typeface="Arial" panose="020B0604020202020204" pitchFamily="34" charset="0"/>
                  <a:buChar char="•"/>
                  <a:tabLst/>
                  <a:defRPr/>
                </a:pPr>
                <a:r>
                  <a:rPr kumimoji="0" lang="pt-BR" sz="1800" b="0" i="0" u="none" strike="noStrike" kern="1200" cap="none" spc="0" normalizeH="0" baseline="0" noProof="0" dirty="0" err="1">
                    <a:ln>
                      <a:noFill/>
                    </a:ln>
                    <a:effectLst/>
                    <a:uLnTx/>
                    <a:uFillTx/>
                    <a:latin typeface="Franklin Gothic Book" panose="020B0503020102020204" pitchFamily="34" charset="0"/>
                  </a:rPr>
                  <a:t>Pré</a:t>
                </a:r>
                <a:r>
                  <a:rPr kumimoji="0" lang="pt-BR" sz="1800" b="0" i="0" u="none" strike="noStrike" kern="1200" cap="none" spc="0" normalizeH="0" noProof="0" dirty="0">
                    <a:ln>
                      <a:noFill/>
                    </a:ln>
                    <a:effectLst/>
                    <a:uLnTx/>
                    <a:uFillTx/>
                    <a:latin typeface="Franklin Gothic Book" panose="020B0503020102020204" pitchFamily="34" charset="0"/>
                  </a:rPr>
                  <a:t> estreia da TV no Brasil</a:t>
                </a:r>
              </a:p>
              <a:p>
                <a:pPr marL="228600" marR="0" lvl="0" indent="-228600" algn="l" defTabSz="914400" rtl="0" eaLnBrk="1" fontAlgn="auto" latinLnBrk="0" hangingPunct="1">
                  <a:lnSpc>
                    <a:spcPct val="90000"/>
                  </a:lnSpc>
                  <a:spcBef>
                    <a:spcPts val="1000"/>
                  </a:spcBef>
                  <a:spcAft>
                    <a:spcPts val="0"/>
                  </a:spcAft>
                  <a:buClr>
                    <a:srgbClr val="006600"/>
                  </a:buClr>
                  <a:buSzTx/>
                  <a:buFont typeface="Arial" panose="020B0604020202020204" pitchFamily="34" charset="0"/>
                  <a:buChar char="•"/>
                  <a:tabLst/>
                  <a:defRPr/>
                </a:pPr>
                <a:r>
                  <a:rPr lang="pt-BR" sz="1800" baseline="0" dirty="0">
                    <a:latin typeface="Franklin Gothic Book" panose="020B0503020102020204" pitchFamily="34" charset="0"/>
                  </a:rPr>
                  <a:t>1995- primeiras iniciativas de disponibilizar a internet</a:t>
                </a:r>
                <a:endParaRPr kumimoji="0" lang="pt-BR" sz="1800" b="0" i="0" u="none" strike="noStrike" kern="1200" cap="none" spc="0" normalizeH="0" baseline="0" noProof="0" dirty="0">
                  <a:ln>
                    <a:noFill/>
                  </a:ln>
                  <a:effectLst/>
                  <a:uLnTx/>
                  <a:uFillTx/>
                  <a:latin typeface="Franklin Gothic Book" panose="020B0503020102020204" pitchFamily="34" charset="0"/>
                </a:endParaRPr>
              </a:p>
            </p:txBody>
          </p:sp>
        </p:grpSp>
      </p:grpSp>
      <p:grpSp>
        <p:nvGrpSpPr>
          <p:cNvPr id="57" name="Grupo 27"/>
          <p:cNvGrpSpPr/>
          <p:nvPr/>
        </p:nvGrpSpPr>
        <p:grpSpPr>
          <a:xfrm>
            <a:off x="81272" y="1957240"/>
            <a:ext cx="3204995" cy="3800401"/>
            <a:chOff x="8674807" y="2651040"/>
            <a:chExt cx="3204995" cy="3800401"/>
          </a:xfrm>
        </p:grpSpPr>
        <p:cxnSp>
          <p:nvCxnSpPr>
            <p:cNvPr id="58" name="Conector reto 57"/>
            <p:cNvCxnSpPr/>
            <p:nvPr/>
          </p:nvCxnSpPr>
          <p:spPr>
            <a:xfrm flipH="1">
              <a:off x="9364512" y="3954380"/>
              <a:ext cx="559" cy="2497061"/>
            </a:xfrm>
            <a:prstGeom prst="line">
              <a:avLst/>
            </a:prstGeom>
            <a:ln>
              <a:solidFill>
                <a:srgbClr val="434343"/>
              </a:solidFill>
            </a:ln>
          </p:spPr>
          <p:style>
            <a:lnRef idx="1">
              <a:schemeClr val="accent1"/>
            </a:lnRef>
            <a:fillRef idx="0">
              <a:schemeClr val="accent1"/>
            </a:fillRef>
            <a:effectRef idx="0">
              <a:schemeClr val="accent1"/>
            </a:effectRef>
            <a:fontRef idx="minor">
              <a:schemeClr val="tx1"/>
            </a:fontRef>
          </p:style>
        </p:cxnSp>
        <p:grpSp>
          <p:nvGrpSpPr>
            <p:cNvPr id="59" name="Grupo 32"/>
            <p:cNvGrpSpPr/>
            <p:nvPr/>
          </p:nvGrpSpPr>
          <p:grpSpPr>
            <a:xfrm>
              <a:off x="8674807" y="2651040"/>
              <a:ext cx="3204995" cy="3463799"/>
              <a:chOff x="8674807" y="2651040"/>
              <a:chExt cx="3204995" cy="3463799"/>
            </a:xfrm>
          </p:grpSpPr>
          <p:grpSp>
            <p:nvGrpSpPr>
              <p:cNvPr id="60" name="Grupo 33"/>
              <p:cNvGrpSpPr/>
              <p:nvPr/>
            </p:nvGrpSpPr>
            <p:grpSpPr>
              <a:xfrm>
                <a:off x="8674807" y="2651040"/>
                <a:ext cx="1351547" cy="1235243"/>
                <a:chOff x="6051429" y="2298114"/>
                <a:chExt cx="1351547" cy="1235243"/>
              </a:xfrm>
            </p:grpSpPr>
            <p:sp>
              <p:nvSpPr>
                <p:cNvPr id="62" name="Espaço Reservado para Conteúdo 2"/>
                <p:cNvSpPr txBox="1">
                  <a:spLocks/>
                </p:cNvSpPr>
                <p:nvPr/>
              </p:nvSpPr>
              <p:spPr>
                <a:xfrm>
                  <a:off x="6051429" y="2680247"/>
                  <a:ext cx="1351547" cy="516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400" b="1" i="0" u="none" strike="noStrike" kern="1200" cap="none" spc="0" normalizeH="0" baseline="0" noProof="0" dirty="0">
                      <a:ln>
                        <a:noFill/>
                      </a:ln>
                      <a:solidFill>
                        <a:srgbClr val="006600"/>
                      </a:solidFill>
                      <a:effectLst/>
                      <a:uLnTx/>
                      <a:uFillTx/>
                      <a:latin typeface="Brush Script MT" panose="03060802040406070304" pitchFamily="66" charset="0"/>
                      <a:ea typeface="+mn-ea"/>
                      <a:cs typeface="+mn-cs"/>
                    </a:rPr>
                    <a:t>1922</a:t>
                  </a:r>
                </a:p>
              </p:txBody>
            </p:sp>
            <p:sp>
              <p:nvSpPr>
                <p:cNvPr id="63" name="Elipse 62"/>
                <p:cNvSpPr/>
                <p:nvPr/>
              </p:nvSpPr>
              <p:spPr>
                <a:xfrm>
                  <a:off x="6089696" y="2298114"/>
                  <a:ext cx="1235243" cy="1235243"/>
                </a:xfrm>
                <a:prstGeom prst="ellipse">
                  <a:avLst/>
                </a:prstGeom>
                <a:no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a:ln>
                        <a:noFill/>
                      </a:ln>
                      <a:solidFill>
                        <a:sysClr val="windowText" lastClr="000000"/>
                      </a:solidFill>
                      <a:effectLst/>
                      <a:uLnTx/>
                      <a:uFillTx/>
                    </a:rPr>
                    <a:t>     </a:t>
                  </a:r>
                </a:p>
              </p:txBody>
            </p:sp>
          </p:grpSp>
          <p:sp>
            <p:nvSpPr>
              <p:cNvPr id="61" name="Espaço Reservado para Conteúdo 2"/>
              <p:cNvSpPr txBox="1">
                <a:spLocks/>
              </p:cNvSpPr>
              <p:nvPr/>
            </p:nvSpPr>
            <p:spPr>
              <a:xfrm>
                <a:off x="9232052" y="3871276"/>
                <a:ext cx="2647750" cy="2243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06600"/>
                  </a:buClr>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Franklin Gothic Book" panose="020B0503020102020204" pitchFamily="34" charset="0"/>
                  </a:rPr>
                  <a:t>Nascimento</a:t>
                </a:r>
                <a:r>
                  <a:rPr kumimoji="0" lang="pt-BR" sz="1800" b="0" i="0" u="none" strike="noStrike" kern="1200" cap="none" spc="0" normalizeH="0" noProof="0" dirty="0">
                    <a:ln>
                      <a:noFill/>
                    </a:ln>
                    <a:effectLst/>
                    <a:uLnTx/>
                    <a:uFillTx/>
                    <a:latin typeface="Franklin Gothic Book" panose="020B0503020102020204" pitchFamily="34" charset="0"/>
                  </a:rPr>
                  <a:t> do Radio no Brasil</a:t>
                </a:r>
              </a:p>
              <a:p>
                <a:pPr lvl="0">
                  <a:buClr>
                    <a:srgbClr val="006600"/>
                  </a:buClr>
                  <a:defRPr/>
                </a:pPr>
                <a:r>
                  <a:rPr lang="pt-BR" sz="1800" dirty="0">
                    <a:latin typeface="Franklin Gothic Book" panose="020B0503020102020204" pitchFamily="34" charset="0"/>
                  </a:rPr>
                  <a:t>Instauração do Golpe Militar, mudanças no jornalismo</a:t>
                </a:r>
              </a:p>
              <a:p>
                <a:pPr lvl="0">
                  <a:buClr>
                    <a:srgbClr val="006600"/>
                  </a:buClr>
                  <a:defRPr/>
                </a:pPr>
                <a:r>
                  <a:rPr lang="pt-BR" sz="1800" dirty="0">
                    <a:latin typeface="Franklin Gothic Book" panose="020B0503020102020204" pitchFamily="34" charset="0"/>
                  </a:rPr>
                  <a:t>Jornais alternativos para denunciar abusos, torturas, violação dos direitos humanos- sofrem com a censura</a:t>
                </a:r>
              </a:p>
              <a:p>
                <a:pPr marL="228600" marR="0" lvl="0" indent="-228600" algn="l" defTabSz="914400" rtl="0" eaLnBrk="1" fontAlgn="auto" latinLnBrk="0" hangingPunct="1">
                  <a:lnSpc>
                    <a:spcPct val="90000"/>
                  </a:lnSpc>
                  <a:spcBef>
                    <a:spcPts val="1000"/>
                  </a:spcBef>
                  <a:spcAft>
                    <a:spcPts val="0"/>
                  </a:spcAft>
                  <a:buClr>
                    <a:srgbClr val="006600"/>
                  </a:buClr>
                  <a:buSzTx/>
                  <a:buFont typeface="Arial" panose="020B0604020202020204" pitchFamily="34" charset="0"/>
                  <a:buChar char="•"/>
                  <a:tabLst/>
                  <a:defRPr/>
                </a:pPr>
                <a:endParaRPr kumimoji="0" lang="pt-BR" sz="1800" b="0" i="0" u="none" strike="noStrike" kern="1200" cap="none" spc="0" normalizeH="0" baseline="0" noProof="0" dirty="0">
                  <a:ln>
                    <a:noFill/>
                  </a:ln>
                  <a:effectLst/>
                  <a:uLnTx/>
                  <a:uFillTx/>
                  <a:latin typeface="Franklin Gothic Book" panose="020B0503020102020204" pitchFamily="34" charset="0"/>
                </a:endParaRPr>
              </a:p>
            </p:txBody>
          </p:sp>
        </p:grpSp>
      </p:grpSp>
      <p:grpSp>
        <p:nvGrpSpPr>
          <p:cNvPr id="64" name="Grupo 40"/>
          <p:cNvGrpSpPr/>
          <p:nvPr/>
        </p:nvGrpSpPr>
        <p:grpSpPr>
          <a:xfrm>
            <a:off x="2552471" y="1931230"/>
            <a:ext cx="2879502" cy="3732304"/>
            <a:chOff x="8696738" y="2719137"/>
            <a:chExt cx="2879502" cy="3732304"/>
          </a:xfrm>
        </p:grpSpPr>
        <p:cxnSp>
          <p:nvCxnSpPr>
            <p:cNvPr id="65" name="Conector reto 64"/>
            <p:cNvCxnSpPr/>
            <p:nvPr/>
          </p:nvCxnSpPr>
          <p:spPr>
            <a:xfrm flipH="1">
              <a:off x="9364512" y="3954380"/>
              <a:ext cx="559" cy="2497061"/>
            </a:xfrm>
            <a:prstGeom prst="line">
              <a:avLst/>
            </a:prstGeom>
            <a:ln>
              <a:solidFill>
                <a:srgbClr val="434343"/>
              </a:solidFill>
            </a:ln>
          </p:spPr>
          <p:style>
            <a:lnRef idx="1">
              <a:schemeClr val="accent1"/>
            </a:lnRef>
            <a:fillRef idx="0">
              <a:schemeClr val="accent1"/>
            </a:fillRef>
            <a:effectRef idx="0">
              <a:schemeClr val="accent1"/>
            </a:effectRef>
            <a:fontRef idx="minor">
              <a:schemeClr val="tx1"/>
            </a:fontRef>
          </p:style>
        </p:cxnSp>
        <p:grpSp>
          <p:nvGrpSpPr>
            <p:cNvPr id="66" name="Grupo 42"/>
            <p:cNvGrpSpPr/>
            <p:nvPr/>
          </p:nvGrpSpPr>
          <p:grpSpPr>
            <a:xfrm>
              <a:off x="8696738" y="2719137"/>
              <a:ext cx="2879502" cy="3515650"/>
              <a:chOff x="8696738" y="2719137"/>
              <a:chExt cx="2879502" cy="3515650"/>
            </a:xfrm>
          </p:grpSpPr>
          <p:grpSp>
            <p:nvGrpSpPr>
              <p:cNvPr id="67" name="Grupo 43"/>
              <p:cNvGrpSpPr/>
              <p:nvPr/>
            </p:nvGrpSpPr>
            <p:grpSpPr>
              <a:xfrm>
                <a:off x="8696738" y="2719137"/>
                <a:ext cx="1351547" cy="1235243"/>
                <a:chOff x="6073360" y="2366211"/>
                <a:chExt cx="1351547" cy="1235243"/>
              </a:xfrm>
            </p:grpSpPr>
            <p:sp>
              <p:nvSpPr>
                <p:cNvPr id="69" name="Espaço Reservado para Conteúdo 2"/>
                <p:cNvSpPr txBox="1">
                  <a:spLocks/>
                </p:cNvSpPr>
                <p:nvPr/>
              </p:nvSpPr>
              <p:spPr>
                <a:xfrm>
                  <a:off x="6073360" y="2709529"/>
                  <a:ext cx="1351547" cy="516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400" b="1" i="0" u="none" strike="noStrike" kern="1200" cap="none" spc="0" normalizeH="0" baseline="0" noProof="0" dirty="0">
                      <a:ln>
                        <a:noFill/>
                      </a:ln>
                      <a:solidFill>
                        <a:srgbClr val="7030A0"/>
                      </a:solidFill>
                      <a:effectLst/>
                      <a:uLnTx/>
                      <a:uFillTx/>
                      <a:latin typeface="Brush Script MT" panose="03060802040406070304" pitchFamily="66" charset="0"/>
                      <a:ea typeface="+mn-ea"/>
                      <a:cs typeface="+mn-cs"/>
                    </a:rPr>
                    <a:t>1933</a:t>
                  </a:r>
                </a:p>
              </p:txBody>
            </p:sp>
            <p:sp>
              <p:nvSpPr>
                <p:cNvPr id="70" name="Elipse 69"/>
                <p:cNvSpPr/>
                <p:nvPr/>
              </p:nvSpPr>
              <p:spPr>
                <a:xfrm>
                  <a:off x="6124073" y="2366211"/>
                  <a:ext cx="1235243" cy="1235243"/>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a:ln>
                        <a:noFill/>
                      </a:ln>
                      <a:solidFill>
                        <a:sysClr val="windowText" lastClr="000000"/>
                      </a:solidFill>
                      <a:effectLst/>
                      <a:uLnTx/>
                      <a:uFillTx/>
                    </a:rPr>
                    <a:t>     </a:t>
                  </a:r>
                </a:p>
              </p:txBody>
            </p:sp>
          </p:grpSp>
          <p:sp>
            <p:nvSpPr>
              <p:cNvPr id="68" name="Espaço Reservado para Conteúdo 2"/>
              <p:cNvSpPr txBox="1">
                <a:spLocks/>
              </p:cNvSpPr>
              <p:nvPr/>
            </p:nvSpPr>
            <p:spPr>
              <a:xfrm>
                <a:off x="9258423" y="3991224"/>
                <a:ext cx="2317817" cy="2243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06600"/>
                  </a:buClr>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Franklin Gothic Book" panose="020B0503020102020204" pitchFamily="34" charset="0"/>
                  </a:rPr>
                  <a:t>Nicolau Tuma fez a primeira narração de um jogo de futebol do rádio brasileiro</a:t>
                </a:r>
              </a:p>
              <a:p>
                <a:pPr>
                  <a:buClr>
                    <a:srgbClr val="006600"/>
                  </a:buClr>
                  <a:defRPr/>
                </a:pPr>
                <a:r>
                  <a:rPr kumimoji="0" lang="pt-BR" sz="1800" b="0" i="0" u="none" strike="noStrike" kern="1200" cap="none" spc="0" normalizeH="0" baseline="0" noProof="0" dirty="0">
                    <a:ln>
                      <a:noFill/>
                    </a:ln>
                    <a:effectLst/>
                    <a:uLnTx/>
                    <a:uFillTx/>
                    <a:latin typeface="Franklin Gothic Book" panose="020B0503020102020204" pitchFamily="34" charset="0"/>
                  </a:rPr>
                  <a:t>1938: </a:t>
                </a:r>
                <a:r>
                  <a:rPr lang="pt-BR" sz="1800" dirty="0">
                    <a:latin typeface="Franklin Gothic Book" panose="020B0503020102020204" pitchFamily="34" charset="0"/>
                  </a:rPr>
                  <a:t>Rádio brasileiro transmitiu pela primeira vez um campeonato mundial de futebol: a Copa do Mundo da França.</a:t>
                </a:r>
              </a:p>
              <a:p>
                <a:pPr marL="228600" marR="0" lvl="0" indent="-228600" algn="l" defTabSz="914400" rtl="0" eaLnBrk="1" fontAlgn="auto" latinLnBrk="0" hangingPunct="1">
                  <a:lnSpc>
                    <a:spcPct val="90000"/>
                  </a:lnSpc>
                  <a:spcBef>
                    <a:spcPts val="1000"/>
                  </a:spcBef>
                  <a:spcAft>
                    <a:spcPts val="0"/>
                  </a:spcAft>
                  <a:buClr>
                    <a:srgbClr val="006600"/>
                  </a:buClr>
                  <a:buSzTx/>
                  <a:buFont typeface="Arial" panose="020B0604020202020204" pitchFamily="34" charset="0"/>
                  <a:buChar char="•"/>
                  <a:tabLst/>
                  <a:defRPr/>
                </a:pPr>
                <a:endParaRPr kumimoji="0" lang="pt-BR" sz="1800" b="0" i="0" u="none" strike="noStrike" kern="1200" cap="none" spc="0" normalizeH="0" baseline="0" noProof="0" dirty="0">
                  <a:ln>
                    <a:noFill/>
                  </a:ln>
                  <a:effectLst/>
                  <a:uLnTx/>
                  <a:uFillTx/>
                  <a:latin typeface="Franklin Gothic Book" panose="020B0503020102020204" pitchFamily="34" charset="0"/>
                </a:endParaRPr>
              </a:p>
              <a:p>
                <a:pPr marL="228600" marR="0" lvl="0" indent="-228600" algn="l" defTabSz="914400" rtl="0" eaLnBrk="1" fontAlgn="auto" latinLnBrk="0" hangingPunct="1">
                  <a:lnSpc>
                    <a:spcPct val="90000"/>
                  </a:lnSpc>
                  <a:spcBef>
                    <a:spcPts val="1000"/>
                  </a:spcBef>
                  <a:spcAft>
                    <a:spcPts val="0"/>
                  </a:spcAft>
                  <a:buClr>
                    <a:srgbClr val="006600"/>
                  </a:buClr>
                  <a:buSzTx/>
                  <a:buFont typeface="Arial" panose="020B0604020202020204" pitchFamily="34" charset="0"/>
                  <a:buChar char="•"/>
                  <a:tabLst/>
                  <a:defRPr/>
                </a:pPr>
                <a:endParaRPr kumimoji="0" lang="pt-BR" sz="1800" b="0" i="0" u="none" strike="noStrike" kern="1200" cap="none" spc="0" normalizeH="0" baseline="0" noProof="0" dirty="0">
                  <a:ln>
                    <a:noFill/>
                  </a:ln>
                  <a:effectLst/>
                  <a:uLnTx/>
                  <a:uFillTx/>
                  <a:latin typeface="Franklin Gothic Book" panose="020B0503020102020204" pitchFamily="34" charset="0"/>
                </a:endParaRPr>
              </a:p>
            </p:txBody>
          </p:sp>
        </p:grpSp>
      </p:grpSp>
      <p:sp>
        <p:nvSpPr>
          <p:cNvPr id="78" name="Espaço Reservado para Conteúdo 2"/>
          <p:cNvSpPr txBox="1">
            <a:spLocks/>
          </p:cNvSpPr>
          <p:nvPr/>
        </p:nvSpPr>
        <p:spPr>
          <a:xfrm>
            <a:off x="9879372" y="2263272"/>
            <a:ext cx="1263857" cy="516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400" b="1" i="0" u="none" strike="noStrike" kern="1200" cap="none" spc="0" normalizeH="0" baseline="0" noProof="0" dirty="0">
                <a:ln>
                  <a:noFill/>
                </a:ln>
                <a:solidFill>
                  <a:srgbClr val="C05200"/>
                </a:solidFill>
                <a:effectLst/>
                <a:uLnTx/>
                <a:uFillTx/>
                <a:latin typeface="Brush Script MT" panose="03060802040406070304" pitchFamily="66" charset="0"/>
                <a:ea typeface="+mn-ea"/>
                <a:cs typeface="+mn-cs"/>
              </a:rPr>
              <a:t>1995</a:t>
            </a:r>
          </a:p>
        </p:txBody>
      </p:sp>
      <p:sp>
        <p:nvSpPr>
          <p:cNvPr id="79" name="Elipse 78"/>
          <p:cNvSpPr/>
          <p:nvPr/>
        </p:nvSpPr>
        <p:spPr>
          <a:xfrm>
            <a:off x="9954377" y="1919954"/>
            <a:ext cx="1155099" cy="1235243"/>
          </a:xfrm>
          <a:prstGeom prst="ellipse">
            <a:avLst/>
          </a:prstGeom>
          <a:noFill/>
          <a:ln w="57150">
            <a:solidFill>
              <a:srgbClr val="C0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a:ln>
                  <a:noFill/>
                </a:ln>
                <a:solidFill>
                  <a:sysClr val="windowText" lastClr="000000"/>
                </a:solidFill>
                <a:effectLst/>
                <a:uLnTx/>
                <a:uFillTx/>
              </a:rPr>
              <a:t>     </a:t>
            </a:r>
          </a:p>
        </p:txBody>
      </p:sp>
      <p:sp>
        <p:nvSpPr>
          <p:cNvPr id="80" name="Espaço Reservado para Conteúdo 2"/>
          <p:cNvSpPr txBox="1">
            <a:spLocks/>
          </p:cNvSpPr>
          <p:nvPr/>
        </p:nvSpPr>
        <p:spPr>
          <a:xfrm>
            <a:off x="10397101" y="3219407"/>
            <a:ext cx="1899149" cy="2413501"/>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5200"/>
              </a:buClr>
            </a:pPr>
            <a:r>
              <a:rPr lang="pt-BR" sz="1800" dirty="0">
                <a:latin typeface="Franklin Gothic Book" panose="020B0503020102020204" pitchFamily="34" charset="0"/>
              </a:rPr>
              <a:t>Desenvolvimento da internet no Brasil</a:t>
            </a:r>
          </a:p>
          <a:p>
            <a:pPr>
              <a:buClr>
                <a:srgbClr val="C05200"/>
              </a:buClr>
            </a:pPr>
            <a:r>
              <a:rPr lang="pt-BR" sz="1800" dirty="0">
                <a:latin typeface="Franklin Gothic Book" panose="020B0503020102020204" pitchFamily="34" charset="0"/>
              </a:rPr>
              <a:t>1995:Primeira publicação digital de um jornal com o Jornal do Brasil que foi o pioneiro, seguido pela Folha de SP e O Estadão.</a:t>
            </a:r>
          </a:p>
          <a:p>
            <a:pPr lvl="0">
              <a:buClr>
                <a:srgbClr val="C05200"/>
              </a:buClr>
            </a:pPr>
            <a:endParaRPr lang="pt-BR" sz="1800" dirty="0">
              <a:latin typeface="Franklin Gothic Book" panose="020B0503020102020204" pitchFamily="34" charset="0"/>
            </a:endParaRPr>
          </a:p>
          <a:p>
            <a:pPr lvl="0">
              <a:buClr>
                <a:srgbClr val="C05200"/>
              </a:buClr>
            </a:pPr>
            <a:endParaRPr kumimoji="0" lang="pt-BR" sz="1800" b="0" i="0" u="none" strike="noStrike" kern="1200" cap="none" spc="0" normalizeH="0" baseline="0" noProof="0" dirty="0">
              <a:ln>
                <a:noFill/>
              </a:ln>
              <a:solidFill>
                <a:srgbClr val="434343"/>
              </a:solidFill>
              <a:effectLst/>
              <a:uLnTx/>
              <a:uFillTx/>
              <a:latin typeface="Franklin Gothic Book" panose="020B0503020102020204" pitchFamily="34" charset="0"/>
            </a:endParaRPr>
          </a:p>
        </p:txBody>
      </p:sp>
      <p:cxnSp>
        <p:nvCxnSpPr>
          <p:cNvPr id="81" name="Conector reto 80"/>
          <p:cNvCxnSpPr/>
          <p:nvPr/>
        </p:nvCxnSpPr>
        <p:spPr>
          <a:xfrm>
            <a:off x="10427539" y="3163840"/>
            <a:ext cx="3861" cy="2300061"/>
          </a:xfrm>
          <a:prstGeom prst="line">
            <a:avLst/>
          </a:prstGeom>
          <a:ln>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flipH="1">
            <a:off x="1371910" y="2566840"/>
            <a:ext cx="1163041" cy="16042"/>
          </a:xfrm>
          <a:prstGeom prst="line">
            <a:avLst/>
          </a:prstGeom>
          <a:ln w="3175">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flipH="1">
            <a:off x="6292959" y="2537576"/>
            <a:ext cx="1163041" cy="16042"/>
          </a:xfrm>
          <a:prstGeom prst="line">
            <a:avLst/>
          </a:prstGeom>
          <a:ln w="3175">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flipH="1">
            <a:off x="8741050" y="2553373"/>
            <a:ext cx="1163041" cy="16042"/>
          </a:xfrm>
          <a:prstGeom prst="line">
            <a:avLst/>
          </a:prstGeom>
          <a:ln w="3175">
            <a:solidFill>
              <a:srgbClr val="4343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25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a:stretch>
            <a:fillRect/>
          </a:stretch>
        </p:blipFill>
        <p:spPr>
          <a:xfrm>
            <a:off x="0" y="-14"/>
            <a:ext cx="12188976" cy="6858014"/>
          </a:xfrm>
          <a:prstGeom prst="rect">
            <a:avLst/>
          </a:prstGeom>
        </p:spPr>
      </p:pic>
      <p:sp>
        <p:nvSpPr>
          <p:cNvPr id="50" name="Retângulo 49"/>
          <p:cNvSpPr/>
          <p:nvPr/>
        </p:nvSpPr>
        <p:spPr>
          <a:xfrm>
            <a:off x="35201" y="1226531"/>
            <a:ext cx="7644942" cy="350176"/>
          </a:xfrm>
          <a:prstGeom prst="rect">
            <a:avLst/>
          </a:prstGeom>
          <a:solidFill>
            <a:srgbClr val="FFB100"/>
          </a:solidFill>
          <a:ln w="1047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51" name="Retângulo 50"/>
          <p:cNvSpPr/>
          <p:nvPr/>
        </p:nvSpPr>
        <p:spPr>
          <a:xfrm>
            <a:off x="53646" y="700265"/>
            <a:ext cx="6040842" cy="529312"/>
          </a:xfrm>
          <a:prstGeom prst="rect">
            <a:avLst/>
          </a:prstGeom>
        </p:spPr>
        <p:txBody>
          <a:bodyPr wrap="square" anchor="ctr">
            <a:spAutoFit/>
          </a:bodyPr>
          <a:lstStyle/>
          <a:p>
            <a:pPr marL="0" marR="0" lvl="0" indent="0" defTabSz="914400" eaLnBrk="1" fontAlgn="auto" latinLnBrk="0" hangingPunct="1">
              <a:lnSpc>
                <a:spcPct val="70000"/>
              </a:lnSpc>
              <a:spcBef>
                <a:spcPts val="0"/>
              </a:spcBef>
              <a:spcAft>
                <a:spcPts val="0"/>
              </a:spcAft>
              <a:buClrTx/>
              <a:buSzTx/>
              <a:buFontTx/>
              <a:buNone/>
              <a:tabLst/>
              <a:defRPr/>
            </a:pPr>
            <a:r>
              <a:rPr lang="pt-BR" sz="4000" kern="0" spc="-300" dirty="0">
                <a:solidFill>
                  <a:srgbClr val="FFB100"/>
                </a:solidFill>
                <a:latin typeface="Century Gothic" panose="020B0502020202020204" pitchFamily="34" charset="0"/>
              </a:rPr>
              <a:t>Livros , Revistas e Jornais</a:t>
            </a:r>
            <a:endParaRPr kumimoji="0" lang="pt-BR" sz="4000" b="0" i="0" u="none" strike="noStrike" kern="0" cap="none" spc="-300" normalizeH="0" baseline="0" noProof="0" dirty="0">
              <a:ln>
                <a:noFill/>
              </a:ln>
              <a:solidFill>
                <a:srgbClr val="FFB100"/>
              </a:solidFill>
              <a:effectLst/>
              <a:uLnTx/>
              <a:uFillTx/>
              <a:latin typeface="Century Gothic" panose="020B0502020202020204" pitchFamily="34" charset="0"/>
            </a:endParaRPr>
          </a:p>
        </p:txBody>
      </p:sp>
      <p:sp>
        <p:nvSpPr>
          <p:cNvPr id="3" name="CaixaDeTexto 2"/>
          <p:cNvSpPr txBox="1"/>
          <p:nvPr/>
        </p:nvSpPr>
        <p:spPr>
          <a:xfrm>
            <a:off x="807625" y="2102973"/>
            <a:ext cx="10725193" cy="3970318"/>
          </a:xfrm>
          <a:prstGeom prst="rect">
            <a:avLst/>
          </a:prstGeom>
          <a:noFill/>
        </p:spPr>
        <p:txBody>
          <a:bodyPr wrap="square" rtlCol="0">
            <a:spAutoFit/>
          </a:bodyPr>
          <a:lstStyle/>
          <a:p>
            <a:r>
              <a:rPr lang="pt-BR" sz="2800" dirty="0"/>
              <a:t>	Atualmente, esse os meios de informação impressos não tem sido muito utilizado, diminuindo sua leitura devido a facilidade de obtenção de informações disponibilizadas pela internet. </a:t>
            </a:r>
          </a:p>
          <a:p>
            <a:r>
              <a:rPr lang="pt-BR" sz="2800" dirty="0"/>
              <a:t>Mas, bons livros podem ser encontrados na:</a:t>
            </a:r>
          </a:p>
          <a:p>
            <a:pPr marL="285750" indent="-285750">
              <a:buFont typeface="Arial" panose="020B0604020202020204" pitchFamily="34" charset="0"/>
              <a:buChar char="•"/>
            </a:pPr>
            <a:r>
              <a:rPr lang="pt-BR" sz="2800" dirty="0"/>
              <a:t> Biblioteca ( ACRESENTAR BIBLIOTECA DA CIDADE)</a:t>
            </a:r>
          </a:p>
          <a:p>
            <a:endParaRPr lang="pt-BR" sz="2800" dirty="0"/>
          </a:p>
          <a:p>
            <a:r>
              <a:rPr lang="pt-BR" sz="2800" dirty="0"/>
              <a:t>A leitura de livros, revistas, jornais pode ser realizada em diversas horas do dia com facilidade, portanto crie o hábito de sempre ter um livro em mãos. Afinal, a leitura é de grande importância para o desenvolvimento.</a:t>
            </a:r>
          </a:p>
        </p:txBody>
      </p:sp>
      <p:sp>
        <p:nvSpPr>
          <p:cNvPr id="4" name="Seta para a Direita 3"/>
          <p:cNvSpPr/>
          <p:nvPr/>
        </p:nvSpPr>
        <p:spPr>
          <a:xfrm>
            <a:off x="53646" y="4780548"/>
            <a:ext cx="700333" cy="34606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1225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3790" y="-14"/>
            <a:ext cx="12188976" cy="6858014"/>
          </a:xfrm>
          <a:prstGeom prst="rect">
            <a:avLst/>
          </a:prstGeom>
        </p:spPr>
      </p:pic>
      <p:sp>
        <p:nvSpPr>
          <p:cNvPr id="5" name="Retângulo 4"/>
          <p:cNvSpPr/>
          <p:nvPr/>
        </p:nvSpPr>
        <p:spPr>
          <a:xfrm>
            <a:off x="35201" y="765304"/>
            <a:ext cx="7644942" cy="350176"/>
          </a:xfrm>
          <a:prstGeom prst="rect">
            <a:avLst/>
          </a:prstGeom>
          <a:solidFill>
            <a:srgbClr val="FFB100"/>
          </a:solidFill>
          <a:ln w="1047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6" name="Retângulo 5"/>
          <p:cNvSpPr/>
          <p:nvPr/>
        </p:nvSpPr>
        <p:spPr>
          <a:xfrm>
            <a:off x="53646" y="239038"/>
            <a:ext cx="6040842" cy="529312"/>
          </a:xfrm>
          <a:prstGeom prst="rect">
            <a:avLst/>
          </a:prstGeom>
        </p:spPr>
        <p:txBody>
          <a:bodyPr wrap="square" anchor="ctr">
            <a:spAutoFit/>
          </a:bodyPr>
          <a:lstStyle/>
          <a:p>
            <a:pPr marL="0" marR="0" lvl="0" indent="0" defTabSz="914400" eaLnBrk="1" fontAlgn="auto" latinLnBrk="0" hangingPunct="1">
              <a:lnSpc>
                <a:spcPct val="70000"/>
              </a:lnSpc>
              <a:spcBef>
                <a:spcPts val="0"/>
              </a:spcBef>
              <a:spcAft>
                <a:spcPts val="0"/>
              </a:spcAft>
              <a:buClrTx/>
              <a:buSzTx/>
              <a:buFontTx/>
              <a:buNone/>
              <a:tabLst/>
              <a:defRPr/>
            </a:pPr>
            <a:r>
              <a:rPr lang="pt-BR" sz="4000" kern="0" spc="-300" noProof="0" dirty="0">
                <a:solidFill>
                  <a:srgbClr val="FFB100"/>
                </a:solidFill>
                <a:latin typeface="Century Gothic" panose="020B0502020202020204" pitchFamily="34" charset="0"/>
              </a:rPr>
              <a:t>Correio e Telefone</a:t>
            </a:r>
            <a:endParaRPr kumimoji="0" lang="pt-BR" sz="4000" b="0" i="0" u="none" strike="noStrike" kern="0" cap="none" spc="-300" normalizeH="0" baseline="0" noProof="0" dirty="0">
              <a:ln>
                <a:noFill/>
              </a:ln>
              <a:solidFill>
                <a:srgbClr val="FFB100"/>
              </a:solidFill>
              <a:effectLst/>
              <a:uLnTx/>
              <a:uFillTx/>
              <a:latin typeface="Century Gothic" panose="020B0502020202020204" pitchFamily="34" charset="0"/>
            </a:endParaRPr>
          </a:p>
        </p:txBody>
      </p:sp>
      <p:sp>
        <p:nvSpPr>
          <p:cNvPr id="7" name="CaixaDeTexto 6"/>
          <p:cNvSpPr txBox="1"/>
          <p:nvPr/>
        </p:nvSpPr>
        <p:spPr>
          <a:xfrm>
            <a:off x="-13790" y="1629091"/>
            <a:ext cx="7693933" cy="1815882"/>
          </a:xfrm>
          <a:prstGeom prst="rect">
            <a:avLst/>
          </a:prstGeom>
          <a:noFill/>
        </p:spPr>
        <p:txBody>
          <a:bodyPr wrap="square" rtlCol="0">
            <a:spAutoFit/>
          </a:bodyPr>
          <a:lstStyle/>
          <a:p>
            <a:r>
              <a:rPr lang="pt-BR" sz="2800" dirty="0"/>
              <a:t>	As cartas, que hoje em dia não são utilizadas com frequência, tiveram um papel muito importante no passado.</a:t>
            </a:r>
          </a:p>
          <a:p>
            <a:r>
              <a:rPr lang="pt-BR" sz="2800" dirty="0"/>
              <a:t>Como se envia uma carta?</a:t>
            </a:r>
          </a:p>
        </p:txBody>
      </p:sp>
      <p:pic>
        <p:nvPicPr>
          <p:cNvPr id="8" name="Imagem 7"/>
          <p:cNvPicPr>
            <a:picLocks noChangeAspect="1"/>
          </p:cNvPicPr>
          <p:nvPr/>
        </p:nvPicPr>
        <p:blipFill>
          <a:blip r:embed="rId3"/>
          <a:stretch>
            <a:fillRect/>
          </a:stretch>
        </p:blipFill>
        <p:spPr>
          <a:xfrm>
            <a:off x="7680143" y="1398209"/>
            <a:ext cx="4276725" cy="2266950"/>
          </a:xfrm>
          <a:prstGeom prst="rect">
            <a:avLst/>
          </a:prstGeom>
        </p:spPr>
      </p:pic>
      <p:pic>
        <p:nvPicPr>
          <p:cNvPr id="9" name="Imagem 8"/>
          <p:cNvPicPr>
            <a:picLocks noChangeAspect="1"/>
          </p:cNvPicPr>
          <p:nvPr/>
        </p:nvPicPr>
        <p:blipFill>
          <a:blip r:embed="rId4"/>
          <a:stretch>
            <a:fillRect/>
          </a:stretch>
        </p:blipFill>
        <p:spPr>
          <a:xfrm>
            <a:off x="7680143" y="4269718"/>
            <a:ext cx="4267200" cy="2295525"/>
          </a:xfrm>
          <a:prstGeom prst="rect">
            <a:avLst/>
          </a:prstGeom>
        </p:spPr>
      </p:pic>
      <p:sp>
        <p:nvSpPr>
          <p:cNvPr id="10" name="CaixaDeTexto 9"/>
          <p:cNvSpPr txBox="1"/>
          <p:nvPr/>
        </p:nvSpPr>
        <p:spPr>
          <a:xfrm>
            <a:off x="53646" y="4217151"/>
            <a:ext cx="7261554" cy="2246769"/>
          </a:xfrm>
          <a:prstGeom prst="rect">
            <a:avLst/>
          </a:prstGeom>
          <a:noFill/>
        </p:spPr>
        <p:txBody>
          <a:bodyPr wrap="square" rtlCol="0">
            <a:spAutoFit/>
          </a:bodyPr>
          <a:lstStyle/>
          <a:p>
            <a:r>
              <a:rPr lang="pt-BR" sz="2800" dirty="0"/>
              <a:t>	O primeiro telefone foi inventado em 1876, por Graham Bell, e mesmo ter sido criado há mais de 100 anos atrás, ele é um meio de comunicação muito utilizado, tanto para contatos pessoais ,como profissionais.</a:t>
            </a:r>
          </a:p>
        </p:txBody>
      </p:sp>
      <p:pic>
        <p:nvPicPr>
          <p:cNvPr id="11" name="Imagem 10"/>
          <p:cNvPicPr>
            <a:picLocks noChangeAspect="1"/>
          </p:cNvPicPr>
          <p:nvPr/>
        </p:nvPicPr>
        <p:blipFill>
          <a:blip r:embed="rId5">
            <a:extLst>
              <a:ext uri="{BEBA8EAE-BF5A-486C-A8C5-ECC9F3942E4B}">
                <a14:imgProps xmlns:a14="http://schemas.microsoft.com/office/drawing/2010/main">
                  <a14:imgLayer r:embed="rId6">
                    <a14:imgEffect>
                      <a14:backgroundRemoval t="9274" b="95968" l="324" r="100000"/>
                    </a14:imgEffect>
                  </a14:imgLayer>
                </a14:imgProps>
              </a:ext>
            </a:extLst>
          </a:blip>
          <a:stretch>
            <a:fillRect/>
          </a:stretch>
        </p:blipFill>
        <p:spPr>
          <a:xfrm rot="2979690">
            <a:off x="34524" y="1358451"/>
            <a:ext cx="724419" cy="951427"/>
          </a:xfrm>
          <a:prstGeom prst="rect">
            <a:avLst/>
          </a:prstGeom>
        </p:spPr>
      </p:pic>
      <p:sp>
        <p:nvSpPr>
          <p:cNvPr id="12" name="CaixaDeTexto 11"/>
          <p:cNvSpPr txBox="1"/>
          <p:nvPr/>
        </p:nvSpPr>
        <p:spPr>
          <a:xfrm>
            <a:off x="7680143" y="1028877"/>
            <a:ext cx="3031958" cy="369332"/>
          </a:xfrm>
          <a:prstGeom prst="rect">
            <a:avLst/>
          </a:prstGeom>
          <a:noFill/>
        </p:spPr>
        <p:txBody>
          <a:bodyPr wrap="square" rtlCol="0">
            <a:spAutoFit/>
          </a:bodyPr>
          <a:lstStyle/>
          <a:p>
            <a:r>
              <a:rPr lang="pt-BR" dirty="0"/>
              <a:t>Dados do remetente:</a:t>
            </a:r>
          </a:p>
        </p:txBody>
      </p:sp>
      <p:sp>
        <p:nvSpPr>
          <p:cNvPr id="13" name="CaixaDeTexto 12"/>
          <p:cNvSpPr txBox="1"/>
          <p:nvPr/>
        </p:nvSpPr>
        <p:spPr>
          <a:xfrm>
            <a:off x="7680143" y="3871906"/>
            <a:ext cx="3031958" cy="369332"/>
          </a:xfrm>
          <a:prstGeom prst="rect">
            <a:avLst/>
          </a:prstGeom>
          <a:noFill/>
        </p:spPr>
        <p:txBody>
          <a:bodyPr wrap="square" rtlCol="0">
            <a:spAutoFit/>
          </a:bodyPr>
          <a:lstStyle/>
          <a:p>
            <a:r>
              <a:rPr lang="pt-BR" dirty="0"/>
              <a:t>Dados do destinatário:</a:t>
            </a:r>
          </a:p>
        </p:txBody>
      </p:sp>
      <p:pic>
        <p:nvPicPr>
          <p:cNvPr id="15" name="Imagem 14"/>
          <p:cNvPicPr>
            <a:picLocks noChangeAspect="1"/>
          </p:cNvPicPr>
          <p:nvPr/>
        </p:nvPicPr>
        <p:blipFill>
          <a:blip r:embed="rId5">
            <a:extLst>
              <a:ext uri="{BEBA8EAE-BF5A-486C-A8C5-ECC9F3942E4B}">
                <a14:imgProps xmlns:a14="http://schemas.microsoft.com/office/drawing/2010/main">
                  <a14:imgLayer r:embed="rId6">
                    <a14:imgEffect>
                      <a14:backgroundRemoval t="9274" b="95968" l="324" r="100000"/>
                    </a14:imgEffect>
                  </a14:imgLayer>
                </a14:imgProps>
              </a:ext>
            </a:extLst>
          </a:blip>
          <a:stretch>
            <a:fillRect/>
          </a:stretch>
        </p:blipFill>
        <p:spPr>
          <a:xfrm rot="2979690">
            <a:off x="34523" y="3801383"/>
            <a:ext cx="724419" cy="951427"/>
          </a:xfrm>
          <a:prstGeom prst="rect">
            <a:avLst/>
          </a:prstGeom>
        </p:spPr>
      </p:pic>
    </p:spTree>
    <p:extLst>
      <p:ext uri="{BB962C8B-B14F-4D97-AF65-F5344CB8AC3E}">
        <p14:creationId xmlns:p14="http://schemas.microsoft.com/office/powerpoint/2010/main" val="246323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14"/>
            <a:ext cx="12188976" cy="6858014"/>
          </a:xfrm>
          <a:prstGeom prst="rect">
            <a:avLst/>
          </a:prstGeom>
        </p:spPr>
      </p:pic>
      <p:sp>
        <p:nvSpPr>
          <p:cNvPr id="5" name="Retângulo 4"/>
          <p:cNvSpPr/>
          <p:nvPr/>
        </p:nvSpPr>
        <p:spPr>
          <a:xfrm>
            <a:off x="35201" y="1226531"/>
            <a:ext cx="7644942" cy="350176"/>
          </a:xfrm>
          <a:prstGeom prst="rect">
            <a:avLst/>
          </a:prstGeom>
          <a:solidFill>
            <a:srgbClr val="FFB100"/>
          </a:solidFill>
          <a:ln w="1047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endParaRPr>
          </a:p>
        </p:txBody>
      </p:sp>
      <p:sp>
        <p:nvSpPr>
          <p:cNvPr id="6" name="Retângulo 5"/>
          <p:cNvSpPr/>
          <p:nvPr/>
        </p:nvSpPr>
        <p:spPr>
          <a:xfrm>
            <a:off x="53646" y="700265"/>
            <a:ext cx="6040842" cy="529312"/>
          </a:xfrm>
          <a:prstGeom prst="rect">
            <a:avLst/>
          </a:prstGeom>
        </p:spPr>
        <p:txBody>
          <a:bodyPr wrap="square" anchor="ctr">
            <a:spAutoFit/>
          </a:bodyPr>
          <a:lstStyle/>
          <a:p>
            <a:pPr marL="0" marR="0" lvl="0" indent="0" defTabSz="914400" eaLnBrk="1" fontAlgn="auto" latinLnBrk="0" hangingPunct="1">
              <a:lnSpc>
                <a:spcPct val="70000"/>
              </a:lnSpc>
              <a:spcBef>
                <a:spcPts val="0"/>
              </a:spcBef>
              <a:spcAft>
                <a:spcPts val="0"/>
              </a:spcAft>
              <a:buClrTx/>
              <a:buSzTx/>
              <a:buFontTx/>
              <a:buNone/>
              <a:tabLst/>
              <a:defRPr/>
            </a:pPr>
            <a:r>
              <a:rPr lang="pt-BR" sz="4000" kern="0" spc="-300" noProof="0" dirty="0" err="1">
                <a:solidFill>
                  <a:srgbClr val="FFB100"/>
                </a:solidFill>
                <a:latin typeface="Century Gothic" panose="020B0502020202020204" pitchFamily="34" charset="0"/>
              </a:rPr>
              <a:t>Radi</a:t>
            </a:r>
            <a:r>
              <a:rPr lang="pt-BR" sz="4000" kern="0" spc="-300" dirty="0">
                <a:solidFill>
                  <a:srgbClr val="FFB100"/>
                </a:solidFill>
                <a:latin typeface="Century Gothic" panose="020B0502020202020204" pitchFamily="34" charset="0"/>
              </a:rPr>
              <a:t>o e TV</a:t>
            </a:r>
            <a:endParaRPr kumimoji="0" lang="pt-BR" sz="4000" b="0" i="0" u="none" strike="noStrike" kern="0" cap="none" spc="-300" normalizeH="0" baseline="0" noProof="0" dirty="0">
              <a:ln>
                <a:noFill/>
              </a:ln>
              <a:solidFill>
                <a:srgbClr val="FFB100"/>
              </a:solidFill>
              <a:effectLst/>
              <a:uLnTx/>
              <a:uFillTx/>
              <a:latin typeface="Century Gothic" panose="020B0502020202020204" pitchFamily="34" charset="0"/>
            </a:endParaRPr>
          </a:p>
        </p:txBody>
      </p:sp>
      <p:sp>
        <p:nvSpPr>
          <p:cNvPr id="2" name="CaixaDeTexto 1"/>
          <p:cNvSpPr txBox="1"/>
          <p:nvPr/>
        </p:nvSpPr>
        <p:spPr>
          <a:xfrm>
            <a:off x="531713" y="1979662"/>
            <a:ext cx="11125549" cy="3108543"/>
          </a:xfrm>
          <a:prstGeom prst="rect">
            <a:avLst/>
          </a:prstGeom>
          <a:noFill/>
        </p:spPr>
        <p:txBody>
          <a:bodyPr wrap="square" rtlCol="0">
            <a:spAutoFit/>
          </a:bodyPr>
          <a:lstStyle/>
          <a:p>
            <a:r>
              <a:rPr lang="pt-BR" sz="2800" dirty="0"/>
              <a:t>	Os primeiros sinais de Radio foram transmitidos em 1896, e depois foi se desenvolvendo, aumentando seu alcance e se propagando no mundo todo.</a:t>
            </a:r>
          </a:p>
          <a:p>
            <a:r>
              <a:rPr lang="pt-BR" sz="2800" dirty="0"/>
              <a:t>	 Atualmente, ele possui uma importância para o meio comercial, como um dos principais meios de propaganda para as  empresas. </a:t>
            </a:r>
          </a:p>
          <a:p>
            <a:r>
              <a:rPr lang="pt-BR" sz="2800" dirty="0"/>
              <a:t>	O valor de uma propaganda no radio varia, de acordo com a cidade, emissora, e tempo de propaganda ,  entre R$40,00 a R$3.000 por dia.</a:t>
            </a:r>
          </a:p>
        </p:txBody>
      </p:sp>
    </p:spTree>
    <p:extLst>
      <p:ext uri="{BB962C8B-B14F-4D97-AF65-F5344CB8AC3E}">
        <p14:creationId xmlns:p14="http://schemas.microsoft.com/office/powerpoint/2010/main" val="3365687678"/>
      </p:ext>
    </p:extLst>
  </p:cSld>
  <p:clrMapOvr>
    <a:masterClrMapping/>
  </p:clrMapOvr>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2">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2" id="{E886DB7F-9A41-4229-BEF2-9195644FF5F6}" vid="{EDF037FF-145F-41F8-85F0-CD2571BE6DE5}"/>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774</Words>
  <Application>Microsoft Office PowerPoint</Application>
  <PresentationFormat>Widescreen</PresentationFormat>
  <Paragraphs>130</Paragraphs>
  <Slides>14</Slides>
  <Notes>3</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14</vt:i4>
      </vt:variant>
    </vt:vector>
  </HeadingPairs>
  <TitlesOfParts>
    <vt:vector size="23" baseType="lpstr">
      <vt:lpstr>ＭＳ Ｐゴシック</vt:lpstr>
      <vt:lpstr>Arial</vt:lpstr>
      <vt:lpstr>Brush Script MT</vt:lpstr>
      <vt:lpstr>Calibri</vt:lpstr>
      <vt:lpstr>Century Gothic</vt:lpstr>
      <vt:lpstr>Franklin Gothic Book</vt:lpstr>
      <vt:lpstr>Wingdings</vt:lpstr>
      <vt:lpstr>1_Tema do Office</vt:lpstr>
      <vt:lpstr>Tema2</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Conhecendo as fontes de informação e sua importância</dc:title>
  <dc:creator>BEATRIZ</dc:creator>
  <cp:lastModifiedBy>BEATRIZ</cp:lastModifiedBy>
  <cp:revision>40</cp:revision>
  <dcterms:created xsi:type="dcterms:W3CDTF">2016-07-03T13:12:48Z</dcterms:created>
  <dcterms:modified xsi:type="dcterms:W3CDTF">2016-07-11T15:39:35Z</dcterms:modified>
</cp:coreProperties>
</file>