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73" r:id="rId2"/>
    <p:sldId id="275" r:id="rId3"/>
    <p:sldId id="276" r:id="rId4"/>
    <p:sldId id="274" r:id="rId5"/>
    <p:sldId id="277" r:id="rId6"/>
    <p:sldId id="278" r:id="rId7"/>
    <p:sldId id="279" r:id="rId8"/>
    <p:sldId id="280" r:id="rId9"/>
    <p:sldId id="281" r:id="rId10"/>
    <p:sldId id="282" r:id="rId11"/>
    <p:sldId id="283" r:id="rId12"/>
    <p:sldId id="284" r:id="rId13"/>
    <p:sldId id="285" r:id="rId14"/>
    <p:sldId id="286" r:id="rId15"/>
    <p:sldId id="298" r:id="rId16"/>
    <p:sldId id="287" r:id="rId17"/>
    <p:sldId id="288" r:id="rId18"/>
    <p:sldId id="289" r:id="rId19"/>
    <p:sldId id="299" r:id="rId20"/>
    <p:sldId id="290" r:id="rId21"/>
    <p:sldId id="292" r:id="rId22"/>
    <p:sldId id="293" r:id="rId23"/>
    <p:sldId id="294" r:id="rId24"/>
    <p:sldId id="295" r:id="rId25"/>
    <p:sldId id="296" r:id="rId26"/>
    <p:sldId id="256" r:id="rId27"/>
    <p:sldId id="257" r:id="rId28"/>
    <p:sldId id="258" r:id="rId29"/>
    <p:sldId id="259" r:id="rId30"/>
    <p:sldId id="260" r:id="rId31"/>
    <p:sldId id="261" r:id="rId32"/>
    <p:sldId id="262" r:id="rId33"/>
    <p:sldId id="271" r:id="rId34"/>
    <p:sldId id="263" r:id="rId35"/>
    <p:sldId id="264" r:id="rId36"/>
    <p:sldId id="265" r:id="rId37"/>
    <p:sldId id="266" r:id="rId38"/>
    <p:sldId id="267" r:id="rId39"/>
    <p:sldId id="268" r:id="rId40"/>
    <p:sldId id="270" r:id="rId41"/>
    <p:sldId id="272" r:id="rId42"/>
    <p:sldId id="269" r:id="rId43"/>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ção Padrão" id="{DBC19F8A-EB76-442D-A345-BCF480A62FB2}">
          <p14:sldIdLst>
            <p14:sldId id="273"/>
            <p14:sldId id="275"/>
            <p14:sldId id="276"/>
            <p14:sldId id="274"/>
            <p14:sldId id="277"/>
            <p14:sldId id="278"/>
            <p14:sldId id="279"/>
            <p14:sldId id="280"/>
            <p14:sldId id="281"/>
            <p14:sldId id="282"/>
            <p14:sldId id="283"/>
            <p14:sldId id="284"/>
            <p14:sldId id="285"/>
            <p14:sldId id="286"/>
            <p14:sldId id="298"/>
            <p14:sldId id="287"/>
            <p14:sldId id="288"/>
            <p14:sldId id="289"/>
            <p14:sldId id="299"/>
            <p14:sldId id="290"/>
            <p14:sldId id="292"/>
            <p14:sldId id="293"/>
            <p14:sldId id="294"/>
            <p14:sldId id="295"/>
            <p14:sldId id="296"/>
            <p14:sldId id="256"/>
            <p14:sldId id="257"/>
            <p14:sldId id="258"/>
            <p14:sldId id="259"/>
            <p14:sldId id="260"/>
            <p14:sldId id="261"/>
            <p14:sldId id="262"/>
            <p14:sldId id="271"/>
            <p14:sldId id="263"/>
            <p14:sldId id="264"/>
            <p14:sldId id="265"/>
            <p14:sldId id="266"/>
            <p14:sldId id="267"/>
            <p14:sldId id="268"/>
          </p14:sldIdLst>
        </p14:section>
        <p14:section name="Seção sem Título" id="{BF4F6C9F-75EF-4DDC-A46C-775067CC4054}">
          <p14:sldIdLst/>
        </p14:section>
        <p14:section name="Seção sem Título" id="{7406C691-CA51-40DA-AB75-8EECE29B8EA4}">
          <p14:sldIdLst>
            <p14:sldId id="270"/>
            <p14:sldId id="272"/>
            <p14:sldId id="26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94660"/>
  </p:normalViewPr>
  <p:slideViewPr>
    <p:cSldViewPr>
      <p:cViewPr varScale="1">
        <p:scale>
          <a:sx n="68" d="100"/>
          <a:sy n="68" d="100"/>
        </p:scale>
        <p:origin x="1458"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55E001E6-F33F-47BD-A466-B461B96AFF3B}" type="datetimeFigureOut">
              <a:rPr lang="pt-BR" smtClean="0"/>
              <a:t>11/07/2016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0FBD9AB-1815-4B3C-84AF-49EE08524AE6}" type="slidenum">
              <a:rPr lang="pt-BR" smtClean="0"/>
              <a:t>‹nº›</a:t>
            </a:fld>
            <a:endParaRPr lang="pt-BR"/>
          </a:p>
        </p:txBody>
      </p:sp>
    </p:spTree>
    <p:extLst>
      <p:ext uri="{BB962C8B-B14F-4D97-AF65-F5344CB8AC3E}">
        <p14:creationId xmlns:p14="http://schemas.microsoft.com/office/powerpoint/2010/main" val="1138614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5E001E6-F33F-47BD-A466-B461B96AFF3B}" type="datetimeFigureOut">
              <a:rPr lang="pt-BR" smtClean="0"/>
              <a:t>11/07/2016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0FBD9AB-1815-4B3C-84AF-49EE08524AE6}" type="slidenum">
              <a:rPr lang="pt-BR" smtClean="0"/>
              <a:t>‹nº›</a:t>
            </a:fld>
            <a:endParaRPr lang="pt-BR"/>
          </a:p>
        </p:txBody>
      </p:sp>
    </p:spTree>
    <p:extLst>
      <p:ext uri="{BB962C8B-B14F-4D97-AF65-F5344CB8AC3E}">
        <p14:creationId xmlns:p14="http://schemas.microsoft.com/office/powerpoint/2010/main" val="3999656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5E001E6-F33F-47BD-A466-B461B96AFF3B}" type="datetimeFigureOut">
              <a:rPr lang="pt-BR" smtClean="0"/>
              <a:t>11/07/2016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0FBD9AB-1815-4B3C-84AF-49EE08524AE6}" type="slidenum">
              <a:rPr lang="pt-BR" smtClean="0"/>
              <a:t>‹nº›</a:t>
            </a:fld>
            <a:endParaRPr lang="pt-BR"/>
          </a:p>
        </p:txBody>
      </p:sp>
    </p:spTree>
    <p:extLst>
      <p:ext uri="{BB962C8B-B14F-4D97-AF65-F5344CB8AC3E}">
        <p14:creationId xmlns:p14="http://schemas.microsoft.com/office/powerpoint/2010/main" val="1338964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5E001E6-F33F-47BD-A466-B461B96AFF3B}" type="datetimeFigureOut">
              <a:rPr lang="pt-BR" smtClean="0"/>
              <a:t>11/07/2016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0FBD9AB-1815-4B3C-84AF-49EE08524AE6}" type="slidenum">
              <a:rPr lang="pt-BR" smtClean="0"/>
              <a:t>‹nº›</a:t>
            </a:fld>
            <a:endParaRPr lang="pt-BR"/>
          </a:p>
        </p:txBody>
      </p:sp>
    </p:spTree>
    <p:extLst>
      <p:ext uri="{BB962C8B-B14F-4D97-AF65-F5344CB8AC3E}">
        <p14:creationId xmlns:p14="http://schemas.microsoft.com/office/powerpoint/2010/main" val="539915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55E001E6-F33F-47BD-A466-B461B96AFF3B}" type="datetimeFigureOut">
              <a:rPr lang="pt-BR" smtClean="0"/>
              <a:t>11/07/2016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0FBD9AB-1815-4B3C-84AF-49EE08524AE6}" type="slidenum">
              <a:rPr lang="pt-BR" smtClean="0"/>
              <a:t>‹nº›</a:t>
            </a:fld>
            <a:endParaRPr lang="pt-BR"/>
          </a:p>
        </p:txBody>
      </p:sp>
    </p:spTree>
    <p:extLst>
      <p:ext uri="{BB962C8B-B14F-4D97-AF65-F5344CB8AC3E}">
        <p14:creationId xmlns:p14="http://schemas.microsoft.com/office/powerpoint/2010/main" val="975566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55E001E6-F33F-47BD-A466-B461B96AFF3B}" type="datetimeFigureOut">
              <a:rPr lang="pt-BR" smtClean="0"/>
              <a:t>11/07/2016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0FBD9AB-1815-4B3C-84AF-49EE08524AE6}" type="slidenum">
              <a:rPr lang="pt-BR" smtClean="0"/>
              <a:t>‹nº›</a:t>
            </a:fld>
            <a:endParaRPr lang="pt-BR"/>
          </a:p>
        </p:txBody>
      </p:sp>
    </p:spTree>
    <p:extLst>
      <p:ext uri="{BB962C8B-B14F-4D97-AF65-F5344CB8AC3E}">
        <p14:creationId xmlns:p14="http://schemas.microsoft.com/office/powerpoint/2010/main" val="1989440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55E001E6-F33F-47BD-A466-B461B96AFF3B}" type="datetimeFigureOut">
              <a:rPr lang="pt-BR" smtClean="0"/>
              <a:t>11/07/2016</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10FBD9AB-1815-4B3C-84AF-49EE08524AE6}" type="slidenum">
              <a:rPr lang="pt-BR" smtClean="0"/>
              <a:t>‹nº›</a:t>
            </a:fld>
            <a:endParaRPr lang="pt-BR"/>
          </a:p>
        </p:txBody>
      </p:sp>
    </p:spTree>
    <p:extLst>
      <p:ext uri="{BB962C8B-B14F-4D97-AF65-F5344CB8AC3E}">
        <p14:creationId xmlns:p14="http://schemas.microsoft.com/office/powerpoint/2010/main" val="2126238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55E001E6-F33F-47BD-A466-B461B96AFF3B}" type="datetimeFigureOut">
              <a:rPr lang="pt-BR" smtClean="0"/>
              <a:t>11/07/2016</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10FBD9AB-1815-4B3C-84AF-49EE08524AE6}" type="slidenum">
              <a:rPr lang="pt-BR" smtClean="0"/>
              <a:t>‹nº›</a:t>
            </a:fld>
            <a:endParaRPr lang="pt-BR"/>
          </a:p>
        </p:txBody>
      </p:sp>
    </p:spTree>
    <p:extLst>
      <p:ext uri="{BB962C8B-B14F-4D97-AF65-F5344CB8AC3E}">
        <p14:creationId xmlns:p14="http://schemas.microsoft.com/office/powerpoint/2010/main" val="2986654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55E001E6-F33F-47BD-A466-B461B96AFF3B}" type="datetimeFigureOut">
              <a:rPr lang="pt-BR" smtClean="0"/>
              <a:t>11/07/2016</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10FBD9AB-1815-4B3C-84AF-49EE08524AE6}" type="slidenum">
              <a:rPr lang="pt-BR" smtClean="0"/>
              <a:t>‹nº›</a:t>
            </a:fld>
            <a:endParaRPr lang="pt-BR"/>
          </a:p>
        </p:txBody>
      </p:sp>
    </p:spTree>
    <p:extLst>
      <p:ext uri="{BB962C8B-B14F-4D97-AF65-F5344CB8AC3E}">
        <p14:creationId xmlns:p14="http://schemas.microsoft.com/office/powerpoint/2010/main" val="3413189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55E001E6-F33F-47BD-A466-B461B96AFF3B}" type="datetimeFigureOut">
              <a:rPr lang="pt-BR" smtClean="0"/>
              <a:t>11/07/2016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0FBD9AB-1815-4B3C-84AF-49EE08524AE6}" type="slidenum">
              <a:rPr lang="pt-BR" smtClean="0"/>
              <a:t>‹nº›</a:t>
            </a:fld>
            <a:endParaRPr lang="pt-BR"/>
          </a:p>
        </p:txBody>
      </p:sp>
    </p:spTree>
    <p:extLst>
      <p:ext uri="{BB962C8B-B14F-4D97-AF65-F5344CB8AC3E}">
        <p14:creationId xmlns:p14="http://schemas.microsoft.com/office/powerpoint/2010/main" val="3837982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55E001E6-F33F-47BD-A466-B461B96AFF3B}" type="datetimeFigureOut">
              <a:rPr lang="pt-BR" smtClean="0"/>
              <a:t>11/07/2016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0FBD9AB-1815-4B3C-84AF-49EE08524AE6}" type="slidenum">
              <a:rPr lang="pt-BR" smtClean="0"/>
              <a:t>‹nº›</a:t>
            </a:fld>
            <a:endParaRPr lang="pt-BR"/>
          </a:p>
        </p:txBody>
      </p:sp>
    </p:spTree>
    <p:extLst>
      <p:ext uri="{BB962C8B-B14F-4D97-AF65-F5344CB8AC3E}">
        <p14:creationId xmlns:p14="http://schemas.microsoft.com/office/powerpoint/2010/main" val="3547667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E001E6-F33F-47BD-A466-B461B96AFF3B}" type="datetimeFigureOut">
              <a:rPr lang="pt-BR" smtClean="0"/>
              <a:t>11/07/2016</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FBD9AB-1815-4B3C-84AF-49EE08524AE6}" type="slidenum">
              <a:rPr lang="pt-BR" smtClean="0"/>
              <a:t>‹nº›</a:t>
            </a:fld>
            <a:endParaRPr lang="pt-BR"/>
          </a:p>
        </p:txBody>
      </p:sp>
    </p:spTree>
    <p:extLst>
      <p:ext uri="{BB962C8B-B14F-4D97-AF65-F5344CB8AC3E}">
        <p14:creationId xmlns:p14="http://schemas.microsoft.com/office/powerpoint/2010/main" val="1197971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http://www.car.gov.br/" TargetMode="Externa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hyperlink" Target="http://simlam.idaf.es.gov.br/portal/"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www.car.gov.br/" TargetMode="External"/><Relationship Id="rId5" Type="http://schemas.openxmlformats.org/officeDocument/2006/relationships/hyperlink" Target="https://www.youtube.com/watch?v=51T37DdFk3A&amp;list=PLV1gW1Sb0AdEGGjQI13kZFAQjYY8eK9gr&amp;index=1" TargetMode="Externa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8520" y="1484784"/>
            <a:ext cx="9406043" cy="1143000"/>
          </a:xfrm>
        </p:spPr>
        <p:txBody>
          <a:bodyPr>
            <a:noAutofit/>
          </a:bodyPr>
          <a:lstStyle/>
          <a:p>
            <a:r>
              <a:rPr lang="pt-BR" sz="6000" dirty="0">
                <a:latin typeface="Bebas Neue" panose="020B0606020202050201" pitchFamily="34" charset="0"/>
                <a:ea typeface="Tahoma" panose="020B0604030504040204" pitchFamily="34" charset="0"/>
                <a:cs typeface="Tahoma" panose="020B0604030504040204" pitchFamily="34" charset="0"/>
              </a:rPr>
              <a:t>Conceitos básicos de meio ambiente e sustentabilidade</a:t>
            </a:r>
          </a:p>
        </p:txBody>
      </p:sp>
      <p:pic>
        <p:nvPicPr>
          <p:cNvPr id="7" name="Imagem 6"/>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47887" y="0"/>
            <a:ext cx="9348531" cy="7011398"/>
          </a:xfrm>
          <a:prstGeom prst="rect">
            <a:avLst/>
          </a:prstGeom>
        </p:spPr>
      </p:pic>
      <p:sp>
        <p:nvSpPr>
          <p:cNvPr id="8" name="CaixaDeTexto 7"/>
          <p:cNvSpPr txBox="1"/>
          <p:nvPr/>
        </p:nvSpPr>
        <p:spPr>
          <a:xfrm>
            <a:off x="1386018" y="1340768"/>
            <a:ext cx="6480720" cy="2862322"/>
          </a:xfrm>
          <a:prstGeom prst="rect">
            <a:avLst/>
          </a:prstGeom>
          <a:noFill/>
        </p:spPr>
        <p:txBody>
          <a:bodyPr wrap="square" rtlCol="0">
            <a:spAutoFit/>
          </a:bodyPr>
          <a:lstStyle/>
          <a:p>
            <a:pPr algn="ctr"/>
            <a:r>
              <a:rPr lang="pt-BR" sz="6000" dirty="0">
                <a:solidFill>
                  <a:schemeClr val="bg1"/>
                </a:solidFill>
                <a:latin typeface="Bebas Neue" panose="020B0606020202050201" pitchFamily="34" charset="0"/>
              </a:rPr>
              <a:t>Conceitos básicos sobre Meio Ambiente e Sustentabilidade</a:t>
            </a:r>
          </a:p>
        </p:txBody>
      </p:sp>
    </p:spTree>
    <p:extLst>
      <p:ext uri="{BB962C8B-B14F-4D97-AF65-F5344CB8AC3E}">
        <p14:creationId xmlns:p14="http://schemas.microsoft.com/office/powerpoint/2010/main" val="2974455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6435"/>
            <a:ext cx="9144000" cy="6858000"/>
          </a:xfrm>
          <a:prstGeom prst="rect">
            <a:avLst/>
          </a:prstGeom>
        </p:spPr>
      </p:pic>
      <p:pic>
        <p:nvPicPr>
          <p:cNvPr id="8" name="Image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752" y="5877272"/>
            <a:ext cx="767502" cy="755447"/>
          </a:xfrm>
          <a:prstGeom prst="rect">
            <a:avLst/>
          </a:prstGeom>
          <a:effectLst>
            <a:outerShdw blurRad="50800" dist="38100" dir="2700000" algn="tl" rotWithShape="0">
              <a:prstClr val="black">
                <a:alpha val="40000"/>
              </a:prstClr>
            </a:outerShdw>
          </a:effectLst>
        </p:spPr>
      </p:pic>
      <p:sp>
        <p:nvSpPr>
          <p:cNvPr id="2" name="Título 1"/>
          <p:cNvSpPr>
            <a:spLocks noGrp="1"/>
          </p:cNvSpPr>
          <p:nvPr>
            <p:ph type="title"/>
          </p:nvPr>
        </p:nvSpPr>
        <p:spPr/>
        <p:txBody>
          <a:bodyPr/>
          <a:lstStyle/>
          <a:p>
            <a:r>
              <a:rPr lang="pt-BR" b="1" dirty="0">
                <a:solidFill>
                  <a:srgbClr val="00B050"/>
                </a:solidFill>
              </a:rPr>
              <a:t>Alimentos transgênicos</a:t>
            </a:r>
          </a:p>
        </p:txBody>
      </p:sp>
      <p:sp>
        <p:nvSpPr>
          <p:cNvPr id="3" name="Espaço Reservado para Conteúdo 2"/>
          <p:cNvSpPr>
            <a:spLocks noGrp="1"/>
          </p:cNvSpPr>
          <p:nvPr>
            <p:ph idx="1"/>
          </p:nvPr>
        </p:nvSpPr>
        <p:spPr>
          <a:xfrm>
            <a:off x="2291346" y="1417638"/>
            <a:ext cx="4536504" cy="648072"/>
          </a:xfrm>
        </p:spPr>
        <p:txBody>
          <a:bodyPr>
            <a:normAutofit fontScale="92500"/>
          </a:bodyPr>
          <a:lstStyle/>
          <a:p>
            <a:pPr marL="0" indent="0">
              <a:buNone/>
            </a:pPr>
            <a:r>
              <a:rPr lang="pt-BR" dirty="0"/>
              <a:t>Vantagens X Desvantagens</a:t>
            </a:r>
          </a:p>
        </p:txBody>
      </p:sp>
      <p:sp>
        <p:nvSpPr>
          <p:cNvPr id="4" name="CaixaDeTexto 3"/>
          <p:cNvSpPr txBox="1"/>
          <p:nvPr/>
        </p:nvSpPr>
        <p:spPr>
          <a:xfrm>
            <a:off x="306009" y="2818165"/>
            <a:ext cx="4100514" cy="1938992"/>
          </a:xfrm>
          <a:prstGeom prst="rect">
            <a:avLst/>
          </a:prstGeom>
          <a:noFill/>
        </p:spPr>
        <p:txBody>
          <a:bodyPr wrap="square" rtlCol="0">
            <a:spAutoFit/>
          </a:bodyPr>
          <a:lstStyle/>
          <a:p>
            <a:pPr marL="285750" indent="-285750">
              <a:buFont typeface="Arial" panose="020B0604020202020204" pitchFamily="34" charset="0"/>
              <a:buChar char="•"/>
            </a:pPr>
            <a:r>
              <a:rPr lang="pt-BR" sz="2400" dirty="0"/>
              <a:t>Aumento da produtividade</a:t>
            </a:r>
          </a:p>
          <a:p>
            <a:pPr marL="285750" indent="-285750">
              <a:buFont typeface="Arial" panose="020B0604020202020204" pitchFamily="34" charset="0"/>
              <a:buChar char="•"/>
            </a:pPr>
            <a:r>
              <a:rPr lang="pt-BR" sz="2400" dirty="0"/>
              <a:t>Resistente a pragas e agrotóxico</a:t>
            </a:r>
          </a:p>
          <a:p>
            <a:pPr marL="285750" indent="-285750">
              <a:buFont typeface="Arial" panose="020B0604020202020204" pitchFamily="34" charset="0"/>
              <a:buChar char="•"/>
            </a:pPr>
            <a:r>
              <a:rPr lang="pt-BR" sz="2400" dirty="0"/>
              <a:t>Ganho ao agricultor e diminuição nos preços</a:t>
            </a:r>
          </a:p>
        </p:txBody>
      </p:sp>
      <p:sp>
        <p:nvSpPr>
          <p:cNvPr id="5" name="CaixaDeTexto 4"/>
          <p:cNvSpPr txBox="1"/>
          <p:nvPr/>
        </p:nvSpPr>
        <p:spPr>
          <a:xfrm>
            <a:off x="4697902" y="2556685"/>
            <a:ext cx="4417292" cy="2308324"/>
          </a:xfrm>
          <a:prstGeom prst="rect">
            <a:avLst/>
          </a:prstGeom>
          <a:noFill/>
        </p:spPr>
        <p:txBody>
          <a:bodyPr wrap="square" rtlCol="0">
            <a:spAutoFit/>
          </a:bodyPr>
          <a:lstStyle/>
          <a:p>
            <a:pPr marL="285750" indent="-285750">
              <a:buFont typeface="Arial" panose="020B0604020202020204" pitchFamily="34" charset="0"/>
              <a:buChar char="•"/>
            </a:pPr>
            <a:r>
              <a:rPr lang="pt-BR" sz="2400" dirty="0"/>
              <a:t>Desequilíbrios nos ecossistemas agrícolas</a:t>
            </a:r>
          </a:p>
          <a:p>
            <a:pPr marL="285750" indent="-285750">
              <a:buFont typeface="Arial" panose="020B0604020202020204" pitchFamily="34" charset="0"/>
              <a:buChar char="•"/>
            </a:pPr>
            <a:r>
              <a:rPr lang="pt-BR" sz="2400" dirty="0"/>
              <a:t>Prejudica a cadeia animal</a:t>
            </a:r>
          </a:p>
          <a:p>
            <a:pPr marL="285750" indent="-285750">
              <a:buFont typeface="Arial" panose="020B0604020202020204" pitchFamily="34" charset="0"/>
              <a:buChar char="•"/>
            </a:pPr>
            <a:r>
              <a:rPr lang="pt-BR" sz="2400" dirty="0"/>
              <a:t>Diminuição da biodiversidade</a:t>
            </a:r>
          </a:p>
          <a:p>
            <a:pPr marL="285750" indent="-285750">
              <a:buFont typeface="Arial" panose="020B0604020202020204" pitchFamily="34" charset="0"/>
              <a:buChar char="•"/>
            </a:pPr>
            <a:r>
              <a:rPr lang="pt-BR" sz="2400" dirty="0"/>
              <a:t>Temor de provocar doenças aos seres humanos</a:t>
            </a:r>
          </a:p>
        </p:txBody>
      </p:sp>
      <p:pic>
        <p:nvPicPr>
          <p:cNvPr id="6" name="Imagem 5"/>
          <p:cNvPicPr>
            <a:picLocks noChangeAspect="1"/>
          </p:cNvPicPr>
          <p:nvPr/>
        </p:nvPicPr>
        <p:blipFill>
          <a:blip r:embed="rId5">
            <a:extLst>
              <a:ext uri="{BEBA8EAE-BF5A-486C-A8C5-ECC9F3942E4B}">
                <a14:imgProps xmlns:a14="http://schemas.microsoft.com/office/drawing/2010/main">
                  <a14:imgLayer r:embed="rId6">
                    <a14:imgEffect>
                      <a14:backgroundRemoval t="0" b="99733" l="0" r="100000">
                        <a14:foregroundMark x1="12586" y1="96267" x2="8621" y2="99733"/>
                        <a14:foregroundMark x1="30345" y1="97067" x2="26897" y2="98933"/>
                        <a14:foregroundMark x1="49138" y1="94400" x2="45517" y2="96267"/>
                      </a14:backgroundRemoval>
                    </a14:imgEffect>
                  </a14:imgLayer>
                </a14:imgProps>
              </a:ext>
            </a:extLst>
          </a:blip>
          <a:stretch>
            <a:fillRect/>
          </a:stretch>
        </p:blipFill>
        <p:spPr>
          <a:xfrm>
            <a:off x="5779833" y="4587563"/>
            <a:ext cx="3521562" cy="2276872"/>
          </a:xfrm>
          <a:prstGeom prst="rect">
            <a:avLst/>
          </a:prstGeom>
        </p:spPr>
      </p:pic>
      <p:pic>
        <p:nvPicPr>
          <p:cNvPr id="19" name="Imagem 18"/>
          <p:cNvPicPr>
            <a:picLocks noChangeAspect="1"/>
          </p:cNvPicPr>
          <p:nvPr/>
        </p:nvPicPr>
        <p:blipFill>
          <a:blip r:embed="rId7">
            <a:extLst>
              <a:ext uri="{BEBA8EAE-BF5A-486C-A8C5-ECC9F3942E4B}">
                <a14:imgProps xmlns:a14="http://schemas.microsoft.com/office/drawing/2010/main">
                  <a14:imgLayer r:embed="rId8">
                    <a14:imgEffect>
                      <a14:backgroundRemoval t="9274" b="95968" l="324" r="100000"/>
                    </a14:imgEffect>
                  </a14:imgLayer>
                </a14:imgProps>
              </a:ext>
            </a:extLst>
          </a:blip>
          <a:stretch>
            <a:fillRect/>
          </a:stretch>
        </p:blipFill>
        <p:spPr>
          <a:xfrm rot="9628016">
            <a:off x="1279431" y="1751510"/>
            <a:ext cx="1475471" cy="955828"/>
          </a:xfrm>
          <a:prstGeom prst="rect">
            <a:avLst/>
          </a:prstGeom>
        </p:spPr>
      </p:pic>
      <p:pic>
        <p:nvPicPr>
          <p:cNvPr id="20" name="Imagem 19"/>
          <p:cNvPicPr>
            <a:picLocks noChangeAspect="1"/>
          </p:cNvPicPr>
          <p:nvPr/>
        </p:nvPicPr>
        <p:blipFill>
          <a:blip r:embed="rId7">
            <a:extLst>
              <a:ext uri="{BEBA8EAE-BF5A-486C-A8C5-ECC9F3942E4B}">
                <a14:imgProps xmlns:a14="http://schemas.microsoft.com/office/drawing/2010/main">
                  <a14:imgLayer r:embed="rId8">
                    <a14:imgEffect>
                      <a14:backgroundRemoval t="9274" b="95968" l="324" r="100000"/>
                    </a14:imgEffect>
                  </a14:imgLayer>
                </a14:imgProps>
              </a:ext>
            </a:extLst>
          </a:blip>
          <a:stretch>
            <a:fillRect/>
          </a:stretch>
        </p:blipFill>
        <p:spPr>
          <a:xfrm rot="3164593">
            <a:off x="6331595" y="1638995"/>
            <a:ext cx="1220362" cy="1067969"/>
          </a:xfrm>
          <a:prstGeom prst="rect">
            <a:avLst/>
          </a:prstGeom>
        </p:spPr>
      </p:pic>
    </p:spTree>
    <p:extLst>
      <p:ext uri="{BB962C8B-B14F-4D97-AF65-F5344CB8AC3E}">
        <p14:creationId xmlns:p14="http://schemas.microsoft.com/office/powerpoint/2010/main" val="389651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 y="0"/>
            <a:ext cx="9144000" cy="6858000"/>
          </a:xfrm>
          <a:prstGeom prst="rect">
            <a:avLst/>
          </a:prstGeom>
        </p:spPr>
      </p:pic>
      <p:pic>
        <p:nvPicPr>
          <p:cNvPr id="9" name="Image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752" y="5877272"/>
            <a:ext cx="767502" cy="755447"/>
          </a:xfrm>
          <a:prstGeom prst="rect">
            <a:avLst/>
          </a:prstGeom>
          <a:effectLst>
            <a:outerShdw blurRad="50800" dist="38100" dir="2700000" algn="tl" rotWithShape="0">
              <a:prstClr val="black">
                <a:alpha val="40000"/>
              </a:prstClr>
            </a:outerShdw>
          </a:effectLst>
        </p:spPr>
      </p:pic>
      <p:sp>
        <p:nvSpPr>
          <p:cNvPr id="5" name="CaixaDeTexto 4"/>
          <p:cNvSpPr txBox="1"/>
          <p:nvPr/>
        </p:nvSpPr>
        <p:spPr>
          <a:xfrm>
            <a:off x="3320678" y="6185676"/>
            <a:ext cx="2088232" cy="369332"/>
          </a:xfrm>
          <a:prstGeom prst="rect">
            <a:avLst/>
          </a:prstGeom>
          <a:noFill/>
        </p:spPr>
        <p:txBody>
          <a:bodyPr wrap="square" rtlCol="0">
            <a:spAutoFit/>
          </a:bodyPr>
          <a:lstStyle/>
          <a:p>
            <a:r>
              <a:rPr lang="pt-BR" dirty="0" err="1"/>
              <a:t>Paraju</a:t>
            </a:r>
            <a:r>
              <a:rPr lang="pt-BR" dirty="0"/>
              <a:t>, ES:</a:t>
            </a:r>
          </a:p>
        </p:txBody>
      </p:sp>
      <p:pic>
        <p:nvPicPr>
          <p:cNvPr id="6" name="Imagem 5"/>
          <p:cNvPicPr>
            <a:picLocks noChangeAspect="1"/>
          </p:cNvPicPr>
          <p:nvPr/>
        </p:nvPicPr>
        <p:blipFill>
          <a:blip r:embed="rId5"/>
          <a:stretch>
            <a:fillRect/>
          </a:stretch>
        </p:blipFill>
        <p:spPr>
          <a:xfrm>
            <a:off x="203350" y="2131363"/>
            <a:ext cx="5633070" cy="2946166"/>
          </a:xfrm>
          <a:prstGeom prst="rect">
            <a:avLst/>
          </a:prstGeom>
        </p:spPr>
      </p:pic>
      <p:sp>
        <p:nvSpPr>
          <p:cNvPr id="7" name="CaixaDeTexto 6"/>
          <p:cNvSpPr txBox="1"/>
          <p:nvPr/>
        </p:nvSpPr>
        <p:spPr>
          <a:xfrm>
            <a:off x="179512" y="1100249"/>
            <a:ext cx="8964488" cy="1015663"/>
          </a:xfrm>
          <a:prstGeom prst="rect">
            <a:avLst/>
          </a:prstGeom>
          <a:noFill/>
        </p:spPr>
        <p:txBody>
          <a:bodyPr wrap="square" rtlCol="0">
            <a:spAutoFit/>
          </a:bodyPr>
          <a:lstStyle/>
          <a:p>
            <a:r>
              <a:rPr lang="pt-BR" sz="2000" dirty="0"/>
              <a:t>Cheia do rio Doce provoca inundações no Espírito Santo. A chuva já causou estragos em dois terços dos municípios do Estado. Das 78 cidades capixabas, 52 foram afetadas :</a:t>
            </a:r>
          </a:p>
        </p:txBody>
      </p:sp>
      <p:sp>
        <p:nvSpPr>
          <p:cNvPr id="10" name="Retângulo de cantos arredondados 12"/>
          <p:cNvSpPr/>
          <p:nvPr/>
        </p:nvSpPr>
        <p:spPr>
          <a:xfrm>
            <a:off x="179512" y="97559"/>
            <a:ext cx="5566321" cy="871798"/>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i="1" dirty="0">
                <a:latin typeface="Californian FB" panose="0207040306080B030204" pitchFamily="18" charset="0"/>
                <a:ea typeface="Tahoma" panose="020B0604030504040204" pitchFamily="34" charset="0"/>
                <a:cs typeface="Tahoma" panose="020B0604030504040204" pitchFamily="34" charset="0"/>
              </a:rPr>
              <a:t>Impermeabilização do solo</a:t>
            </a:r>
          </a:p>
        </p:txBody>
      </p:sp>
      <p:pic>
        <p:nvPicPr>
          <p:cNvPr id="4" name="Espaço Reservado para Conteúdo 3"/>
          <p:cNvPicPr>
            <a:picLocks noGrp="1" noChangeAspect="1"/>
          </p:cNvPicPr>
          <p:nvPr>
            <p:ph idx="1"/>
          </p:nvPr>
        </p:nvPicPr>
        <p:blipFill>
          <a:blip r:embed="rId6"/>
          <a:stretch>
            <a:fillRect/>
          </a:stretch>
        </p:blipFill>
        <p:spPr>
          <a:xfrm>
            <a:off x="4639378" y="4275403"/>
            <a:ext cx="4168241" cy="2345945"/>
          </a:xfrm>
          <a:prstGeom prst="rect">
            <a:avLst/>
          </a:prstGeom>
        </p:spPr>
      </p:pic>
    </p:spTree>
    <p:extLst>
      <p:ext uri="{BB962C8B-B14F-4D97-AF65-F5344CB8AC3E}">
        <p14:creationId xmlns:p14="http://schemas.microsoft.com/office/powerpoint/2010/main" val="125514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 y="0"/>
            <a:ext cx="9144000" cy="6858000"/>
          </a:xfrm>
          <a:prstGeom prst="rect">
            <a:avLst/>
          </a:prstGeom>
        </p:spPr>
      </p:pic>
      <p:pic>
        <p:nvPicPr>
          <p:cNvPr id="8" name="Image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752" y="5877272"/>
            <a:ext cx="767502" cy="755447"/>
          </a:xfrm>
          <a:prstGeom prst="rect">
            <a:avLst/>
          </a:prstGeom>
          <a:effectLst>
            <a:outerShdw blurRad="50800" dist="38100" dir="2700000" algn="tl" rotWithShape="0">
              <a:prstClr val="black">
                <a:alpha val="40000"/>
              </a:prstClr>
            </a:outerShdw>
          </a:effectLst>
        </p:spPr>
      </p:pic>
      <p:sp>
        <p:nvSpPr>
          <p:cNvPr id="2" name="Título 1"/>
          <p:cNvSpPr>
            <a:spLocks noGrp="1"/>
          </p:cNvSpPr>
          <p:nvPr>
            <p:ph type="title"/>
          </p:nvPr>
        </p:nvSpPr>
        <p:spPr>
          <a:xfrm>
            <a:off x="395536" y="0"/>
            <a:ext cx="8229600" cy="1143000"/>
          </a:xfrm>
        </p:spPr>
        <p:txBody>
          <a:bodyPr/>
          <a:lstStyle/>
          <a:p>
            <a:r>
              <a:rPr lang="pt-BR" b="1" dirty="0">
                <a:solidFill>
                  <a:srgbClr val="00B050"/>
                </a:solidFill>
              </a:rPr>
              <a:t>MAR DE ARAL</a:t>
            </a:r>
          </a:p>
        </p:txBody>
      </p:sp>
      <p:pic>
        <p:nvPicPr>
          <p:cNvPr id="4" name="Espaço Reservado para Conteúdo 3"/>
          <p:cNvPicPr>
            <a:picLocks noGrp="1" noChangeAspect="1"/>
          </p:cNvPicPr>
          <p:nvPr>
            <p:ph idx="1"/>
          </p:nvPr>
        </p:nvPicPr>
        <p:blipFill>
          <a:blip r:embed="rId5"/>
          <a:stretch>
            <a:fillRect/>
          </a:stretch>
        </p:blipFill>
        <p:spPr>
          <a:xfrm>
            <a:off x="1043608" y="965694"/>
            <a:ext cx="6248649" cy="3503707"/>
          </a:xfrm>
          <a:prstGeom prst="rect">
            <a:avLst/>
          </a:prstGeom>
        </p:spPr>
      </p:pic>
      <p:pic>
        <p:nvPicPr>
          <p:cNvPr id="5" name="Imagem 4"/>
          <p:cNvPicPr>
            <a:picLocks noChangeAspect="1"/>
          </p:cNvPicPr>
          <p:nvPr/>
        </p:nvPicPr>
        <p:blipFill>
          <a:blip r:embed="rId6"/>
          <a:stretch>
            <a:fillRect/>
          </a:stretch>
        </p:blipFill>
        <p:spPr>
          <a:xfrm>
            <a:off x="1035867" y="4704544"/>
            <a:ext cx="2893356" cy="2128017"/>
          </a:xfrm>
          <a:prstGeom prst="rect">
            <a:avLst/>
          </a:prstGeom>
        </p:spPr>
      </p:pic>
      <p:pic>
        <p:nvPicPr>
          <p:cNvPr id="6" name="Imagem 5"/>
          <p:cNvPicPr>
            <a:picLocks noChangeAspect="1"/>
          </p:cNvPicPr>
          <p:nvPr/>
        </p:nvPicPr>
        <p:blipFill>
          <a:blip r:embed="rId7"/>
          <a:stretch>
            <a:fillRect/>
          </a:stretch>
        </p:blipFill>
        <p:spPr>
          <a:xfrm>
            <a:off x="4742000" y="4844627"/>
            <a:ext cx="2466975" cy="1847850"/>
          </a:xfrm>
          <a:prstGeom prst="rect">
            <a:avLst/>
          </a:prstGeom>
        </p:spPr>
      </p:pic>
    </p:spTree>
    <p:extLst>
      <p:ext uri="{BB962C8B-B14F-4D97-AF65-F5344CB8AC3E}">
        <p14:creationId xmlns:p14="http://schemas.microsoft.com/office/powerpoint/2010/main" val="2192427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 y="0"/>
            <a:ext cx="9144000" cy="6858000"/>
          </a:xfrm>
          <a:prstGeom prst="rect">
            <a:avLst/>
          </a:prstGeom>
        </p:spPr>
      </p:pic>
      <p:pic>
        <p:nvPicPr>
          <p:cNvPr id="7" name="Image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752" y="5877272"/>
            <a:ext cx="767502" cy="755447"/>
          </a:xfrm>
          <a:prstGeom prst="rect">
            <a:avLst/>
          </a:prstGeom>
          <a:effectLst>
            <a:outerShdw blurRad="50800" dist="38100" dir="2700000" algn="tl" rotWithShape="0">
              <a:prstClr val="black">
                <a:alpha val="40000"/>
              </a:prstClr>
            </a:outerShdw>
          </a:effectLst>
        </p:spPr>
      </p:pic>
      <p:sp>
        <p:nvSpPr>
          <p:cNvPr id="2" name="Título 1"/>
          <p:cNvSpPr>
            <a:spLocks noGrp="1"/>
          </p:cNvSpPr>
          <p:nvPr>
            <p:ph type="title"/>
          </p:nvPr>
        </p:nvSpPr>
        <p:spPr>
          <a:xfrm>
            <a:off x="457199" y="0"/>
            <a:ext cx="8229600" cy="1143000"/>
          </a:xfrm>
        </p:spPr>
        <p:txBody>
          <a:bodyPr/>
          <a:lstStyle/>
          <a:p>
            <a:r>
              <a:rPr lang="pt-BR" b="1" dirty="0">
                <a:solidFill>
                  <a:srgbClr val="00B050"/>
                </a:solidFill>
              </a:rPr>
              <a:t>Cataratas do Iguaçu</a:t>
            </a:r>
          </a:p>
        </p:txBody>
      </p:sp>
      <p:pic>
        <p:nvPicPr>
          <p:cNvPr id="4" name="Espaço Reservado para Conteúdo 3"/>
          <p:cNvPicPr>
            <a:picLocks noGrp="1" noChangeAspect="1"/>
          </p:cNvPicPr>
          <p:nvPr>
            <p:ph idx="1"/>
          </p:nvPr>
        </p:nvPicPr>
        <p:blipFill>
          <a:blip r:embed="rId5"/>
          <a:stretch>
            <a:fillRect/>
          </a:stretch>
        </p:blipFill>
        <p:spPr>
          <a:xfrm>
            <a:off x="7143" y="1268760"/>
            <a:ext cx="4847934" cy="3214391"/>
          </a:xfrm>
          <a:prstGeom prst="rect">
            <a:avLst/>
          </a:prstGeom>
        </p:spPr>
      </p:pic>
      <p:pic>
        <p:nvPicPr>
          <p:cNvPr id="5" name="Imagem 4"/>
          <p:cNvPicPr>
            <a:picLocks noChangeAspect="1"/>
          </p:cNvPicPr>
          <p:nvPr/>
        </p:nvPicPr>
        <p:blipFill>
          <a:blip r:embed="rId6"/>
          <a:stretch>
            <a:fillRect/>
          </a:stretch>
        </p:blipFill>
        <p:spPr>
          <a:xfrm>
            <a:off x="3851920" y="3617858"/>
            <a:ext cx="5118066" cy="3014861"/>
          </a:xfrm>
          <a:prstGeom prst="rect">
            <a:avLst/>
          </a:prstGeom>
        </p:spPr>
      </p:pic>
      <p:sp>
        <p:nvSpPr>
          <p:cNvPr id="8" name="CaixaDeTexto 7"/>
          <p:cNvSpPr txBox="1"/>
          <p:nvPr/>
        </p:nvSpPr>
        <p:spPr>
          <a:xfrm>
            <a:off x="1880692" y="6232609"/>
            <a:ext cx="2674639" cy="400110"/>
          </a:xfrm>
          <a:prstGeom prst="rect">
            <a:avLst/>
          </a:prstGeom>
          <a:noFill/>
        </p:spPr>
        <p:txBody>
          <a:bodyPr wrap="square" rtlCol="0">
            <a:spAutoFit/>
          </a:bodyPr>
          <a:lstStyle/>
          <a:p>
            <a:r>
              <a:rPr lang="pt-BR" sz="2000" dirty="0"/>
              <a:t>Período de seca</a:t>
            </a:r>
          </a:p>
        </p:txBody>
      </p:sp>
    </p:spTree>
    <p:extLst>
      <p:ext uri="{BB962C8B-B14F-4D97-AF65-F5344CB8AC3E}">
        <p14:creationId xmlns:p14="http://schemas.microsoft.com/office/powerpoint/2010/main" val="741756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0"/>
            <a:ext cx="9144000" cy="6858000"/>
          </a:xfrm>
          <a:prstGeom prst="rect">
            <a:avLst/>
          </a:prstGeom>
        </p:spPr>
      </p:pic>
      <p:pic>
        <p:nvPicPr>
          <p:cNvPr id="11" name="Image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752" y="5877272"/>
            <a:ext cx="767502" cy="755447"/>
          </a:xfrm>
          <a:prstGeom prst="rect">
            <a:avLst/>
          </a:prstGeom>
          <a:effectLst>
            <a:outerShdw blurRad="50800" dist="38100" dir="2700000" algn="tl" rotWithShape="0">
              <a:prstClr val="black">
                <a:alpha val="40000"/>
              </a:prstClr>
            </a:outerShdw>
          </a:effectLst>
        </p:spPr>
      </p:pic>
      <p:sp>
        <p:nvSpPr>
          <p:cNvPr id="2" name="Título 1"/>
          <p:cNvSpPr>
            <a:spLocks noGrp="1"/>
          </p:cNvSpPr>
          <p:nvPr>
            <p:ph type="title"/>
          </p:nvPr>
        </p:nvSpPr>
        <p:spPr/>
        <p:txBody>
          <a:bodyPr/>
          <a:lstStyle/>
          <a:p>
            <a:r>
              <a:rPr lang="pt-BR" b="1" dirty="0">
                <a:solidFill>
                  <a:srgbClr val="00B050"/>
                </a:solidFill>
              </a:rPr>
              <a:t>Poluição</a:t>
            </a:r>
          </a:p>
        </p:txBody>
      </p:sp>
      <p:pic>
        <p:nvPicPr>
          <p:cNvPr id="6" name="Espaço Reservado para Conteúdo 5"/>
          <p:cNvPicPr>
            <a:picLocks noGrp="1" noChangeAspect="1"/>
          </p:cNvPicPr>
          <p:nvPr>
            <p:ph idx="1"/>
          </p:nvPr>
        </p:nvPicPr>
        <p:blipFill>
          <a:blip r:embed="rId5"/>
          <a:stretch>
            <a:fillRect/>
          </a:stretch>
        </p:blipFill>
        <p:spPr>
          <a:xfrm>
            <a:off x="487316" y="1521762"/>
            <a:ext cx="4012676" cy="2660579"/>
          </a:xfrm>
          <a:prstGeom prst="rect">
            <a:avLst/>
          </a:prstGeom>
        </p:spPr>
      </p:pic>
      <p:pic>
        <p:nvPicPr>
          <p:cNvPr id="7" name="Imagem 6"/>
          <p:cNvPicPr>
            <a:picLocks noChangeAspect="1"/>
          </p:cNvPicPr>
          <p:nvPr/>
        </p:nvPicPr>
        <p:blipFill>
          <a:blip r:embed="rId6"/>
          <a:stretch>
            <a:fillRect/>
          </a:stretch>
        </p:blipFill>
        <p:spPr>
          <a:xfrm>
            <a:off x="3275856" y="4302195"/>
            <a:ext cx="3153874" cy="2365406"/>
          </a:xfrm>
          <a:prstGeom prst="rect">
            <a:avLst/>
          </a:prstGeom>
        </p:spPr>
      </p:pic>
      <p:sp>
        <p:nvSpPr>
          <p:cNvPr id="8" name="CaixaDeTexto 7"/>
          <p:cNvSpPr txBox="1"/>
          <p:nvPr/>
        </p:nvSpPr>
        <p:spPr>
          <a:xfrm>
            <a:off x="561586" y="6070329"/>
            <a:ext cx="2952328" cy="369332"/>
          </a:xfrm>
          <a:prstGeom prst="rect">
            <a:avLst/>
          </a:prstGeom>
          <a:noFill/>
        </p:spPr>
        <p:txBody>
          <a:bodyPr wrap="square" rtlCol="0">
            <a:spAutoFit/>
          </a:bodyPr>
          <a:lstStyle/>
          <a:p>
            <a:r>
              <a:rPr lang="pt-BR" b="1" dirty="0"/>
              <a:t>Poluição nos rios do ES</a:t>
            </a:r>
            <a:endParaRPr lang="pt-BR" dirty="0"/>
          </a:p>
        </p:txBody>
      </p:sp>
      <p:pic>
        <p:nvPicPr>
          <p:cNvPr id="9" name="Imagem 8"/>
          <p:cNvPicPr>
            <a:picLocks noChangeAspect="1"/>
          </p:cNvPicPr>
          <p:nvPr/>
        </p:nvPicPr>
        <p:blipFill>
          <a:blip r:embed="rId7"/>
          <a:stretch>
            <a:fillRect/>
          </a:stretch>
        </p:blipFill>
        <p:spPr>
          <a:xfrm>
            <a:off x="5301486" y="1254857"/>
            <a:ext cx="3487768" cy="2927484"/>
          </a:xfrm>
          <a:prstGeom prst="rect">
            <a:avLst/>
          </a:prstGeom>
        </p:spPr>
      </p:pic>
    </p:spTree>
    <p:extLst>
      <p:ext uri="{BB962C8B-B14F-4D97-AF65-F5344CB8AC3E}">
        <p14:creationId xmlns:p14="http://schemas.microsoft.com/office/powerpoint/2010/main" val="1857761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0" y="0"/>
            <a:ext cx="9144000" cy="6858000"/>
          </a:xfrm>
          <a:prstGeom prst="rect">
            <a:avLst/>
          </a:prstGeom>
        </p:spPr>
      </p:pic>
      <p:pic>
        <p:nvPicPr>
          <p:cNvPr id="11" name="Imagem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1752" y="5877272"/>
            <a:ext cx="767502" cy="755447"/>
          </a:xfrm>
          <a:prstGeom prst="rect">
            <a:avLst/>
          </a:prstGeom>
          <a:effectLst>
            <a:outerShdw blurRad="50800" dist="38100" dir="2700000" algn="tl" rotWithShape="0">
              <a:prstClr val="black">
                <a:alpha val="40000"/>
              </a:prstClr>
            </a:outerShdw>
          </a:effectLst>
        </p:spPr>
      </p:pic>
      <p:sp>
        <p:nvSpPr>
          <p:cNvPr id="3" name="Título 2"/>
          <p:cNvSpPr>
            <a:spLocks noGrp="1"/>
          </p:cNvSpPr>
          <p:nvPr>
            <p:ph type="title"/>
          </p:nvPr>
        </p:nvSpPr>
        <p:spPr/>
        <p:txBody>
          <a:bodyPr/>
          <a:lstStyle/>
          <a:p>
            <a:endParaRPr lang="pt-BR"/>
          </a:p>
        </p:txBody>
      </p:sp>
      <p:pic>
        <p:nvPicPr>
          <p:cNvPr id="5" name="ação e reaçã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156331" y="116957"/>
            <a:ext cx="8831338" cy="6624085"/>
          </a:xfrm>
        </p:spPr>
      </p:pic>
    </p:spTree>
    <p:extLst>
      <p:ext uri="{BB962C8B-B14F-4D97-AF65-F5344CB8AC3E}">
        <p14:creationId xmlns:p14="http://schemas.microsoft.com/office/powerpoint/2010/main" val="23156724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 y="0"/>
            <a:ext cx="9144000" cy="6858000"/>
          </a:xfrm>
          <a:prstGeom prst="rect">
            <a:avLst/>
          </a:prstGeom>
        </p:spPr>
      </p:pic>
      <p:pic>
        <p:nvPicPr>
          <p:cNvPr id="9" name="Image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752" y="5877272"/>
            <a:ext cx="767502" cy="755447"/>
          </a:xfrm>
          <a:prstGeom prst="rect">
            <a:avLst/>
          </a:prstGeom>
          <a:effectLst>
            <a:outerShdw blurRad="50800" dist="38100" dir="2700000" algn="tl" rotWithShape="0">
              <a:prstClr val="black">
                <a:alpha val="40000"/>
              </a:prstClr>
            </a:outerShdw>
          </a:effectLst>
        </p:spPr>
      </p:pic>
      <p:pic>
        <p:nvPicPr>
          <p:cNvPr id="4" name="Espaço Reservado para Conteúdo 3"/>
          <p:cNvPicPr>
            <a:picLocks noGrp="1" noChangeAspect="1"/>
          </p:cNvPicPr>
          <p:nvPr>
            <p:ph idx="1"/>
          </p:nvPr>
        </p:nvPicPr>
        <p:blipFill>
          <a:blip r:embed="rId5"/>
          <a:stretch>
            <a:fillRect/>
          </a:stretch>
        </p:blipFill>
        <p:spPr>
          <a:xfrm>
            <a:off x="155270" y="1516296"/>
            <a:ext cx="4171480" cy="2753177"/>
          </a:xfrm>
          <a:prstGeom prst="rect">
            <a:avLst/>
          </a:prstGeom>
        </p:spPr>
      </p:pic>
      <p:pic>
        <p:nvPicPr>
          <p:cNvPr id="5" name="Imagem 4"/>
          <p:cNvPicPr>
            <a:picLocks noChangeAspect="1"/>
          </p:cNvPicPr>
          <p:nvPr/>
        </p:nvPicPr>
        <p:blipFill>
          <a:blip r:embed="rId6"/>
          <a:stretch>
            <a:fillRect/>
          </a:stretch>
        </p:blipFill>
        <p:spPr>
          <a:xfrm>
            <a:off x="4327955" y="3215709"/>
            <a:ext cx="4636533" cy="3477400"/>
          </a:xfrm>
          <a:prstGeom prst="rect">
            <a:avLst/>
          </a:prstGeom>
        </p:spPr>
      </p:pic>
      <p:sp>
        <p:nvSpPr>
          <p:cNvPr id="10" name="Retângulo de cantos arredondados 12"/>
          <p:cNvSpPr/>
          <p:nvPr/>
        </p:nvSpPr>
        <p:spPr>
          <a:xfrm>
            <a:off x="35743" y="509859"/>
            <a:ext cx="6413971" cy="954855"/>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dirty="0"/>
              <a:t>Alteração do curso dos rios</a:t>
            </a:r>
            <a:endParaRPr lang="pt-BR" sz="3200" i="1" dirty="0">
              <a:latin typeface="Californian FB" panose="0207040306080B030204" pitchFamily="18" charset="0"/>
              <a:ea typeface="Tahoma" panose="020B0604030504040204" pitchFamily="34" charset="0"/>
              <a:cs typeface="Tahoma" panose="020B0604030504040204" pitchFamily="34" charset="0"/>
            </a:endParaRPr>
          </a:p>
        </p:txBody>
      </p:sp>
      <p:sp>
        <p:nvSpPr>
          <p:cNvPr id="13" name="Retângulo de cantos arredondados 12"/>
          <p:cNvSpPr/>
          <p:nvPr/>
        </p:nvSpPr>
        <p:spPr>
          <a:xfrm>
            <a:off x="255161" y="5877328"/>
            <a:ext cx="5602613" cy="755391"/>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dirty="0"/>
              <a:t>Espirito Santo vive pior seca</a:t>
            </a:r>
            <a:endParaRPr lang="pt-BR" sz="3200" i="1" dirty="0">
              <a:latin typeface="Californian FB" panose="0207040306080B030204"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2493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 y="0"/>
            <a:ext cx="9144000" cy="6858000"/>
          </a:xfrm>
          <a:prstGeom prst="rect">
            <a:avLst/>
          </a:prstGeom>
        </p:spPr>
      </p:pic>
      <p:pic>
        <p:nvPicPr>
          <p:cNvPr id="7" name="Image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752" y="5877272"/>
            <a:ext cx="767502" cy="755447"/>
          </a:xfrm>
          <a:prstGeom prst="rect">
            <a:avLst/>
          </a:prstGeom>
          <a:effectLst>
            <a:outerShdw blurRad="50800" dist="38100" dir="2700000" algn="tl" rotWithShape="0">
              <a:prstClr val="black">
                <a:alpha val="40000"/>
              </a:prstClr>
            </a:outerShdw>
          </a:effectLst>
        </p:spPr>
      </p:pic>
      <p:sp>
        <p:nvSpPr>
          <p:cNvPr id="2" name="Título 1"/>
          <p:cNvSpPr>
            <a:spLocks noGrp="1"/>
          </p:cNvSpPr>
          <p:nvPr>
            <p:ph type="title"/>
          </p:nvPr>
        </p:nvSpPr>
        <p:spPr/>
        <p:txBody>
          <a:bodyPr>
            <a:normAutofit fontScale="90000"/>
          </a:bodyPr>
          <a:lstStyle/>
          <a:p>
            <a:r>
              <a:rPr lang="pt-BR" b="1" dirty="0">
                <a:solidFill>
                  <a:srgbClr val="00B050"/>
                </a:solidFill>
              </a:rPr>
              <a:t>Destruição da camada de ozônio e aquecimento Global</a:t>
            </a:r>
          </a:p>
        </p:txBody>
      </p:sp>
      <p:pic>
        <p:nvPicPr>
          <p:cNvPr id="4" name="Espaço Reservado para Conteúdo 3"/>
          <p:cNvPicPr>
            <a:picLocks noGrp="1" noChangeAspect="1"/>
          </p:cNvPicPr>
          <p:nvPr>
            <p:ph idx="1"/>
          </p:nvPr>
        </p:nvPicPr>
        <p:blipFill>
          <a:blip r:embed="rId5"/>
          <a:stretch>
            <a:fillRect/>
          </a:stretch>
        </p:blipFill>
        <p:spPr>
          <a:xfrm>
            <a:off x="5141062" y="2636912"/>
            <a:ext cx="4002938" cy="2564160"/>
          </a:xfrm>
          <a:prstGeom prst="rect">
            <a:avLst/>
          </a:prstGeom>
        </p:spPr>
      </p:pic>
      <p:pic>
        <p:nvPicPr>
          <p:cNvPr id="5" name="Imagem 4"/>
          <p:cNvPicPr>
            <a:picLocks noChangeAspect="1"/>
          </p:cNvPicPr>
          <p:nvPr/>
        </p:nvPicPr>
        <p:blipFill>
          <a:blip r:embed="rId6"/>
          <a:stretch>
            <a:fillRect/>
          </a:stretch>
        </p:blipFill>
        <p:spPr>
          <a:xfrm>
            <a:off x="-2" y="2255630"/>
            <a:ext cx="5141064" cy="3701566"/>
          </a:xfrm>
          <a:prstGeom prst="rect">
            <a:avLst/>
          </a:prstGeom>
        </p:spPr>
      </p:pic>
    </p:spTree>
    <p:extLst>
      <p:ext uri="{BB962C8B-B14F-4D97-AF65-F5344CB8AC3E}">
        <p14:creationId xmlns:p14="http://schemas.microsoft.com/office/powerpoint/2010/main" val="1822784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 y="0"/>
            <a:ext cx="9144000" cy="6858000"/>
          </a:xfrm>
          <a:prstGeom prst="rect">
            <a:avLst/>
          </a:prstGeom>
        </p:spPr>
      </p:pic>
      <p:pic>
        <p:nvPicPr>
          <p:cNvPr id="8" name="Image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752" y="5877272"/>
            <a:ext cx="767502" cy="755447"/>
          </a:xfrm>
          <a:prstGeom prst="rect">
            <a:avLst/>
          </a:prstGeom>
          <a:effectLst>
            <a:outerShdw blurRad="50800" dist="38100" dir="2700000" algn="tl" rotWithShape="0">
              <a:prstClr val="black">
                <a:alpha val="40000"/>
              </a:prstClr>
            </a:outerShdw>
          </a:effectLst>
        </p:spPr>
      </p:pic>
      <p:sp>
        <p:nvSpPr>
          <p:cNvPr id="2" name="Título 1"/>
          <p:cNvSpPr>
            <a:spLocks noGrp="1"/>
          </p:cNvSpPr>
          <p:nvPr>
            <p:ph type="title"/>
          </p:nvPr>
        </p:nvSpPr>
        <p:spPr/>
        <p:txBody>
          <a:bodyPr/>
          <a:lstStyle/>
          <a:p>
            <a:r>
              <a:rPr lang="pt-BR" b="1" dirty="0">
                <a:solidFill>
                  <a:srgbClr val="00B050"/>
                </a:solidFill>
              </a:rPr>
              <a:t>Aquecimento Global</a:t>
            </a:r>
          </a:p>
        </p:txBody>
      </p:sp>
      <p:sp>
        <p:nvSpPr>
          <p:cNvPr id="5" name="AutoShape 4" descr="data:image/jpeg;base64,/9j/4AAQSkZJRgABAQAAAQABAAD/2wCEAAkGBxMTEhUSEhMWFhUXGBcYGBgYGSAdGhgYGB0XGBodGx0dHSggGholGxoYITEhJSkrLi4uFx8zODMtNygtLisBCgoKDg0OGxAQGy0lHyUtLS0tLS8xLy8tLS0tKy0tLS0tLS0tLS0tLS0tLS0tLS0tLS0tLS0tLS0tLS8tLS0tLf/AABEIAKoBKQMBIgACEQEDEQH/xAAcAAACAgMBAQAAAAAAAAAAAAAFBgQHAAIDAQj/xABSEAABAgQEAgYGBAoIBAQHAQABAhEAAwQhBRIxQQZREyJhcYGRBxQyobHRQlLB8BUWI1NicpKy0uEkM0N0gpOi8TRjc8IXVJTiJTWDs8PT4wj/xAAaAQACAwEBAAAAAAAAAAAAAAADBAABAgUG/8QAMhEAAgIBBAECAwUIAwAAAAAAAAECEQMEEiExQRNRBSIyFGGBofAjJDNCcZHR4RU08f/aAAwDAQACEQMRAD8Ao2MjIyIQyMjIyIQyMjZCCSw1iQugWC2Ul9G3im0i0myLGR3NIsapIjiRETTI012eRkZGRZRkXfWgdBQA6+oUv7qopCLxqv6ig/uFL+6qNw7KZDVKH3MYEXtbwMeva5+MbD7/AHeDlGBIjZKU/VjwEc/fGAjn74hDcxNpcKmzD+TQVnfKxykh2VfqliCxaB1j/MxtxLjSqaRLMhKRNSQsLZ2UpORS2+tlZAJdgYzOTXJYRqsGqJfWmSVpHNreYsIhTklJYgg8iL++CPD3EJmDpZmYKnygicAVBLgEZkgnqntF7xNpuEp61IQlPUCUgTVm2VnvdyXJs0ZjkslC8Jh7Pv4x75RaeHcK00kdZImK3Kw48E6CPcSwClmgjowg7KQMpHlY+MT1VZKKrMYD97QQxvDJlOvKu6T7K9lD7D2QN6T9Ie6CJ2Q2ZXPyEYUnd/dHmftTGpmnmmL4KB/pBp0mkoCUpfpKpyRr/UwvUMiWPoI/ZHyg56R57UVAS39bV6f/AEYTqXEYLppwi+QeaG+NDbTzgNA3cBBemxIj/eFCTXPE2RPJ0c90dWMoSOHl0mWHMWOMrGTvE6nxd94WaSgnLDpHg4do7ilnOGlrSOZH2tGZYsTAxzaiL9xsRiI5x2TUg6gHwBhek0JJGaaWPILfu9kwZkYXLb2pvf2+IHvhPJDHHydLDkzT7X5ksokqHWkyz3oSfiIjTsDoVnrUlOT/ANNP2CO4oZaASVzAAWuUn4RrPmS0B0rPeUuD3FwIX2xfQ1ukuwdO4JwxetKgfqlSf3SI4/8Ahvhf5pX+Yv8Aigsa0JDm3IKDPu41+2M/Cw+sPf8Awxj0W/Br1kvJ81RkZGQmNGRvKllRCUgkmwADknkBuY0i1/RTgIlmXUqlhU2bm6LNohI1V3kOX5d5gWbKsUNzNwg5ukceE/RbOOWdVK6IG4QPabtN27gPGHaTwfSIfqrXYjUjXxfyaGXIVEFSns77X0FonyKNOWyvD/ePO5ddlyT6pHSxwx448lbY/wAI0+R05km1md/ExXONcPlJIcJAc31PIR9Ly8MSpIEwBhcH77Qk8d4ZIVmVLACuYFrDkd/KGcWaeNKTf4BYvFn+Ta79z50Uho1hv4qo5aAMt1EbCw7zuYUI7OLIskdyOXnxelLaZF41Y/IUH9wpf3VdkUdF3VxPQUAAB/oFLqf0VQxDsAyPbkG74zMPuofONEltk/tR6Cdgnz/lByjdKk9nu+cdEqHZHPMrknyPyjEE8h+yflFoh0J/V+/hA3iJAWgE3YbdmnuaCYJ5RrOpytKkEa+47RnIrRABgs0pWkD2bFtuyLhwDGCUZfKKXpZuRQSdRbxEP3DlaWAu8c+d2EiWEurcXLRDn1rbwLFUSkqY290Qp8/NE8ECmLyOnp1oZyBnRzChdh3hx4xXxH60WDhFSCTy2hNxZGWdMAsM6mv2vDOmlaozLhg8Jfn5H5xnRjk/hHUg/cxoX7f2j84ZaMgb0oIJocPZJ/raq2v5mESThsyxUkgeA9+kWF6R6sooaA5UqPS1TPcAjodt/GKynVcyYWUpRdgBt2ADSMJwXLtsp3fAdoqwSjYpKha5sPP5xKlV0ycWlhc1TtlQLA69za3aO3D3BstaSueokvlCEEPo+rcotHA+H0IASlBSnRI0tzI3PPm8N+rOC54FnsnK4q37iPhlPNXleRMlvoZqkoQTuwU5Ih1wnhpdvyiEv9JIBbuIAg7UUVPJYlncWAcqV8++JdEp8uZJTm0ClXflZw/3EDnq5uPZUNJjUraOSMBQBebMJ/XUPjG0vCSncqHeX+Hv90G5aANi7DUW5a846SkKuWHb1v5Qm8sn2xv04rpC7NoFq0kA6e2p/cFfZEeVgyj7dKlL/mlEd/Z4Q4dI3tAp+HmLRuljpod31iLNJFPFFvkUUcMyzYpmtu0wjytbwIiZ+LVN+bmftq+cMarDnGZ08jFetP3J6MPZHxVGRkZGTZvJl5lBI1JA87ReHDEpakZkkiXISrQbAME6h1EJAttFHylsQRsQfKLpw7HEiXkzJVTrCSUJZK+epDEPqDrcdoDmwvJGkGw5NjHXhzEkADp5agoXTZ3fR+WkEJmJKTNIShTdo53sNIUKLGES1qnJGQKJSlCCxCkhLks4yurQmHnBcekzyopWEm3tEC5FwkHlfYxzMujtKN0Mymk3KrN5mJZksoMey79kLOM05UmyTcn3c+yCVesomZ09dIOcrF0gDVKjcAm/u0vHWoxmmTJWWZyBl3ymwI7GL+ccrJgk5Nyl0NYJuDThG7KI40SACBa9/kIR4fOP6qUZishdxYGzQiR6LQ36KsU+IfxmeRdtc3QUH9wpfovsrsikovCsA9XoHb/gKXUfoqh/H2IMHdJyJH+GPCon6ZH+FviY7Z09nk0eLq0jcftfyg5RzEgn6aj5RsmSfrHz+Ub+uJ5+UbJqEm7k+B+USiHJVK+6vMx6mmbdfmr5R16cHn7x9keGeBc2HPN/KI6RYExySUTErAcLuARvoYaMEmLLLCFBuaW0+/uiNPxqSgDok5lpdiQSpI3IfTfW94IYdiSp7WPiTrflCOR2+DSHKlmJWGVuG74Ql4kTPVTk3QohfgdIYzKmJY2bk8K+M0hTWTJwcZyCfIDzitraJdMb5LhIKWIteFDFppVOmEBTFR3I/wC2GXAKlK05Tu4HYTpCzNzAkFCnBIN9x/ig2nVJlSIwB5H9pX8Me5FfdSo6rWfq/fzjwAn6KfKGKMkTjWlRMpcOQskJ6SsOrkt0NngDhfDaTNcFvq9n2H3Qa9IdIqZQ0A6qWmVbmwAfoWs/NtIGcK1MxRZSWUgt+jbkQG8nhjTKLtNc+GJ6tzj80Xx5RZPD+GS5aWSBmLXbTu2ftgtISpKiFa7GBWF1JOovq33tByWc1mgGRvc7D4ktqo1r5aZiShYOUlLNq92L8n290GMJmKQEpUQtrhRseV/OItOWLBidh9/jEqnAUw+sFM36JYwvJ8UHS5si4xgxnTETkzZiVpCki5yh/wBEEBRDm5eCmHylJspWbQd9gL8tzbnHoQWcnQe6NkzXBKRpbv7RGG3VF0T30bV9OcRptKE9dHVLMw9k96dH1uGN47ylW+/3Ecq6cBYm2/dGSHJE9wk6Eh2P28o99YP1FeafnECbMdlMwHsmO+b7uIuiz43jIyMjRkyGTAsVIlKlFbFI6oLXBdwCdPCFuPQY1CW12Qv7gHhqnWjpqmalc1ChZC3SkJLgKsMzggv5Qy4nw6mZNlzqaZLSgKSVoCQxAuS41O14oHBOMp1OMuVC7M6gXZ32IeG7DfSmkICZqFhQsCg9UXdyDcnseA5YOfJpZJLkZcXxiqw6atASDJmXTn6zpAYvlNiBtygJj3GUqbLV+REpQ0UlT9XKxF9t2GrwG4j9IYmqBlZmBc5gDnUxT1gQ2ViQ27wjV+ILml1N3CFFpN31D8dYoLcl8xriFUZiys76d0RYyMh5JJUhCUnJtvsyLpxJSOhoMxL+oUuj8lcopaLqxFP5CguB/QKW7AnRXOCY+zDB4Es7L/1R0TJQfoqPnGpB06Y+AA+EcMhexmq/xtByggKZP1TG6JQ1AtEDORrLV/iWDG3rgH0R4JUfgGi7ITiP0vdHCqpukBluQCzKSC4L6u33vEY4g+nSDulmNpWJBKklXS2IN0/+6Jw+CBHB+FpKVEtzudYeMEwaWwIHYf5coVq2qKSCDrryMGcDxdWUJB742scV0Cch3l0aClmDbQKxqhGXOUBWUXBDuOyJNBVqIBItE9U0QKpRZpU0VXLUJU7K7aKA7CT8CDELGp6Ez15pgDnMxKR7V9x2xx/B9QivXLKs8wryggaj6JA2ASx84m+kLDkS6kZGAVLSSCHuCUu/aAIDi7YRgv1+VvMSfF/gI99dlHQo8n+yIMqnfRQ8EiO/QqGi1eR/ig9lBPGsEFZTUAGXImZV5thfohsPsiBN4QmUiwykFNySWBUXBFuYT2coccEm5KSmzF3XUah3BMtwxN7W1gnWYbTTCJk0OEXGY2S7W05bXZy0Xjy7H0By4/UTViXLxQyVddJUNUs7dxs58AYN4fxDnmpGRQlBJKlnc2ZIT7RuTA3FJcpZWiRNTLmS1KOZILAOwSoLWLuQGDn4RIn4BVJSlUtSmyjN0iRfW4UNHtsQNIPP05LngWh6keuRpoa4z1gJGRNwSR1iO75wRn18pIyBY5Ev5xWNEjEQtk5FKBbQgMTzFz57Q2YZhtQtJExUtN2JQnRTaObnbzhbJiin2M48smuhhpqozN2D68+7uieZiQwOje6BNHgq5SC83NyJ27nt7o0pcPM9K+kmLCtus2S9mSGD94MAajfD4DpuughUY7LQcqS/i5jkgzJysxOVIew1/lHKThMqQCQkqIvmV1j5mJVPOWpnIQBsGfnfb3RXC+kivyaVE4ISU6FmAP2c44esq5p8j8o44pNQT1hm5E+d4i/hqX+bHnGkuCNny5HkXFwr6Sulm5Kno0hS7KEqUEpTyV+Tfx7Ym1tbiyJihJVJqJZfo1S5dMCbsHBQ7jfXvhV6iMZbZJr9f1DrA2rTRSEZFlzuLcXlpEyaMkslnVSSUh+15LiGGm9IjSwChC5itWlSxl/0XMXPMo803/QkcLl5KUjI+ikekCkBSkolqL9ZXRoGUdnV60F5OMyJ6lerFKsqM+XoUGw2SyXJ7OcBetiu4v8At/s19ml7o+XY9j6YkYlUZkrVSIEkOVAy5Zm5LsrKkW55bnnErDsTTUJK5SUsLsqVLcgn6LAu0U9fjXh/l/kn2aXuj5cjI+qemP1Zf+Uj+GM6Y/Vl/wCUj+GMf8ji9n+X+Tf2Ofuj5Wi6sRQTIoOuU/0Cl07lQ/8ATH6sv/KR/DCzx6o9PK/u8rQADVew08Ia0mqhmm1FMDlwSxq2LCZPPMe1zHppB9V+8mPfD3n7I3Cif5E/KOgANJVO2iAO+/xaNhN5pPgn+ZMehI/Sf9Yt77RqhAS/Vbub5RCGKvce+3xTHNVLm3R5P8CIlN3+caGSHca/fsi6IZIGUMSG2YMPiYnYfV5FdlwfnEHow7lyex/tJibNkuArciCRYKaGugxezAwTk4nCBTLUDBOVUKjfBQ4omSek6bInpGbPu2jRWfFuKKXVzFLAypORLAEsnvPN/OGqTUgB1KA7zCRiM0la15CxKi7cyTbeBTSXRqJFTiYJYIPkPlEoBxuD+qn7UxAmKLOEkPpsD5gNHCcSA4WhvNoGEGHH8cNJQURSnMtU6pFwAGHRu4A1fKzcjB7DKlKwldTOzLAzolpcJSQwL2DkEGELjSe2G4eeqr8tWbWsZB0Pczaawr/jBUrUCWUbfRDdmmg7NIkMi5UgWTG27iXF63TzZf8ARwkrC1BbDqKI1UTrYs57IKUOLTZ5EqYsAywxyqCQ/YB3bvFT4BxwqU6FSASpXtJYObWIZmh1ocplhctzMWA+hyd5cMBytB1GM4uheUpwkr/EezNlzFMeoUuHBYd1ue5jSnrpThGdmLqID5jsFHdIaz3DWhCOKIEwy1zCCncrSFMA9xre+jd8bUuKUyRkkzAbuSS4JOv+wjD0/g2tR5otYYvJAYKuNLc/CIacVucg13iv5PEKCvIGLi558gkbwzUKysB+q+3+28Blg2dhoZ1PoIT6omxVrq23eY8lkk39kaDtPPnZzfsiTJpUsS2m5sLQKxPG0SJZUvdQH+3uv3xhK+IoJJ1yyeZiQHWBa7dtw19SxSY39VP1U/6fnCvgdJMrVesdLkQlbpI6wLage/thn9Qmcz5/zi5wUXVmYT3K6PlWmm5TDdw1xMaclRD9Vk/onmORZ4So3RMIhbJjjkVSGMeRwdotqj4yRNeSpBmIWesmblUhW+h0vfviFxxw90UtFbSSlJlLcTEIDiUoAEGwsgh76AjthAo63KQd4tWj4xlS5MtcgtMUwWhZJ0Yk7C5a/wDOEcmN4JJwXHkchNZYtN0yrU1JJgxQY7Mk/wBWplEEHuOvdBX0iYNKQZVbSpyyZ+YKR9SckkkamyhcNbqnmITZg3huOzLFMW3Sg2h+4f43mSQrRRKSEuT1Sd7EX1hl4WxRFSsJVK6JYIyTZL5geRSrMlXiHvzioZCm1hv4OxxcmaFgZjs8LZ9OlFuKGMWTc6Y3cU8fzpNSqn6OWJktQExaesFggKFlCxYgG1iCIY8G4jkVIL5ZK3sFKsp3O+h90DuOOGPXaQ1qZY9aSkEZXBWlN1JIdlKZyks7sIp9NYobv3wCGHHmhce/Jam4umfQpTvtzFxft0hR9Ik9qiSOs3q0q4ZtZnOF/AfSVNkSBJ6NKwHuou1gwA5A3btgrxnOXPXTTmbpKOnWwBZ1FZLMe2Gfh+CWPK79gWqnuigF6+PHkdY9FU+0R0hzlJykaXHwJeJtPhcxRZJtzOkdihEz1l+YjRVX+lBRHDIU4XNHgkfa8a1PCKFDqTANNvvftjWxlbkCF1GawWrUfRb/AFDSOtLSklwQfH7YkzOHZqGKQhTbO/uU32wZoeF6/KFCQesARpYG/OJ12U+egYmgUBuX2Bg0mnyoSnkBEr8W6wJB9WUpTMeskHta7RDmcMVxLinWPFP2KjSnFeTDs0yCO1VLeUQFBOlzpqPv4x4jhvEB/YL80/OJ1Lw7WHqrkqA8PsMa3x9yK/YAGif+0cdgaOtHh03pU2QZdlErNzqCkDtfeGhHCs4FxLUD4H4mOx4ZqN8/gw+2K+T3LuQl1/Dy1KWpISATYDVtNQWN+ccsB4YR0y/WUgyyghjfrEjQ8wH7oevxdn/UV7vnHNfD9T+aUfEfOK+S+y7kJeOzjQ0NJL9Xpp7zatvWJImsl5RBS7ZSQQ47Byhe/Gws34Pwzu9UH8UNPpSpFop6JMxOU56mx5HoYRJcqORqMzhkaTOppsMZ402gsOKXLqw7DHO/qib/AOqO8njIsUChw8JNiBShj3jNcQHFPHhp+UAWok/IxLTRXhBr8PA6Yfhf/o0/xRujiRYDihw0DS1IA3+qASUdsTZLkXAg8Ms15F8mGD8BWVxxOSXTS0KTzFM3/fEmX6SKsf2NJ4SSP++AsmlExQA8bWET5vDYy5ws6GzPcPYw3HIn9QlLFX0jFQekSbNGSZLp3Jsno7HzVE3EcSTNAz01GsHTpJAUH8TrFcSZipSjYHa4fTe8HKbG0lDFwrYBu3c7294grxv+UEpLyNH4w1MqWkSKekQE3AErKlJDhwAobQG/Hyu+pQf5X/8ASBuK1KMiCouDds7ubvpoOyF312R+al/sf+2JGF9ozKVdCNGwSY9BjdMt4AGNEoMS6XEFyjZiz69tjHESI5zksYppPhlptcoZ53Gi5lPNppktJRNCdz1FpKSlSfBLEWd4Wypi3KOIiX0ZBsl+3WKjCMOEjTk5O2ey5rwZweqyLCmeBUxRFst47pJDWiprcqN43tdl6+j7iIzEqSR1Eu/kdoqfj/D+gr56LFJIWltMqwFAdpGj7s8RcI4sm0pISxcglg2zM+rcxGcUcQpreimBGVaEqQslnU6syTbXcdkJYME8WVv+VhsuSEo2uwYgtFn4rOKZWHlif/h9Lp3KiqAuLWxUHoaDX/5fS6HsVHSx/UKTdogy6su5SrxSIkfhMBQTa++gHeQYi3/S90arJ5+aHhm2DoOSa99GHvjp60r84PL5QrKqyn835FJ98bIxAn6/+FSVRe8raNXSqP0k+ahFgTMblSUy0rV1ujlkgB/op3inpeLZQxMz/Ej5CGjiab+UQq95NP3XlpMDzNNIuCpj5S8USVM5KDeyvmLQTRjMrZQin01SU6lu8j5xLpcRSBmSq27H4iA0gnkt8VqToY8VWiKyHEBQgl9A5CSzns15xLpuJ1KSlXPmQ3nFqiqHxVYY5LqzCrKx4blu/wDlEr8IEhxvpYh994KtqMNMLzJ55xFmTe2AasclsormpQ2r3tCxWceyUkgGYpi1kN8VRvdEDKLJXpWl5pVJ+tUf/hiv5MoiH7EK5NZRUs0OAV1AZWtjLHOAk3DGuGjz2uzJZ5RPRaDH+wi/12C5ct9I7mkJF0xPkUpB0idTJ2N4S9R3wPSSoWZlK1zHKqp7AgmG6fhaVa6fCPZOESw6SXdrGzd333h3Dm8iGbGmqF3DVEdRIBBL3se3TWGOilqEsuRclmTp79Y6qoVJvLQnk+n+8c0T6iUcypfUe5Acdu9njoQlvOdOOwiYphMnISonpG52cdhA+7xD4dwyVmzTQkg9UOMwD6W2JOjiGP8ACMicoBctrghSrHk1trk+ECcTpJQUoImZFOFBjmTmc2LDW2vaIbxuVbXYpk23uR04gwGnlgqWiWUqe4SxAG7j490I/qtPzPv+cMtVxJNSFJUkLJDFRcaW0gF+F53P4/OGsWKaXIvPLC+BLpsPWo6Whnk8NhghJzzFAMEuydy5Ivyiw8P4YkJyhwfJjBxFDKBfIHYDw2jy+X4lb+U9DDSRj2UjieGLkKyrTlLPcbbQCrx1vAR9FVPD1PUrSZyFKbZ2B7D2RUnpfwuVT1wlyUhKehlqYcyVv8BDOk1fqva1zQrqMSh0I8N9BgFROITLkqL7tbzhQj6trZCRJQuV1VZUksN2Eb1moeGKa8mdNFSdMqiV6NZglZukCpl3QkOEkbKL2LQHq+FZ8sOqWptXZ0+YtDdWTJqZkxYsVuCQSNbHQjWIdPVTkZRnLJcDx+I7DaFI58r5bTHvRiuKKtxiVlmEEMWDxzoQCS/KDHHKf6S7M6Ek97qj3gXCk1M9UtakpSJalEnkCkdUbqvYR01Ose5+xznH9pt+8hKlA7mLeGGKqaehXJXKUlNHTyy85CSFoCgpJBUCCCWPbA3B/R1JWp5k1SkvYAZS3Mm8NWH+imQkLUiaoKVZJKUqZJ1d9SzwvHXwTqPLCT09fVwA/wAWZ3OV/wColfxxsnhyf9aV/nyv44RPS3w5KoaxEmUVKBkIWoqZyoqmAmwAFkiGX/8Az3Ry5s6rExCVkS5ZGYAt1lAs+msOvPLZuoW2q6CquGp5+lK/z5X8Uap4Tnc5B75sn+KLDr+DaLIr+iSjmKiRl1JLnt+W0AqXAESUZZVOAEgiyHLe0Re6ifOEZ/FNrrbyMQ0yn/MApXBtUR1USiOYmob3LgZ6RsRTIqUyyFGYmTTggKISGQBqnXQ6WLwMl+mBUsZJVHLSgaArOg7gw7hpHTj+i6etTNULKpqUhL85YNzyv2Pfwahlyz+uNfiBlGK+l2RqWqlrkkzUuoZSU5mIYswDuB1t32idJw8oly5hTlTMzFACncW1c2sREBVHJlCblWSoSywysCMz2PZldtYZnz0UlQ1GcJ1LaB+1mfwje5lbF2CJsnIkgFRB0fvFj2/KHThDhVCqdKyJil5lZ0pWEpUi2UHdmLuNxEHC8JVNPWS17EcrNbTsfsixsAw4ykhw1gNtPCLvkp9UKq5aKZby5ORf1pi8xyk+yAbAQJ4lxmdNABmBLBuqGPnr5RZFRhCFrK1XcMR28wdRCXxPwyEHMgKU+xJb3NBYyj5BStFWTaUqUVOT2n+cQayjUoizbafzh3Vh0hz1FPyCjrzeMn4NJOhUkagqJJflbbtaN3Ax8xrRycuHUo/5tVp3y42kJOx8DDPg2EoVRyUlzlmTmIfcofbsiajAZexbz+2PM/EH+8Sr9cHf0WRRwRT/AFyAaHDVFiAQe6xgr6i1lS76uxHv0gxTYUtN0qB7wPjrHZfSaEA7W/2ML48MpP5rLy5/YBLoAzZVHw0iJU0S0h0g82IhxHVT1ktzP+8ciApiGIOjae6HY4/KYq8r8oT5JUbFJ8iIkGhQ3WBJ2b+cNKqYAtYGOcuSla1I0Kd31sDpyv7jDULiBm1LwKdRgzpKsvK7Ed9jr3vA04AtRZKST2D7tD4UoQQmYts2gO7EA9wuPMR1nKky1FJmSkrAKsrjOwc2S7nTlD0M8oqhSeCLZWdfw0v6RS/mfMC/nA38XO0eR+UGuFeJzX4rNRLWs0yqfPLQoAZVJMkEkXYv0mh3iwPwR3++DLVZEY+zQYl4RZAGzawXlJBaBmCh0gQ0UNEn2iHjxk/qZ6OclFHaXIAS8UR6bpubEElv7CWPJUyL7nVAQG1j5/8ATNNCsQDbSUA9+ZZtzsRHQ+G/xvwOfntwtiHH0uMXSqRLtrLR+6I+aIvjATnp5Krh5aLEMdBt93Bhv4mvli/vK0KTkz2rS9xpEVSA8EatJJAjPU45kZ0jptFU+kUf0pP/AEk/Fcaej7/ij/01fFMd/SYhqtI/5Sf3lxH9Hp/piRzQse5/sjtp/u34HIf/AGPxLZoK5SNIO0WMTD9Iwsy03ghJnkG0cKa9jq7U+yvPTdOUuullWvq6P35sSPQbVFFTUAFnkv5LR84i+k+mmT6+RLlpK1rkoSlI1Jzzfu50gz6LOG6mjrFKqpKkJmSJqEqcKBUmZKJDpJGgLc7s8dhyX2Sr5o5e2s3XFlufjBlSytYkUeMy1kBwIU8bmhJIgDT4nlVbWORHfMeeCFFJVoaYsfpK+Ji5OIilM2SopSf6NSkvluBLTsbnuGvlFNVntr/WV8TFs8VLeokIVLzo9VpWuAc3RptcEKPhaPSvo5K7BUqlQJc4IKuoQi61ZQJrXCVAlgFDts8FErzSJEnrdIJq3AuCFKLh97Fy1rGAEzpTNATJMskhyJaQDlDkjKXKmHLyglIlr6WndZXdWV0WSAHcE7OBbt1MUzSLT4FKVEiz6sNAGBFvHs28XtIiquB6wpmguesEoAPfsXPPWLWBe8aRhmkxbByzdsJHF+PrScsvKxAOYMpxeHOtklaCkFid2f3RX2PYEiTdawp3LBeVR5sCPe8bjV8g52Kc2rU7mI0yv7oJ1EynAcS+4KWSe86eUCKxUk+wlSbcwz9l9IMqB2MSuK/VKGnJDlcyou2gRkHnmUnyMR8A9I3SzcnRklMtROUhlEkBJIfUEpHcTHWnp81BTshCj0lQ2ZTNeXowL+fyiJKwrMP6qSSkhwlJJBLN9W5IBF+UcTV7fVlxydTTtemrGCk4/krp1g5pc9KRqkhClKzAFKgVZRZ2UxuNYkUnGclAlJmqKpii6gArqy9StwkggJILC5EK9RgcpwZglhusD1rHrA3CmfWx7BHRGHSEsWByjVIBtp2kvYaecBjlSfBqSjQxVvGwmTVS0AGWDY3zMMruCLdYt5c4HVPFjUkglC0qSpJXsSAtOYEE2JDi/Y7RClUgsAgkIcJGuXSwcDK9uWnn4qRJUQgoB3brMxI20IdI2a0YeXnkpyglVDLJ4gCaGbUrd0ieq5uB0ismurJKIVF8TT5YXNCXnKBQoJUkFAzBlAkAEskWLe0YmTEJMvoyl0KcFBBKS2xBtqBY7gRymUspnyAO2wews/cw0io6uMLpMDKR7N4gWpNGZgUpZlqmZyR11TVyFSU2ZiQpFizuO+ETC6icK6fOUTnyKWgqIUckwu+pdxsXI02h/UhIDBI0tbYW+/dGJUNi3cbRUvimy0ofn/oE5ih6IZppKwT56JgSaZaEgIJKipYI2YeyRcg6bXi0/wDxKk/+Srf2Jf8A+6F8A9p+/NozKr7t8oFL41K/oX9/9GNxpg9alKSTtHGt4/yI/JhlPcnl2ROw3BsqipbKJ0tYeEe49wfIqgCXlr+sgBz3vYwOLxb/AJuju5OhbVxtmL5i58oQfSFXmfUpWfzSR5KX84uWZ6PKRUjJLBSsXEzVRPbsR2R2kcEyQlTgLUQHCkjKWc6F2uTDWLUYcUt0UxfIvUjtbo+bYvHA5qzS06k/mZQ8kJEEaP0dUYnmcqWlT/2ZuhPcNDEjE8NFECEt0CQMgOyW0fsNo1qtVDPFKKM6bF6cnbIJmKPtcoIUDKID3aEWv4gKla27IZ+DqshRmTEqCMtlaB/HW0LZMDjC2Nb/AGGBXDkhUwz1SpU2aAEgrGYBIzaA2dybtBldBJ6MIMqWAAQEoASz/VYBjCvVcYSpClJloVNmHrZEg3SXcuzaA9sLvCHFpXNKllSitSylJWTkFwNfasADyt2xSx5ZQ3eEBcVu+8KVmGzkHN0aspNtyOy28bS55R7YIPaGPvidPxYLmE5su2VVgdnF9ezthjFFJm/1gSoKABKgHsLdbXTeMOXiSCuTirYhyZHTVyJktLq6LITyTmWfB3uewQ00lKFS0olrSJktS77EK9oHZ8wTfZoj4HS+qrmpOU5iQnUnI5y3Pn47xNxGQGzym/JhRWh7KdmCgRp2iJOduk+lRmhWxioLnORmBIN9/OFSqqmLvDZV1lFULyKlql9In+sAYIIcuk+yHIbtEKmM8NzwuWJTzZSyEiaEkJBfKSr6oe77iG9PtXD4JNuitao9dX6x+Ji6+KOIDTdB1XHq9MqwJcdClJB2a79hAMV7xBwLPkZlpmS5qcqpliyilN1EJOoAvYmGL0hzT0kkD/ytMPHok+G/ujsxnGcbi7OS4OLqRBTiMxazOQCyRMKuqVa5HIcnR0jf2+2JuEpXOmJWtacoC0JcJsohP9mQMwZ/aDHR4UqZKgq5sWsRbtZ94b+E+vMUopDS7A6Oeq37x8op8FqmMEioyTJa7scwclnIyc2JPyEWtw3iQmyUnNmtr7uZilsSqVPlSHKSVhg5y/SI5gJUT4QS4ax5cpZlE+0QpD2SV7J/VULPzAveNXRSiXfms8DcTwqVUIIUgE89C/hA3AuKJU3qOAzuN0kbEHXnBKoxenQoJM+UlSrBJmJBPcCbxpMG17lY8QcMzZAz3ycyQL9zu8BJOHhbFbpHPaL1Wyk3AUD4g/ZCTi/BstSlFBWhy9+sxJLsAzDx3gin7gJQoCyaUGikCUrKlM2ddS1IdLy8zqSQApnIBGzWuYynRKUEkKUpAJZShLyh2SllILKSS9ySSSLvBadhYp5EmUFgsqcXMtStejJYJWMo0v1oBYouepQ6KrZKurlTJlkvcuVTZjs4b2PPWOXqKeVnQw36aJtVLJCSlcvKC6iGcjbKULIQTupXaGvbrUy7FZy75hc9W/0wm3OzRCpUqSQJs5ayLl1SkAAWZKZaU5WIfbkXYQOxCoplkoSubPnJJKHW/RqNsylghKUjYEg2ITdzANtvg0/vCEpbpSySc3WGZT5Cp9FFHbsSNdXv4tRIZiVM5SMhD+Kipg2tieW0R6KShKGXPUtbOtRWpaSrVTJWspCXNraNG06VKKWCU5QLMiWPFmtvp8YFOm+gb4OMuci/XBVuQDcizfyAjcqIuQdd3sbDUs194hUS1rAKihKCCQMhCmV7NisoSWY2S19Im2Bfq206wbwsW8IXypXQOzxSbuUgaOCfgND4GNlLOgb9u/k/ziHUYmhN0zGP1VHqbbKAIN9v9vTUJKUqbOC1wklvAl2v93hWUH20YbQSKy2p77H3OPOOPTp+sv8AZPzjgkBXWCjmOrpVfyIV7496P9M+U3+OAbYrsptnTh/GSsDMXhkn1YCHNmhA4WFxD5lBRcfdjD2ogo5KR6CrSYLo+KcysqQdbNBmTiKl9RwFblVmhAw21TNbmv8AegziSyHYkWGkXkxpSSRmk1Y6y1oSGA6TtD6x7jOBy6uUEKBQoA5CCeqebAsfGBOGqPq8r9UQUplnMi5gae1gZxfaFyr9HyAlIzAAEusDrEF/AFzyjtVcLzBStIn9ZCTtYpHYLgt3w71o6h7j8DAjCVFjfeCSySsxDJJxsr3BuGV9OFTpZVNEsZU9qVLJ7CCCjzOkRsawWo9blTZNNMcKaZldIAILlrAi5GZzpFwyUi53YXjjIUSouXtG1mle5/0I8vFUU7xFTLSpKlOAd+RGr7giDHDnEZAyzRmTpnD22GZN/OJfGOqx+mv/ALYScxALFr7QaEVkxpSGB8TxIiZN6OSvpAASrmGLCxuxbVmgJQ+kylExUlcuYhyUkm7sd9xp2xWGKV01MwFMxaXBBZRDh92N4Fy1EzXJJJJcnXSGcfw7G1z7CmTUtcJeS48RnZwoomy0IWhRlJSOqt+qQpQ0PWHV7oDcPTJ8klCZiuiB0v1eX6r3BHZAThgupCTdOfQ6XsbdohzkJB6dxuPi3wgU4+knDv8A9GoPf8xDqsVp5M4qWkqRN6S+QDKhZOaXbVIJLEN7UCvSRMSK1KUJUR6tS5Wc26MM9+QF4hcTpHQItuv4wc4r/wCJH92of3Ew7pYKMXIS1b5SFemmZWJSSo2IMwN4DKSNOcMOFVIzTAkpIsOqSbjtIG/ZtC1iJ/Lt/wA0fGGTC1ku5J6x9yUwy+hWL5O1elKh0ssuqWSlRb2S3aLi/viLOpRkSkAgJASUkl0ENuS40Hc1tINVksdYMLpL21tvAegWVElRJeWCXu+msQsiYnW1aUZ0z1qll84cghX6Qcg20a17AaQCRiC3zBJVzKQVG/Ms7mG6gH5Vtii42NzrzhYwqYoGpQCQkAHK9nzEO2jtaNRfBljNw7xfWyWyqUhO6VEfusQNRryPOG+X6Uptkqko7VXvztp8IrPfwP2x3RoIhT5LdnYuKillTylKUlc3MCdwUD6+vZfa0CZVaqcSk0c1KXHtiWAojrJcdISA45G7dx7cJpH4PpywcTZ4B3AOV/Nh5QQmSwE2AHWOgbnHM1Eksj/Acwr5EL+LJrVIKECnlgkJSFFU1agc2axSlNk3AbvOgjKCklUiEy5MogqKcxAKCtRNib2HdYDQCN+Iv6+i/wCov/7CzBGSHUAbgpDjm7u8BnKopeGSu2RyhQuyADcuT7nVazaAd0QqkIclSlKCrdU9UvyYAHZw97ROq5SUzklKQklCiWDOcyBt2RrWj2hsw+IgTk1SBNWCaSUETCEhRllAIQpXskEvlypOUZcttOXI9Zqw2Xo2fcpzp28T3kDxMeqQAVMAOuNO5McCPyq0/Rtba4L2jM1b5AMiSZlJKDumWX6zZXB8Qba3ESE4lIUXlzUk2e4v33hUoEhc6dnAUwS2a7a8+4eUSZFOgKDJT7J2G0bnpovtuwDYdXiKnIT+UGzFy3gQfdEb8JH81L81fwwMr5KfyZyh8ru13YQN9ZX9dXmYzHTRatGNzP/Z"/>
          <p:cNvSpPr>
            <a:spLocks noChangeAspect="1" noChangeArrowheads="1"/>
          </p:cNvSpPr>
          <p:nvPr/>
        </p:nvSpPr>
        <p:spPr bwMode="auto">
          <a:xfrm>
            <a:off x="155575" y="-1790700"/>
            <a:ext cx="65341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6" name="Imagem 5"/>
          <p:cNvPicPr>
            <a:picLocks noChangeAspect="1"/>
          </p:cNvPicPr>
          <p:nvPr/>
        </p:nvPicPr>
        <p:blipFill>
          <a:blip r:embed="rId5"/>
          <a:stretch>
            <a:fillRect/>
          </a:stretch>
        </p:blipFill>
        <p:spPr>
          <a:xfrm>
            <a:off x="124101" y="1393825"/>
            <a:ext cx="9163050" cy="5248275"/>
          </a:xfrm>
          <a:prstGeom prst="rect">
            <a:avLst/>
          </a:prstGeom>
        </p:spPr>
      </p:pic>
    </p:spTree>
    <p:extLst>
      <p:ext uri="{BB962C8B-B14F-4D97-AF65-F5344CB8AC3E}">
        <p14:creationId xmlns:p14="http://schemas.microsoft.com/office/powerpoint/2010/main" val="4135010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1" y="0"/>
            <a:ext cx="9144000" cy="6858000"/>
          </a:xfrm>
          <a:prstGeom prst="rect">
            <a:avLst/>
          </a:prstGeom>
        </p:spPr>
      </p:pic>
      <p:pic>
        <p:nvPicPr>
          <p:cNvPr id="8" name="Imagem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1752" y="5877272"/>
            <a:ext cx="767502" cy="755447"/>
          </a:xfrm>
          <a:prstGeom prst="rect">
            <a:avLst/>
          </a:prstGeom>
          <a:effectLst>
            <a:outerShdw blurRad="50800" dist="38100" dir="2700000" algn="tl" rotWithShape="0">
              <a:prstClr val="black">
                <a:alpha val="40000"/>
              </a:prstClr>
            </a:outerShdw>
          </a:effectLst>
        </p:spPr>
      </p:pic>
      <p:sp>
        <p:nvSpPr>
          <p:cNvPr id="5" name="AutoShape 4" descr="data:image/jpeg;base64,/9j/4AAQSkZJRgABAQAAAQABAAD/2wCEAAkGBxMTEhUSEhMWFhUXGBcYGBgYGSAdGhgYGB0XGBodGx0dHSggGholGxoYITEhJSkrLi4uFx8zODMtNygtLisBCgoKDg0OGxAQGy0lHyUtLS0tLS8xLy8tLS0tKy0tLS0tLS0tLS0tLS0tLS0tLS0tLS0tLS0tLS0tLS8tLS0tLf/AABEIAKoBKQMBIgACEQEDEQH/xAAcAAACAgMBAQAAAAAAAAAAAAAFBgQHAAIDAQj/xABSEAABAgQEAgYGBAoIBAQHAQABAhEAAwQhBRIxQQZREyJhcYGRBxQyobHRQlLB8BUWI1NicpKy0uEkM0N0gpOi8TRjc8IXVJTiJTWDs8PT4wj/xAAaAQACAwEBAAAAAAAAAAAAAAADBAABAgUG/8QAMhEAAgIBBAECAwUIAwAAAAAAAAECEQMEEiExQRNRBSIyFGGBofAjJDNCcZHR4RU08f/aAAwDAQACEQMRAD8Ao2MjIyIQyMjIyIQyMjZCCSw1iQugWC2Ul9G3im0i0myLGR3NIsapIjiRETTI012eRkZGRZRkXfWgdBQA6+oUv7qopCLxqv6ig/uFL+6qNw7KZDVKH3MYEXtbwMeva5+MbD7/AHeDlGBIjZKU/VjwEc/fGAjn74hDcxNpcKmzD+TQVnfKxykh2VfqliCxaB1j/MxtxLjSqaRLMhKRNSQsLZ2UpORS2+tlZAJdgYzOTXJYRqsGqJfWmSVpHNreYsIhTklJYgg8iL++CPD3EJmDpZmYKnygicAVBLgEZkgnqntF7xNpuEp61IQlPUCUgTVm2VnvdyXJs0ZjkslC8Jh7Pv4x75RaeHcK00kdZImK3Kw48E6CPcSwClmgjowg7KQMpHlY+MT1VZKKrMYD97QQxvDJlOvKu6T7K9lD7D2QN6T9Ie6CJ2Q2ZXPyEYUnd/dHmftTGpmnmmL4KB/pBp0mkoCUpfpKpyRr/UwvUMiWPoI/ZHyg56R57UVAS39bV6f/AEYTqXEYLppwi+QeaG+NDbTzgNA3cBBemxIj/eFCTXPE2RPJ0c90dWMoSOHl0mWHMWOMrGTvE6nxd94WaSgnLDpHg4do7ilnOGlrSOZH2tGZYsTAxzaiL9xsRiI5x2TUg6gHwBhek0JJGaaWPILfu9kwZkYXLb2pvf2+IHvhPJDHHydLDkzT7X5ksokqHWkyz3oSfiIjTsDoVnrUlOT/ANNP2CO4oZaASVzAAWuUn4RrPmS0B0rPeUuD3FwIX2xfQ1ukuwdO4JwxetKgfqlSf3SI4/8Ahvhf5pX+Yv8Aigsa0JDm3IKDPu41+2M/Cw+sPf8Awxj0W/Br1kvJ81RkZGQmNGRvKllRCUgkmwADknkBuY0i1/RTgIlmXUqlhU2bm6LNohI1V3kOX5d5gWbKsUNzNwg5ukceE/RbOOWdVK6IG4QPabtN27gPGHaTwfSIfqrXYjUjXxfyaGXIVEFSns77X0FonyKNOWyvD/ePO5ddlyT6pHSxwx448lbY/wAI0+R05km1md/ExXONcPlJIcJAc31PIR9Ly8MSpIEwBhcH77Qk8d4ZIVmVLACuYFrDkd/KGcWaeNKTf4BYvFn+Ta79z50Uho1hv4qo5aAMt1EbCw7zuYUI7OLIskdyOXnxelLaZF41Y/IUH9wpf3VdkUdF3VxPQUAAB/oFLqf0VQxDsAyPbkG74zMPuofONEltk/tR6Cdgnz/lByjdKk9nu+cdEqHZHPMrknyPyjEE8h+yflFoh0J/V+/hA3iJAWgE3YbdmnuaCYJ5RrOpytKkEa+47RnIrRABgs0pWkD2bFtuyLhwDGCUZfKKXpZuRQSdRbxEP3DlaWAu8c+d2EiWEurcXLRDn1rbwLFUSkqY290Qp8/NE8ECmLyOnp1oZyBnRzChdh3hx4xXxH60WDhFSCTy2hNxZGWdMAsM6mv2vDOmlaozLhg8Jfn5H5xnRjk/hHUg/cxoX7f2j84ZaMgb0oIJocPZJ/raq2v5mESThsyxUkgeA9+kWF6R6sooaA5UqPS1TPcAjodt/GKynVcyYWUpRdgBt2ADSMJwXLtsp3fAdoqwSjYpKha5sPP5xKlV0ycWlhc1TtlQLA69za3aO3D3BstaSueokvlCEEPo+rcotHA+H0IASlBSnRI0tzI3PPm8N+rOC54FnsnK4q37iPhlPNXleRMlvoZqkoQTuwU5Ih1wnhpdvyiEv9JIBbuIAg7UUVPJYlncWAcqV8++JdEp8uZJTm0ClXflZw/3EDnq5uPZUNJjUraOSMBQBebMJ/XUPjG0vCSncqHeX+Hv90G5aANi7DUW5a846SkKuWHb1v5Qm8sn2xv04rpC7NoFq0kA6e2p/cFfZEeVgyj7dKlL/mlEd/Z4Q4dI3tAp+HmLRuljpod31iLNJFPFFvkUUcMyzYpmtu0wjytbwIiZ+LVN+bmftq+cMarDnGZ08jFetP3J6MPZHxVGRkZGTZvJl5lBI1JA87ReHDEpakZkkiXISrQbAME6h1EJAttFHylsQRsQfKLpw7HEiXkzJVTrCSUJZK+epDEPqDrcdoDmwvJGkGw5NjHXhzEkADp5agoXTZ3fR+WkEJmJKTNIShTdo53sNIUKLGES1qnJGQKJSlCCxCkhLks4yurQmHnBcekzyopWEm3tEC5FwkHlfYxzMujtKN0Mymk3KrN5mJZksoMey79kLOM05UmyTcn3c+yCVesomZ09dIOcrF0gDVKjcAm/u0vHWoxmmTJWWZyBl3ymwI7GL+ccrJgk5Nyl0NYJuDThG7KI40SACBa9/kIR4fOP6qUZishdxYGzQiR6LQ36KsU+IfxmeRdtc3QUH9wpfovsrsikovCsA9XoHb/gKXUfoqh/H2IMHdJyJH+GPCon6ZH+FviY7Z09nk0eLq0jcftfyg5RzEgn6aj5RsmSfrHz+Ub+uJ5+UbJqEm7k+B+USiHJVK+6vMx6mmbdfmr5R16cHn7x9keGeBc2HPN/KI6RYExySUTErAcLuARvoYaMEmLLLCFBuaW0+/uiNPxqSgDok5lpdiQSpI3IfTfW94IYdiSp7WPiTrflCOR2+DSHKlmJWGVuG74Ql4kTPVTk3QohfgdIYzKmJY2bk8K+M0hTWTJwcZyCfIDzitraJdMb5LhIKWIteFDFppVOmEBTFR3I/wC2GXAKlK05Tu4HYTpCzNzAkFCnBIN9x/ig2nVJlSIwB5H9pX8Me5FfdSo6rWfq/fzjwAn6KfKGKMkTjWlRMpcOQskJ6SsOrkt0NngDhfDaTNcFvq9n2H3Qa9IdIqZQ0A6qWmVbmwAfoWs/NtIGcK1MxRZSWUgt+jbkQG8nhjTKLtNc+GJ6tzj80Xx5RZPD+GS5aWSBmLXbTu2ftgtISpKiFa7GBWF1JOovq33tByWc1mgGRvc7D4ktqo1r5aZiShYOUlLNq92L8n290GMJmKQEpUQtrhRseV/OItOWLBidh9/jEqnAUw+sFM36JYwvJ8UHS5si4xgxnTETkzZiVpCki5yh/wBEEBRDm5eCmHylJspWbQd9gL8tzbnHoQWcnQe6NkzXBKRpbv7RGG3VF0T30bV9OcRptKE9dHVLMw9k96dH1uGN47ylW+/3Ecq6cBYm2/dGSHJE9wk6Eh2P28o99YP1FeafnECbMdlMwHsmO+b7uIuiz43jIyMjRkyGTAsVIlKlFbFI6oLXBdwCdPCFuPQY1CW12Qv7gHhqnWjpqmalc1ChZC3SkJLgKsMzggv5Qy4nw6mZNlzqaZLSgKSVoCQxAuS41O14oHBOMp1OMuVC7M6gXZ32IeG7DfSmkICZqFhQsCg9UXdyDcnseA5YOfJpZJLkZcXxiqw6atASDJmXTn6zpAYvlNiBtygJj3GUqbLV+REpQ0UlT9XKxF9t2GrwG4j9IYmqBlZmBc5gDnUxT1gQ2ViQ27wjV+ILml1N3CFFpN31D8dYoLcl8xriFUZiys76d0RYyMh5JJUhCUnJtvsyLpxJSOhoMxL+oUuj8lcopaLqxFP5CguB/QKW7AnRXOCY+zDB4Es7L/1R0TJQfoqPnGpB06Y+AA+EcMhexmq/xtByggKZP1TG6JQ1AtEDORrLV/iWDG3rgH0R4JUfgGi7ITiP0vdHCqpukBluQCzKSC4L6u33vEY4g+nSDulmNpWJBKklXS2IN0/+6Jw+CBHB+FpKVEtzudYeMEwaWwIHYf5coVq2qKSCDrryMGcDxdWUJB742scV0Cch3l0aClmDbQKxqhGXOUBWUXBDuOyJNBVqIBItE9U0QKpRZpU0VXLUJU7K7aKA7CT8CDELGp6Ez15pgDnMxKR7V9x2xx/B9QivXLKs8wryggaj6JA2ASx84m+kLDkS6kZGAVLSSCHuCUu/aAIDi7YRgv1+VvMSfF/gI99dlHQo8n+yIMqnfRQ8EiO/QqGi1eR/ig9lBPGsEFZTUAGXImZV5thfohsPsiBN4QmUiwykFNySWBUXBFuYT2coccEm5KSmzF3XUah3BMtwxN7W1gnWYbTTCJk0OEXGY2S7W05bXZy0Xjy7H0By4/UTViXLxQyVddJUNUs7dxs58AYN4fxDnmpGRQlBJKlnc2ZIT7RuTA3FJcpZWiRNTLmS1KOZILAOwSoLWLuQGDn4RIn4BVJSlUtSmyjN0iRfW4UNHtsQNIPP05LngWh6keuRpoa4z1gJGRNwSR1iO75wRn18pIyBY5Ev5xWNEjEQtk5FKBbQgMTzFz57Q2YZhtQtJExUtN2JQnRTaObnbzhbJiin2M48smuhhpqozN2D68+7uieZiQwOje6BNHgq5SC83NyJ27nt7o0pcPM9K+kmLCtus2S9mSGD94MAajfD4DpuughUY7LQcqS/i5jkgzJysxOVIew1/lHKThMqQCQkqIvmV1j5mJVPOWpnIQBsGfnfb3RXC+kivyaVE4ISU6FmAP2c44esq5p8j8o44pNQT1hm5E+d4i/hqX+bHnGkuCNny5HkXFwr6Sulm5Kno0hS7KEqUEpTyV+Tfx7Ym1tbiyJihJVJqJZfo1S5dMCbsHBQ7jfXvhV6iMZbZJr9f1DrA2rTRSEZFlzuLcXlpEyaMkslnVSSUh+15LiGGm9IjSwChC5itWlSxl/0XMXPMo803/QkcLl5KUjI+ikekCkBSkolqL9ZXRoGUdnV60F5OMyJ6lerFKsqM+XoUGw2SyXJ7OcBetiu4v8At/s19ml7o+XY9j6YkYlUZkrVSIEkOVAy5Zm5LsrKkW55bnnErDsTTUJK5SUsLsqVLcgn6LAu0U9fjXh/l/kn2aXuj5cjI+qemP1Zf+Uj+GM6Y/Vl/wCUj+GMf8ji9n+X+Tf2Ofuj5Wi6sRQTIoOuU/0Cl07lQ/8ATH6sv/KR/DCzx6o9PK/u8rQADVew08Ia0mqhmm1FMDlwSxq2LCZPPMe1zHppB9V+8mPfD3n7I3Cif5E/KOgANJVO2iAO+/xaNhN5pPgn+ZMehI/Sf9Yt77RqhAS/Vbub5RCGKvce+3xTHNVLm3R5P8CIlN3+caGSHca/fsi6IZIGUMSG2YMPiYnYfV5FdlwfnEHow7lyex/tJibNkuArciCRYKaGugxezAwTk4nCBTLUDBOVUKjfBQ4omSek6bInpGbPu2jRWfFuKKXVzFLAypORLAEsnvPN/OGqTUgB1KA7zCRiM0la15CxKi7cyTbeBTSXRqJFTiYJYIPkPlEoBxuD+qn7UxAmKLOEkPpsD5gNHCcSA4WhvNoGEGHH8cNJQURSnMtU6pFwAGHRu4A1fKzcjB7DKlKwldTOzLAzolpcJSQwL2DkEGELjSe2G4eeqr8tWbWsZB0Pczaawr/jBUrUCWUbfRDdmmg7NIkMi5UgWTG27iXF63TzZf8ARwkrC1BbDqKI1UTrYs57IKUOLTZ5EqYsAywxyqCQ/YB3bvFT4BxwqU6FSASpXtJYObWIZmh1ocplhctzMWA+hyd5cMBytB1GM4uheUpwkr/EezNlzFMeoUuHBYd1ue5jSnrpThGdmLqID5jsFHdIaz3DWhCOKIEwy1zCCncrSFMA9xre+jd8bUuKUyRkkzAbuSS4JOv+wjD0/g2tR5otYYvJAYKuNLc/CIacVucg13iv5PEKCvIGLi558gkbwzUKysB+q+3+28Blg2dhoZ1PoIT6omxVrq23eY8lkk39kaDtPPnZzfsiTJpUsS2m5sLQKxPG0SJZUvdQH+3uv3xhK+IoJJ1yyeZiQHWBa7dtw19SxSY39VP1U/6fnCvgdJMrVesdLkQlbpI6wLage/thn9Qmcz5/zi5wUXVmYT3K6PlWmm5TDdw1xMaclRD9Vk/onmORZ4So3RMIhbJjjkVSGMeRwdotqj4yRNeSpBmIWesmblUhW+h0vfviFxxw90UtFbSSlJlLcTEIDiUoAEGwsgh76AjthAo63KQd4tWj4xlS5MtcgtMUwWhZJ0Yk7C5a/wDOEcmN4JJwXHkchNZYtN0yrU1JJgxQY7Mk/wBWplEEHuOvdBX0iYNKQZVbSpyyZ+YKR9SckkkamyhcNbqnmITZg3huOzLFMW3Sg2h+4f43mSQrRRKSEuT1Sd7EX1hl4WxRFSsJVK6JYIyTZL5geRSrMlXiHvzioZCm1hv4OxxcmaFgZjs8LZ9OlFuKGMWTc6Y3cU8fzpNSqn6OWJktQExaesFggKFlCxYgG1iCIY8G4jkVIL5ZK3sFKsp3O+h90DuOOGPXaQ1qZY9aSkEZXBWlN1JIdlKZyks7sIp9NYobv3wCGHHmhce/Jam4umfQpTvtzFxft0hR9Ik9qiSOs3q0q4ZtZnOF/AfSVNkSBJ6NKwHuou1gwA5A3btgrxnOXPXTTmbpKOnWwBZ1FZLMe2Gfh+CWPK79gWqnuigF6+PHkdY9FU+0R0hzlJykaXHwJeJtPhcxRZJtzOkdihEz1l+YjRVX+lBRHDIU4XNHgkfa8a1PCKFDqTANNvvftjWxlbkCF1GawWrUfRb/AFDSOtLSklwQfH7YkzOHZqGKQhTbO/uU32wZoeF6/KFCQesARpYG/OJ12U+egYmgUBuX2Bg0mnyoSnkBEr8W6wJB9WUpTMeskHta7RDmcMVxLinWPFP2KjSnFeTDs0yCO1VLeUQFBOlzpqPv4x4jhvEB/YL80/OJ1Lw7WHqrkqA8PsMa3x9yK/YAGif+0cdgaOtHh03pU2QZdlErNzqCkDtfeGhHCs4FxLUD4H4mOx4ZqN8/gw+2K+T3LuQl1/Dy1KWpISATYDVtNQWN+ccsB4YR0y/WUgyyghjfrEjQ8wH7oevxdn/UV7vnHNfD9T+aUfEfOK+S+y7kJeOzjQ0NJL9Xpp7zatvWJImsl5RBS7ZSQQ47Byhe/Gws34Pwzu9UH8UNPpSpFop6JMxOU56mx5HoYRJcqORqMzhkaTOppsMZ402gsOKXLqw7DHO/qib/AOqO8njIsUChw8JNiBShj3jNcQHFPHhp+UAWok/IxLTRXhBr8PA6Yfhf/o0/xRujiRYDihw0DS1IA3+qASUdsTZLkXAg8Ms15F8mGD8BWVxxOSXTS0KTzFM3/fEmX6SKsf2NJ4SSP++AsmlExQA8bWET5vDYy5ws6GzPcPYw3HIn9QlLFX0jFQekSbNGSZLp3Jsno7HzVE3EcSTNAz01GsHTpJAUH8TrFcSZipSjYHa4fTe8HKbG0lDFwrYBu3c7294grxv+UEpLyNH4w1MqWkSKekQE3AErKlJDhwAobQG/Hyu+pQf5X/8ASBuK1KMiCouDds7ubvpoOyF312R+al/sf+2JGF9ozKVdCNGwSY9BjdMt4AGNEoMS6XEFyjZiz69tjHESI5zksYppPhlptcoZ53Gi5lPNppktJRNCdz1FpKSlSfBLEWd4Wypi3KOIiX0ZBsl+3WKjCMOEjTk5O2ey5rwZweqyLCmeBUxRFst47pJDWiprcqN43tdl6+j7iIzEqSR1Eu/kdoqfj/D+gr56LFJIWltMqwFAdpGj7s8RcI4sm0pISxcglg2zM+rcxGcUcQpreimBGVaEqQslnU6syTbXcdkJYME8WVv+VhsuSEo2uwYgtFn4rOKZWHlif/h9Lp3KiqAuLWxUHoaDX/5fS6HsVHSx/UKTdogy6su5SrxSIkfhMBQTa++gHeQYi3/S90arJ5+aHhm2DoOSa99GHvjp60r84PL5QrKqyn835FJ98bIxAn6/+FSVRe8raNXSqP0k+ahFgTMblSUy0rV1ujlkgB/op3inpeLZQxMz/Ej5CGjiab+UQq95NP3XlpMDzNNIuCpj5S8USVM5KDeyvmLQTRjMrZQin01SU6lu8j5xLpcRSBmSq27H4iA0gnkt8VqToY8VWiKyHEBQgl9A5CSzns15xLpuJ1KSlXPmQ3nFqiqHxVYY5LqzCrKx4blu/wDlEr8IEhxvpYh994KtqMNMLzJ55xFmTe2AasclsormpQ2r3tCxWceyUkgGYpi1kN8VRvdEDKLJXpWl5pVJ+tUf/hiv5MoiH7EK5NZRUs0OAV1AZWtjLHOAk3DGuGjz2uzJZ5RPRaDH+wi/12C5ct9I7mkJF0xPkUpB0idTJ2N4S9R3wPSSoWZlK1zHKqp7AgmG6fhaVa6fCPZOESw6SXdrGzd333h3Dm8iGbGmqF3DVEdRIBBL3se3TWGOilqEsuRclmTp79Y6qoVJvLQnk+n+8c0T6iUcypfUe5Acdu9njoQlvOdOOwiYphMnISonpG52cdhA+7xD4dwyVmzTQkg9UOMwD6W2JOjiGP8ACMicoBctrghSrHk1trk+ECcTpJQUoImZFOFBjmTmc2LDW2vaIbxuVbXYpk23uR04gwGnlgqWiWUqe4SxAG7j490I/qtPzPv+cMtVxJNSFJUkLJDFRcaW0gF+F53P4/OGsWKaXIvPLC+BLpsPWo6Whnk8NhghJzzFAMEuydy5Ivyiw8P4YkJyhwfJjBxFDKBfIHYDw2jy+X4lb+U9DDSRj2UjieGLkKyrTlLPcbbQCrx1vAR9FVPD1PUrSZyFKbZ2B7D2RUnpfwuVT1wlyUhKehlqYcyVv8BDOk1fqva1zQrqMSh0I8N9BgFROITLkqL7tbzhQj6trZCRJQuV1VZUksN2Eb1moeGKa8mdNFSdMqiV6NZglZukCpl3QkOEkbKL2LQHq+FZ8sOqWptXZ0+YtDdWTJqZkxYsVuCQSNbHQjWIdPVTkZRnLJcDx+I7DaFI58r5bTHvRiuKKtxiVlmEEMWDxzoQCS/KDHHKf6S7M6Ek97qj3gXCk1M9UtakpSJalEnkCkdUbqvYR01Ose5+xznH9pt+8hKlA7mLeGGKqaehXJXKUlNHTyy85CSFoCgpJBUCCCWPbA3B/R1JWp5k1SkvYAZS3Mm8NWH+imQkLUiaoKVZJKUqZJ1d9SzwvHXwTqPLCT09fVwA/wAWZ3OV/wColfxxsnhyf9aV/nyv44RPS3w5KoaxEmUVKBkIWoqZyoqmAmwAFkiGX/8Az3Ry5s6rExCVkS5ZGYAt1lAs+msOvPLZuoW2q6CquGp5+lK/z5X8Uap4Tnc5B75sn+KLDr+DaLIr+iSjmKiRl1JLnt+W0AqXAESUZZVOAEgiyHLe0Re6ifOEZ/FNrrbyMQ0yn/MApXBtUR1USiOYmob3LgZ6RsRTIqUyyFGYmTTggKISGQBqnXQ6WLwMl+mBUsZJVHLSgaArOg7gw7hpHTj+i6etTNULKpqUhL85YNzyv2Pfwahlyz+uNfiBlGK+l2RqWqlrkkzUuoZSU5mIYswDuB1t32idJw8oly5hTlTMzFACncW1c2sREBVHJlCblWSoSywysCMz2PZldtYZnz0UlQ1GcJ1LaB+1mfwje5lbF2CJsnIkgFRB0fvFj2/KHThDhVCqdKyJil5lZ0pWEpUi2UHdmLuNxEHC8JVNPWS17EcrNbTsfsixsAw4ykhw1gNtPCLvkp9UKq5aKZby5ORf1pi8xyk+yAbAQJ4lxmdNABmBLBuqGPnr5RZFRhCFrK1XcMR28wdRCXxPwyEHMgKU+xJb3NBYyj5BStFWTaUqUVOT2n+cQayjUoizbafzh3Vh0hz1FPyCjrzeMn4NJOhUkagqJJflbbtaN3Ax8xrRycuHUo/5tVp3y42kJOx8DDPg2EoVRyUlzlmTmIfcofbsiajAZexbz+2PM/EH+8Sr9cHf0WRRwRT/AFyAaHDVFiAQe6xgr6i1lS76uxHv0gxTYUtN0qB7wPjrHZfSaEA7W/2ML48MpP5rLy5/YBLoAzZVHw0iJU0S0h0g82IhxHVT1ktzP+8ciApiGIOjae6HY4/KYq8r8oT5JUbFJ8iIkGhQ3WBJ2b+cNKqYAtYGOcuSla1I0Kd31sDpyv7jDULiBm1LwKdRgzpKsvK7Ed9jr3vA04AtRZKST2D7tD4UoQQmYts2gO7EA9wuPMR1nKky1FJmSkrAKsrjOwc2S7nTlD0M8oqhSeCLZWdfw0v6RS/mfMC/nA38XO0eR+UGuFeJzX4rNRLWs0yqfPLQoAZVJMkEkXYv0mh3iwPwR3++DLVZEY+zQYl4RZAGzawXlJBaBmCh0gQ0UNEn2iHjxk/qZ6OclFHaXIAS8UR6bpubEElv7CWPJUyL7nVAQG1j5/8ATNNCsQDbSUA9+ZZtzsRHQ+G/xvwOfntwtiHH0uMXSqRLtrLR+6I+aIvjATnp5Krh5aLEMdBt93Bhv4mvli/vK0KTkz2rS9xpEVSA8EatJJAjPU45kZ0jptFU+kUf0pP/AEk/Fcaej7/ij/01fFMd/SYhqtI/5Sf3lxH9Hp/piRzQse5/sjtp/u34HIf/AGPxLZoK5SNIO0WMTD9Iwsy03ghJnkG0cKa9jq7U+yvPTdOUuullWvq6P35sSPQbVFFTUAFnkv5LR84i+k+mmT6+RLlpK1rkoSlI1Jzzfu50gz6LOG6mjrFKqpKkJmSJqEqcKBUmZKJDpJGgLc7s8dhyX2Sr5o5e2s3XFlufjBlSytYkUeMy1kBwIU8bmhJIgDT4nlVbWORHfMeeCFFJVoaYsfpK+Ji5OIilM2SopSf6NSkvluBLTsbnuGvlFNVntr/WV8TFs8VLeokIVLzo9VpWuAc3RptcEKPhaPSvo5K7BUqlQJc4IKuoQi61ZQJrXCVAlgFDts8FErzSJEnrdIJq3AuCFKLh97Fy1rGAEzpTNATJMskhyJaQDlDkjKXKmHLyglIlr6WndZXdWV0WSAHcE7OBbt1MUzSLT4FKVEiz6sNAGBFvHs28XtIiquB6wpmguesEoAPfsXPPWLWBe8aRhmkxbByzdsJHF+PrScsvKxAOYMpxeHOtklaCkFid2f3RX2PYEiTdawp3LBeVR5sCPe8bjV8g52Kc2rU7mI0yv7oJ1EynAcS+4KWSe86eUCKxUk+wlSbcwz9l9IMqB2MSuK/VKGnJDlcyou2gRkHnmUnyMR8A9I3SzcnRklMtROUhlEkBJIfUEpHcTHWnp81BTshCj0lQ2ZTNeXowL+fyiJKwrMP6qSSkhwlJJBLN9W5IBF+UcTV7fVlxydTTtemrGCk4/krp1g5pc9KRqkhClKzAFKgVZRZ2UxuNYkUnGclAlJmqKpii6gArqy9StwkggJILC5EK9RgcpwZglhusD1rHrA3CmfWx7BHRGHSEsWByjVIBtp2kvYaecBjlSfBqSjQxVvGwmTVS0AGWDY3zMMruCLdYt5c4HVPFjUkglC0qSpJXsSAtOYEE2JDi/Y7RClUgsAgkIcJGuXSwcDK9uWnn4qRJUQgoB3brMxI20IdI2a0YeXnkpyglVDLJ4gCaGbUrd0ieq5uB0ismurJKIVF8TT5YXNCXnKBQoJUkFAzBlAkAEskWLe0YmTEJMvoyl0KcFBBKS2xBtqBY7gRymUspnyAO2wews/cw0io6uMLpMDKR7N4gWpNGZgUpZlqmZyR11TVyFSU2ZiQpFizuO+ETC6icK6fOUTnyKWgqIUckwu+pdxsXI02h/UhIDBI0tbYW+/dGJUNi3cbRUvimy0ofn/oE5ih6IZppKwT56JgSaZaEgIJKipYI2YeyRcg6bXi0/wDxKk/+Srf2Jf8A+6F8A9p+/NozKr7t8oFL41K/oX9/9GNxpg9alKSTtHGt4/yI/JhlPcnl2ROw3BsqipbKJ0tYeEe49wfIqgCXlr+sgBz3vYwOLxb/AJuju5OhbVxtmL5i58oQfSFXmfUpWfzSR5KX84uWZ6PKRUjJLBSsXEzVRPbsR2R2kcEyQlTgLUQHCkjKWc6F2uTDWLUYcUt0UxfIvUjtbo+bYvHA5qzS06k/mZQ8kJEEaP0dUYnmcqWlT/2ZuhPcNDEjE8NFECEt0CQMgOyW0fsNo1qtVDPFKKM6bF6cnbIJmKPtcoIUDKID3aEWv4gKla27IZ+DqshRmTEqCMtlaB/HW0LZMDjC2Nb/AGGBXDkhUwz1SpU2aAEgrGYBIzaA2dybtBldBJ6MIMqWAAQEoASz/VYBjCvVcYSpClJloVNmHrZEg3SXcuzaA9sLvCHFpXNKllSitSylJWTkFwNfasADyt2xSx5ZQ3eEBcVu+8KVmGzkHN0aspNtyOy28bS55R7YIPaGPvidPxYLmE5su2VVgdnF9ezthjFFJm/1gSoKABKgHsLdbXTeMOXiSCuTirYhyZHTVyJktLq6LITyTmWfB3uewQ00lKFS0olrSJktS77EK9oHZ8wTfZoj4HS+qrmpOU5iQnUnI5y3Pn47xNxGQGzym/JhRWh7KdmCgRp2iJOduk+lRmhWxioLnORmBIN9/OFSqqmLvDZV1lFULyKlql9In+sAYIIcuk+yHIbtEKmM8NzwuWJTzZSyEiaEkJBfKSr6oe77iG9PtXD4JNuitao9dX6x+Ji6+KOIDTdB1XHq9MqwJcdClJB2a79hAMV7xBwLPkZlpmS5qcqpliyilN1EJOoAvYmGL0hzT0kkD/ytMPHok+G/ujsxnGcbi7OS4OLqRBTiMxazOQCyRMKuqVa5HIcnR0jf2+2JuEpXOmJWtacoC0JcJsohP9mQMwZ/aDHR4UqZKgq5sWsRbtZ94b+E+vMUopDS7A6Oeq37x8op8FqmMEioyTJa7scwclnIyc2JPyEWtw3iQmyUnNmtr7uZilsSqVPlSHKSVhg5y/SI5gJUT4QS4ax5cpZlE+0QpD2SV7J/VULPzAveNXRSiXfms8DcTwqVUIIUgE89C/hA3AuKJU3qOAzuN0kbEHXnBKoxenQoJM+UlSrBJmJBPcCbxpMG17lY8QcMzZAz3ycyQL9zu8BJOHhbFbpHPaL1Wyk3AUD4g/ZCTi/BstSlFBWhy9+sxJLsAzDx3gin7gJQoCyaUGikCUrKlM2ddS1IdLy8zqSQApnIBGzWuYynRKUEkKUpAJZShLyh2SllILKSS9ySSSLvBadhYp5EmUFgsqcXMtStejJYJWMo0v1oBYouepQ6KrZKurlTJlkvcuVTZjs4b2PPWOXqKeVnQw36aJtVLJCSlcvKC6iGcjbKULIQTupXaGvbrUy7FZy75hc9W/0wm3OzRCpUqSQJs5ayLl1SkAAWZKZaU5WIfbkXYQOxCoplkoSubPnJJKHW/RqNsylghKUjYEg2ITdzANtvg0/vCEpbpSySc3WGZT5Cp9FFHbsSNdXv4tRIZiVM5SMhD+Kipg2tieW0R6KShKGXPUtbOtRWpaSrVTJWspCXNraNG06VKKWCU5QLMiWPFmtvp8YFOm+gb4OMuci/XBVuQDcizfyAjcqIuQdd3sbDUs194hUS1rAKihKCCQMhCmV7NisoSWY2S19Im2Bfq206wbwsW8IXypXQOzxSbuUgaOCfgND4GNlLOgb9u/k/ziHUYmhN0zGP1VHqbbKAIN9v9vTUJKUqbOC1wklvAl2v93hWUH20YbQSKy2p77H3OPOOPTp+sv8AZPzjgkBXWCjmOrpVfyIV7496P9M+U3+OAbYrsptnTh/GSsDMXhkn1YCHNmhA4WFxD5lBRcfdjD2ogo5KR6CrSYLo+KcysqQdbNBmTiKl9RwFblVmhAw21TNbmv8AegziSyHYkWGkXkxpSSRmk1Y6y1oSGA6TtD6x7jOBy6uUEKBQoA5CCeqebAsfGBOGqPq8r9UQUplnMi5gae1gZxfaFyr9HyAlIzAAEusDrEF/AFzyjtVcLzBStIn9ZCTtYpHYLgt3w71o6h7j8DAjCVFjfeCSySsxDJJxsr3BuGV9OFTpZVNEsZU9qVLJ7CCCjzOkRsawWo9blTZNNMcKaZldIAILlrAi5GZzpFwyUi53YXjjIUSouXtG1mle5/0I8vFUU7xFTLSpKlOAd+RGr7giDHDnEZAyzRmTpnD22GZN/OJfGOqx+mv/ALYScxALFr7QaEVkxpSGB8TxIiZN6OSvpAASrmGLCxuxbVmgJQ+kylExUlcuYhyUkm7sd9xp2xWGKV01MwFMxaXBBZRDh92N4Fy1EzXJJJJcnXSGcfw7G1z7CmTUtcJeS48RnZwoomy0IWhRlJSOqt+qQpQ0PWHV7oDcPTJ8klCZiuiB0v1eX6r3BHZAThgupCTdOfQ6XsbdohzkJB6dxuPi3wgU4+knDv8A9GoPf8xDqsVp5M4qWkqRN6S+QDKhZOaXbVIJLEN7UCvSRMSK1KUJUR6tS5Wc26MM9+QF4hcTpHQItuv4wc4r/wCJH92of3Ew7pYKMXIS1b5SFemmZWJSSo2IMwN4DKSNOcMOFVIzTAkpIsOqSbjtIG/ZtC1iJ/Lt/wA0fGGTC1ku5J6x9yUwy+hWL5O1elKh0ssuqWSlRb2S3aLi/viLOpRkSkAgJASUkl0ENuS40Hc1tINVksdYMLpL21tvAegWVElRJeWCXu+msQsiYnW1aUZ0z1qll84cghX6Qcg20a17AaQCRiC3zBJVzKQVG/Ms7mG6gH5Vtii42NzrzhYwqYoGpQCQkAHK9nzEO2jtaNRfBljNw7xfWyWyqUhO6VEfusQNRryPOG+X6Uptkqko7VXvztp8IrPfwP2x3RoIhT5LdnYuKillTylKUlc3MCdwUD6+vZfa0CZVaqcSk0c1KXHtiWAojrJcdISA45G7dx7cJpH4PpywcTZ4B3AOV/Nh5QQmSwE2AHWOgbnHM1Eksj/Acwr5EL+LJrVIKECnlgkJSFFU1agc2axSlNk3AbvOgjKCklUiEy5MogqKcxAKCtRNib2HdYDQCN+Iv6+i/wCov/7CzBGSHUAbgpDjm7u8BnKopeGSu2RyhQuyADcuT7nVazaAd0QqkIclSlKCrdU9UvyYAHZw97ROq5SUzklKQklCiWDOcyBt2RrWj2hsw+IgTk1SBNWCaSUETCEhRllAIQpXskEvlypOUZcttOXI9Zqw2Xo2fcpzp28T3kDxMeqQAVMAOuNO5McCPyq0/Rtba4L2jM1b5AMiSZlJKDumWX6zZXB8Qba3ESE4lIUXlzUk2e4v33hUoEhc6dnAUwS2a7a8+4eUSZFOgKDJT7J2G0bnpovtuwDYdXiKnIT+UGzFy3gQfdEb8JH81L81fwwMr5KfyZyh8ru13YQN9ZX9dXmYzHTRatGNzP/Z"/>
          <p:cNvSpPr>
            <a:spLocks noChangeAspect="1" noChangeArrowheads="1"/>
          </p:cNvSpPr>
          <p:nvPr/>
        </p:nvSpPr>
        <p:spPr bwMode="auto">
          <a:xfrm>
            <a:off x="155575" y="-1790700"/>
            <a:ext cx="65341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4" name="Aquecimento pens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5575" y="134633"/>
            <a:ext cx="8808913" cy="6606685"/>
          </a:xfrm>
          <a:prstGeom prst="rect">
            <a:avLst/>
          </a:prstGeom>
        </p:spPr>
      </p:pic>
    </p:spTree>
    <p:extLst>
      <p:ext uri="{BB962C8B-B14F-4D97-AF65-F5344CB8AC3E}">
        <p14:creationId xmlns:p14="http://schemas.microsoft.com/office/powerpoint/2010/main" val="29500514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 y="4090"/>
            <a:ext cx="9144000" cy="6858000"/>
          </a:xfrm>
          <a:prstGeom prst="rect">
            <a:avLst/>
          </a:prstGeom>
        </p:spPr>
      </p:pic>
      <p:sp>
        <p:nvSpPr>
          <p:cNvPr id="4" name="Retângulo 3"/>
          <p:cNvSpPr/>
          <p:nvPr/>
        </p:nvSpPr>
        <p:spPr>
          <a:xfrm>
            <a:off x="-1" y="330225"/>
            <a:ext cx="8022417" cy="90887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p:cNvSpPr>
            <a:spLocks noGrp="1"/>
          </p:cNvSpPr>
          <p:nvPr>
            <p:ph type="title"/>
          </p:nvPr>
        </p:nvSpPr>
        <p:spPr>
          <a:xfrm>
            <a:off x="6896" y="153599"/>
            <a:ext cx="8229600" cy="1143000"/>
          </a:xfrm>
        </p:spPr>
        <p:txBody>
          <a:bodyPr/>
          <a:lstStyle/>
          <a:p>
            <a:pPr algn="l"/>
            <a:r>
              <a:rPr lang="pt-BR" dirty="0"/>
              <a:t>Meio ambiente</a:t>
            </a:r>
          </a:p>
        </p:txBody>
      </p:sp>
      <p:sp>
        <p:nvSpPr>
          <p:cNvPr id="3" name="Espaço Reservado para Conteúdo 2"/>
          <p:cNvSpPr>
            <a:spLocks noGrp="1"/>
          </p:cNvSpPr>
          <p:nvPr>
            <p:ph idx="1"/>
          </p:nvPr>
        </p:nvSpPr>
        <p:spPr>
          <a:xfrm>
            <a:off x="251520" y="1619672"/>
            <a:ext cx="8686800" cy="4963690"/>
          </a:xfrm>
        </p:spPr>
        <p:txBody>
          <a:bodyPr>
            <a:normAutofit fontScale="85000" lnSpcReduction="10000"/>
          </a:bodyPr>
          <a:lstStyle/>
          <a:p>
            <a:pPr>
              <a:buFont typeface="Wingdings" panose="05000000000000000000" pitchFamily="2" charset="2"/>
              <a:buChar char="Ø"/>
            </a:pPr>
            <a:r>
              <a:rPr lang="pt-BR" dirty="0"/>
              <a:t>O meio ambiente é um sistema formado por elementos naturais e artificiais relacionados entre si e que são modificados pela ação humana. Trata-se do meio que condiciona a forma de vida da sociedade e que inclui valores naturais, sociais e culturais que existem num determinado local e momento.</a:t>
            </a:r>
          </a:p>
          <a:p>
            <a:pPr>
              <a:buFont typeface="Wingdings" panose="05000000000000000000" pitchFamily="2" charset="2"/>
              <a:buChar char="Ø"/>
            </a:pPr>
            <a:r>
              <a:rPr lang="pt-BR" dirty="0"/>
              <a:t>Os seres vivos, o solo, a água, o ar, os objetos físicos fabricados pelo homem e os elementos simbólicos (como as tradições, por exemplo) compõem o meio ambiente.</a:t>
            </a:r>
          </a:p>
          <a:p>
            <a:pPr>
              <a:buFont typeface="Wingdings" panose="05000000000000000000" pitchFamily="2" charset="2"/>
              <a:buChar char="Ø"/>
            </a:pPr>
            <a:r>
              <a:rPr lang="pt-BR" dirty="0"/>
              <a:t> Pode-se dizer que o meio ambiente inclui fatores físicos (como o clima e a geologia), biológicos (a população humana, a flora, a fauna, a água) e sécio-económicos</a:t>
            </a:r>
          </a:p>
        </p:txBody>
      </p:sp>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6025555"/>
            <a:ext cx="616853" cy="60716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4723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 y="0"/>
            <a:ext cx="9144000" cy="6858000"/>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752" y="5877272"/>
            <a:ext cx="767502" cy="755447"/>
          </a:xfrm>
          <a:prstGeom prst="rect">
            <a:avLst/>
          </a:prstGeom>
          <a:effectLst>
            <a:outerShdw blurRad="50800" dist="38100" dir="2700000" algn="tl" rotWithShape="0">
              <a:prstClr val="black">
                <a:alpha val="40000"/>
              </a:prstClr>
            </a:outerShdw>
          </a:effectLst>
        </p:spPr>
      </p:pic>
      <p:sp>
        <p:nvSpPr>
          <p:cNvPr id="2" name="Título 1"/>
          <p:cNvSpPr>
            <a:spLocks noGrp="1"/>
          </p:cNvSpPr>
          <p:nvPr>
            <p:ph type="title"/>
          </p:nvPr>
        </p:nvSpPr>
        <p:spPr/>
        <p:txBody>
          <a:bodyPr>
            <a:normAutofit fontScale="90000"/>
          </a:bodyPr>
          <a:lstStyle/>
          <a:p>
            <a:r>
              <a:rPr lang="pt-BR" b="1" dirty="0">
                <a:solidFill>
                  <a:srgbClr val="00B050"/>
                </a:solidFill>
              </a:rPr>
              <a:t>Agricultura e Pecuária</a:t>
            </a:r>
            <a:br>
              <a:rPr lang="pt-BR" b="1" dirty="0">
                <a:solidFill>
                  <a:srgbClr val="00B050"/>
                </a:solidFill>
              </a:rPr>
            </a:br>
            <a:endParaRPr lang="pt-BR" b="1" dirty="0">
              <a:solidFill>
                <a:srgbClr val="00B050"/>
              </a:solidFill>
            </a:endParaRPr>
          </a:p>
        </p:txBody>
      </p:sp>
      <p:sp>
        <p:nvSpPr>
          <p:cNvPr id="3" name="Espaço Reservado para Conteúdo 2"/>
          <p:cNvSpPr>
            <a:spLocks noGrp="1"/>
          </p:cNvSpPr>
          <p:nvPr>
            <p:ph idx="1"/>
          </p:nvPr>
        </p:nvSpPr>
        <p:spPr>
          <a:xfrm>
            <a:off x="457199" y="1348257"/>
            <a:ext cx="8229600" cy="4525963"/>
          </a:xfrm>
        </p:spPr>
        <p:txBody>
          <a:bodyPr>
            <a:noAutofit/>
          </a:bodyPr>
          <a:lstStyle/>
          <a:p>
            <a:r>
              <a:rPr lang="pt-BR" sz="2400" dirty="0"/>
              <a:t>Produtos químicos: pesticidas, herbicidas e </a:t>
            </a:r>
          </a:p>
          <a:p>
            <a:r>
              <a:rPr lang="pt-BR" sz="2400" dirty="0"/>
              <a:t>fertilizantes</a:t>
            </a:r>
          </a:p>
          <a:p>
            <a:r>
              <a:rPr lang="pt-BR" sz="2400" dirty="0"/>
              <a:t>Irrigação (uso de cerca de 70% da água das </a:t>
            </a:r>
          </a:p>
          <a:p>
            <a:r>
              <a:rPr lang="pt-BR" sz="2400" dirty="0"/>
              <a:t>bacias)</a:t>
            </a:r>
          </a:p>
          <a:p>
            <a:r>
              <a:rPr lang="pt-BR" sz="2400" dirty="0"/>
              <a:t>Transgênicos </a:t>
            </a:r>
          </a:p>
          <a:p>
            <a:r>
              <a:rPr lang="pt-BR" sz="2400" dirty="0"/>
              <a:t>Remoção da vegetação natural: </a:t>
            </a:r>
          </a:p>
          <a:p>
            <a:r>
              <a:rPr lang="pt-BR" sz="2400" dirty="0"/>
              <a:t>Destruição do solo: voçorocas; </a:t>
            </a:r>
          </a:p>
          <a:p>
            <a:r>
              <a:rPr lang="pt-BR" sz="2400" dirty="0"/>
              <a:t>Assoreamento dos rios.</a:t>
            </a:r>
          </a:p>
          <a:p>
            <a:r>
              <a:rPr lang="pt-BR" sz="2400" dirty="0"/>
              <a:t>Contaminação das águas</a:t>
            </a:r>
          </a:p>
          <a:p>
            <a:r>
              <a:rPr lang="pt-BR" sz="2400" dirty="0"/>
              <a:t>Biodiversidade: alteração dos ecossistemas</a:t>
            </a:r>
          </a:p>
          <a:p>
            <a:pPr marL="0" indent="0">
              <a:buNone/>
            </a:pPr>
            <a:endParaRPr lang="pt-BR" sz="2400" dirty="0"/>
          </a:p>
          <a:p>
            <a:r>
              <a:rPr lang="pt-BR" sz="2400" dirty="0"/>
              <a:t>Geração de metano: ruminantes</a:t>
            </a:r>
          </a:p>
          <a:p>
            <a:endParaRPr lang="pt-BR" sz="2400" dirty="0"/>
          </a:p>
        </p:txBody>
      </p:sp>
    </p:spTree>
    <p:extLst>
      <p:ext uri="{BB962C8B-B14F-4D97-AF65-F5344CB8AC3E}">
        <p14:creationId xmlns:p14="http://schemas.microsoft.com/office/powerpoint/2010/main" val="592072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 y="0"/>
            <a:ext cx="9144000" cy="6858000"/>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752" y="5877272"/>
            <a:ext cx="767502" cy="755447"/>
          </a:xfrm>
          <a:prstGeom prst="rect">
            <a:avLst/>
          </a:prstGeom>
          <a:effectLst>
            <a:outerShdw blurRad="50800" dist="38100" dir="2700000" algn="tl" rotWithShape="0">
              <a:prstClr val="black">
                <a:alpha val="40000"/>
              </a:prstClr>
            </a:outerShdw>
          </a:effectLst>
        </p:spPr>
      </p:pic>
      <p:sp>
        <p:nvSpPr>
          <p:cNvPr id="2" name="Título 1"/>
          <p:cNvSpPr>
            <a:spLocks noGrp="1"/>
          </p:cNvSpPr>
          <p:nvPr>
            <p:ph type="title"/>
          </p:nvPr>
        </p:nvSpPr>
        <p:spPr>
          <a:xfrm>
            <a:off x="457199" y="183947"/>
            <a:ext cx="8229600" cy="1143000"/>
          </a:xfrm>
        </p:spPr>
        <p:txBody>
          <a:bodyPr>
            <a:normAutofit fontScale="90000"/>
          </a:bodyPr>
          <a:lstStyle/>
          <a:p>
            <a:r>
              <a:rPr lang="pt-BR" b="1" dirty="0">
                <a:solidFill>
                  <a:srgbClr val="00B050"/>
                </a:solidFill>
              </a:rPr>
              <a:t>Indústria, Comércio e Serviços</a:t>
            </a:r>
            <a:br>
              <a:rPr lang="pt-BR" b="1" dirty="0">
                <a:solidFill>
                  <a:srgbClr val="00B050"/>
                </a:solidFill>
              </a:rPr>
            </a:br>
            <a:endParaRPr lang="pt-BR" b="1" dirty="0">
              <a:solidFill>
                <a:srgbClr val="00B050"/>
              </a:solidFill>
            </a:endParaRPr>
          </a:p>
        </p:txBody>
      </p:sp>
      <p:sp>
        <p:nvSpPr>
          <p:cNvPr id="3" name="Espaço Reservado para Conteúdo 2"/>
          <p:cNvSpPr>
            <a:spLocks noGrp="1"/>
          </p:cNvSpPr>
          <p:nvPr>
            <p:ph idx="1"/>
          </p:nvPr>
        </p:nvSpPr>
        <p:spPr>
          <a:xfrm>
            <a:off x="457199" y="980728"/>
            <a:ext cx="8229600" cy="4525963"/>
          </a:xfrm>
        </p:spPr>
        <p:txBody>
          <a:bodyPr>
            <a:noAutofit/>
          </a:bodyPr>
          <a:lstStyle/>
          <a:p>
            <a:pPr marL="0" indent="0">
              <a:buNone/>
            </a:pPr>
            <a:endParaRPr lang="pt-BR" sz="2400" dirty="0"/>
          </a:p>
          <a:p>
            <a:r>
              <a:rPr lang="pt-BR" sz="2400" dirty="0"/>
              <a:t>Grandes quantidades de matérias primas</a:t>
            </a:r>
          </a:p>
          <a:p>
            <a:pPr marL="0" indent="0">
              <a:buNone/>
            </a:pPr>
            <a:endParaRPr lang="pt-BR" sz="2400" dirty="0"/>
          </a:p>
          <a:p>
            <a:r>
              <a:rPr lang="pt-BR" sz="2400" dirty="0"/>
              <a:t>Uso desordenado de água: cobrança pelo uso</a:t>
            </a:r>
          </a:p>
          <a:p>
            <a:pPr marL="0" indent="0">
              <a:buNone/>
            </a:pPr>
            <a:endParaRPr lang="pt-BR" sz="2400" dirty="0"/>
          </a:p>
          <a:p>
            <a:r>
              <a:rPr lang="pt-BR" sz="2400" dirty="0"/>
              <a:t>Necessidade de energia</a:t>
            </a:r>
          </a:p>
          <a:p>
            <a:pPr marL="0" indent="0">
              <a:buNone/>
            </a:pPr>
            <a:endParaRPr lang="pt-BR" sz="2400" dirty="0"/>
          </a:p>
          <a:p>
            <a:r>
              <a:rPr lang="pt-BR" sz="2400" dirty="0"/>
              <a:t>Descarte de diversos resíduos: muitos perigosos</a:t>
            </a:r>
          </a:p>
          <a:p>
            <a:r>
              <a:rPr lang="pt-BR" sz="2400" dirty="0"/>
              <a:t>Poluição atmosférica: </a:t>
            </a:r>
          </a:p>
          <a:p>
            <a:pPr marL="0" indent="0">
              <a:buNone/>
            </a:pPr>
            <a:endParaRPr lang="pt-BR" sz="2400" dirty="0"/>
          </a:p>
          <a:p>
            <a:r>
              <a:rPr lang="pt-BR" sz="2400" dirty="0"/>
              <a:t>“Efeito bumerangue”</a:t>
            </a:r>
          </a:p>
          <a:p>
            <a:pPr marL="0" indent="0">
              <a:buNone/>
            </a:pPr>
            <a:endParaRPr lang="pt-BR" sz="2400" dirty="0"/>
          </a:p>
          <a:p>
            <a:r>
              <a:rPr lang="pt-BR" sz="2400" dirty="0"/>
              <a:t>Gases de efeito estufa</a:t>
            </a:r>
          </a:p>
          <a:p>
            <a:pPr marL="0" indent="0">
              <a:buNone/>
            </a:pPr>
            <a:endParaRPr lang="pt-BR" sz="2400" dirty="0"/>
          </a:p>
          <a:p>
            <a:r>
              <a:rPr lang="pt-BR" sz="2400" dirty="0"/>
              <a:t>Aquecimento Global</a:t>
            </a:r>
          </a:p>
          <a:p>
            <a:endParaRPr lang="pt-BR" sz="2400" dirty="0"/>
          </a:p>
        </p:txBody>
      </p:sp>
    </p:spTree>
    <p:extLst>
      <p:ext uri="{BB962C8B-B14F-4D97-AF65-F5344CB8AC3E}">
        <p14:creationId xmlns:p14="http://schemas.microsoft.com/office/powerpoint/2010/main" val="1029380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 y="0"/>
            <a:ext cx="9144000" cy="6858000"/>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752" y="5877272"/>
            <a:ext cx="767502" cy="755447"/>
          </a:xfrm>
          <a:prstGeom prst="rect">
            <a:avLst/>
          </a:prstGeom>
          <a:effectLst>
            <a:outerShdw blurRad="50800" dist="38100" dir="2700000" algn="tl" rotWithShape="0">
              <a:prstClr val="black">
                <a:alpha val="40000"/>
              </a:prstClr>
            </a:outerShdw>
          </a:effectLst>
        </p:spPr>
      </p:pic>
      <p:sp>
        <p:nvSpPr>
          <p:cNvPr id="2" name="Título 1"/>
          <p:cNvSpPr>
            <a:spLocks noGrp="1"/>
          </p:cNvSpPr>
          <p:nvPr>
            <p:ph type="title"/>
          </p:nvPr>
        </p:nvSpPr>
        <p:spPr/>
        <p:txBody>
          <a:bodyPr/>
          <a:lstStyle/>
          <a:p>
            <a:r>
              <a:rPr lang="pt-BR" b="1" dirty="0">
                <a:solidFill>
                  <a:srgbClr val="00B050"/>
                </a:solidFill>
              </a:rPr>
              <a:t>Urbanização</a:t>
            </a:r>
          </a:p>
        </p:txBody>
      </p:sp>
      <p:sp>
        <p:nvSpPr>
          <p:cNvPr id="3" name="Espaço Reservado para Conteúdo 2"/>
          <p:cNvSpPr>
            <a:spLocks noGrp="1"/>
          </p:cNvSpPr>
          <p:nvPr>
            <p:ph idx="1"/>
          </p:nvPr>
        </p:nvSpPr>
        <p:spPr>
          <a:xfrm>
            <a:off x="448606" y="1506197"/>
            <a:ext cx="8229600" cy="4853136"/>
          </a:xfrm>
        </p:spPr>
        <p:txBody>
          <a:bodyPr>
            <a:noAutofit/>
          </a:bodyPr>
          <a:lstStyle/>
          <a:p>
            <a:r>
              <a:rPr lang="pt-BR" sz="2400" dirty="0"/>
              <a:t>Impermeabilização do solo: enchentes</a:t>
            </a:r>
          </a:p>
          <a:p>
            <a:pPr marL="0" indent="0">
              <a:buNone/>
            </a:pPr>
            <a:endParaRPr lang="pt-BR" sz="2400" dirty="0"/>
          </a:p>
          <a:p>
            <a:r>
              <a:rPr lang="pt-BR" sz="2400" dirty="0"/>
              <a:t>Necessidade de abastecimento de água</a:t>
            </a:r>
          </a:p>
          <a:p>
            <a:pPr marL="0" indent="0">
              <a:buNone/>
            </a:pPr>
            <a:endParaRPr lang="pt-BR" sz="2400" dirty="0"/>
          </a:p>
          <a:p>
            <a:r>
              <a:rPr lang="pt-BR" sz="2400" dirty="0"/>
              <a:t>Geração de toneladas de resíduos sólidos </a:t>
            </a:r>
          </a:p>
          <a:p>
            <a:pPr marL="0" indent="0">
              <a:buNone/>
            </a:pPr>
            <a:r>
              <a:rPr lang="pt-BR" sz="2400" dirty="0"/>
              <a:t>e líquidos</a:t>
            </a:r>
          </a:p>
          <a:p>
            <a:pPr marL="0" indent="0">
              <a:buNone/>
            </a:pPr>
            <a:endParaRPr lang="pt-BR" sz="2400" dirty="0"/>
          </a:p>
          <a:p>
            <a:r>
              <a:rPr lang="pt-BR" sz="2400" dirty="0"/>
              <a:t>Poluição sonora e atmosférica</a:t>
            </a:r>
          </a:p>
          <a:p>
            <a:pPr marL="0" indent="0">
              <a:buNone/>
            </a:pPr>
            <a:endParaRPr lang="pt-BR" sz="2400" dirty="0"/>
          </a:p>
          <a:p>
            <a:r>
              <a:rPr lang="pt-BR" sz="2400" dirty="0"/>
              <a:t>Alteração do curso dos rios</a:t>
            </a:r>
          </a:p>
          <a:p>
            <a:pPr marL="0" indent="0">
              <a:buNone/>
            </a:pPr>
            <a:endParaRPr lang="pt-BR" sz="2400" dirty="0"/>
          </a:p>
          <a:p>
            <a:r>
              <a:rPr lang="pt-BR" sz="2400" dirty="0"/>
              <a:t>Doenças de veiculação hídrica</a:t>
            </a:r>
          </a:p>
          <a:p>
            <a:endParaRPr lang="pt-BR" sz="2400" dirty="0"/>
          </a:p>
          <a:p>
            <a:r>
              <a:rPr lang="pt-BR" sz="2400" dirty="0"/>
              <a:t>Problemas com favelas </a:t>
            </a:r>
          </a:p>
          <a:p>
            <a:endParaRPr lang="pt-BR" sz="2400" dirty="0"/>
          </a:p>
        </p:txBody>
      </p:sp>
    </p:spTree>
    <p:extLst>
      <p:ext uri="{BB962C8B-B14F-4D97-AF65-F5344CB8AC3E}">
        <p14:creationId xmlns:p14="http://schemas.microsoft.com/office/powerpoint/2010/main" val="38644169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 y="0"/>
            <a:ext cx="9144000" cy="6858000"/>
          </a:xfrm>
          <a:prstGeom prst="rect">
            <a:avLst/>
          </a:prstGeom>
        </p:spPr>
      </p:pic>
      <p:pic>
        <p:nvPicPr>
          <p:cNvPr id="8" name="Image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752" y="5877272"/>
            <a:ext cx="767502" cy="755447"/>
          </a:xfrm>
          <a:prstGeom prst="rect">
            <a:avLst/>
          </a:prstGeom>
          <a:effectLst>
            <a:outerShdw blurRad="50800" dist="38100" dir="2700000" algn="tl" rotWithShape="0">
              <a:prstClr val="black">
                <a:alpha val="40000"/>
              </a:prstClr>
            </a:outerShdw>
          </a:effectLst>
        </p:spPr>
      </p:pic>
      <p:sp>
        <p:nvSpPr>
          <p:cNvPr id="2" name="Título 1"/>
          <p:cNvSpPr>
            <a:spLocks noGrp="1"/>
          </p:cNvSpPr>
          <p:nvPr>
            <p:ph type="title"/>
          </p:nvPr>
        </p:nvSpPr>
        <p:spPr>
          <a:xfrm>
            <a:off x="537950" y="162139"/>
            <a:ext cx="8229600" cy="1143000"/>
          </a:xfrm>
        </p:spPr>
        <p:txBody>
          <a:bodyPr/>
          <a:lstStyle/>
          <a:p>
            <a:r>
              <a:rPr lang="pt-BR" b="1" dirty="0"/>
              <a:t>Turismo em Dores do Rio Preto</a:t>
            </a:r>
          </a:p>
        </p:txBody>
      </p:sp>
      <p:pic>
        <p:nvPicPr>
          <p:cNvPr id="4" name="Espaço Reservado para Conteúdo 3"/>
          <p:cNvPicPr>
            <a:picLocks noGrp="1" noChangeAspect="1"/>
          </p:cNvPicPr>
          <p:nvPr>
            <p:ph idx="1"/>
          </p:nvPr>
        </p:nvPicPr>
        <p:blipFill>
          <a:blip r:embed="rId5"/>
          <a:stretch>
            <a:fillRect/>
          </a:stretch>
        </p:blipFill>
        <p:spPr>
          <a:xfrm>
            <a:off x="5315261" y="1975806"/>
            <a:ext cx="3738433" cy="2381422"/>
          </a:xfrm>
          <a:prstGeom prst="rect">
            <a:avLst/>
          </a:prstGeom>
        </p:spPr>
      </p:pic>
      <p:pic>
        <p:nvPicPr>
          <p:cNvPr id="5" name="Imagem 4"/>
          <p:cNvPicPr>
            <a:picLocks noChangeAspect="1"/>
          </p:cNvPicPr>
          <p:nvPr/>
        </p:nvPicPr>
        <p:blipFill>
          <a:blip r:embed="rId6"/>
          <a:stretch>
            <a:fillRect/>
          </a:stretch>
        </p:blipFill>
        <p:spPr>
          <a:xfrm>
            <a:off x="468394" y="1348586"/>
            <a:ext cx="4762500" cy="3219450"/>
          </a:xfrm>
          <a:prstGeom prst="rect">
            <a:avLst/>
          </a:prstGeom>
        </p:spPr>
      </p:pic>
      <p:pic>
        <p:nvPicPr>
          <p:cNvPr id="6" name="Imagem 5"/>
          <p:cNvPicPr>
            <a:picLocks noChangeAspect="1"/>
          </p:cNvPicPr>
          <p:nvPr/>
        </p:nvPicPr>
        <p:blipFill>
          <a:blip r:embed="rId7"/>
          <a:stretch>
            <a:fillRect/>
          </a:stretch>
        </p:blipFill>
        <p:spPr>
          <a:xfrm>
            <a:off x="2605879" y="3973225"/>
            <a:ext cx="3932239" cy="2841328"/>
          </a:xfrm>
          <a:prstGeom prst="rect">
            <a:avLst/>
          </a:prstGeom>
        </p:spPr>
      </p:pic>
    </p:spTree>
    <p:extLst>
      <p:ext uri="{BB962C8B-B14F-4D97-AF65-F5344CB8AC3E}">
        <p14:creationId xmlns:p14="http://schemas.microsoft.com/office/powerpoint/2010/main" val="3555111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 y="0"/>
            <a:ext cx="9144000" cy="6858000"/>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752" y="5877272"/>
            <a:ext cx="767502" cy="755447"/>
          </a:xfrm>
          <a:prstGeom prst="rect">
            <a:avLst/>
          </a:prstGeom>
          <a:effectLst>
            <a:outerShdw blurRad="50800" dist="38100" dir="2700000" algn="tl" rotWithShape="0">
              <a:prstClr val="black">
                <a:alpha val="40000"/>
              </a:prstClr>
            </a:outerShdw>
          </a:effectLst>
        </p:spPr>
      </p:pic>
      <p:sp>
        <p:nvSpPr>
          <p:cNvPr id="2" name="Título 1"/>
          <p:cNvSpPr>
            <a:spLocks noGrp="1"/>
          </p:cNvSpPr>
          <p:nvPr>
            <p:ph type="title"/>
          </p:nvPr>
        </p:nvSpPr>
        <p:spPr/>
        <p:txBody>
          <a:bodyPr/>
          <a:lstStyle/>
          <a:p>
            <a:r>
              <a:rPr lang="pt-BR" dirty="0"/>
              <a:t>Atividades turísticas da cidade</a:t>
            </a:r>
          </a:p>
        </p:txBody>
      </p:sp>
      <p:sp>
        <p:nvSpPr>
          <p:cNvPr id="3" name="Espaço Reservado para Conteúdo 2"/>
          <p:cNvSpPr>
            <a:spLocks noGrp="1"/>
          </p:cNvSpPr>
          <p:nvPr>
            <p:ph idx="1"/>
          </p:nvPr>
        </p:nvSpPr>
        <p:spPr/>
        <p:txBody>
          <a:bodyPr/>
          <a:lstStyle/>
          <a:p>
            <a:endParaRPr lang="pt-BR"/>
          </a:p>
        </p:txBody>
      </p:sp>
    </p:spTree>
    <p:extLst>
      <p:ext uri="{BB962C8B-B14F-4D97-AF65-F5344CB8AC3E}">
        <p14:creationId xmlns:p14="http://schemas.microsoft.com/office/powerpoint/2010/main" val="26464099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 y="0"/>
            <a:ext cx="9144000" cy="6858000"/>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752" y="5877272"/>
            <a:ext cx="767502" cy="755447"/>
          </a:xfrm>
          <a:prstGeom prst="rect">
            <a:avLst/>
          </a:prstGeom>
          <a:effectLst>
            <a:outerShdw blurRad="50800" dist="38100" dir="2700000" algn="tl" rotWithShape="0">
              <a:prstClr val="black">
                <a:alpha val="40000"/>
              </a:prstClr>
            </a:outerShdw>
          </a:effectLst>
        </p:spPr>
      </p:pic>
      <p:sp>
        <p:nvSpPr>
          <p:cNvPr id="2" name="Título 1"/>
          <p:cNvSpPr>
            <a:spLocks noGrp="1"/>
          </p:cNvSpPr>
          <p:nvPr>
            <p:ph type="title"/>
          </p:nvPr>
        </p:nvSpPr>
        <p:spPr/>
        <p:txBody>
          <a:bodyPr>
            <a:normAutofit/>
          </a:bodyPr>
          <a:lstStyle/>
          <a:p>
            <a:r>
              <a:rPr lang="pt-BR" dirty="0"/>
              <a:t>Como  preservar o meio ambiente?</a:t>
            </a:r>
          </a:p>
        </p:txBody>
      </p:sp>
      <p:sp>
        <p:nvSpPr>
          <p:cNvPr id="3" name="Espaço Reservado para Conteúdo 2"/>
          <p:cNvSpPr>
            <a:spLocks noGrp="1"/>
          </p:cNvSpPr>
          <p:nvPr>
            <p:ph idx="1"/>
          </p:nvPr>
        </p:nvSpPr>
        <p:spPr/>
        <p:txBody>
          <a:bodyPr/>
          <a:lstStyle/>
          <a:p>
            <a:r>
              <a:rPr lang="pt-BR" dirty="0"/>
              <a:t>Economizar água;</a:t>
            </a:r>
          </a:p>
          <a:p>
            <a:r>
              <a:rPr lang="pt-BR" dirty="0"/>
              <a:t>Descarte correto do lixo, separação do lixo reciclado;</a:t>
            </a:r>
          </a:p>
          <a:p>
            <a:r>
              <a:rPr lang="pt-BR" dirty="0"/>
              <a:t>Consumo consciente: comprar apenas o necessário;</a:t>
            </a:r>
          </a:p>
          <a:p>
            <a:r>
              <a:rPr lang="pt-BR" dirty="0"/>
              <a:t>Não realizar queimadas, </a:t>
            </a:r>
          </a:p>
          <a:p>
            <a:endParaRPr lang="pt-BR" dirty="0"/>
          </a:p>
        </p:txBody>
      </p:sp>
    </p:spTree>
    <p:extLst>
      <p:ext uri="{BB962C8B-B14F-4D97-AF65-F5344CB8AC3E}">
        <p14:creationId xmlns:p14="http://schemas.microsoft.com/office/powerpoint/2010/main" val="2598720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 y="0"/>
            <a:ext cx="9144000" cy="6858000"/>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752" y="5877272"/>
            <a:ext cx="767502" cy="755447"/>
          </a:xfrm>
          <a:prstGeom prst="rect">
            <a:avLst/>
          </a:prstGeom>
          <a:effectLst>
            <a:outerShdw blurRad="50800" dist="38100" dir="2700000" algn="tl" rotWithShape="0">
              <a:prstClr val="black">
                <a:alpha val="40000"/>
              </a:prstClr>
            </a:outerShdw>
          </a:effectLst>
        </p:spPr>
      </p:pic>
      <p:sp>
        <p:nvSpPr>
          <p:cNvPr id="2" name="Título 1"/>
          <p:cNvSpPr>
            <a:spLocks noGrp="1"/>
          </p:cNvSpPr>
          <p:nvPr>
            <p:ph type="ctrTitle"/>
          </p:nvPr>
        </p:nvSpPr>
        <p:spPr>
          <a:xfrm>
            <a:off x="683568" y="476672"/>
            <a:ext cx="7772400" cy="1470025"/>
          </a:xfrm>
        </p:spPr>
        <p:txBody>
          <a:bodyPr/>
          <a:lstStyle/>
          <a:p>
            <a:r>
              <a:rPr lang="pt-BR" b="1" dirty="0"/>
              <a:t>O Novo Código Florestal</a:t>
            </a:r>
          </a:p>
        </p:txBody>
      </p:sp>
      <p:sp>
        <p:nvSpPr>
          <p:cNvPr id="3" name="Subtítulo 2"/>
          <p:cNvSpPr>
            <a:spLocks noGrp="1"/>
          </p:cNvSpPr>
          <p:nvPr>
            <p:ph type="subTitle" idx="1"/>
          </p:nvPr>
        </p:nvSpPr>
        <p:spPr>
          <a:xfrm>
            <a:off x="1331640" y="2060848"/>
            <a:ext cx="6400800" cy="3744416"/>
          </a:xfrm>
        </p:spPr>
        <p:txBody>
          <a:bodyPr>
            <a:normAutofit/>
          </a:bodyPr>
          <a:lstStyle/>
          <a:p>
            <a:pPr marL="457200" indent="-457200" algn="l">
              <a:buFont typeface="Arial" pitchFamily="34" charset="0"/>
              <a:buChar char="•"/>
            </a:pPr>
            <a:r>
              <a:rPr lang="pt-BR" b="1" dirty="0">
                <a:solidFill>
                  <a:schemeClr val="tx1"/>
                </a:solidFill>
              </a:rPr>
              <a:t>Conceitos Ligados ao Novo Código Florestal:</a:t>
            </a:r>
          </a:p>
          <a:p>
            <a:pPr marL="457200" indent="-457200" algn="l">
              <a:buFont typeface="Arial" pitchFamily="34" charset="0"/>
              <a:buChar char="•"/>
            </a:pPr>
            <a:r>
              <a:rPr lang="pt-BR" dirty="0">
                <a:solidFill>
                  <a:schemeClr val="tx1"/>
                </a:solidFill>
              </a:rPr>
              <a:t>Áreas de Preservação Permanente</a:t>
            </a:r>
          </a:p>
          <a:p>
            <a:pPr marL="457200" indent="-457200" algn="l">
              <a:buFont typeface="Arial" pitchFamily="34" charset="0"/>
              <a:buChar char="•"/>
            </a:pPr>
            <a:r>
              <a:rPr lang="pt-BR" dirty="0">
                <a:solidFill>
                  <a:schemeClr val="tx1"/>
                </a:solidFill>
              </a:rPr>
              <a:t>Reserva Legal</a:t>
            </a:r>
          </a:p>
          <a:p>
            <a:pPr marL="457200" indent="-457200" algn="l">
              <a:buFont typeface="Arial" pitchFamily="34" charset="0"/>
              <a:buChar char="•"/>
            </a:pPr>
            <a:r>
              <a:rPr lang="pt-BR" dirty="0">
                <a:solidFill>
                  <a:schemeClr val="tx1"/>
                </a:solidFill>
              </a:rPr>
              <a:t>Cotas de Reserva Ambiental</a:t>
            </a:r>
          </a:p>
          <a:p>
            <a:pPr marL="457200" indent="-457200" algn="l">
              <a:buFont typeface="Arial" pitchFamily="34" charset="0"/>
              <a:buChar char="•"/>
            </a:pPr>
            <a:r>
              <a:rPr lang="pt-BR" dirty="0">
                <a:solidFill>
                  <a:schemeClr val="tx1"/>
                </a:solidFill>
              </a:rPr>
              <a:t>Cadastro Ambiental Rural ( CAR)</a:t>
            </a:r>
          </a:p>
          <a:p>
            <a:pPr marL="457200" indent="-457200" algn="l">
              <a:buFont typeface="Arial" pitchFamily="34" charset="0"/>
              <a:buChar char="•"/>
            </a:pPr>
            <a:endParaRPr lang="pt-BR" dirty="0">
              <a:solidFill>
                <a:schemeClr val="tx1"/>
              </a:solidFill>
            </a:endParaRPr>
          </a:p>
        </p:txBody>
      </p:sp>
    </p:spTree>
    <p:extLst>
      <p:ext uri="{BB962C8B-B14F-4D97-AF65-F5344CB8AC3E}">
        <p14:creationId xmlns:p14="http://schemas.microsoft.com/office/powerpoint/2010/main" val="2326406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 y="0"/>
            <a:ext cx="9144000" cy="6858000"/>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752" y="5877272"/>
            <a:ext cx="767502" cy="755447"/>
          </a:xfrm>
          <a:prstGeom prst="rect">
            <a:avLst/>
          </a:prstGeom>
          <a:effectLst>
            <a:outerShdw blurRad="50800" dist="38100" dir="2700000" algn="tl" rotWithShape="0">
              <a:prstClr val="black">
                <a:alpha val="40000"/>
              </a:prstClr>
            </a:outerShdw>
          </a:effectLst>
        </p:spPr>
      </p:pic>
      <p:sp>
        <p:nvSpPr>
          <p:cNvPr id="2" name="Título 1"/>
          <p:cNvSpPr>
            <a:spLocks noGrp="1"/>
          </p:cNvSpPr>
          <p:nvPr>
            <p:ph type="title"/>
          </p:nvPr>
        </p:nvSpPr>
        <p:spPr/>
        <p:txBody>
          <a:bodyPr/>
          <a:lstStyle/>
          <a:p>
            <a:r>
              <a:rPr lang="pt-BR" b="1" dirty="0"/>
              <a:t>Áreas de Preservação Permanente</a:t>
            </a:r>
          </a:p>
        </p:txBody>
      </p:sp>
      <p:sp>
        <p:nvSpPr>
          <p:cNvPr id="3" name="Espaço Reservado para Conteúdo 2"/>
          <p:cNvSpPr>
            <a:spLocks noGrp="1"/>
          </p:cNvSpPr>
          <p:nvPr>
            <p:ph idx="1"/>
          </p:nvPr>
        </p:nvSpPr>
        <p:spPr/>
        <p:txBody>
          <a:bodyPr>
            <a:normAutofit fontScale="92500" lnSpcReduction="10000"/>
          </a:bodyPr>
          <a:lstStyle/>
          <a:p>
            <a:pPr algn="just"/>
            <a:r>
              <a:rPr lang="pt-BR" dirty="0"/>
              <a:t>As </a:t>
            </a:r>
            <a:r>
              <a:rPr lang="pt-BR" dirty="0" err="1"/>
              <a:t>APPs</a:t>
            </a:r>
            <a:r>
              <a:rPr lang="pt-BR" dirty="0"/>
              <a:t>, ou áreas de preservação permanente, são margens de rios, cursos d’água, lagos, lagoas e reservatórios, topos de morros e encostas com declividade elevada, cobertas ou não por vegetação nativa.</a:t>
            </a:r>
          </a:p>
          <a:p>
            <a:pPr algn="just"/>
            <a:r>
              <a:rPr lang="pt-BR" dirty="0"/>
              <a:t>Função ambiental das APPS: preservar os recursos hídricos, a paisagem, a estabilidade geológica, a biodiversidade, o fluxo gênico de fauna e flora, e de proteger o solo e assegurar o bem estar da população humana.</a:t>
            </a:r>
          </a:p>
        </p:txBody>
      </p:sp>
    </p:spTree>
    <p:extLst>
      <p:ext uri="{BB962C8B-B14F-4D97-AF65-F5344CB8AC3E}">
        <p14:creationId xmlns:p14="http://schemas.microsoft.com/office/powerpoint/2010/main" val="41215776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 y="0"/>
            <a:ext cx="9144000" cy="6858000"/>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752" y="5877272"/>
            <a:ext cx="767502" cy="755447"/>
          </a:xfrm>
          <a:prstGeom prst="rect">
            <a:avLst/>
          </a:prstGeom>
          <a:effectLst>
            <a:outerShdw blurRad="50800" dist="38100" dir="2700000" algn="tl" rotWithShape="0">
              <a:prstClr val="black">
                <a:alpha val="40000"/>
              </a:prstClr>
            </a:outerShdw>
          </a:effectLst>
        </p:spPr>
      </p:pic>
      <p:sp>
        <p:nvSpPr>
          <p:cNvPr id="2" name="Título 1"/>
          <p:cNvSpPr>
            <a:spLocks noGrp="1"/>
          </p:cNvSpPr>
          <p:nvPr>
            <p:ph type="title"/>
          </p:nvPr>
        </p:nvSpPr>
        <p:spPr/>
        <p:txBody>
          <a:bodyPr/>
          <a:lstStyle/>
          <a:p>
            <a:r>
              <a:rPr lang="pt-BR" b="1" dirty="0"/>
              <a:t>Áreas de Preservação Permanente</a:t>
            </a:r>
            <a:endParaRPr lang="pt-BR" dirty="0"/>
          </a:p>
        </p:txBody>
      </p:sp>
      <p:sp>
        <p:nvSpPr>
          <p:cNvPr id="3" name="Espaço Reservado para Conteúdo 2"/>
          <p:cNvSpPr>
            <a:spLocks noGrp="1"/>
          </p:cNvSpPr>
          <p:nvPr>
            <p:ph idx="1"/>
          </p:nvPr>
        </p:nvSpPr>
        <p:spPr/>
        <p:txBody>
          <a:bodyPr/>
          <a:lstStyle/>
          <a:p>
            <a:pPr algn="just"/>
            <a:r>
              <a:rPr lang="pt-BR" dirty="0"/>
              <a:t>As </a:t>
            </a:r>
            <a:r>
              <a:rPr lang="pt-BR" dirty="0" err="1"/>
              <a:t>APPs</a:t>
            </a:r>
            <a:r>
              <a:rPr lang="pt-BR" dirty="0"/>
              <a:t> são consideradas áreas mais sensíveis e sofrem riscos de erosão do solo, enchentes e deslizamentos. A retirada da vegetação nativa nessas áreas só pode ser autorizada em casos de obras de utilidade pública, de interesse social ou para atividades eventuais de baixo impacto ambiental.</a:t>
            </a:r>
          </a:p>
        </p:txBody>
      </p:sp>
    </p:spTree>
    <p:extLst>
      <p:ext uri="{BB962C8B-B14F-4D97-AF65-F5344CB8AC3E}">
        <p14:creationId xmlns:p14="http://schemas.microsoft.com/office/powerpoint/2010/main" val="923036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 y="0"/>
            <a:ext cx="9144000" cy="6858000"/>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752" y="5877272"/>
            <a:ext cx="767502" cy="755447"/>
          </a:xfrm>
          <a:prstGeom prst="rect">
            <a:avLst/>
          </a:prstGeom>
          <a:effectLst>
            <a:outerShdw blurRad="50800" dist="38100" dir="2700000" algn="tl" rotWithShape="0">
              <a:prstClr val="black">
                <a:alpha val="40000"/>
              </a:prstClr>
            </a:outerShdw>
          </a:effectLst>
        </p:spPr>
      </p:pic>
      <p:sp>
        <p:nvSpPr>
          <p:cNvPr id="2" name="Título 1"/>
          <p:cNvSpPr>
            <a:spLocks noGrp="1"/>
          </p:cNvSpPr>
          <p:nvPr>
            <p:ph type="title"/>
          </p:nvPr>
        </p:nvSpPr>
        <p:spPr/>
        <p:txBody>
          <a:bodyPr/>
          <a:lstStyle/>
          <a:p>
            <a:r>
              <a:rPr lang="pt-BR" b="1" dirty="0"/>
              <a:t>Áreas de Preservação Permanente</a:t>
            </a:r>
            <a:endParaRPr lang="pt-BR" dirty="0"/>
          </a:p>
        </p:txBody>
      </p:sp>
      <p:sp>
        <p:nvSpPr>
          <p:cNvPr id="3" name="Espaço Reservado para Conteúdo 2"/>
          <p:cNvSpPr>
            <a:spLocks noGrp="1"/>
          </p:cNvSpPr>
          <p:nvPr>
            <p:ph idx="1"/>
          </p:nvPr>
        </p:nvSpPr>
        <p:spPr/>
        <p:txBody>
          <a:bodyPr>
            <a:normAutofit fontScale="77500" lnSpcReduction="20000"/>
          </a:bodyPr>
          <a:lstStyle/>
          <a:p>
            <a:pPr algn="just"/>
            <a:r>
              <a:rPr lang="pt-BR" b="1" dirty="0"/>
              <a:t>Quais são as faixas mínimas a serem protegidas?</a:t>
            </a:r>
          </a:p>
          <a:p>
            <a:pPr marL="0" indent="0" algn="just">
              <a:buNone/>
            </a:pPr>
            <a:endParaRPr lang="pt-BR" b="1" dirty="0"/>
          </a:p>
          <a:p>
            <a:pPr algn="just"/>
            <a:r>
              <a:rPr lang="pt-BR" b="1" dirty="0"/>
              <a:t>O Código Florestal (art. 2º) estabelece:</a:t>
            </a:r>
          </a:p>
          <a:p>
            <a:pPr algn="just"/>
            <a:r>
              <a:rPr lang="pt-BR" sz="2800" dirty="0"/>
              <a:t>Art. 2° Consideram-se de preservação permanente, pelo só efeito desta Lei, as florestas e demais formas de vegetação natural situadas:</a:t>
            </a:r>
          </a:p>
          <a:p>
            <a:pPr algn="just"/>
            <a:r>
              <a:rPr lang="pt-BR" sz="2800" dirty="0"/>
              <a:t> a) ao longo dos rios ou de qualquer curso d’água desde o seu nível mais alto em faixa marginal cuja largura mínima será: </a:t>
            </a:r>
          </a:p>
          <a:p>
            <a:pPr algn="just"/>
            <a:r>
              <a:rPr lang="pt-BR" sz="2800" dirty="0"/>
              <a:t>1 - de 30 (trinta) metros para os cursos d’água de menos de 10 (dez) metros de largura; (Redação dada pela Lei nº 7.803 de 18.7.1989) </a:t>
            </a:r>
          </a:p>
          <a:p>
            <a:pPr algn="just"/>
            <a:r>
              <a:rPr lang="pt-BR" sz="2800" dirty="0"/>
              <a:t>2 - de 50 (cinquenta) metros para os cursos d’água que tenham de 10 (dez) a 50 (cinquenta) metros de largura; (Redação dada pela Lei nº 7.803 de 18.7.1989</a:t>
            </a:r>
          </a:p>
        </p:txBody>
      </p:sp>
    </p:spTree>
    <p:extLst>
      <p:ext uri="{BB962C8B-B14F-4D97-AF65-F5344CB8AC3E}">
        <p14:creationId xmlns:p14="http://schemas.microsoft.com/office/powerpoint/2010/main" val="4166876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 y="0"/>
            <a:ext cx="9144000" cy="6858000"/>
          </a:xfrm>
          <a:prstGeom prst="rect">
            <a:avLst/>
          </a:prstGeom>
        </p:spPr>
      </p:pic>
      <p:sp>
        <p:nvSpPr>
          <p:cNvPr id="7" name="Retângulo 6"/>
          <p:cNvSpPr/>
          <p:nvPr/>
        </p:nvSpPr>
        <p:spPr>
          <a:xfrm>
            <a:off x="-1" y="330225"/>
            <a:ext cx="8022417" cy="90887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dirty="0"/>
          </a:p>
        </p:txBody>
      </p:sp>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6025555"/>
            <a:ext cx="616853" cy="607164"/>
          </a:xfrm>
          <a:prstGeom prst="rect">
            <a:avLst/>
          </a:prstGeom>
          <a:effectLst>
            <a:outerShdw blurRad="50800" dist="38100" dir="2700000" algn="tl" rotWithShape="0">
              <a:prstClr val="black">
                <a:alpha val="40000"/>
              </a:prstClr>
            </a:outerShdw>
          </a:effectLst>
        </p:spPr>
      </p:pic>
      <p:sp>
        <p:nvSpPr>
          <p:cNvPr id="2" name="Título 1"/>
          <p:cNvSpPr>
            <a:spLocks noGrp="1"/>
          </p:cNvSpPr>
          <p:nvPr>
            <p:ph type="title"/>
          </p:nvPr>
        </p:nvSpPr>
        <p:spPr>
          <a:xfrm>
            <a:off x="54018" y="187172"/>
            <a:ext cx="8229600" cy="1143000"/>
          </a:xfrm>
        </p:spPr>
        <p:txBody>
          <a:bodyPr/>
          <a:lstStyle/>
          <a:p>
            <a:pPr algn="l"/>
            <a:r>
              <a:rPr lang="pt-BR" dirty="0"/>
              <a:t>Sustentabilidade</a:t>
            </a:r>
          </a:p>
        </p:txBody>
      </p:sp>
      <p:sp>
        <p:nvSpPr>
          <p:cNvPr id="3" name="Espaço Reservado para Conteúdo 2"/>
          <p:cNvSpPr>
            <a:spLocks noGrp="1"/>
          </p:cNvSpPr>
          <p:nvPr>
            <p:ph idx="1"/>
          </p:nvPr>
        </p:nvSpPr>
        <p:spPr/>
        <p:txBody>
          <a:bodyPr>
            <a:normAutofit fontScale="92500" lnSpcReduction="20000"/>
          </a:bodyPr>
          <a:lstStyle/>
          <a:p>
            <a:r>
              <a:rPr lang="pt-BR" dirty="0"/>
              <a:t>Desenvolvimento Sustentável: “Melhoria da qualidade de vida para a geração presente, sem prejudicar as gerações futuras.”</a:t>
            </a:r>
          </a:p>
          <a:p>
            <a:pPr marL="0" indent="0">
              <a:buNone/>
            </a:pPr>
            <a:endParaRPr lang="pt-BR" dirty="0"/>
          </a:p>
          <a:p>
            <a:pPr marL="0" indent="0">
              <a:buNone/>
            </a:pPr>
            <a:r>
              <a:rPr lang="pt-BR" dirty="0"/>
              <a:t>• Atividade sustentável:</a:t>
            </a:r>
          </a:p>
          <a:p>
            <a:pPr marL="0" indent="0">
              <a:buNone/>
            </a:pPr>
            <a:r>
              <a:rPr lang="pt-BR" dirty="0"/>
              <a:t>– Ambientalmente correta</a:t>
            </a:r>
          </a:p>
          <a:p>
            <a:pPr marL="0" indent="0">
              <a:buNone/>
            </a:pPr>
            <a:r>
              <a:rPr lang="pt-BR" dirty="0"/>
              <a:t>– Socialmente justa</a:t>
            </a:r>
          </a:p>
          <a:p>
            <a:pPr marL="0" indent="0">
              <a:buNone/>
            </a:pPr>
            <a:r>
              <a:rPr lang="pt-BR" dirty="0"/>
              <a:t>– Economicamente viável</a:t>
            </a:r>
          </a:p>
          <a:p>
            <a:pPr marL="0" indent="0">
              <a:buNone/>
            </a:pPr>
            <a:r>
              <a:rPr lang="pt-BR" dirty="0"/>
              <a:t>– Culturalmente aceita</a:t>
            </a:r>
          </a:p>
          <a:p>
            <a:pPr marL="0" indent="0">
              <a:buNone/>
            </a:pPr>
            <a:r>
              <a:rPr lang="pt-BR" dirty="0"/>
              <a:t>– Espacialmente equilibrada</a:t>
            </a:r>
          </a:p>
          <a:p>
            <a:pPr marL="0" indent="0">
              <a:buNone/>
            </a:pPr>
            <a:endParaRPr lang="pt-BR" dirty="0"/>
          </a:p>
        </p:txBody>
      </p:sp>
      <p:pic>
        <p:nvPicPr>
          <p:cNvPr id="4" name="Image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2360" y="5671169"/>
            <a:ext cx="976894" cy="9615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32940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 y="0"/>
            <a:ext cx="9144000" cy="6858000"/>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752" y="5877272"/>
            <a:ext cx="767502" cy="755447"/>
          </a:xfrm>
          <a:prstGeom prst="rect">
            <a:avLst/>
          </a:prstGeom>
          <a:effectLst>
            <a:outerShdw blurRad="50800" dist="38100" dir="2700000" algn="tl" rotWithShape="0">
              <a:prstClr val="black">
                <a:alpha val="40000"/>
              </a:prstClr>
            </a:outerShdw>
          </a:effectLst>
        </p:spPr>
      </p:pic>
      <p:sp>
        <p:nvSpPr>
          <p:cNvPr id="2" name="Título 1"/>
          <p:cNvSpPr>
            <a:spLocks noGrp="1"/>
          </p:cNvSpPr>
          <p:nvPr>
            <p:ph type="title"/>
          </p:nvPr>
        </p:nvSpPr>
        <p:spPr/>
        <p:txBody>
          <a:bodyPr/>
          <a:lstStyle/>
          <a:p>
            <a:r>
              <a:rPr lang="pt-BR" b="1" dirty="0"/>
              <a:t>Áreas de Preservação Permanente</a:t>
            </a:r>
            <a:endParaRPr lang="pt-BR" dirty="0"/>
          </a:p>
        </p:txBody>
      </p:sp>
      <p:sp>
        <p:nvSpPr>
          <p:cNvPr id="3" name="Espaço Reservado para Conteúdo 2"/>
          <p:cNvSpPr>
            <a:spLocks noGrp="1"/>
          </p:cNvSpPr>
          <p:nvPr>
            <p:ph idx="1"/>
          </p:nvPr>
        </p:nvSpPr>
        <p:spPr/>
        <p:txBody>
          <a:bodyPr>
            <a:normAutofit fontScale="85000" lnSpcReduction="10000"/>
          </a:bodyPr>
          <a:lstStyle/>
          <a:p>
            <a:pPr algn="just"/>
            <a:r>
              <a:rPr lang="pt-BR" dirty="0"/>
              <a:t>3 - de 100 (cem) metros para os cursos d’água que tenham de 50 (cinquenta) a 200 (duzentos) metros de largura; (Redação dada pela Lei nº 7.803 de 18.7.1989)</a:t>
            </a:r>
          </a:p>
          <a:p>
            <a:pPr algn="just"/>
            <a:endParaRPr lang="pt-BR" dirty="0"/>
          </a:p>
          <a:p>
            <a:pPr algn="just"/>
            <a:r>
              <a:rPr lang="pt-BR" dirty="0"/>
              <a:t>4 - de 200 (duzentos) metros para os cursos d’água que tenham de 200 (duzentos) a 600 (seiscentos) metros de largura; (Redação dada pela Lei nº 7.803 de 18.7.1989) </a:t>
            </a:r>
          </a:p>
          <a:p>
            <a:pPr algn="just"/>
            <a:endParaRPr lang="pt-BR" dirty="0"/>
          </a:p>
          <a:p>
            <a:pPr algn="just"/>
            <a:r>
              <a:rPr lang="pt-BR" dirty="0"/>
              <a:t>5 - de 500 (quinhentos) metros para os cursos d’água que tenham largura superior a 600 (seiscentos) metros; (Incluído pela Lei nº 7.803 de 18.7.1989)</a:t>
            </a:r>
            <a:endParaRPr lang="pt-BR" b="1" dirty="0"/>
          </a:p>
          <a:p>
            <a:endParaRPr lang="pt-BR" dirty="0"/>
          </a:p>
        </p:txBody>
      </p:sp>
    </p:spTree>
    <p:extLst>
      <p:ext uri="{BB962C8B-B14F-4D97-AF65-F5344CB8AC3E}">
        <p14:creationId xmlns:p14="http://schemas.microsoft.com/office/powerpoint/2010/main" val="19591946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 y="0"/>
            <a:ext cx="9144000" cy="6858000"/>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752" y="5877272"/>
            <a:ext cx="767502" cy="755447"/>
          </a:xfrm>
          <a:prstGeom prst="rect">
            <a:avLst/>
          </a:prstGeom>
          <a:effectLst>
            <a:outerShdw blurRad="50800" dist="38100" dir="2700000" algn="tl" rotWithShape="0">
              <a:prstClr val="black">
                <a:alpha val="40000"/>
              </a:prstClr>
            </a:outerShdw>
          </a:effectLst>
        </p:spPr>
      </p:pic>
      <p:sp>
        <p:nvSpPr>
          <p:cNvPr id="2" name="Título 1"/>
          <p:cNvSpPr>
            <a:spLocks noGrp="1"/>
          </p:cNvSpPr>
          <p:nvPr>
            <p:ph type="title"/>
          </p:nvPr>
        </p:nvSpPr>
        <p:spPr/>
        <p:txBody>
          <a:bodyPr/>
          <a:lstStyle/>
          <a:p>
            <a:r>
              <a:rPr lang="pt-BR" b="1" dirty="0"/>
              <a:t>Áreas de Preservação Permanente</a:t>
            </a:r>
            <a:endParaRPr lang="pt-BR" dirty="0"/>
          </a:p>
        </p:txBody>
      </p:sp>
      <p:sp>
        <p:nvSpPr>
          <p:cNvPr id="3" name="Espaço Reservado para Conteúdo 2"/>
          <p:cNvSpPr>
            <a:spLocks noGrp="1"/>
          </p:cNvSpPr>
          <p:nvPr>
            <p:ph idx="1"/>
          </p:nvPr>
        </p:nvSpPr>
        <p:spPr/>
        <p:txBody>
          <a:bodyPr>
            <a:normAutofit fontScale="70000" lnSpcReduction="20000"/>
          </a:bodyPr>
          <a:lstStyle/>
          <a:p>
            <a:pPr algn="just"/>
            <a:r>
              <a:rPr lang="pt-BR" sz="3300" dirty="0"/>
              <a:t>b) ao redor das lagoas, lagos ou reservatórios d’água naturais ou artificiais;</a:t>
            </a:r>
          </a:p>
          <a:p>
            <a:pPr algn="just"/>
            <a:r>
              <a:rPr lang="pt-BR" sz="3300" dirty="0"/>
              <a:t>c) nas nascentes, ainda que intermitentes e nos chamados “olhos d’água”, qualquer que seja a sua situação topográfica, num raio mínimo de 50 (cinquenta) metros de largura; (Redação dada pela Lei nº 7.803 de 18.7.1989) </a:t>
            </a:r>
          </a:p>
          <a:p>
            <a:pPr algn="just"/>
            <a:r>
              <a:rPr lang="pt-BR" sz="3300" dirty="0"/>
              <a:t>d) no topo de morros, montes, montanhas e serras; </a:t>
            </a:r>
          </a:p>
          <a:p>
            <a:pPr algn="just"/>
            <a:r>
              <a:rPr lang="pt-BR" sz="3300" dirty="0"/>
              <a:t>e) nas encostas ou partes destas, com declividade superior a 45°, equivalente a 100% na linha de maior declive;</a:t>
            </a:r>
          </a:p>
          <a:p>
            <a:pPr algn="just"/>
            <a:r>
              <a:rPr lang="pt-BR" sz="3300" dirty="0"/>
              <a:t>f) nas restingas, como fixadoras de dunas ou estabilizadoras de mangues</a:t>
            </a:r>
            <a:r>
              <a:rPr lang="pt-BR" dirty="0"/>
              <a:t>;</a:t>
            </a:r>
          </a:p>
          <a:p>
            <a:pPr algn="just"/>
            <a:endParaRPr lang="pt-BR" dirty="0"/>
          </a:p>
        </p:txBody>
      </p:sp>
    </p:spTree>
    <p:extLst>
      <p:ext uri="{BB962C8B-B14F-4D97-AF65-F5344CB8AC3E}">
        <p14:creationId xmlns:p14="http://schemas.microsoft.com/office/powerpoint/2010/main" val="30395905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 y="0"/>
            <a:ext cx="9144000" cy="6858000"/>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752" y="5877272"/>
            <a:ext cx="767502" cy="755447"/>
          </a:xfrm>
          <a:prstGeom prst="rect">
            <a:avLst/>
          </a:prstGeom>
          <a:effectLst>
            <a:outerShdw blurRad="50800" dist="38100" dir="2700000" algn="tl" rotWithShape="0">
              <a:prstClr val="black">
                <a:alpha val="40000"/>
              </a:prstClr>
            </a:outerShdw>
          </a:effectLst>
        </p:spPr>
      </p:pic>
      <p:sp>
        <p:nvSpPr>
          <p:cNvPr id="2" name="Título 1"/>
          <p:cNvSpPr>
            <a:spLocks noGrp="1"/>
          </p:cNvSpPr>
          <p:nvPr>
            <p:ph type="title"/>
          </p:nvPr>
        </p:nvSpPr>
        <p:spPr/>
        <p:txBody>
          <a:bodyPr/>
          <a:lstStyle/>
          <a:p>
            <a:r>
              <a:rPr lang="pt-BR" b="1" dirty="0"/>
              <a:t>Áreas de Preservação Permanente</a:t>
            </a:r>
          </a:p>
        </p:txBody>
      </p:sp>
      <p:sp>
        <p:nvSpPr>
          <p:cNvPr id="3" name="Espaço Reservado para Conteúdo 2"/>
          <p:cNvSpPr>
            <a:spLocks noGrp="1"/>
          </p:cNvSpPr>
          <p:nvPr>
            <p:ph idx="1"/>
          </p:nvPr>
        </p:nvSpPr>
        <p:spPr/>
        <p:txBody>
          <a:bodyPr>
            <a:normAutofit fontScale="70000" lnSpcReduction="20000"/>
          </a:bodyPr>
          <a:lstStyle/>
          <a:p>
            <a:pPr algn="just"/>
            <a:r>
              <a:rPr lang="pt-BR" dirty="0"/>
              <a:t>g) nas bordas dos tabuleiros ou chapadas, a partir da linha de ruptura do relevo, em faixa nunca inferior a 100 (cem) metros em projeções horizontais; (Redação dada pela Lei nº 7.803 de 18.7.1989) </a:t>
            </a:r>
          </a:p>
          <a:p>
            <a:pPr algn="just"/>
            <a:r>
              <a:rPr lang="pt-BR" dirty="0"/>
              <a:t>h) em altitude superior a 1.800 (mil e oitocentos) metros, qualquer que seja a vegetação. (Redação dada pela Lei nº 7.803 de 18.7.1989) </a:t>
            </a:r>
          </a:p>
          <a:p>
            <a:pPr algn="just"/>
            <a:r>
              <a:rPr lang="pt-BR" dirty="0"/>
              <a:t>Parágrafo único. No caso de áreas urbanas, assim entendidas as compreendidas nos perímetros urbanos definidos por lei municipal, e nas regiões metropolitanas e aglomerações urbanas, em todo o território abrangido, </a:t>
            </a:r>
            <a:r>
              <a:rPr lang="pt-BR" dirty="0" err="1"/>
              <a:t>obervar-se-á</a:t>
            </a:r>
            <a:r>
              <a:rPr lang="pt-BR" dirty="0"/>
              <a:t> o disposto nos respectivos planos diretores e leis de uso do solo, respeitados os princípios e limites a que se refere este artigo. (Incluído pela Lei nº 7.803 de 18.7.1989)</a:t>
            </a:r>
          </a:p>
        </p:txBody>
      </p:sp>
    </p:spTree>
    <p:extLst>
      <p:ext uri="{BB962C8B-B14F-4D97-AF65-F5344CB8AC3E}">
        <p14:creationId xmlns:p14="http://schemas.microsoft.com/office/powerpoint/2010/main" val="41246174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 y="0"/>
            <a:ext cx="9144000" cy="6858000"/>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752" y="5877272"/>
            <a:ext cx="767502" cy="755447"/>
          </a:xfrm>
          <a:prstGeom prst="rect">
            <a:avLst/>
          </a:prstGeom>
          <a:effectLst>
            <a:outerShdw blurRad="50800" dist="38100" dir="2700000" algn="tl" rotWithShape="0">
              <a:prstClr val="black">
                <a:alpha val="40000"/>
              </a:prstClr>
            </a:outerShdw>
          </a:effectLst>
        </p:spPr>
      </p:pic>
      <p:sp>
        <p:nvSpPr>
          <p:cNvPr id="2" name="Título 1"/>
          <p:cNvSpPr>
            <a:spLocks noGrp="1"/>
          </p:cNvSpPr>
          <p:nvPr>
            <p:ph type="title"/>
          </p:nvPr>
        </p:nvSpPr>
        <p:spPr>
          <a:xfrm>
            <a:off x="467544" y="260648"/>
            <a:ext cx="8229600" cy="1143000"/>
          </a:xfrm>
        </p:spPr>
        <p:txBody>
          <a:bodyPr/>
          <a:lstStyle/>
          <a:p>
            <a:r>
              <a:rPr lang="pt-BR" b="1" dirty="0"/>
              <a:t>Área de Preservação Permanente</a:t>
            </a:r>
          </a:p>
        </p:txBody>
      </p:sp>
      <p:sp>
        <p:nvSpPr>
          <p:cNvPr id="3" name="Espaço Reservado para Conteúdo 2"/>
          <p:cNvSpPr>
            <a:spLocks noGrp="1"/>
          </p:cNvSpPr>
          <p:nvPr>
            <p:ph idx="1"/>
          </p:nvPr>
        </p:nvSpPr>
        <p:spPr/>
        <p:txBody>
          <a:bodyPr/>
          <a:lstStyle/>
          <a:p>
            <a:r>
              <a:rPr lang="pt-BR" b="1" dirty="0"/>
              <a:t>Recapitulando:</a:t>
            </a:r>
          </a:p>
          <a:p>
            <a:endParaRPr lang="pt-BR" b="1" dirty="0"/>
          </a:p>
        </p:txBody>
      </p:sp>
      <p:graphicFrame>
        <p:nvGraphicFramePr>
          <p:cNvPr id="4" name="Tabela 3"/>
          <p:cNvGraphicFramePr>
            <a:graphicFrameLocks noGrp="1"/>
          </p:cNvGraphicFramePr>
          <p:nvPr>
            <p:extLst>
              <p:ext uri="{D42A27DB-BD31-4B8C-83A1-F6EECF244321}">
                <p14:modId xmlns:p14="http://schemas.microsoft.com/office/powerpoint/2010/main" val="3518928045"/>
              </p:ext>
            </p:extLst>
          </p:nvPr>
        </p:nvGraphicFramePr>
        <p:xfrm>
          <a:off x="1259632" y="2564904"/>
          <a:ext cx="6096000" cy="222504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pPr algn="ctr"/>
                      <a:r>
                        <a:rPr lang="pt-BR" dirty="0"/>
                        <a:t>Largura</a:t>
                      </a:r>
                      <a:r>
                        <a:rPr lang="pt-BR" baseline="0" dirty="0"/>
                        <a:t> da APP</a:t>
                      </a:r>
                      <a:endParaRPr lang="pt-BR" dirty="0"/>
                    </a:p>
                  </a:txBody>
                  <a:tcPr/>
                </a:tc>
                <a:tc>
                  <a:txBody>
                    <a:bodyPr/>
                    <a:lstStyle/>
                    <a:p>
                      <a:pPr algn="ctr"/>
                      <a:r>
                        <a:rPr lang="pt-BR" dirty="0"/>
                        <a:t>Largura dos Cursos d´água</a:t>
                      </a:r>
                    </a:p>
                  </a:txBody>
                  <a:tcPr/>
                </a:tc>
                <a:extLst>
                  <a:ext uri="{0D108BD9-81ED-4DB2-BD59-A6C34878D82A}">
                    <a16:rowId xmlns:a16="http://schemas.microsoft.com/office/drawing/2014/main" val="10000"/>
                  </a:ext>
                </a:extLst>
              </a:tr>
              <a:tr h="370840">
                <a:tc>
                  <a:txBody>
                    <a:bodyPr/>
                    <a:lstStyle/>
                    <a:p>
                      <a:pPr algn="ctr"/>
                      <a:r>
                        <a:rPr lang="pt-BR" dirty="0"/>
                        <a:t>30 m</a:t>
                      </a:r>
                    </a:p>
                  </a:txBody>
                  <a:tcPr/>
                </a:tc>
                <a:tc>
                  <a:txBody>
                    <a:bodyPr/>
                    <a:lstStyle/>
                    <a:p>
                      <a:pPr algn="ctr"/>
                      <a:r>
                        <a:rPr lang="pt-BR" dirty="0"/>
                        <a:t>Menor que 10 m</a:t>
                      </a:r>
                    </a:p>
                  </a:txBody>
                  <a:tcPr/>
                </a:tc>
                <a:extLst>
                  <a:ext uri="{0D108BD9-81ED-4DB2-BD59-A6C34878D82A}">
                    <a16:rowId xmlns:a16="http://schemas.microsoft.com/office/drawing/2014/main" val="10001"/>
                  </a:ext>
                </a:extLst>
              </a:tr>
              <a:tr h="370840">
                <a:tc>
                  <a:txBody>
                    <a:bodyPr/>
                    <a:lstStyle/>
                    <a:p>
                      <a:pPr algn="ctr"/>
                      <a:r>
                        <a:rPr lang="pt-BR" dirty="0"/>
                        <a:t>50</a:t>
                      </a:r>
                      <a:r>
                        <a:rPr lang="pt-BR" baseline="0" dirty="0"/>
                        <a:t> m</a:t>
                      </a:r>
                      <a:endParaRPr lang="pt-BR" dirty="0"/>
                    </a:p>
                  </a:txBody>
                  <a:tcPr/>
                </a:tc>
                <a:tc>
                  <a:txBody>
                    <a:bodyPr/>
                    <a:lstStyle/>
                    <a:p>
                      <a:pPr algn="ctr"/>
                      <a:r>
                        <a:rPr lang="pt-BR" dirty="0"/>
                        <a:t>Entre 10 m e 50 m</a:t>
                      </a:r>
                    </a:p>
                  </a:txBody>
                  <a:tcPr/>
                </a:tc>
                <a:extLst>
                  <a:ext uri="{0D108BD9-81ED-4DB2-BD59-A6C34878D82A}">
                    <a16:rowId xmlns:a16="http://schemas.microsoft.com/office/drawing/2014/main" val="10002"/>
                  </a:ext>
                </a:extLst>
              </a:tr>
              <a:tr h="370840">
                <a:tc>
                  <a:txBody>
                    <a:bodyPr/>
                    <a:lstStyle/>
                    <a:p>
                      <a:pPr algn="ctr"/>
                      <a:r>
                        <a:rPr lang="pt-BR" dirty="0"/>
                        <a:t>100 m</a:t>
                      </a:r>
                    </a:p>
                  </a:txBody>
                  <a:tcPr/>
                </a:tc>
                <a:tc>
                  <a:txBody>
                    <a:bodyPr/>
                    <a:lstStyle/>
                    <a:p>
                      <a:pPr algn="ctr"/>
                      <a:r>
                        <a:rPr lang="pt-BR" dirty="0"/>
                        <a:t>Entre 50 e 200 m</a:t>
                      </a:r>
                    </a:p>
                  </a:txBody>
                  <a:tcPr/>
                </a:tc>
                <a:extLst>
                  <a:ext uri="{0D108BD9-81ED-4DB2-BD59-A6C34878D82A}">
                    <a16:rowId xmlns:a16="http://schemas.microsoft.com/office/drawing/2014/main" val="10003"/>
                  </a:ext>
                </a:extLst>
              </a:tr>
              <a:tr h="370840">
                <a:tc>
                  <a:txBody>
                    <a:bodyPr/>
                    <a:lstStyle/>
                    <a:p>
                      <a:pPr algn="ctr"/>
                      <a:r>
                        <a:rPr lang="pt-BR" dirty="0"/>
                        <a:t>200 m</a:t>
                      </a:r>
                    </a:p>
                  </a:txBody>
                  <a:tcPr/>
                </a:tc>
                <a:tc>
                  <a:txBody>
                    <a:bodyPr/>
                    <a:lstStyle/>
                    <a:p>
                      <a:pPr algn="ctr"/>
                      <a:r>
                        <a:rPr lang="pt-BR" dirty="0"/>
                        <a:t>Entre 200 e 600 m</a:t>
                      </a:r>
                    </a:p>
                  </a:txBody>
                  <a:tcPr/>
                </a:tc>
                <a:extLst>
                  <a:ext uri="{0D108BD9-81ED-4DB2-BD59-A6C34878D82A}">
                    <a16:rowId xmlns:a16="http://schemas.microsoft.com/office/drawing/2014/main" val="10004"/>
                  </a:ext>
                </a:extLst>
              </a:tr>
              <a:tr h="370840">
                <a:tc>
                  <a:txBody>
                    <a:bodyPr/>
                    <a:lstStyle/>
                    <a:p>
                      <a:pPr algn="ctr"/>
                      <a:r>
                        <a:rPr lang="pt-BR" dirty="0"/>
                        <a:t>500 m</a:t>
                      </a:r>
                    </a:p>
                  </a:txBody>
                  <a:tcPr/>
                </a:tc>
                <a:tc>
                  <a:txBody>
                    <a:bodyPr/>
                    <a:lstStyle/>
                    <a:p>
                      <a:pPr algn="ctr"/>
                      <a:r>
                        <a:rPr lang="pt-BR" dirty="0"/>
                        <a:t>Maior</a:t>
                      </a:r>
                      <a:r>
                        <a:rPr lang="pt-BR" baseline="0" dirty="0"/>
                        <a:t> que 600 m</a:t>
                      </a:r>
                      <a:endParaRPr lang="pt-BR"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534589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 y="0"/>
            <a:ext cx="9144000" cy="6858000"/>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752" y="5877272"/>
            <a:ext cx="767502" cy="755447"/>
          </a:xfrm>
          <a:prstGeom prst="rect">
            <a:avLst/>
          </a:prstGeom>
          <a:effectLst>
            <a:outerShdw blurRad="50800" dist="38100" dir="2700000" algn="tl" rotWithShape="0">
              <a:prstClr val="black">
                <a:alpha val="40000"/>
              </a:prstClr>
            </a:outerShdw>
          </a:effectLst>
        </p:spPr>
      </p:pic>
      <p:sp>
        <p:nvSpPr>
          <p:cNvPr id="2" name="Título 1"/>
          <p:cNvSpPr>
            <a:spLocks noGrp="1"/>
          </p:cNvSpPr>
          <p:nvPr>
            <p:ph type="title"/>
          </p:nvPr>
        </p:nvSpPr>
        <p:spPr/>
        <p:txBody>
          <a:bodyPr/>
          <a:lstStyle/>
          <a:p>
            <a:r>
              <a:rPr lang="pt-BR" b="1" dirty="0"/>
              <a:t>Áreas de Preservação Permanente</a:t>
            </a:r>
            <a:endParaRPr lang="pt-BR" dirty="0"/>
          </a:p>
        </p:txBody>
      </p:sp>
      <p:sp>
        <p:nvSpPr>
          <p:cNvPr id="3" name="Espaço Reservado para Conteúdo 2"/>
          <p:cNvSpPr>
            <a:spLocks noGrp="1"/>
          </p:cNvSpPr>
          <p:nvPr>
            <p:ph idx="1"/>
          </p:nvPr>
        </p:nvSpPr>
        <p:spPr/>
        <p:txBody>
          <a:bodyPr/>
          <a:lstStyle/>
          <a:p>
            <a:pPr algn="just"/>
            <a:r>
              <a:rPr lang="pt-BR" sz="2800" dirty="0"/>
              <a:t>As </a:t>
            </a:r>
            <a:r>
              <a:rPr lang="pt-BR" sz="2800" dirty="0" err="1"/>
              <a:t>APPs</a:t>
            </a:r>
            <a:r>
              <a:rPr lang="pt-BR" sz="2800" dirty="0"/>
              <a:t> contribuem para a minimização dos processos erosivos e dos seus efeitos negativos, dentre os quais a perda de solo fértil.</a:t>
            </a:r>
          </a:p>
          <a:p>
            <a:pPr algn="just"/>
            <a:endParaRPr lang="pt-BR" dirty="0"/>
          </a:p>
        </p:txBody>
      </p:sp>
      <p:graphicFrame>
        <p:nvGraphicFramePr>
          <p:cNvPr id="4" name="Tabela 3"/>
          <p:cNvGraphicFramePr>
            <a:graphicFrameLocks noGrp="1"/>
          </p:cNvGraphicFramePr>
          <p:nvPr>
            <p:extLst>
              <p:ext uri="{D42A27DB-BD31-4B8C-83A1-F6EECF244321}">
                <p14:modId xmlns:p14="http://schemas.microsoft.com/office/powerpoint/2010/main" val="2048725958"/>
              </p:ext>
            </p:extLst>
          </p:nvPr>
        </p:nvGraphicFramePr>
        <p:xfrm>
          <a:off x="1403648" y="3501009"/>
          <a:ext cx="6096000" cy="2411471"/>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726903">
                <a:tc>
                  <a:txBody>
                    <a:bodyPr/>
                    <a:lstStyle/>
                    <a:p>
                      <a:pPr algn="ctr"/>
                      <a:r>
                        <a:rPr lang="pt-BR" dirty="0"/>
                        <a:t>Tipo de Cobertura</a:t>
                      </a:r>
                    </a:p>
                  </a:txBody>
                  <a:tcPr/>
                </a:tc>
                <a:tc>
                  <a:txBody>
                    <a:bodyPr/>
                    <a:lstStyle/>
                    <a:p>
                      <a:pPr algn="ctr"/>
                      <a:r>
                        <a:rPr lang="pt-BR" dirty="0"/>
                        <a:t>Perda de solo por erosão em Kg/hectare/a</a:t>
                      </a:r>
                    </a:p>
                  </a:txBody>
                  <a:tcPr/>
                </a:tc>
                <a:extLst>
                  <a:ext uri="{0D108BD9-81ED-4DB2-BD59-A6C34878D82A}">
                    <a16:rowId xmlns:a16="http://schemas.microsoft.com/office/drawing/2014/main" val="10000"/>
                  </a:ext>
                </a:extLst>
              </a:tr>
              <a:tr h="421142">
                <a:tc>
                  <a:txBody>
                    <a:bodyPr/>
                    <a:lstStyle/>
                    <a:p>
                      <a:pPr algn="ctr"/>
                      <a:r>
                        <a:rPr lang="pt-BR" dirty="0"/>
                        <a:t>Mata Nativa</a:t>
                      </a:r>
                    </a:p>
                  </a:txBody>
                  <a:tcPr/>
                </a:tc>
                <a:tc>
                  <a:txBody>
                    <a:bodyPr/>
                    <a:lstStyle/>
                    <a:p>
                      <a:pPr algn="ctr"/>
                      <a:r>
                        <a:rPr lang="pt-BR" dirty="0"/>
                        <a:t>4 </a:t>
                      </a:r>
                    </a:p>
                  </a:txBody>
                  <a:tcPr/>
                </a:tc>
                <a:extLst>
                  <a:ext uri="{0D108BD9-81ED-4DB2-BD59-A6C34878D82A}">
                    <a16:rowId xmlns:a16="http://schemas.microsoft.com/office/drawing/2014/main" val="10001"/>
                  </a:ext>
                </a:extLst>
              </a:tr>
              <a:tr h="421142">
                <a:tc>
                  <a:txBody>
                    <a:bodyPr/>
                    <a:lstStyle/>
                    <a:p>
                      <a:pPr algn="ctr"/>
                      <a:r>
                        <a:rPr lang="pt-BR" dirty="0"/>
                        <a:t>Reflorestamento</a:t>
                      </a:r>
                    </a:p>
                  </a:txBody>
                  <a:tcPr/>
                </a:tc>
                <a:tc>
                  <a:txBody>
                    <a:bodyPr/>
                    <a:lstStyle/>
                    <a:p>
                      <a:pPr algn="ctr"/>
                      <a:r>
                        <a:rPr lang="pt-BR" dirty="0"/>
                        <a:t>40 </a:t>
                      </a:r>
                    </a:p>
                  </a:txBody>
                  <a:tcPr/>
                </a:tc>
                <a:extLst>
                  <a:ext uri="{0D108BD9-81ED-4DB2-BD59-A6C34878D82A}">
                    <a16:rowId xmlns:a16="http://schemas.microsoft.com/office/drawing/2014/main" val="10002"/>
                  </a:ext>
                </a:extLst>
              </a:tr>
              <a:tr h="421142">
                <a:tc>
                  <a:txBody>
                    <a:bodyPr/>
                    <a:lstStyle/>
                    <a:p>
                      <a:pPr algn="ctr"/>
                      <a:r>
                        <a:rPr lang="pt-BR" dirty="0"/>
                        <a:t>Pastagem </a:t>
                      </a:r>
                    </a:p>
                  </a:txBody>
                  <a:tcPr/>
                </a:tc>
                <a:tc>
                  <a:txBody>
                    <a:bodyPr/>
                    <a:lstStyle/>
                    <a:p>
                      <a:pPr algn="ctr"/>
                      <a:r>
                        <a:rPr lang="pt-BR" dirty="0"/>
                        <a:t>400 </a:t>
                      </a:r>
                    </a:p>
                  </a:txBody>
                  <a:tcPr/>
                </a:tc>
                <a:extLst>
                  <a:ext uri="{0D108BD9-81ED-4DB2-BD59-A6C34878D82A}">
                    <a16:rowId xmlns:a16="http://schemas.microsoft.com/office/drawing/2014/main" val="10003"/>
                  </a:ext>
                </a:extLst>
              </a:tr>
              <a:tr h="421142">
                <a:tc>
                  <a:txBody>
                    <a:bodyPr/>
                    <a:lstStyle/>
                    <a:p>
                      <a:pPr algn="ctr"/>
                      <a:r>
                        <a:rPr lang="pt-BR" dirty="0"/>
                        <a:t>Café</a:t>
                      </a:r>
                    </a:p>
                  </a:txBody>
                  <a:tcPr/>
                </a:tc>
                <a:tc>
                  <a:txBody>
                    <a:bodyPr/>
                    <a:lstStyle/>
                    <a:p>
                      <a:pPr algn="ctr"/>
                      <a:r>
                        <a:rPr lang="pt-BR" dirty="0"/>
                        <a:t>900</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236110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 y="0"/>
            <a:ext cx="9144000" cy="6858000"/>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752" y="5877272"/>
            <a:ext cx="767502" cy="755447"/>
          </a:xfrm>
          <a:prstGeom prst="rect">
            <a:avLst/>
          </a:prstGeom>
          <a:effectLst>
            <a:outerShdw blurRad="50800" dist="38100" dir="2700000" algn="tl" rotWithShape="0">
              <a:prstClr val="black">
                <a:alpha val="40000"/>
              </a:prstClr>
            </a:outerShdw>
          </a:effectLst>
        </p:spPr>
      </p:pic>
      <p:sp>
        <p:nvSpPr>
          <p:cNvPr id="2" name="Título 1"/>
          <p:cNvSpPr>
            <a:spLocks noGrp="1"/>
          </p:cNvSpPr>
          <p:nvPr>
            <p:ph type="title"/>
          </p:nvPr>
        </p:nvSpPr>
        <p:spPr/>
        <p:txBody>
          <a:bodyPr/>
          <a:lstStyle/>
          <a:p>
            <a:r>
              <a:rPr lang="pt-BR" b="1" dirty="0"/>
              <a:t>Reserva Legal</a:t>
            </a:r>
          </a:p>
        </p:txBody>
      </p:sp>
      <p:sp>
        <p:nvSpPr>
          <p:cNvPr id="3" name="Espaço Reservado para Conteúdo 2"/>
          <p:cNvSpPr>
            <a:spLocks noGrp="1"/>
          </p:cNvSpPr>
          <p:nvPr>
            <p:ph idx="1"/>
          </p:nvPr>
        </p:nvSpPr>
        <p:spPr/>
        <p:txBody>
          <a:bodyPr>
            <a:normAutofit fontScale="70000" lnSpcReduction="20000"/>
          </a:bodyPr>
          <a:lstStyle/>
          <a:p>
            <a:r>
              <a:rPr lang="pt-BR" b="1" dirty="0"/>
              <a:t>O que é uma reserva legal?</a:t>
            </a:r>
          </a:p>
          <a:p>
            <a:pPr algn="just"/>
            <a:r>
              <a:rPr lang="pt-BR" dirty="0"/>
              <a:t>A reserva legal é uma área localizada no interior da propriedade ou posse rural que deve ser mantida com a sua cobertura vegetal original. </a:t>
            </a:r>
          </a:p>
          <a:p>
            <a:pPr algn="just"/>
            <a:r>
              <a:rPr lang="pt-BR" b="1" dirty="0"/>
              <a:t>Qual a sua função?</a:t>
            </a:r>
          </a:p>
          <a:p>
            <a:pPr algn="just"/>
            <a:r>
              <a:rPr lang="pt-BR" dirty="0"/>
              <a:t>Esta área tem a função de assegurar o uso econômico sustentável dos recursos naturais, proporcionar a conservação e a reabilitação dos processos ecológicos, promover a conservação da biodiversidade, abrigar e proteger a fauna silvestre e a flora nativa.</a:t>
            </a:r>
          </a:p>
          <a:p>
            <a:pPr algn="just"/>
            <a:r>
              <a:rPr lang="pt-BR" b="1" dirty="0"/>
              <a:t>Qual o tamanho da área destinada a RL?</a:t>
            </a:r>
          </a:p>
          <a:p>
            <a:pPr algn="just"/>
            <a:r>
              <a:rPr lang="pt-BR" dirty="0"/>
              <a:t> O tamanho da área varia de acordo com a região onde a propriedade está localizada. Na Amazônia, é de 80% e, no Cerrado localizado dentro da Amazônia Legal é de 35%. Nas demais regiões do país, a reserva legal é de 20%.</a:t>
            </a:r>
          </a:p>
        </p:txBody>
      </p:sp>
    </p:spTree>
    <p:extLst>
      <p:ext uri="{BB962C8B-B14F-4D97-AF65-F5344CB8AC3E}">
        <p14:creationId xmlns:p14="http://schemas.microsoft.com/office/powerpoint/2010/main" val="3097599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 y="0"/>
            <a:ext cx="9144000" cy="6858000"/>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752" y="5877272"/>
            <a:ext cx="767502" cy="755447"/>
          </a:xfrm>
          <a:prstGeom prst="rect">
            <a:avLst/>
          </a:prstGeom>
          <a:effectLst>
            <a:outerShdw blurRad="50800" dist="38100" dir="2700000" algn="tl" rotWithShape="0">
              <a:prstClr val="black">
                <a:alpha val="40000"/>
              </a:prstClr>
            </a:outerShdw>
          </a:effectLst>
        </p:spPr>
      </p:pic>
      <p:sp>
        <p:nvSpPr>
          <p:cNvPr id="2" name="Título 1"/>
          <p:cNvSpPr>
            <a:spLocks noGrp="1"/>
          </p:cNvSpPr>
          <p:nvPr>
            <p:ph type="title"/>
          </p:nvPr>
        </p:nvSpPr>
        <p:spPr/>
        <p:txBody>
          <a:bodyPr/>
          <a:lstStyle/>
          <a:p>
            <a:r>
              <a:rPr lang="pt-BR" b="1" dirty="0"/>
              <a:t>Cotas de Reserva Ambiental</a:t>
            </a:r>
          </a:p>
        </p:txBody>
      </p:sp>
      <p:sp>
        <p:nvSpPr>
          <p:cNvPr id="3" name="Espaço Reservado para Conteúdo 2"/>
          <p:cNvSpPr>
            <a:spLocks noGrp="1"/>
          </p:cNvSpPr>
          <p:nvPr>
            <p:ph idx="1"/>
          </p:nvPr>
        </p:nvSpPr>
        <p:spPr/>
        <p:txBody>
          <a:bodyPr/>
          <a:lstStyle/>
          <a:p>
            <a:pPr algn="just"/>
            <a:r>
              <a:rPr lang="pt-BR" b="1" dirty="0"/>
              <a:t>O que é?</a:t>
            </a:r>
          </a:p>
          <a:p>
            <a:pPr algn="just"/>
            <a:r>
              <a:rPr lang="pt-BR" dirty="0"/>
              <a:t> É um título que representa uma área de vegetação nativa que poderá ser utilizada para compensar a obrigação da RL. Quando uma propriedade tiver vegetação nativa além do exigido, poderá arrendar ou vender essa área para compensar a RL de outra propriedade.</a:t>
            </a:r>
            <a:br>
              <a:rPr lang="pt-BR" dirty="0"/>
            </a:br>
            <a:endParaRPr lang="pt-BR" b="1" dirty="0"/>
          </a:p>
        </p:txBody>
      </p:sp>
    </p:spTree>
    <p:extLst>
      <p:ext uri="{BB962C8B-B14F-4D97-AF65-F5344CB8AC3E}">
        <p14:creationId xmlns:p14="http://schemas.microsoft.com/office/powerpoint/2010/main" val="16840057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 y="0"/>
            <a:ext cx="9144000" cy="6858000"/>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752" y="5877272"/>
            <a:ext cx="767502" cy="755447"/>
          </a:xfrm>
          <a:prstGeom prst="rect">
            <a:avLst/>
          </a:prstGeom>
          <a:effectLst>
            <a:outerShdw blurRad="50800" dist="38100" dir="2700000" algn="tl" rotWithShape="0">
              <a:prstClr val="black">
                <a:alpha val="40000"/>
              </a:prstClr>
            </a:outerShdw>
          </a:effectLst>
        </p:spPr>
      </p:pic>
      <p:sp>
        <p:nvSpPr>
          <p:cNvPr id="2" name="Título 1"/>
          <p:cNvSpPr>
            <a:spLocks noGrp="1"/>
          </p:cNvSpPr>
          <p:nvPr>
            <p:ph type="title"/>
          </p:nvPr>
        </p:nvSpPr>
        <p:spPr/>
        <p:txBody>
          <a:bodyPr/>
          <a:lstStyle/>
          <a:p>
            <a:r>
              <a:rPr lang="pt-BR" b="1" dirty="0"/>
              <a:t>Cotas de Reserva Ambiental</a:t>
            </a:r>
            <a:endParaRPr lang="pt-BR" dirty="0"/>
          </a:p>
        </p:txBody>
      </p:sp>
      <p:sp>
        <p:nvSpPr>
          <p:cNvPr id="3" name="Espaço Reservado para Conteúdo 2"/>
          <p:cNvSpPr>
            <a:spLocks noGrp="1"/>
          </p:cNvSpPr>
          <p:nvPr>
            <p:ph idx="1"/>
          </p:nvPr>
        </p:nvSpPr>
        <p:spPr/>
        <p:txBody>
          <a:bodyPr>
            <a:normAutofit fontScale="85000" lnSpcReduction="20000"/>
          </a:bodyPr>
          <a:lstStyle/>
          <a:p>
            <a:r>
              <a:rPr lang="pt-BR" b="1" dirty="0"/>
              <a:t>Para que serve?</a:t>
            </a:r>
          </a:p>
          <a:p>
            <a:pPr algn="just"/>
            <a:r>
              <a:rPr lang="pt-BR" dirty="0"/>
              <a:t>A CRA é um instrumento para que o proprietário de imóvel rural possa fazer compensação de área de Reserva Legal.</a:t>
            </a:r>
          </a:p>
          <a:p>
            <a:pPr algn="just"/>
            <a:r>
              <a:rPr lang="pt-BR" dirty="0"/>
              <a:t>Caso o proprietário não possua área de RL de acordo com o estabelecido no NCF, o artigo 66 do NCF prevê que o proprietário de imóvel rural que detinha, em 22 de julho de 2008, uma área de Reserva Legal em extensão inferior ao previsto na lei poderá regularizar sua situação de Reserva Legal (RL) de três formas: recompor a RL, permitir a regeneração natural da vegetação na área de RL ou compensar a RL. </a:t>
            </a:r>
            <a:endParaRPr lang="pt-BR" b="1" dirty="0"/>
          </a:p>
        </p:txBody>
      </p:sp>
    </p:spTree>
    <p:extLst>
      <p:ext uri="{BB962C8B-B14F-4D97-AF65-F5344CB8AC3E}">
        <p14:creationId xmlns:p14="http://schemas.microsoft.com/office/powerpoint/2010/main" val="1705043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 y="0"/>
            <a:ext cx="9144000" cy="6858000"/>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752" y="5877272"/>
            <a:ext cx="767502" cy="755447"/>
          </a:xfrm>
          <a:prstGeom prst="rect">
            <a:avLst/>
          </a:prstGeom>
          <a:effectLst>
            <a:outerShdw blurRad="50800" dist="38100" dir="2700000" algn="tl" rotWithShape="0">
              <a:prstClr val="black">
                <a:alpha val="40000"/>
              </a:prstClr>
            </a:outerShdw>
          </a:effectLst>
        </p:spPr>
      </p:pic>
      <p:sp>
        <p:nvSpPr>
          <p:cNvPr id="2" name="Título 1"/>
          <p:cNvSpPr>
            <a:spLocks noGrp="1"/>
          </p:cNvSpPr>
          <p:nvPr>
            <p:ph type="title"/>
          </p:nvPr>
        </p:nvSpPr>
        <p:spPr/>
        <p:txBody>
          <a:bodyPr/>
          <a:lstStyle/>
          <a:p>
            <a:r>
              <a:rPr lang="pt-BR" b="1" dirty="0"/>
              <a:t>Cadastro Ambiental Rural ( CAR)</a:t>
            </a:r>
          </a:p>
        </p:txBody>
      </p:sp>
      <p:sp>
        <p:nvSpPr>
          <p:cNvPr id="3" name="Espaço Reservado para Conteúdo 2"/>
          <p:cNvSpPr>
            <a:spLocks noGrp="1"/>
          </p:cNvSpPr>
          <p:nvPr>
            <p:ph idx="1"/>
          </p:nvPr>
        </p:nvSpPr>
        <p:spPr/>
        <p:txBody>
          <a:bodyPr>
            <a:normAutofit/>
          </a:bodyPr>
          <a:lstStyle/>
          <a:p>
            <a:r>
              <a:rPr lang="pt-BR" b="1" dirty="0"/>
              <a:t>O que é?</a:t>
            </a:r>
          </a:p>
          <a:p>
            <a:r>
              <a:rPr lang="pt-BR" dirty="0"/>
              <a:t>É um registro eletrônico, obrigatório para todos os imóveis rurais.</a:t>
            </a:r>
          </a:p>
          <a:p>
            <a:r>
              <a:rPr lang="pt-BR" b="1" dirty="0"/>
              <a:t>Para que serve?</a:t>
            </a:r>
          </a:p>
          <a:p>
            <a:r>
              <a:rPr lang="pt-BR" dirty="0"/>
              <a:t>Para controlar e combater o desmatamento das florestas. Além disso, auxilia o planejamento ambiental e econômico dos imóveis rurais.</a:t>
            </a:r>
            <a:endParaRPr lang="pt-BR" b="1" dirty="0"/>
          </a:p>
        </p:txBody>
      </p:sp>
    </p:spTree>
    <p:extLst>
      <p:ext uri="{BB962C8B-B14F-4D97-AF65-F5344CB8AC3E}">
        <p14:creationId xmlns:p14="http://schemas.microsoft.com/office/powerpoint/2010/main" val="37697781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 y="0"/>
            <a:ext cx="9144000" cy="6858000"/>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752" y="5877272"/>
            <a:ext cx="767502" cy="755447"/>
          </a:xfrm>
          <a:prstGeom prst="rect">
            <a:avLst/>
          </a:prstGeom>
          <a:effectLst>
            <a:outerShdw blurRad="50800" dist="38100" dir="2700000" algn="tl" rotWithShape="0">
              <a:prstClr val="black">
                <a:alpha val="40000"/>
              </a:prstClr>
            </a:outerShdw>
          </a:effectLst>
        </p:spPr>
      </p:pic>
      <p:sp>
        <p:nvSpPr>
          <p:cNvPr id="2" name="Título 1"/>
          <p:cNvSpPr>
            <a:spLocks noGrp="1"/>
          </p:cNvSpPr>
          <p:nvPr>
            <p:ph type="title"/>
          </p:nvPr>
        </p:nvSpPr>
        <p:spPr/>
        <p:txBody>
          <a:bodyPr/>
          <a:lstStyle/>
          <a:p>
            <a:r>
              <a:rPr lang="pt-BR" b="1" dirty="0"/>
              <a:t>Cadastro Ambiental Rural ( CAR)</a:t>
            </a:r>
            <a:endParaRPr lang="pt-BR" dirty="0"/>
          </a:p>
        </p:txBody>
      </p:sp>
      <p:sp>
        <p:nvSpPr>
          <p:cNvPr id="3" name="Espaço Reservado para Conteúdo 2"/>
          <p:cNvSpPr>
            <a:spLocks noGrp="1"/>
          </p:cNvSpPr>
          <p:nvPr>
            <p:ph idx="1"/>
          </p:nvPr>
        </p:nvSpPr>
        <p:spPr>
          <a:xfrm>
            <a:off x="457200" y="1484784"/>
            <a:ext cx="8229600" cy="4641379"/>
          </a:xfrm>
        </p:spPr>
        <p:txBody>
          <a:bodyPr>
            <a:normAutofit fontScale="62500" lnSpcReduction="20000"/>
          </a:bodyPr>
          <a:lstStyle/>
          <a:p>
            <a:pPr algn="just" fontAlgn="base"/>
            <a:r>
              <a:rPr lang="pt-BR" b="1" dirty="0"/>
              <a:t>Como fazer o Cadastro Ambiental Rural?</a:t>
            </a:r>
          </a:p>
          <a:p>
            <a:pPr algn="just" fontAlgn="base"/>
            <a:r>
              <a:rPr lang="pt-BR" dirty="0"/>
              <a:t>O cadastramento é feito por meio do programa destinado para tal fim e disponibilizado pela internet. Cada Estado pode ter seu próprio sistema de Cadastro Ambiental Rural ou utilizar o Sistema Nacional, disponibilizado pelo Ministério do Meio Ambiente. O programa de cadastramento deve ser o referente ao Estado (UF) em que está localizado o imóvel que se pretende cadastrar. Para baixar os programas e para mais informações sobre o cadastramento vá ao site: </a:t>
            </a:r>
            <a:r>
              <a:rPr lang="pt-BR" u="sng" dirty="0">
                <a:hlinkClick r:id="rId5"/>
              </a:rPr>
              <a:t>www.car.gov.br</a:t>
            </a:r>
            <a:r>
              <a:rPr lang="pt-BR" dirty="0"/>
              <a:t>.</a:t>
            </a:r>
          </a:p>
          <a:p>
            <a:pPr algn="just" fontAlgn="base"/>
            <a:r>
              <a:rPr lang="pt-BR" dirty="0"/>
              <a:t>O cadastramento poderá ser feito pelo proprietário ou possuidor do imóvel ou por outra pessoa na responsabilidade de </a:t>
            </a:r>
            <a:r>
              <a:rPr lang="pt-BR" dirty="0" err="1"/>
              <a:t>cadastrante</a:t>
            </a:r>
            <a:r>
              <a:rPr lang="pt-BR" dirty="0"/>
              <a:t>, desde que maior de 18 anos. Ressalta-se que as informações declaradas, em ambos os casos, são de inteira responsabilidade do proprietário/possuidor do imóvel.</a:t>
            </a:r>
          </a:p>
          <a:p>
            <a:pPr algn="just" fontAlgn="base"/>
            <a:r>
              <a:rPr lang="pt-BR" dirty="0"/>
              <a:t>Se tiver alguma dificuldade, solicite ajuda ao órgão responsável pelo cadastramento no estado em que se localiza seu imóvel.</a:t>
            </a:r>
            <a:br>
              <a:rPr lang="pt-BR" dirty="0"/>
            </a:br>
            <a:r>
              <a:rPr lang="pt-BR" dirty="0"/>
              <a:t> </a:t>
            </a:r>
          </a:p>
        </p:txBody>
      </p:sp>
    </p:spTree>
    <p:extLst>
      <p:ext uri="{BB962C8B-B14F-4D97-AF65-F5344CB8AC3E}">
        <p14:creationId xmlns:p14="http://schemas.microsoft.com/office/powerpoint/2010/main" val="1602242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 y="0"/>
            <a:ext cx="9144000" cy="6858000"/>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752" y="5877272"/>
            <a:ext cx="767502" cy="755447"/>
          </a:xfrm>
          <a:prstGeom prst="rect">
            <a:avLst/>
          </a:prstGeom>
          <a:effectLst>
            <a:outerShdw blurRad="50800" dist="38100" dir="2700000" algn="tl" rotWithShape="0">
              <a:prstClr val="black">
                <a:alpha val="40000"/>
              </a:prstClr>
            </a:outerShdw>
          </a:effectLst>
        </p:spPr>
      </p:pic>
      <p:sp>
        <p:nvSpPr>
          <p:cNvPr id="2" name="Título 1"/>
          <p:cNvSpPr>
            <a:spLocks noGrp="1"/>
          </p:cNvSpPr>
          <p:nvPr>
            <p:ph type="title"/>
          </p:nvPr>
        </p:nvSpPr>
        <p:spPr>
          <a:xfrm>
            <a:off x="457200" y="395407"/>
            <a:ext cx="8229600" cy="778098"/>
          </a:xfrm>
        </p:spPr>
        <p:txBody>
          <a:bodyPr>
            <a:normAutofit fontScale="90000"/>
          </a:bodyPr>
          <a:lstStyle/>
          <a:p>
            <a:r>
              <a:rPr lang="pt-BR" b="1" dirty="0">
                <a:solidFill>
                  <a:srgbClr val="00B050"/>
                </a:solidFill>
              </a:rPr>
              <a:t>Desenvolvimento Sustentável</a:t>
            </a:r>
            <a:br>
              <a:rPr lang="pt-BR" dirty="0"/>
            </a:br>
            <a:endParaRPr lang="pt-BR" dirty="0"/>
          </a:p>
        </p:txBody>
      </p:sp>
      <p:sp>
        <p:nvSpPr>
          <p:cNvPr id="3" name="Espaço Reservado para Conteúdo 2"/>
          <p:cNvSpPr>
            <a:spLocks noGrp="1"/>
          </p:cNvSpPr>
          <p:nvPr>
            <p:ph idx="1"/>
          </p:nvPr>
        </p:nvSpPr>
        <p:spPr>
          <a:xfrm>
            <a:off x="457200" y="620688"/>
            <a:ext cx="8229600" cy="4525963"/>
          </a:xfrm>
        </p:spPr>
        <p:txBody>
          <a:bodyPr>
            <a:noAutofit/>
          </a:bodyPr>
          <a:lstStyle/>
          <a:p>
            <a:pPr marL="0" indent="0">
              <a:buNone/>
            </a:pPr>
            <a:endParaRPr lang="pt-BR" sz="2400" dirty="0"/>
          </a:p>
          <a:p>
            <a:r>
              <a:rPr lang="pt-BR" sz="2400" dirty="0"/>
              <a:t>Redução da pobreza</a:t>
            </a:r>
          </a:p>
          <a:p>
            <a:endParaRPr lang="pt-BR" sz="2400" dirty="0"/>
          </a:p>
          <a:p>
            <a:r>
              <a:rPr lang="pt-BR" sz="2400" dirty="0"/>
              <a:t>Planejamento a longo prazo</a:t>
            </a:r>
          </a:p>
          <a:p>
            <a:endParaRPr lang="pt-BR" sz="2400" dirty="0"/>
          </a:p>
          <a:p>
            <a:r>
              <a:rPr lang="pt-BR" sz="2400" dirty="0"/>
              <a:t>Admitir e reconhecer os limites da natureza</a:t>
            </a:r>
          </a:p>
          <a:p>
            <a:endParaRPr lang="pt-BR" sz="2400" dirty="0"/>
          </a:p>
          <a:p>
            <a:r>
              <a:rPr lang="pt-BR" sz="2400" dirty="0"/>
              <a:t>Proteção dos recursos naturais</a:t>
            </a:r>
          </a:p>
          <a:p>
            <a:endParaRPr lang="pt-BR" sz="2400" dirty="0"/>
          </a:p>
          <a:p>
            <a:r>
              <a:rPr lang="pt-BR" sz="2400" dirty="0"/>
              <a:t>Uso sustentável e eficiente de água e energia</a:t>
            </a:r>
          </a:p>
          <a:p>
            <a:endParaRPr lang="pt-BR" sz="2400" dirty="0"/>
          </a:p>
          <a:p>
            <a:r>
              <a:rPr lang="pt-BR" sz="2400" dirty="0"/>
              <a:t>Cidades despoluídas</a:t>
            </a:r>
          </a:p>
          <a:p>
            <a:endParaRPr lang="pt-BR" sz="2400" dirty="0"/>
          </a:p>
          <a:p>
            <a:r>
              <a:rPr lang="pt-BR" sz="2400" dirty="0"/>
              <a:t>Ecossistemas globais preservados</a:t>
            </a:r>
          </a:p>
          <a:p>
            <a:endParaRPr lang="pt-BR" sz="2400" dirty="0"/>
          </a:p>
          <a:p>
            <a:r>
              <a:rPr lang="pt-BR" sz="2400" dirty="0"/>
              <a:t>Saúde humana</a:t>
            </a:r>
          </a:p>
          <a:p>
            <a:endParaRPr lang="pt-BR" sz="2400" dirty="0"/>
          </a:p>
          <a:p>
            <a:r>
              <a:rPr lang="pt-BR" sz="2400" dirty="0"/>
              <a:t>Qualidade ambiental e desenvolvimento econômico precisam estar ligados</a:t>
            </a:r>
          </a:p>
          <a:p>
            <a:endParaRPr lang="pt-BR" sz="2400" dirty="0"/>
          </a:p>
        </p:txBody>
      </p:sp>
    </p:spTree>
    <p:extLst>
      <p:ext uri="{BB962C8B-B14F-4D97-AF65-F5344CB8AC3E}">
        <p14:creationId xmlns:p14="http://schemas.microsoft.com/office/powerpoint/2010/main" val="4270253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 y="0"/>
            <a:ext cx="9144000" cy="6858000"/>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752" y="5877272"/>
            <a:ext cx="767502" cy="755447"/>
          </a:xfrm>
          <a:prstGeom prst="rect">
            <a:avLst/>
          </a:prstGeom>
          <a:effectLst>
            <a:outerShdw blurRad="50800" dist="38100" dir="2700000" algn="tl" rotWithShape="0">
              <a:prstClr val="black">
                <a:alpha val="40000"/>
              </a:prstClr>
            </a:outerShdw>
          </a:effectLst>
        </p:spPr>
      </p:pic>
      <p:sp>
        <p:nvSpPr>
          <p:cNvPr id="2" name="Título 1"/>
          <p:cNvSpPr>
            <a:spLocks noGrp="1"/>
          </p:cNvSpPr>
          <p:nvPr>
            <p:ph type="title"/>
          </p:nvPr>
        </p:nvSpPr>
        <p:spPr/>
        <p:txBody>
          <a:bodyPr/>
          <a:lstStyle/>
          <a:p>
            <a:r>
              <a:rPr lang="pt-BR" b="1" dirty="0"/>
              <a:t>Cadastro Ambiental Rural ( CAR)</a:t>
            </a:r>
          </a:p>
        </p:txBody>
      </p:sp>
      <p:sp>
        <p:nvSpPr>
          <p:cNvPr id="3" name="Espaço Reservado para Conteúdo 2"/>
          <p:cNvSpPr>
            <a:spLocks noGrp="1"/>
          </p:cNvSpPr>
          <p:nvPr>
            <p:ph idx="1"/>
          </p:nvPr>
        </p:nvSpPr>
        <p:spPr/>
        <p:txBody>
          <a:bodyPr>
            <a:normAutofit fontScale="92500" lnSpcReduction="10000"/>
          </a:bodyPr>
          <a:lstStyle/>
          <a:p>
            <a:r>
              <a:rPr lang="pt-BR" b="1" dirty="0"/>
              <a:t>Dúvidas Frequentes:</a:t>
            </a:r>
          </a:p>
          <a:p>
            <a:pPr algn="just"/>
            <a:r>
              <a:rPr lang="pt-BR" dirty="0"/>
              <a:t>A inscrição no CAR é obrigatória para todos os imóveis rurais? </a:t>
            </a:r>
            <a:r>
              <a:rPr lang="pt-BR" i="1" dirty="0"/>
              <a:t>Sim</a:t>
            </a:r>
          </a:p>
          <a:p>
            <a:pPr algn="just"/>
            <a:r>
              <a:rPr lang="pt-BR" dirty="0"/>
              <a:t>Um imóvel rural localizado em mais de um município ou estado será inscrito em qual localidade? </a:t>
            </a:r>
            <a:r>
              <a:rPr lang="pt-BR" i="1" dirty="0"/>
              <a:t>Quando o perímetro do imóvel rural estiver localizado em mais de um ente da Federação, a inscrição será realizada naquele que contemple o maior percentual de sua área, em hectares</a:t>
            </a:r>
            <a:endParaRPr lang="pt-BR" b="1" i="1" dirty="0"/>
          </a:p>
        </p:txBody>
      </p:sp>
    </p:spTree>
    <p:extLst>
      <p:ext uri="{BB962C8B-B14F-4D97-AF65-F5344CB8AC3E}">
        <p14:creationId xmlns:p14="http://schemas.microsoft.com/office/powerpoint/2010/main" val="28047432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 y="0"/>
            <a:ext cx="9144000" cy="6858000"/>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752" y="5877272"/>
            <a:ext cx="767502" cy="755447"/>
          </a:xfrm>
          <a:prstGeom prst="rect">
            <a:avLst/>
          </a:prstGeom>
          <a:effectLst>
            <a:outerShdw blurRad="50800" dist="38100" dir="2700000" algn="tl" rotWithShape="0">
              <a:prstClr val="black">
                <a:alpha val="40000"/>
              </a:prstClr>
            </a:outerShdw>
          </a:effectLst>
        </p:spPr>
      </p:pic>
      <p:sp>
        <p:nvSpPr>
          <p:cNvPr id="2" name="Título 1"/>
          <p:cNvSpPr>
            <a:spLocks noGrp="1"/>
          </p:cNvSpPr>
          <p:nvPr>
            <p:ph type="title"/>
          </p:nvPr>
        </p:nvSpPr>
        <p:spPr/>
        <p:txBody>
          <a:bodyPr/>
          <a:lstStyle/>
          <a:p>
            <a:r>
              <a:rPr lang="pt-BR" b="1" dirty="0"/>
              <a:t>Cadastro Ambiental Rural ( CAR)</a:t>
            </a:r>
            <a:endParaRPr lang="pt-BR" dirty="0"/>
          </a:p>
        </p:txBody>
      </p:sp>
      <p:sp>
        <p:nvSpPr>
          <p:cNvPr id="3" name="Espaço Reservado para Conteúdo 2"/>
          <p:cNvSpPr>
            <a:spLocks noGrp="1"/>
          </p:cNvSpPr>
          <p:nvPr>
            <p:ph idx="1"/>
          </p:nvPr>
        </p:nvSpPr>
        <p:spPr/>
        <p:txBody>
          <a:bodyPr>
            <a:normAutofit fontScale="85000" lnSpcReduction="10000"/>
          </a:bodyPr>
          <a:lstStyle/>
          <a:p>
            <a:r>
              <a:rPr lang="pt-BR" b="1" dirty="0"/>
              <a:t>Vantagens do CAR: </a:t>
            </a:r>
          </a:p>
          <a:p>
            <a:r>
              <a:rPr lang="pt-BR" dirty="0"/>
              <a:t>Potencial instrumento para planejamento do imóvel rural </a:t>
            </a:r>
          </a:p>
          <a:p>
            <a:pPr marL="0" indent="0">
              <a:buNone/>
            </a:pPr>
            <a:r>
              <a:rPr lang="pt-BR" dirty="0"/>
              <a:t>•  Acesso ao Programa de Regularização Ambiental (PRA) </a:t>
            </a:r>
          </a:p>
          <a:p>
            <a:r>
              <a:rPr lang="pt-BR" dirty="0"/>
              <a:t>Comercialização de Cotas de Reserva Ambiental (CRA) </a:t>
            </a:r>
          </a:p>
          <a:p>
            <a:pPr marL="0" indent="0">
              <a:buNone/>
            </a:pPr>
            <a:r>
              <a:rPr lang="pt-BR" dirty="0"/>
              <a:t>•  Acesso ao crédito agrícola. </a:t>
            </a:r>
          </a:p>
          <a:p>
            <a:pPr marL="0" indent="0">
              <a:buNone/>
            </a:pPr>
            <a:r>
              <a:rPr lang="pt-BR" b="1" dirty="0"/>
              <a:t>OBS: </a:t>
            </a:r>
            <a:r>
              <a:rPr lang="pt-BR" dirty="0"/>
              <a:t>A Lei n° 12.651/2012 define que, após cinco anos de sua publicação, ou seja, a partir de 28 de maio de 2017, as instituições financeiras não poderão conceder crédito agrícola para os agricultores que não possuírem o CAR.</a:t>
            </a:r>
            <a:endParaRPr lang="pt-BR" b="1" dirty="0"/>
          </a:p>
          <a:p>
            <a:pPr marL="0" indent="0">
              <a:buNone/>
            </a:pPr>
            <a:endParaRPr lang="pt-BR" dirty="0"/>
          </a:p>
        </p:txBody>
      </p:sp>
    </p:spTree>
    <p:extLst>
      <p:ext uri="{BB962C8B-B14F-4D97-AF65-F5344CB8AC3E}">
        <p14:creationId xmlns:p14="http://schemas.microsoft.com/office/powerpoint/2010/main" val="8878412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 y="0"/>
            <a:ext cx="9144000" cy="6858000"/>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752" y="5877272"/>
            <a:ext cx="767502" cy="755447"/>
          </a:xfrm>
          <a:prstGeom prst="rect">
            <a:avLst/>
          </a:prstGeom>
          <a:effectLst>
            <a:outerShdw blurRad="50800" dist="38100" dir="2700000" algn="tl" rotWithShape="0">
              <a:prstClr val="black">
                <a:alpha val="40000"/>
              </a:prstClr>
            </a:outerShdw>
          </a:effectLst>
        </p:spPr>
      </p:pic>
      <p:sp>
        <p:nvSpPr>
          <p:cNvPr id="2" name="Título 1"/>
          <p:cNvSpPr>
            <a:spLocks noGrp="1"/>
          </p:cNvSpPr>
          <p:nvPr>
            <p:ph type="title"/>
          </p:nvPr>
        </p:nvSpPr>
        <p:spPr/>
        <p:txBody>
          <a:bodyPr/>
          <a:lstStyle/>
          <a:p>
            <a:r>
              <a:rPr lang="pt-BR" b="1" dirty="0"/>
              <a:t>Cadastro Ambiental Rural ( CAR)</a:t>
            </a:r>
            <a:endParaRPr lang="pt-BR" dirty="0"/>
          </a:p>
        </p:txBody>
      </p:sp>
      <p:sp>
        <p:nvSpPr>
          <p:cNvPr id="3" name="Espaço Reservado para Conteúdo 2"/>
          <p:cNvSpPr>
            <a:spLocks noGrp="1"/>
          </p:cNvSpPr>
          <p:nvPr>
            <p:ph idx="1"/>
          </p:nvPr>
        </p:nvSpPr>
        <p:spPr/>
        <p:txBody>
          <a:bodyPr>
            <a:normAutofit fontScale="85000" lnSpcReduction="10000"/>
          </a:bodyPr>
          <a:lstStyle/>
          <a:p>
            <a:r>
              <a:rPr lang="pt-BR" b="1" dirty="0"/>
              <a:t>Conhecendo melhor o CAR:</a:t>
            </a:r>
          </a:p>
          <a:p>
            <a:r>
              <a:rPr lang="pt-BR" dirty="0">
                <a:hlinkClick r:id="rId5"/>
              </a:rPr>
              <a:t>https://www.youtube.com/watch?v=51T37DdFk3A&amp;list=PLV1gW1Sb0AdEGGjQI13kZFAQjYY8eK9gr&amp;index=1 </a:t>
            </a:r>
            <a:endParaRPr lang="pt-BR" dirty="0"/>
          </a:p>
          <a:p>
            <a:r>
              <a:rPr lang="pt-BR" b="1" dirty="0"/>
              <a:t>Para maiores informações acesse: </a:t>
            </a:r>
            <a:r>
              <a:rPr lang="pt-BR" dirty="0">
                <a:hlinkClick r:id="rId6"/>
              </a:rPr>
              <a:t>www.car.gov.br</a:t>
            </a:r>
            <a:endParaRPr lang="pt-BR" dirty="0"/>
          </a:p>
          <a:p>
            <a:r>
              <a:rPr lang="pt-BR" b="1" dirty="0"/>
              <a:t>Suporte Telefônico:</a:t>
            </a:r>
          </a:p>
          <a:p>
            <a:r>
              <a:rPr lang="pt-BR" dirty="0">
                <a:effectLst/>
              </a:rPr>
              <a:t>Instituto de Defesa Agropecuária e Florestal (IDAF). Acessar </a:t>
            </a:r>
            <a:r>
              <a:rPr lang="pt-BR" dirty="0" err="1">
                <a:effectLst/>
              </a:rPr>
              <a:t>site:</a:t>
            </a:r>
            <a:r>
              <a:rPr lang="pt-BR" u="sng" dirty="0" err="1">
                <a:effectLst/>
                <a:hlinkClick r:id="rId7"/>
              </a:rPr>
              <a:t>http</a:t>
            </a:r>
            <a:r>
              <a:rPr lang="pt-BR" u="sng" dirty="0">
                <a:effectLst/>
                <a:hlinkClick r:id="rId7"/>
              </a:rPr>
              <a:t>://simlam.idaf.es.gov.br/portal/</a:t>
            </a:r>
            <a:r>
              <a:rPr lang="pt-BR" u="sng" dirty="0">
                <a:effectLst/>
              </a:rPr>
              <a:t>. </a:t>
            </a:r>
            <a:endParaRPr lang="pt-BR" u="sng" dirty="0"/>
          </a:p>
          <a:p>
            <a:r>
              <a:rPr lang="pt-BR" dirty="0"/>
              <a:t>Telefone:</a:t>
            </a:r>
            <a:r>
              <a:rPr lang="pt-BR" dirty="0">
                <a:effectLst/>
              </a:rPr>
              <a:t> (27) 3636-3800</a:t>
            </a:r>
          </a:p>
          <a:p>
            <a:endParaRPr lang="pt-BR" dirty="0">
              <a:effectLst/>
            </a:endParaRPr>
          </a:p>
          <a:p>
            <a:endParaRPr lang="pt-BR" b="1" dirty="0"/>
          </a:p>
        </p:txBody>
      </p:sp>
    </p:spTree>
    <p:extLst>
      <p:ext uri="{BB962C8B-B14F-4D97-AF65-F5344CB8AC3E}">
        <p14:creationId xmlns:p14="http://schemas.microsoft.com/office/powerpoint/2010/main" val="2302093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5955" y="-9915"/>
            <a:ext cx="9144000" cy="6858000"/>
          </a:xfrm>
          <a:prstGeom prst="rect">
            <a:avLst/>
          </a:prstGeom>
        </p:spPr>
      </p:pic>
      <p:pic>
        <p:nvPicPr>
          <p:cNvPr id="9" name="Image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752" y="5877272"/>
            <a:ext cx="767502" cy="755447"/>
          </a:xfrm>
          <a:prstGeom prst="rect">
            <a:avLst/>
          </a:prstGeom>
          <a:effectLst>
            <a:outerShdw blurRad="50800" dist="38100" dir="2700000" algn="tl" rotWithShape="0">
              <a:prstClr val="black">
                <a:alpha val="40000"/>
              </a:prstClr>
            </a:outerShdw>
          </a:effectLst>
        </p:spPr>
      </p:pic>
      <p:sp>
        <p:nvSpPr>
          <p:cNvPr id="3" name="Espaço Reservado para Conteúdo 2"/>
          <p:cNvSpPr>
            <a:spLocks noGrp="1"/>
          </p:cNvSpPr>
          <p:nvPr>
            <p:ph idx="1"/>
          </p:nvPr>
        </p:nvSpPr>
        <p:spPr/>
        <p:txBody>
          <a:bodyPr/>
          <a:lstStyle/>
          <a:p>
            <a:r>
              <a:rPr lang="pt-BR" dirty="0"/>
              <a:t>Desmatamento</a:t>
            </a:r>
          </a:p>
        </p:txBody>
      </p:sp>
      <p:pic>
        <p:nvPicPr>
          <p:cNvPr id="4" name="Imagem 3"/>
          <p:cNvPicPr>
            <a:picLocks noChangeAspect="1"/>
          </p:cNvPicPr>
          <p:nvPr/>
        </p:nvPicPr>
        <p:blipFill>
          <a:blip r:embed="rId5"/>
          <a:stretch>
            <a:fillRect/>
          </a:stretch>
        </p:blipFill>
        <p:spPr>
          <a:xfrm>
            <a:off x="3545675" y="1824461"/>
            <a:ext cx="5499703" cy="2566528"/>
          </a:xfrm>
          <a:prstGeom prst="rect">
            <a:avLst/>
          </a:prstGeom>
        </p:spPr>
      </p:pic>
      <p:pic>
        <p:nvPicPr>
          <p:cNvPr id="5" name="Imagem 4"/>
          <p:cNvPicPr>
            <a:picLocks noChangeAspect="1"/>
          </p:cNvPicPr>
          <p:nvPr/>
        </p:nvPicPr>
        <p:blipFill>
          <a:blip r:embed="rId6"/>
          <a:stretch>
            <a:fillRect/>
          </a:stretch>
        </p:blipFill>
        <p:spPr>
          <a:xfrm>
            <a:off x="99798" y="3933109"/>
            <a:ext cx="3940696" cy="2632262"/>
          </a:xfrm>
          <a:prstGeom prst="rect">
            <a:avLst/>
          </a:prstGeom>
        </p:spPr>
      </p:pic>
      <p:sp>
        <p:nvSpPr>
          <p:cNvPr id="7" name="Título 6"/>
          <p:cNvSpPr>
            <a:spLocks noGrp="1"/>
          </p:cNvSpPr>
          <p:nvPr>
            <p:ph type="title"/>
          </p:nvPr>
        </p:nvSpPr>
        <p:spPr>
          <a:xfrm>
            <a:off x="441245" y="29400"/>
            <a:ext cx="8229600" cy="1143000"/>
          </a:xfrm>
        </p:spPr>
        <p:txBody>
          <a:bodyPr/>
          <a:lstStyle/>
          <a:p>
            <a:r>
              <a:rPr lang="pt-BR" b="1" dirty="0">
                <a:solidFill>
                  <a:srgbClr val="00B050"/>
                </a:solidFill>
              </a:rPr>
              <a:t>Problemas ambientais</a:t>
            </a:r>
          </a:p>
        </p:txBody>
      </p:sp>
      <p:sp>
        <p:nvSpPr>
          <p:cNvPr id="10" name="Retângulo de cantos arredondados 12"/>
          <p:cNvSpPr/>
          <p:nvPr/>
        </p:nvSpPr>
        <p:spPr>
          <a:xfrm>
            <a:off x="441245" y="1476012"/>
            <a:ext cx="4544888" cy="665749"/>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i="1" dirty="0">
                <a:latin typeface="Californian FB" panose="0207040306080B030204" pitchFamily="18" charset="0"/>
              </a:rPr>
              <a:t>Desmatamento</a:t>
            </a:r>
            <a:endParaRPr lang="pt-BR" sz="3200" i="1" dirty="0">
              <a:latin typeface="Californian FB" panose="0207040306080B030204" pitchFamily="18" charset="0"/>
              <a:ea typeface="Tahoma" panose="020B0604030504040204" pitchFamily="34" charset="0"/>
              <a:cs typeface="Tahoma" panose="020B0604030504040204" pitchFamily="34" charset="0"/>
            </a:endParaRPr>
          </a:p>
        </p:txBody>
      </p:sp>
      <p:sp>
        <p:nvSpPr>
          <p:cNvPr id="11" name="Retângulo de cantos arredondados 12"/>
          <p:cNvSpPr/>
          <p:nvPr/>
        </p:nvSpPr>
        <p:spPr>
          <a:xfrm>
            <a:off x="3256242" y="5899622"/>
            <a:ext cx="4544888" cy="665749"/>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i="1" dirty="0">
                <a:latin typeface="Californian FB" panose="0207040306080B030204" pitchFamily="18" charset="0"/>
              </a:rPr>
              <a:t>Assoreamento dos Rios</a:t>
            </a:r>
            <a:endParaRPr lang="pt-BR" sz="3200" i="1" dirty="0">
              <a:latin typeface="Californian FB" panose="0207040306080B030204"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4958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 y="0"/>
            <a:ext cx="9144000" cy="6858000"/>
          </a:xfrm>
          <a:prstGeom prst="rect">
            <a:avLst/>
          </a:prstGeom>
        </p:spPr>
      </p:pic>
      <p:pic>
        <p:nvPicPr>
          <p:cNvPr id="10" name="Image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752" y="5877272"/>
            <a:ext cx="767502" cy="755447"/>
          </a:xfrm>
          <a:prstGeom prst="rect">
            <a:avLst/>
          </a:prstGeom>
          <a:effectLst>
            <a:outerShdw blurRad="50800" dist="38100" dir="2700000" algn="tl" rotWithShape="0">
              <a:prstClr val="black">
                <a:alpha val="40000"/>
              </a:prstClr>
            </a:outerShdw>
          </a:effectLst>
        </p:spPr>
      </p:pic>
      <p:sp>
        <p:nvSpPr>
          <p:cNvPr id="2" name="Título 1"/>
          <p:cNvSpPr>
            <a:spLocks noGrp="1"/>
          </p:cNvSpPr>
          <p:nvPr>
            <p:ph type="title"/>
          </p:nvPr>
        </p:nvSpPr>
        <p:spPr/>
        <p:txBody>
          <a:bodyPr/>
          <a:lstStyle/>
          <a:p>
            <a:r>
              <a:rPr lang="pt-BR" dirty="0"/>
              <a:t>Remoção da vegetação natural</a:t>
            </a:r>
          </a:p>
        </p:txBody>
      </p:sp>
      <p:sp>
        <p:nvSpPr>
          <p:cNvPr id="3" name="Espaço Reservado para Conteúdo 2"/>
          <p:cNvSpPr>
            <a:spLocks noGrp="1"/>
          </p:cNvSpPr>
          <p:nvPr>
            <p:ph idx="1"/>
          </p:nvPr>
        </p:nvSpPr>
        <p:spPr>
          <a:xfrm>
            <a:off x="457200" y="1600201"/>
            <a:ext cx="2818656" cy="532656"/>
          </a:xfrm>
        </p:spPr>
        <p:txBody>
          <a:bodyPr>
            <a:normAutofit lnSpcReduction="10000"/>
          </a:bodyPr>
          <a:lstStyle/>
          <a:p>
            <a:r>
              <a:rPr lang="pt-BR" dirty="0"/>
              <a:t>voçorocas</a:t>
            </a:r>
          </a:p>
        </p:txBody>
      </p:sp>
      <p:pic>
        <p:nvPicPr>
          <p:cNvPr id="1026" name="Picture 2" descr="http://meioambiente.culturamix.com/blog/wp-content/gallery/2_34/regos-em-martes-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891" y="2048880"/>
            <a:ext cx="4267200" cy="320040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p:cNvPicPr>
            <a:picLocks noChangeAspect="1"/>
          </p:cNvPicPr>
          <p:nvPr/>
        </p:nvPicPr>
        <p:blipFill>
          <a:blip r:embed="rId6"/>
          <a:stretch>
            <a:fillRect/>
          </a:stretch>
        </p:blipFill>
        <p:spPr>
          <a:xfrm>
            <a:off x="3533750" y="3140968"/>
            <a:ext cx="5610250" cy="3461337"/>
          </a:xfrm>
          <a:prstGeom prst="rect">
            <a:avLst/>
          </a:prstGeom>
        </p:spPr>
      </p:pic>
      <p:sp>
        <p:nvSpPr>
          <p:cNvPr id="7" name="Retângulo de cantos arredondados 12"/>
          <p:cNvSpPr/>
          <p:nvPr/>
        </p:nvSpPr>
        <p:spPr>
          <a:xfrm>
            <a:off x="143047" y="1421706"/>
            <a:ext cx="4544888" cy="665749"/>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i="1" dirty="0">
                <a:latin typeface="Californian FB" panose="0207040306080B030204" pitchFamily="18" charset="0"/>
                <a:ea typeface="Tahoma" panose="020B0604030504040204" pitchFamily="34" charset="0"/>
                <a:cs typeface="Tahoma" panose="020B0604030504040204" pitchFamily="34" charset="0"/>
              </a:rPr>
              <a:t>Voçorocas</a:t>
            </a:r>
          </a:p>
        </p:txBody>
      </p:sp>
      <p:sp>
        <p:nvSpPr>
          <p:cNvPr id="8" name="Retângulo de cantos arredondados 12"/>
          <p:cNvSpPr/>
          <p:nvPr/>
        </p:nvSpPr>
        <p:spPr>
          <a:xfrm>
            <a:off x="1403648" y="6110946"/>
            <a:ext cx="4544888" cy="665749"/>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i="1" dirty="0">
                <a:latin typeface="Californian FB" panose="0207040306080B030204" pitchFamily="18" charset="0"/>
              </a:rPr>
              <a:t>Desertificação</a:t>
            </a:r>
            <a:endParaRPr lang="pt-BR" sz="3200" i="1" dirty="0">
              <a:latin typeface="Californian FB" panose="0207040306080B030204"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6376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 y="0"/>
            <a:ext cx="9144000" cy="6858000"/>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752" y="5877272"/>
            <a:ext cx="767502" cy="755447"/>
          </a:xfrm>
          <a:prstGeom prst="rect">
            <a:avLst/>
          </a:prstGeom>
          <a:effectLst>
            <a:outerShdw blurRad="50800" dist="38100" dir="2700000" algn="tl" rotWithShape="0">
              <a:prstClr val="black">
                <a:alpha val="40000"/>
              </a:prstClr>
            </a:outerShdw>
          </a:effectLst>
        </p:spPr>
      </p:pic>
      <p:pic>
        <p:nvPicPr>
          <p:cNvPr id="4" name="Imagem 3"/>
          <p:cNvPicPr>
            <a:picLocks noChangeAspect="1"/>
          </p:cNvPicPr>
          <p:nvPr/>
        </p:nvPicPr>
        <p:blipFill>
          <a:blip r:embed="rId5"/>
          <a:stretch>
            <a:fillRect/>
          </a:stretch>
        </p:blipFill>
        <p:spPr>
          <a:xfrm>
            <a:off x="1145880" y="1534112"/>
            <a:ext cx="7620000" cy="5105400"/>
          </a:xfrm>
          <a:prstGeom prst="rect">
            <a:avLst/>
          </a:prstGeom>
        </p:spPr>
      </p:pic>
      <p:sp>
        <p:nvSpPr>
          <p:cNvPr id="7" name="Retângulo de cantos arredondados 12"/>
          <p:cNvSpPr/>
          <p:nvPr/>
        </p:nvSpPr>
        <p:spPr>
          <a:xfrm>
            <a:off x="-1" y="649875"/>
            <a:ext cx="4544888" cy="665749"/>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i="1" dirty="0">
                <a:latin typeface="Californian FB" panose="0207040306080B030204" pitchFamily="18" charset="0"/>
                <a:ea typeface="Tahoma" panose="020B0604030504040204" pitchFamily="34" charset="0"/>
                <a:cs typeface="Tahoma" panose="020B0604030504040204" pitchFamily="34" charset="0"/>
              </a:rPr>
              <a:t>Queimadas</a:t>
            </a:r>
          </a:p>
        </p:txBody>
      </p:sp>
    </p:spTree>
    <p:extLst>
      <p:ext uri="{BB962C8B-B14F-4D97-AF65-F5344CB8AC3E}">
        <p14:creationId xmlns:p14="http://schemas.microsoft.com/office/powerpoint/2010/main" val="324777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 y="-27384"/>
            <a:ext cx="9144000" cy="6858000"/>
          </a:xfrm>
          <a:prstGeom prst="rect">
            <a:avLst/>
          </a:prstGeom>
        </p:spPr>
      </p:pic>
      <p:pic>
        <p:nvPicPr>
          <p:cNvPr id="7" name="Image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752" y="5849888"/>
            <a:ext cx="767502" cy="755447"/>
          </a:xfrm>
          <a:prstGeom prst="rect">
            <a:avLst/>
          </a:prstGeom>
          <a:effectLst>
            <a:outerShdw blurRad="50800" dist="38100" dir="2700000" algn="tl" rotWithShape="0">
              <a:prstClr val="black">
                <a:alpha val="40000"/>
              </a:prstClr>
            </a:outerShdw>
          </a:effectLst>
        </p:spPr>
      </p:pic>
      <p:pic>
        <p:nvPicPr>
          <p:cNvPr id="4" name="Espaço Reservado para Conteúdo 3"/>
          <p:cNvPicPr>
            <a:picLocks noGrp="1" noChangeAspect="1"/>
          </p:cNvPicPr>
          <p:nvPr>
            <p:ph idx="1"/>
          </p:nvPr>
        </p:nvPicPr>
        <p:blipFill>
          <a:blip r:embed="rId5"/>
          <a:stretch>
            <a:fillRect/>
          </a:stretch>
        </p:blipFill>
        <p:spPr>
          <a:xfrm>
            <a:off x="3986735" y="927640"/>
            <a:ext cx="4905895" cy="3674686"/>
          </a:xfrm>
          <a:prstGeom prst="rect">
            <a:avLst/>
          </a:prstGeom>
        </p:spPr>
      </p:pic>
      <p:pic>
        <p:nvPicPr>
          <p:cNvPr id="5" name="Imagem 4"/>
          <p:cNvPicPr>
            <a:picLocks noChangeAspect="1"/>
          </p:cNvPicPr>
          <p:nvPr/>
        </p:nvPicPr>
        <p:blipFill>
          <a:blip r:embed="rId6"/>
          <a:stretch>
            <a:fillRect/>
          </a:stretch>
        </p:blipFill>
        <p:spPr>
          <a:xfrm>
            <a:off x="539552" y="3361136"/>
            <a:ext cx="4523186" cy="3230847"/>
          </a:xfrm>
          <a:prstGeom prst="rect">
            <a:avLst/>
          </a:prstGeom>
        </p:spPr>
      </p:pic>
      <p:sp>
        <p:nvSpPr>
          <p:cNvPr id="8" name="Retângulo de cantos arredondados 12"/>
          <p:cNvSpPr/>
          <p:nvPr/>
        </p:nvSpPr>
        <p:spPr>
          <a:xfrm>
            <a:off x="323528" y="335666"/>
            <a:ext cx="4544888" cy="665749"/>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i="1" dirty="0">
                <a:latin typeface="Californian FB" panose="0207040306080B030204" pitchFamily="18" charset="0"/>
                <a:ea typeface="Tahoma" panose="020B0604030504040204" pitchFamily="34" charset="0"/>
                <a:cs typeface="Tahoma" panose="020B0604030504040204" pitchFamily="34" charset="0"/>
              </a:rPr>
              <a:t>Fornos de Carvão</a:t>
            </a:r>
          </a:p>
        </p:txBody>
      </p:sp>
    </p:spTree>
    <p:extLst>
      <p:ext uri="{BB962C8B-B14F-4D97-AF65-F5344CB8AC3E}">
        <p14:creationId xmlns:p14="http://schemas.microsoft.com/office/powerpoint/2010/main" val="384505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 y="27384"/>
            <a:ext cx="9144000" cy="6858000"/>
          </a:xfrm>
          <a:prstGeom prst="rect">
            <a:avLst/>
          </a:prstGeom>
        </p:spPr>
      </p:pic>
      <p:pic>
        <p:nvPicPr>
          <p:cNvPr id="8" name="Image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752" y="5904656"/>
            <a:ext cx="767502" cy="755447"/>
          </a:xfrm>
          <a:prstGeom prst="rect">
            <a:avLst/>
          </a:prstGeom>
          <a:effectLst>
            <a:outerShdw blurRad="50800" dist="38100" dir="2700000" algn="tl" rotWithShape="0">
              <a:prstClr val="black">
                <a:alpha val="40000"/>
              </a:prstClr>
            </a:outerShdw>
          </a:effectLst>
        </p:spPr>
      </p:pic>
      <p:pic>
        <p:nvPicPr>
          <p:cNvPr id="4" name="Espaço Reservado para Conteúdo 3"/>
          <p:cNvPicPr>
            <a:picLocks noGrp="1" noChangeAspect="1"/>
          </p:cNvPicPr>
          <p:nvPr>
            <p:ph idx="1"/>
          </p:nvPr>
        </p:nvPicPr>
        <p:blipFill>
          <a:blip r:embed="rId5"/>
          <a:stretch>
            <a:fillRect/>
          </a:stretch>
        </p:blipFill>
        <p:spPr>
          <a:xfrm>
            <a:off x="664595" y="1340768"/>
            <a:ext cx="3962574" cy="2971931"/>
          </a:xfrm>
          <a:prstGeom prst="rect">
            <a:avLst/>
          </a:prstGeom>
        </p:spPr>
      </p:pic>
      <p:pic>
        <p:nvPicPr>
          <p:cNvPr id="6" name="Imagem 5"/>
          <p:cNvPicPr>
            <a:picLocks noChangeAspect="1"/>
          </p:cNvPicPr>
          <p:nvPr/>
        </p:nvPicPr>
        <p:blipFill>
          <a:blip r:embed="rId6"/>
          <a:stretch>
            <a:fillRect/>
          </a:stretch>
        </p:blipFill>
        <p:spPr>
          <a:xfrm>
            <a:off x="4140267" y="3627352"/>
            <a:ext cx="4783165" cy="3175836"/>
          </a:xfrm>
          <a:prstGeom prst="rect">
            <a:avLst/>
          </a:prstGeom>
        </p:spPr>
      </p:pic>
      <p:sp>
        <p:nvSpPr>
          <p:cNvPr id="9" name="Retângulo de cantos arredondados 12"/>
          <p:cNvSpPr/>
          <p:nvPr/>
        </p:nvSpPr>
        <p:spPr>
          <a:xfrm>
            <a:off x="318269" y="462783"/>
            <a:ext cx="4544888" cy="665749"/>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i="1" dirty="0">
                <a:latin typeface="Californian FB" panose="0207040306080B030204" pitchFamily="18" charset="0"/>
                <a:ea typeface="Tahoma" panose="020B0604030504040204" pitchFamily="34" charset="0"/>
                <a:cs typeface="Tahoma" panose="020B0604030504040204" pitchFamily="34" charset="0"/>
              </a:rPr>
              <a:t>Pedreiras</a:t>
            </a:r>
          </a:p>
        </p:txBody>
      </p:sp>
      <p:sp>
        <p:nvSpPr>
          <p:cNvPr id="12" name="Retângulo de cantos arredondados 12"/>
          <p:cNvSpPr/>
          <p:nvPr/>
        </p:nvSpPr>
        <p:spPr>
          <a:xfrm>
            <a:off x="4259405" y="2879407"/>
            <a:ext cx="4544888" cy="665749"/>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dirty="0" err="1">
                <a:latin typeface="Californian FB" panose="0207040306080B030204" pitchFamily="18" charset="0"/>
              </a:rPr>
              <a:t>Mineiração</a:t>
            </a:r>
            <a:endParaRPr lang="pt-BR" sz="3200" dirty="0">
              <a:latin typeface="Californian FB" panose="0207040306080B030204" pitchFamily="18" charset="0"/>
            </a:endParaRPr>
          </a:p>
        </p:txBody>
      </p:sp>
    </p:spTree>
    <p:extLst>
      <p:ext uri="{BB962C8B-B14F-4D97-AF65-F5344CB8AC3E}">
        <p14:creationId xmlns:p14="http://schemas.microsoft.com/office/powerpoint/2010/main" val="46191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theme/theme1.xml><?xml version="1.0" encoding="utf-8"?>
<a:theme xmlns:a="http://schemas.openxmlformats.org/drawingml/2006/main" name="Tema1">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a1" id="{E3991411-2E79-44E6-BDB4-0625B2CBD949}" vid="{65F44331-CC3A-4187-B2AB-2AB99D7BEB02}"/>
    </a:ext>
  </a:extLst>
</a:theme>
</file>

<file path=docProps/app.xml><?xml version="1.0" encoding="utf-8"?>
<Properties xmlns="http://schemas.openxmlformats.org/officeDocument/2006/extended-properties" xmlns:vt="http://schemas.openxmlformats.org/officeDocument/2006/docPropsVTypes">
  <Template>Tema1</Template>
  <TotalTime>691</TotalTime>
  <Words>1903</Words>
  <Application>Microsoft Office PowerPoint</Application>
  <PresentationFormat>Apresentação na tela (4:3)</PresentationFormat>
  <Paragraphs>221</Paragraphs>
  <Slides>42</Slides>
  <Notes>0</Notes>
  <HiddenSlides>0</HiddenSlides>
  <MMClips>2</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42</vt:i4>
      </vt:variant>
    </vt:vector>
  </HeadingPairs>
  <TitlesOfParts>
    <vt:vector size="49" baseType="lpstr">
      <vt:lpstr>Arial</vt:lpstr>
      <vt:lpstr>Bebas Neue</vt:lpstr>
      <vt:lpstr>Calibri</vt:lpstr>
      <vt:lpstr>Californian FB</vt:lpstr>
      <vt:lpstr>Tahoma</vt:lpstr>
      <vt:lpstr>Wingdings</vt:lpstr>
      <vt:lpstr>Tema1</vt:lpstr>
      <vt:lpstr>Conceitos básicos de meio ambiente e sustentabilidade</vt:lpstr>
      <vt:lpstr>Meio ambiente</vt:lpstr>
      <vt:lpstr>Sustentabilidade</vt:lpstr>
      <vt:lpstr>Desenvolvimento Sustentável </vt:lpstr>
      <vt:lpstr>Problemas ambientais</vt:lpstr>
      <vt:lpstr>Remoção da vegetação natural</vt:lpstr>
      <vt:lpstr>Apresentação do PowerPoint</vt:lpstr>
      <vt:lpstr>Apresentação do PowerPoint</vt:lpstr>
      <vt:lpstr>Apresentação do PowerPoint</vt:lpstr>
      <vt:lpstr>Alimentos transgênicos</vt:lpstr>
      <vt:lpstr>Apresentação do PowerPoint</vt:lpstr>
      <vt:lpstr>MAR DE ARAL</vt:lpstr>
      <vt:lpstr>Cataratas do Iguaçu</vt:lpstr>
      <vt:lpstr>Poluição</vt:lpstr>
      <vt:lpstr>Apresentação do PowerPoint</vt:lpstr>
      <vt:lpstr>Apresentação do PowerPoint</vt:lpstr>
      <vt:lpstr>Destruição da camada de ozônio e aquecimento Global</vt:lpstr>
      <vt:lpstr>Aquecimento Global</vt:lpstr>
      <vt:lpstr>Apresentação do PowerPoint</vt:lpstr>
      <vt:lpstr>Agricultura e Pecuária </vt:lpstr>
      <vt:lpstr>Indústria, Comércio e Serviços </vt:lpstr>
      <vt:lpstr>Urbanização</vt:lpstr>
      <vt:lpstr>Turismo em Dores do Rio Preto</vt:lpstr>
      <vt:lpstr>Atividades turísticas da cidade</vt:lpstr>
      <vt:lpstr>Como  preservar o meio ambiente?</vt:lpstr>
      <vt:lpstr>O Novo Código Florestal</vt:lpstr>
      <vt:lpstr>Áreas de Preservação Permanente</vt:lpstr>
      <vt:lpstr>Áreas de Preservação Permanente</vt:lpstr>
      <vt:lpstr>Áreas de Preservação Permanente</vt:lpstr>
      <vt:lpstr>Áreas de Preservação Permanente</vt:lpstr>
      <vt:lpstr>Áreas de Preservação Permanente</vt:lpstr>
      <vt:lpstr>Áreas de Preservação Permanente</vt:lpstr>
      <vt:lpstr>Área de Preservação Permanente</vt:lpstr>
      <vt:lpstr>Áreas de Preservação Permanente</vt:lpstr>
      <vt:lpstr>Reserva Legal</vt:lpstr>
      <vt:lpstr>Cotas de Reserva Ambiental</vt:lpstr>
      <vt:lpstr>Cotas de Reserva Ambiental</vt:lpstr>
      <vt:lpstr>Cadastro Ambiental Rural ( CAR)</vt:lpstr>
      <vt:lpstr>Cadastro Ambiental Rural ( CAR)</vt:lpstr>
      <vt:lpstr>Cadastro Ambiental Rural ( CAR)</vt:lpstr>
      <vt:lpstr>Cadastro Ambiental Rural ( CAR)</vt:lpstr>
      <vt:lpstr>Cadastro Ambiental Rural ( CAR)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 Novo Código Florestal</dc:title>
  <dc:creator>Frederico</dc:creator>
  <cp:lastModifiedBy>BEATRIZ</cp:lastModifiedBy>
  <cp:revision>31</cp:revision>
  <dcterms:created xsi:type="dcterms:W3CDTF">2016-06-28T14:09:26Z</dcterms:created>
  <dcterms:modified xsi:type="dcterms:W3CDTF">2016-07-11T17:47:30Z</dcterms:modified>
</cp:coreProperties>
</file>