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15BE313-8111-4D9F-9BE0-24BD23576679}" type="datetimeFigureOut">
              <a:rPr lang="pt-BR"/>
              <a:pPr>
                <a:defRPr/>
              </a:pPr>
              <a:t>12/07/2016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78750B0-EC11-422E-9380-C940CA31DEA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843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pt-BR" altLang="pt-BR" smtClean="0"/>
              <a:t>Direita para a esquerda : direita- elementos mais subjetivos e emocionais.</a:t>
            </a:r>
          </a:p>
          <a:p>
            <a:pPr>
              <a:spcBef>
                <a:spcPct val="0"/>
              </a:spcBef>
            </a:pPr>
            <a:r>
              <a:rPr lang="pt-BR" altLang="pt-BR" smtClean="0"/>
              <a:t>Esquerda: logicos e estruturais.</a:t>
            </a:r>
          </a:p>
          <a:p>
            <a:pPr>
              <a:spcBef>
                <a:spcPct val="0"/>
              </a:spcBef>
            </a:pPr>
            <a:r>
              <a:rPr lang="pt-BR" altLang="pt-BR" smtClean="0"/>
              <a:t>Sugere-se preencher da direita pra esquerda: reconhecer primeiro os anseios e desejos para depois defini-los de forma mais concreta. </a:t>
            </a:r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D829911E-6D09-4B08-8CBC-A865D1D59DCE}" type="slidenum">
              <a:rPr lang="pt-BR" altLang="pt-BR"/>
              <a:pPr eaLnBrk="1" hangingPunct="1"/>
              <a:t>3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pt-BR" altLang="pt-BR" smtClean="0"/>
              <a:t>4) Pos venda, ouvidoria</a:t>
            </a:r>
          </a:p>
          <a:p>
            <a:pPr>
              <a:spcBef>
                <a:spcPct val="0"/>
              </a:spcBef>
            </a:pPr>
            <a:r>
              <a:rPr lang="pt-BR" altLang="pt-BR" smtClean="0"/>
              <a:t>6) equipe, maquinas</a:t>
            </a:r>
          </a:p>
        </p:txBody>
      </p:sp>
      <p:sp>
        <p:nvSpPr>
          <p:cNvPr id="112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F25302DB-2351-42C8-8ADF-38F7916FAB91}" type="slidenum">
              <a:rPr lang="pt-BR" altLang="pt-BR"/>
              <a:pPr eaLnBrk="1" hangingPunct="1"/>
              <a:t>4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pt-BR" altLang="pt-BR" smtClean="0"/>
              <a:t>9) Custo das equipes envolvidas, manutenção de maquina </a:t>
            </a:r>
          </a:p>
        </p:txBody>
      </p:sp>
      <p:sp>
        <p:nvSpPr>
          <p:cNvPr id="122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2F9235FE-8FB4-4AA6-B5C2-C789B24AC3A6}" type="slidenum">
              <a:rPr lang="pt-BR" altLang="pt-BR"/>
              <a:pPr eaLnBrk="1" hangingPunct="1"/>
              <a:t>5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D613B-F482-4522-A8EB-E2EA16FB8490}" type="datetime1">
              <a:rPr lang="pt-BR" smtClean="0"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Projeto Rondon - Operação Itapemirim/ ES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2F816-5E4B-4818-8B87-132338E61C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2936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CEA23-5965-4C84-AA96-FB2464D2235F}" type="datetime1">
              <a:rPr lang="pt-BR" smtClean="0"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Projeto Rondon - Operação Itapemirim/ ES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0EA17-633B-4BA9-BCA1-A593399E87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360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295B3-D688-49F0-A413-2A045A3184F3}" type="datetime1">
              <a:rPr lang="pt-BR" smtClean="0"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Projeto Rondon - Operação Itapemirim/ ES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922C2-E576-48F3-900D-C533388A4D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6213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B56A6-AF6A-41AD-A021-EC4D73E27670}" type="datetime1">
              <a:rPr lang="pt-BR" smtClean="0"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Projeto Rondon - Operação Itapemirim/ ES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12AA5-B28B-4C68-AC50-1A95DBE060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527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27663-DFAE-400C-94E1-0E0CE3FB77D7}" type="datetime1">
              <a:rPr lang="pt-BR" smtClean="0"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Projeto Rondon - Operação Itapemirim/ ES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C33E-81A7-4DD4-8B2A-BE5D030088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39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C4BF4-1C75-453C-AF24-62B74AB21C3A}" type="datetime1">
              <a:rPr lang="pt-BR" smtClean="0"/>
              <a:t>12/07/2016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Projeto Rondon - Operação Itapemirim/ ES</a:t>
            </a: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DCE02-AF50-41A3-B4EE-CB0AC11B48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570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2C6C7-D719-426A-90EB-F1EF4671A79C}" type="datetime1">
              <a:rPr lang="pt-BR" smtClean="0"/>
              <a:t>12/07/2016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Projeto Rondon - Operação Itapemirim/ ES</a:t>
            </a: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52FC3-22A9-48E7-8417-85A71206DE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1644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AE764-F2B1-4D0F-B5B3-FA49D481CFD0}" type="datetime1">
              <a:rPr lang="pt-BR" smtClean="0"/>
              <a:t>12/07/2016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Projeto Rondon - Operação Itapemirim/ ES</a:t>
            </a: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D8887-F977-4CDC-B9E2-D1E7DF2F1C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344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0ACF8-BC25-459D-8146-D93DA1D1C7BC}" type="datetime1">
              <a:rPr lang="pt-BR" smtClean="0"/>
              <a:t>12/07/2016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Projeto Rondon - Operação Itapemirim/ ES</a:t>
            </a: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E23AC-54A6-406E-89F5-C0E677EAF2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2108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82A63-F455-4BDA-AA20-85E3D7E24F36}" type="datetime1">
              <a:rPr lang="pt-BR" smtClean="0"/>
              <a:t>12/07/2016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Projeto Rondon - Operação Itapemirim/ ES</a:t>
            </a: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C6754-9C70-4178-A7FD-4501C92949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9827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537B8-FFF1-43F6-A3B9-19C7038BA300}" type="datetime1">
              <a:rPr lang="pt-BR" smtClean="0"/>
              <a:t>12/07/2016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Projeto Rondon - Operação Itapemirim/ ES</a:t>
            </a: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01F14-364E-4FF5-9338-65859BB97E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788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5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85D48F-561B-451D-8EE0-223DCDB0E98B}" type="datetime1">
              <a:rPr lang="pt-BR" smtClean="0"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 smtClean="0"/>
              <a:t>Projeto Rondon - Operação Itapemirim/ ES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1DAD13-19FF-4B82-A68C-A17D1120D31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mtClean="0"/>
          </a:p>
        </p:txBody>
      </p:sp>
      <p:sp>
        <p:nvSpPr>
          <p:cNvPr id="4" name="Retângulo 3"/>
          <p:cNvSpPr/>
          <p:nvPr/>
        </p:nvSpPr>
        <p:spPr>
          <a:xfrm>
            <a:off x="0" y="1412875"/>
            <a:ext cx="9144000" cy="403225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238" y="1616075"/>
            <a:ext cx="4835525" cy="36258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54" name="Retângulo 5"/>
          <p:cNvSpPr>
            <a:spLocks noChangeArrowheads="1"/>
          </p:cNvSpPr>
          <p:nvPr/>
        </p:nvSpPr>
        <p:spPr bwMode="auto">
          <a:xfrm>
            <a:off x="2443163" y="6308725"/>
            <a:ext cx="4257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/>
              <a:t>Projeto Rondon - Operação Itapemirim/ ES</a:t>
            </a: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Aprimoramento- </a:t>
            </a:r>
            <a:r>
              <a:rPr lang="pt-BR" dirty="0"/>
              <a:t>projetar um lugar de modo que satisfaça as necessidades do </a:t>
            </a:r>
            <a:r>
              <a:rPr lang="pt-BR" dirty="0" smtClean="0"/>
              <a:t>mercado-alvo</a:t>
            </a:r>
          </a:p>
          <a:p>
            <a:pPr marL="0" lvl="1" indent="0">
              <a:buNone/>
            </a:pPr>
            <a:r>
              <a:rPr lang="pt-BR" dirty="0"/>
              <a:t> </a:t>
            </a:r>
            <a:r>
              <a:rPr lang="pt-BR" dirty="0" smtClean="0"/>
              <a:t>   -</a:t>
            </a:r>
            <a:r>
              <a:rPr lang="pt-BR" sz="2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Cidadãos e empresas devem ficar satisfeitos com comunidades, e visitantes e investidores devem ter expectativas </a:t>
            </a:r>
            <a:r>
              <a:rPr lang="pt-BR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atendidas</a:t>
            </a:r>
          </a:p>
          <a:p>
            <a:pPr marL="0" lvl="1" indent="0">
              <a:buNone/>
            </a:pPr>
            <a:r>
              <a:rPr lang="pt-BR" sz="2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-</a:t>
            </a:r>
            <a:r>
              <a:rPr lang="pt-BR" sz="2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Melhorar características do lugar, recursos, serviços, entretenimento e recreação</a:t>
            </a:r>
          </a:p>
          <a:p>
            <a:pPr marL="0" lvl="1" indent="0">
              <a:buNone/>
            </a:pPr>
            <a:endParaRPr lang="pt-BR" sz="27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Projeto Rondon - Operação Itapemirim/ 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776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Serviços básicos: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Proteção</a:t>
            </a:r>
            <a:r>
              <a:rPr lang="pt-BR" dirty="0">
                <a:solidFill>
                  <a:srgbClr val="0033CC"/>
                </a:solidFill>
              </a:rPr>
              <a:t> </a:t>
            </a:r>
            <a:r>
              <a:rPr lang="pt-BR" dirty="0"/>
              <a:t>das pessoas, propriedades, educação</a:t>
            </a:r>
          </a:p>
          <a:p>
            <a:r>
              <a:rPr lang="pt-BR" dirty="0" smtClean="0"/>
              <a:t>Capacidade </a:t>
            </a:r>
            <a:r>
              <a:rPr lang="pt-BR" dirty="0"/>
              <a:t>de atração é reduzida quando preocupação maior das pessoas é com </a:t>
            </a:r>
            <a:r>
              <a:rPr lang="pt-BR" u="sng" dirty="0"/>
              <a:t>criminalidade, educação, </a:t>
            </a:r>
            <a:r>
              <a:rPr lang="pt-BR" u="sng" dirty="0" smtClean="0"/>
              <a:t>saúde</a:t>
            </a:r>
          </a:p>
          <a:p>
            <a:endParaRPr lang="pt-BR" u="sng" dirty="0" smtClean="0"/>
          </a:p>
          <a:p>
            <a:endParaRPr lang="pt-BR" u="sng" dirty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Projeto Rondon - Operação Itapemirim/ 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124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Atrações específicas: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Transmitir a sensação de serem únicas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Projeto Rondon - Operação Itapemirim/ ES</a:t>
            </a:r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628800"/>
            <a:ext cx="5581084" cy="371700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130" y="1985750"/>
            <a:ext cx="5981650" cy="336168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38" y="0"/>
            <a:ext cx="8890000" cy="66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3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Situação atual do lugar: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Identificar melhorias necessárias</a:t>
            </a:r>
          </a:p>
          <a:p>
            <a:r>
              <a:rPr lang="pt-BR" dirty="0" smtClean="0"/>
              <a:t>Instrumento: 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Projeto Rondon - Operação Itapemirim/ 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201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Projeto Rondon - Operação Itapemirim/ ES</a:t>
            </a:r>
            <a:endParaRPr lang="pt-BR"/>
          </a:p>
        </p:txBody>
      </p:sp>
      <p:graphicFrame>
        <p:nvGraphicFramePr>
          <p:cNvPr id="6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8102683"/>
              </p:ext>
            </p:extLst>
          </p:nvPr>
        </p:nvGraphicFramePr>
        <p:xfrm>
          <a:off x="323528" y="1340768"/>
          <a:ext cx="8558214" cy="4479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2001"/>
                <a:gridCol w="1165751"/>
                <a:gridCol w="1238611"/>
                <a:gridCol w="1080208"/>
                <a:gridCol w="1711643"/>
              </a:tblGrid>
              <a:tr h="380943">
                <a:tc>
                  <a:txBody>
                    <a:bodyPr/>
                    <a:lstStyle/>
                    <a:p>
                      <a:r>
                        <a:rPr lang="pt-BR" sz="1900" dirty="0" smtClean="0"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INFRA-ESTRUTURA</a:t>
                      </a:r>
                      <a:endParaRPr lang="pt-BR" sz="1900" dirty="0"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42" marR="91442" marT="45693" marB="45693"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900" dirty="0" smtClean="0"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Ruim</a:t>
                      </a:r>
                      <a:endParaRPr lang="pt-BR" sz="1900" dirty="0"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42" marR="91442" marT="45693" marB="45693"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900" dirty="0" smtClean="0"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Média</a:t>
                      </a:r>
                      <a:endParaRPr lang="pt-BR" sz="1900" dirty="0"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42" marR="91442" marT="45693" marB="45693"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900" dirty="0" smtClean="0"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Boa</a:t>
                      </a:r>
                      <a:endParaRPr lang="pt-BR" sz="1900" dirty="0"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42" marR="91442" marT="45693" marB="45693"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900" dirty="0" smtClean="0"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Excelente</a:t>
                      </a:r>
                      <a:endParaRPr lang="pt-BR" sz="1900" dirty="0"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42" marR="91442" marT="45693" marB="45693">
                    <a:solidFill>
                      <a:srgbClr val="0033CC"/>
                    </a:solidFill>
                  </a:tcPr>
                </a:tc>
              </a:tr>
              <a:tr h="380943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Habitacional</a:t>
                      </a:r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91442" marR="91442" marT="45693" marB="45693"/>
                </a:tc>
              </a:tr>
              <a:tr h="380943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Estradas e transportes</a:t>
                      </a:r>
                      <a:endParaRPr lang="pt-BR" sz="1900" dirty="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2" marR="91442" marT="45693" marB="45693"/>
                </a:tc>
              </a:tr>
              <a:tr h="380943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Fornecimento de água</a:t>
                      </a:r>
                      <a:endParaRPr lang="pt-BR" sz="1900" dirty="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2" marR="91442" marT="45693" marB="45693"/>
                </a:tc>
              </a:tr>
              <a:tr h="670499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Fornecimento de energia elétrica</a:t>
                      </a:r>
                      <a:endParaRPr lang="pt-BR" sz="1900" dirty="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2" marR="91442" marT="45693" marB="45693"/>
                </a:tc>
              </a:tr>
              <a:tr h="380943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Qualidade</a:t>
                      </a:r>
                      <a:r>
                        <a:rPr lang="pt-BR" sz="1900" baseline="0" dirty="0" smtClean="0"/>
                        <a:t> ambiental</a:t>
                      </a:r>
                      <a:endParaRPr lang="pt-BR" sz="1900" dirty="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2" marR="91442" marT="45693" marB="45693"/>
                </a:tc>
              </a:tr>
              <a:tr h="380943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Segurança social básica</a:t>
                      </a:r>
                      <a:endParaRPr lang="pt-BR" sz="1900" dirty="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91442" marR="91442" marT="45693" marB="45693"/>
                </a:tc>
              </a:tr>
              <a:tr h="380943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Educação</a:t>
                      </a:r>
                      <a:endParaRPr lang="pt-BR" sz="1900" dirty="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91442" marR="91442" marT="45693" marB="45693"/>
                </a:tc>
              </a:tr>
              <a:tr h="380943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Rede</a:t>
                      </a:r>
                      <a:r>
                        <a:rPr lang="pt-BR" sz="1900" baseline="0" dirty="0" smtClean="0"/>
                        <a:t> hoteleira e restaurantes</a:t>
                      </a:r>
                      <a:endParaRPr lang="pt-BR" sz="1900" dirty="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91442" marR="91442" marT="45693" marB="45693"/>
                </a:tc>
              </a:tr>
              <a:tr h="380943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Instalações para</a:t>
                      </a:r>
                      <a:r>
                        <a:rPr lang="pt-BR" sz="1900" baseline="0" dirty="0" smtClean="0"/>
                        <a:t> convenções</a:t>
                      </a:r>
                      <a:endParaRPr lang="pt-BR" sz="1900" dirty="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91442" marR="91442" marT="45693" marB="45693"/>
                </a:tc>
              </a:tr>
              <a:tr h="380943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Atendimento a visitantes</a:t>
                      </a:r>
                      <a:endParaRPr lang="pt-BR" sz="1900" dirty="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2" marR="91442" marT="45693" marB="45693"/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91442" marR="91442" marT="45693" marB="4569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06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Medir potenciais melhorias!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Projeto Rondon - Operação Itapemirim/ ES</a:t>
            </a:r>
            <a:endParaRPr lang="pt-BR"/>
          </a:p>
        </p:txBody>
      </p:sp>
      <p:graphicFrame>
        <p:nvGraphicFramePr>
          <p:cNvPr id="5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6766823"/>
              </p:ext>
            </p:extLst>
          </p:nvPr>
        </p:nvGraphicFramePr>
        <p:xfrm>
          <a:off x="325438" y="1196752"/>
          <a:ext cx="8818562" cy="44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69"/>
                <a:gridCol w="1152144"/>
                <a:gridCol w="1152144"/>
                <a:gridCol w="1006092"/>
                <a:gridCol w="1763713"/>
              </a:tblGrid>
              <a:tr h="380943">
                <a:tc>
                  <a:txBody>
                    <a:bodyPr/>
                    <a:lstStyle/>
                    <a:p>
                      <a:r>
                        <a:rPr lang="pt-BR" sz="1900" b="1" kern="1200" dirty="0" smtClean="0"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ATRAÇÕES</a:t>
                      </a:r>
                      <a:endParaRPr lang="pt-BR" sz="1900" b="1" kern="1200" dirty="0"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6" marB="45696"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900" b="1" kern="1200" dirty="0" smtClean="0"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Ruim</a:t>
                      </a:r>
                      <a:endParaRPr lang="pt-BR" sz="1900" b="1" kern="1200" dirty="0"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6" marB="45696"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900" b="1" kern="1200" dirty="0" smtClean="0"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Média</a:t>
                      </a:r>
                      <a:endParaRPr lang="pt-BR" sz="1900" b="1" kern="1200" dirty="0"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6" marB="45696"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900" b="1" kern="1200" dirty="0" smtClean="0"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Boa</a:t>
                      </a:r>
                      <a:endParaRPr lang="pt-BR" sz="1900" b="1" kern="1200" dirty="0"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6" marB="45696"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900" b="1" kern="1200" dirty="0" smtClean="0"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Excelente</a:t>
                      </a:r>
                      <a:endParaRPr lang="pt-BR" sz="1900" b="1" kern="1200" dirty="0"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6" marB="45696">
                    <a:solidFill>
                      <a:srgbClr val="0033CC"/>
                    </a:solidFill>
                  </a:tcPr>
                </a:tc>
              </a:tr>
              <a:tr h="380943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Belezas</a:t>
                      </a:r>
                      <a:r>
                        <a:rPr lang="pt-BR" sz="1900" baseline="0" dirty="0" smtClean="0"/>
                        <a:t> e características naturais</a:t>
                      </a:r>
                      <a:endParaRPr lang="pt-BR" sz="1900" dirty="0" smtClean="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91441" marR="91441" marT="45696" marB="45696"/>
                </a:tc>
              </a:tr>
              <a:tr h="380943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História</a:t>
                      </a:r>
                      <a:r>
                        <a:rPr lang="pt-BR" sz="1900" baseline="0" dirty="0" smtClean="0"/>
                        <a:t> e pessoas famosas</a:t>
                      </a:r>
                      <a:endParaRPr lang="pt-BR" sz="1900" dirty="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1" marR="91441" marT="45696" marB="45696"/>
                </a:tc>
              </a:tr>
              <a:tr h="380943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Locais</a:t>
                      </a:r>
                      <a:r>
                        <a:rPr lang="pt-BR" sz="1900" baseline="0" dirty="0" smtClean="0"/>
                        <a:t> de compras</a:t>
                      </a:r>
                      <a:endParaRPr lang="pt-BR" sz="1900" dirty="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1" marR="91441" marT="45696" marB="45696"/>
                </a:tc>
              </a:tr>
              <a:tr h="380943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Atrações</a:t>
                      </a:r>
                      <a:r>
                        <a:rPr lang="pt-BR" sz="1900" baseline="0" dirty="0" smtClean="0"/>
                        <a:t> culturais</a:t>
                      </a:r>
                      <a:endParaRPr lang="pt-BR" sz="1900" dirty="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1" marR="91441" marT="45696" marB="45696"/>
                </a:tc>
              </a:tr>
              <a:tr h="380943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Recreação</a:t>
                      </a:r>
                      <a:r>
                        <a:rPr lang="pt-BR" sz="1900" baseline="0" dirty="0" smtClean="0"/>
                        <a:t> e entretenimento</a:t>
                      </a:r>
                      <a:endParaRPr lang="pt-BR" sz="1900" dirty="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1" marR="91441" marT="45696" marB="45696"/>
                </a:tc>
              </a:tr>
              <a:tr h="380943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Estádios</a:t>
                      </a:r>
                      <a:r>
                        <a:rPr lang="pt-BR" sz="1900" baseline="0" dirty="0" smtClean="0"/>
                        <a:t> esportivos</a:t>
                      </a:r>
                      <a:endParaRPr lang="pt-BR" sz="1900" dirty="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1" marR="91441" marT="45696" marB="45696"/>
                </a:tc>
              </a:tr>
              <a:tr h="380943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Festivais</a:t>
                      </a:r>
                      <a:r>
                        <a:rPr lang="pt-BR" sz="1900" baseline="0" dirty="0" smtClean="0"/>
                        <a:t> e datas comemorativas</a:t>
                      </a:r>
                      <a:endParaRPr lang="pt-BR" sz="1900" dirty="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1" marR="91441" marT="45696" marB="45696"/>
                </a:tc>
              </a:tr>
              <a:tr h="670493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Construções,</a:t>
                      </a:r>
                      <a:r>
                        <a:rPr lang="pt-BR" sz="1900" baseline="0" dirty="0" smtClean="0"/>
                        <a:t> monumentos e esculturas</a:t>
                      </a:r>
                      <a:endParaRPr lang="pt-BR" sz="1900" dirty="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91441" marR="91441" marT="45696" marB="45696"/>
                </a:tc>
              </a:tr>
              <a:tr h="380943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Museus</a:t>
                      </a:r>
                      <a:endParaRPr lang="pt-BR" sz="1900" dirty="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91441" marR="91441" marT="45696" marB="45696"/>
                </a:tc>
              </a:tr>
              <a:tr h="380943"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Outras</a:t>
                      </a:r>
                      <a:r>
                        <a:rPr lang="pt-BR" sz="1900" baseline="0" dirty="0" smtClean="0"/>
                        <a:t> atrações</a:t>
                      </a:r>
                      <a:endParaRPr lang="pt-BR" sz="1900" dirty="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/>
                    </a:p>
                  </a:txBody>
                  <a:tcPr marL="91441" marR="91441" marT="45696" marB="45696"/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91441" marR="91441" marT="45696" marB="4569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22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Projeto Rondon - Operação Itapemirim/ 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790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2384425"/>
            <a:ext cx="9144000" cy="208915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3683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Valorização estratégica de potencialidades locais - Turismo</a:t>
            </a:r>
          </a:p>
        </p:txBody>
      </p:sp>
      <p:sp>
        <p:nvSpPr>
          <p:cNvPr id="307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473575"/>
            <a:ext cx="8229600" cy="16525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pt-BR" altLang="pt-BR" sz="4400" smtClean="0"/>
          </a:p>
          <a:p>
            <a:pPr marL="0" indent="0" eaLnBrk="1" hangingPunct="1">
              <a:buFont typeface="Arial" charset="0"/>
              <a:buNone/>
            </a:pPr>
            <a:r>
              <a:rPr lang="pt-BR" altLang="pt-BR" sz="4400" smtClean="0"/>
              <a:t>    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" y="2636838"/>
            <a:ext cx="976313" cy="9620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Projeto Rondon - Operação Itapemirim/ ES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3338" y="1600200"/>
            <a:ext cx="9144000" cy="4322763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t-BR"/>
          </a:p>
        </p:txBody>
      </p:sp>
      <p:sp>
        <p:nvSpPr>
          <p:cNvPr id="5123" name="Título 1"/>
          <p:cNvSpPr>
            <a:spLocks noGrp="1"/>
          </p:cNvSpPr>
          <p:nvPr>
            <p:ph type="title"/>
          </p:nvPr>
        </p:nvSpPr>
        <p:spPr>
          <a:xfrm>
            <a:off x="430213" y="1568450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Dinâmica: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0213" y="2420938"/>
            <a:ext cx="8229600" cy="3311525"/>
          </a:xfrm>
        </p:spPr>
        <p:txBody>
          <a:bodyPr/>
          <a:lstStyle/>
          <a:p>
            <a:pPr eaLnBrk="1" hangingPunct="1">
              <a:defRPr/>
            </a:pPr>
            <a:r>
              <a:rPr lang="pt-BR" sz="2800" dirty="0" smtClean="0"/>
              <a:t>Cartolina:</a:t>
            </a:r>
          </a:p>
          <a:p>
            <a:pPr marL="514350" indent="-514350" eaLnBrk="1" hangingPunct="1">
              <a:buFont typeface="Arial" charset="0"/>
              <a:buAutoNum type="arabicParenR"/>
              <a:defRPr/>
            </a:pPr>
            <a:r>
              <a:rPr lang="pt-BR" sz="2800" u="sng" dirty="0" smtClean="0"/>
              <a:t>Clientes</a:t>
            </a:r>
            <a:r>
              <a:rPr lang="pt-BR" sz="2800" dirty="0" smtClean="0"/>
              <a:t>: potenciais clientes (sexo, classe social...)</a:t>
            </a:r>
          </a:p>
          <a:p>
            <a:pPr marL="514350" indent="-514350" eaLnBrk="1" hangingPunct="1">
              <a:buFont typeface="Arial" charset="0"/>
              <a:buAutoNum type="arabicParenR"/>
              <a:defRPr/>
            </a:pPr>
            <a:r>
              <a:rPr lang="pt-BR" sz="2800" u="sng" dirty="0" smtClean="0"/>
              <a:t>Proposta de Valor</a:t>
            </a:r>
            <a:r>
              <a:rPr lang="pt-BR" sz="2800" dirty="0" smtClean="0"/>
              <a:t>: atendem a demanda dos potenciais clientes</a:t>
            </a:r>
            <a:r>
              <a:rPr lang="pt-BR" sz="2800" dirty="0"/>
              <a:t> </a:t>
            </a:r>
            <a:r>
              <a:rPr lang="pt-BR" sz="2800" dirty="0" smtClean="0"/>
              <a:t>(conveniência, rapidez, custos...)</a:t>
            </a:r>
          </a:p>
          <a:p>
            <a:pPr marL="514350" indent="-514350" eaLnBrk="1" hangingPunct="1">
              <a:buFont typeface="Arial" charset="0"/>
              <a:buAutoNum type="arabicParenR"/>
              <a:defRPr/>
            </a:pPr>
            <a:r>
              <a:rPr lang="pt-BR" sz="2800" dirty="0" smtClean="0"/>
              <a:t>Como os 2 elementos anteriores se encontram- </a:t>
            </a:r>
            <a:r>
              <a:rPr lang="pt-BR" sz="2800" u="sng" dirty="0" smtClean="0"/>
              <a:t>canais de distribuição </a:t>
            </a:r>
            <a:r>
              <a:rPr lang="pt-BR" sz="2800" dirty="0" smtClean="0"/>
              <a:t>(sites, entregas a domicílio..)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450" y="5922963"/>
            <a:ext cx="976313" cy="9620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Projeto Rondon - Operação Itapemirim/ ES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1266825"/>
            <a:ext cx="9144000" cy="432435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t-BR"/>
          </a:p>
        </p:txBody>
      </p:sp>
      <p:sp>
        <p:nvSpPr>
          <p:cNvPr id="6147" name="Título 1"/>
          <p:cNvSpPr>
            <a:spLocks noGrp="1"/>
          </p:cNvSpPr>
          <p:nvPr>
            <p:ph type="title"/>
          </p:nvPr>
        </p:nvSpPr>
        <p:spPr>
          <a:xfrm>
            <a:off x="323850" y="1412875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Dinâmica </a:t>
            </a:r>
          </a:p>
        </p:txBody>
      </p:sp>
      <p:sp>
        <p:nvSpPr>
          <p:cNvPr id="6148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520950"/>
            <a:ext cx="8229600" cy="38496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t-BR" altLang="pt-BR" sz="2800" smtClean="0"/>
              <a:t>4) Relacionamento com os clientes: fortalecer o envolvimento do cliente com o negócio 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altLang="pt-BR" sz="2800" smtClean="0"/>
              <a:t>5) Linhas de receita: como gerar receitas 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altLang="pt-BR" sz="2800" smtClean="0"/>
              <a:t>6) Recursos chave: ligado diretamente ao funcionamento do negócio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450" y="5922963"/>
            <a:ext cx="976313" cy="9620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Projeto Rondon - Operação Itapemirim/ ES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1266825"/>
            <a:ext cx="9144000" cy="432435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pt-BR"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pt-BR" sz="2800" dirty="0" smtClean="0">
                <a:solidFill>
                  <a:schemeClr val="tx1"/>
                </a:solidFill>
              </a:rPr>
              <a:t>7)  Atividades chave: atividades necessárias para atender o valor</a:t>
            </a:r>
          </a:p>
          <a:p>
            <a:pPr>
              <a:defRPr/>
            </a:pPr>
            <a:r>
              <a:rPr lang="pt-BR" sz="2800" dirty="0" smtClean="0">
                <a:solidFill>
                  <a:schemeClr val="tx1"/>
                </a:solidFill>
              </a:rPr>
              <a:t>8)  Parceiros chave: contribuem tanto para atividades chave quantos os recursos chave</a:t>
            </a:r>
          </a:p>
          <a:p>
            <a:pPr>
              <a:defRPr/>
            </a:pPr>
            <a:r>
              <a:rPr lang="pt-BR" sz="2800" dirty="0" smtClean="0">
                <a:solidFill>
                  <a:schemeClr val="tx1"/>
                </a:solidFill>
              </a:rPr>
              <a:t>9)  Estrutura de custos: custos para se manter ou construir a solução proposta   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7171" name="Título 1"/>
          <p:cNvSpPr>
            <a:spLocks noGrp="1"/>
          </p:cNvSpPr>
          <p:nvPr>
            <p:ph type="title"/>
          </p:nvPr>
        </p:nvSpPr>
        <p:spPr>
          <a:xfrm>
            <a:off x="323850" y="1266825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 u="sng" dirty="0" smtClean="0"/>
              <a:t>Dinâmica</a:t>
            </a:r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167688" y="5897563"/>
            <a:ext cx="976312" cy="96043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Projeto Rondon - Operação Itapemirim/ ES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1266825"/>
            <a:ext cx="9144000" cy="432435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t-BR"/>
          </a:p>
        </p:txBody>
      </p:sp>
      <p:sp>
        <p:nvSpPr>
          <p:cNvPr id="8195" name="Título 1"/>
          <p:cNvSpPr>
            <a:spLocks noGrp="1"/>
          </p:cNvSpPr>
          <p:nvPr>
            <p:ph type="title"/>
          </p:nvPr>
        </p:nvSpPr>
        <p:spPr>
          <a:xfrm>
            <a:off x="457200" y="1266825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Marketing Turístico:</a:t>
            </a:r>
          </a:p>
        </p:txBody>
      </p:sp>
      <p:sp>
        <p:nvSpPr>
          <p:cNvPr id="819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6825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pt-BR" altLang="pt-BR" dirty="0" smtClean="0"/>
          </a:p>
          <a:p>
            <a:pPr marL="0" indent="0" eaLnBrk="1" hangingPunct="1">
              <a:buFont typeface="Arial" charset="0"/>
              <a:buNone/>
            </a:pPr>
            <a:endParaRPr lang="pt-BR" altLang="pt-BR" dirty="0" smtClean="0"/>
          </a:p>
        </p:txBody>
      </p:sp>
      <p:pic>
        <p:nvPicPr>
          <p:cNvPr id="6" name="Espaço Reservado para Conteúdo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167688" y="5897563"/>
            <a:ext cx="976312" cy="96043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323528" y="2204864"/>
            <a:ext cx="87567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+mn-lt"/>
              </a:rPr>
              <a:t>Brasileiro tem se tornado um viajante mais frequente </a:t>
            </a:r>
          </a:p>
          <a:p>
            <a:r>
              <a:rPr lang="pt-BR" sz="2800" dirty="0" smtClean="0">
                <a:latin typeface="+mn-lt"/>
              </a:rPr>
              <a:t>e com critério de escolha maior dos destinos </a:t>
            </a:r>
            <a:r>
              <a:rPr lang="pt-BR" sz="2800" dirty="0" err="1" smtClean="0">
                <a:latin typeface="+mn-lt"/>
              </a:rPr>
              <a:t>turístic</a:t>
            </a:r>
            <a:endParaRPr lang="pt-BR" sz="2800" dirty="0" smtClean="0">
              <a:latin typeface="+mn-lt"/>
            </a:endParaRPr>
          </a:p>
          <a:p>
            <a:endParaRPr lang="pt-BR" sz="2800" dirty="0" smtClean="0">
              <a:latin typeface="+mn-lt"/>
            </a:endParaRPr>
          </a:p>
          <a:p>
            <a:endParaRPr lang="pt-BR" sz="2800" dirty="0">
              <a:latin typeface="+mn-lt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Projeto Rondon - Operação Itapemirim/ ES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1484784"/>
            <a:ext cx="9144000" cy="4610447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Auditoria do lugar: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Conhecer profundamente uma comunidade (motivos de ser como é)</a:t>
            </a:r>
          </a:p>
          <a:p>
            <a:r>
              <a:rPr lang="pt-BR" sz="2800" dirty="0" smtClean="0"/>
              <a:t>Classificar o lugar (superior, semelhante, fraco)</a:t>
            </a:r>
          </a:p>
          <a:p>
            <a:r>
              <a:rPr lang="pt-BR" sz="2800" dirty="0" smtClean="0"/>
              <a:t>Abordagem de fora pra dentro (o que as pessoas buscam?)</a:t>
            </a:r>
          </a:p>
          <a:p>
            <a:r>
              <a:rPr lang="pt-BR" sz="2800" b="1" u="sng" dirty="0" smtClean="0">
                <a:solidFill>
                  <a:srgbClr val="FF0000"/>
                </a:solidFill>
              </a:rPr>
              <a:t>Essencial: </a:t>
            </a:r>
            <a:r>
              <a:rPr lang="pt-BR" sz="2800" b="1" u="sng" dirty="0" smtClean="0"/>
              <a:t>quais forças e fraquezas afetam mais o comportamento do mercado-alvo.</a:t>
            </a:r>
            <a:endParaRPr lang="pt-BR" sz="2800" b="1" u="sng" dirty="0" smtClean="0">
              <a:solidFill>
                <a:srgbClr val="FF0000"/>
              </a:solidFill>
            </a:endParaRPr>
          </a:p>
          <a:p>
            <a:endParaRPr lang="pt-BR" dirty="0"/>
          </a:p>
        </p:txBody>
      </p:sp>
      <p:pic>
        <p:nvPicPr>
          <p:cNvPr id="5" name="Espaço Reservado para Conteúdo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167688" y="5897563"/>
            <a:ext cx="976312" cy="96043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Projeto Rondon - Operação Itapemirim/ 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708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Medir importância/ desempenho: 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Projeto Rondon - Operação Itapemirim/ ES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>
              <a:buNone/>
            </a:pPr>
            <a:r>
              <a:rPr lang="pt-BR" sz="2000" b="1" dirty="0" smtClean="0">
                <a:solidFill>
                  <a:srgbClr val="FF0000"/>
                </a:solidFill>
              </a:rPr>
              <a:t>        </a:t>
            </a:r>
          </a:p>
          <a:p>
            <a:pPr marL="0" indent="0">
              <a:buNone/>
            </a:pPr>
            <a:r>
              <a:rPr lang="pt-BR" sz="1600" b="1" dirty="0" smtClean="0">
                <a:solidFill>
                  <a:srgbClr val="FF0000"/>
                </a:solidFill>
              </a:rPr>
              <a:t>Desempenho baixo</a:t>
            </a:r>
            <a:r>
              <a:rPr lang="pt-BR" sz="1600" b="1" dirty="0" smtClean="0"/>
              <a:t>                                                                                                           </a:t>
            </a:r>
            <a:r>
              <a:rPr lang="pt-BR" sz="1600" b="1" dirty="0" smtClean="0">
                <a:solidFill>
                  <a:srgbClr val="FF0000"/>
                </a:solidFill>
              </a:rPr>
              <a:t>Desempenho alto</a:t>
            </a:r>
            <a:endParaRPr lang="pt-BR" sz="1600" b="1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4499992" y="2060848"/>
            <a:ext cx="0" cy="3744416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1979712" y="3897052"/>
            <a:ext cx="5040560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4211960" y="1691516"/>
            <a:ext cx="15849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  <a:latin typeface="+mn-lt"/>
              </a:rPr>
              <a:t>Importância alta</a:t>
            </a:r>
            <a:endParaRPr lang="pt-BR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3707904" y="5867980"/>
            <a:ext cx="1958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Importância baixa 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9" name="Retângulo de cantos arredondados 18"/>
          <p:cNvSpPr/>
          <p:nvPr/>
        </p:nvSpPr>
        <p:spPr>
          <a:xfrm>
            <a:off x="1979712" y="2348880"/>
            <a:ext cx="2232248" cy="129614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Concentrar aqui</a:t>
            </a:r>
            <a:endParaRPr lang="pt-BR" b="1" dirty="0"/>
          </a:p>
        </p:txBody>
      </p:sp>
      <p:sp>
        <p:nvSpPr>
          <p:cNvPr id="20" name="Retângulo de cantos arredondados 19"/>
          <p:cNvSpPr/>
          <p:nvPr/>
        </p:nvSpPr>
        <p:spPr>
          <a:xfrm>
            <a:off x="4788024" y="2348880"/>
            <a:ext cx="223224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Manter o bom nível de trabalho</a:t>
            </a:r>
            <a:endParaRPr lang="pt-BR" b="1" dirty="0"/>
          </a:p>
        </p:txBody>
      </p:sp>
      <p:sp>
        <p:nvSpPr>
          <p:cNvPr id="21" name="Retângulo de cantos arredondados 20"/>
          <p:cNvSpPr/>
          <p:nvPr/>
        </p:nvSpPr>
        <p:spPr>
          <a:xfrm>
            <a:off x="2132112" y="4221088"/>
            <a:ext cx="2232248" cy="129614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Baixa prioridade</a:t>
            </a:r>
            <a:endParaRPr lang="pt-BR" b="1" dirty="0"/>
          </a:p>
        </p:txBody>
      </p:sp>
      <p:sp>
        <p:nvSpPr>
          <p:cNvPr id="22" name="Retângulo de cantos arredondados 21"/>
          <p:cNvSpPr/>
          <p:nvPr/>
        </p:nvSpPr>
        <p:spPr>
          <a:xfrm>
            <a:off x="4697315" y="4221088"/>
            <a:ext cx="2232248" cy="1296144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Possível Excesso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4147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Futuro: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      O que queremos ser daqui 10  anos?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Projeto Rondon - Operação Itapemirim/ ES</a:t>
            </a:r>
            <a:endParaRPr lang="pt-BR"/>
          </a:p>
        </p:txBody>
      </p:sp>
      <p:cxnSp>
        <p:nvCxnSpPr>
          <p:cNvPr id="6" name="Conector de seta reta 5"/>
          <p:cNvCxnSpPr/>
          <p:nvPr/>
        </p:nvCxnSpPr>
        <p:spPr>
          <a:xfrm>
            <a:off x="3923928" y="2276872"/>
            <a:ext cx="0" cy="57606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6"/>
          <p:cNvSpPr/>
          <p:nvPr/>
        </p:nvSpPr>
        <p:spPr>
          <a:xfrm>
            <a:off x="881577" y="1556792"/>
            <a:ext cx="6480720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683568" y="3140968"/>
            <a:ext cx="730616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+mn-lt"/>
              </a:rPr>
              <a:t>Definir em conjunto com a comunidade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+mn-lt"/>
              </a:rPr>
              <a:t>Elaboração de possíveis caminhos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+mn-lt"/>
              </a:rPr>
              <a:t>Sem planejamento não rumo e nem motivação</a:t>
            </a:r>
            <a:endParaRPr lang="pt-B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534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</TotalTime>
  <Words>596</Words>
  <Application>Microsoft Office PowerPoint</Application>
  <PresentationFormat>Apresentação na tela (4:3)</PresentationFormat>
  <Paragraphs>116</Paragraphs>
  <Slides>16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Apresentação do PowerPoint</vt:lpstr>
      <vt:lpstr>Valorização estratégica de potencialidades locais - Turismo</vt:lpstr>
      <vt:lpstr>Dinâmica: </vt:lpstr>
      <vt:lpstr>Dinâmica </vt:lpstr>
      <vt:lpstr>Dinâmica</vt:lpstr>
      <vt:lpstr>Marketing Turístico:</vt:lpstr>
      <vt:lpstr>Auditoria do lugar: </vt:lpstr>
      <vt:lpstr>Medir importância/ desempenho: </vt:lpstr>
      <vt:lpstr>Futuro: </vt:lpstr>
      <vt:lpstr>Objetivos: </vt:lpstr>
      <vt:lpstr>Serviços básicos: </vt:lpstr>
      <vt:lpstr>Atrações específicas: </vt:lpstr>
      <vt:lpstr>Situação atual do lugar: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Marcella B</dc:creator>
  <cp:lastModifiedBy>Marcella B</cp:lastModifiedBy>
  <cp:revision>21</cp:revision>
  <dcterms:created xsi:type="dcterms:W3CDTF">2016-07-06T19:28:55Z</dcterms:created>
  <dcterms:modified xsi:type="dcterms:W3CDTF">2016-07-12T19:52:45Z</dcterms:modified>
</cp:coreProperties>
</file>