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3" r:id="rId24"/>
    <p:sldId id="281" r:id="rId25"/>
    <p:sldId id="282" r:id="rId26"/>
    <p:sldId id="284" r:id="rId27"/>
    <p:sldId id="285" r:id="rId28"/>
    <p:sldId id="26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D4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B5127-98ED-4642-9D7F-11819340C9E2}" type="datetimeFigureOut">
              <a:rPr lang="pt-BR" smtClean="0"/>
              <a:t>16/07/2020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FFA98-23AF-4B86-86F0-1FEF161274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72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Desenho da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fundoscopia</a:t>
            </a:r>
            <a:endParaRPr lang="pt-BR" baseline="0" dirty="0" smtClean="0"/>
          </a:p>
          <a:p>
            <a:r>
              <a:rPr lang="pt-BR" baseline="0" dirty="0" smtClean="0"/>
              <a:t>AV em </a:t>
            </a:r>
            <a:r>
              <a:rPr lang="pt-BR" baseline="0" dirty="0" err="1" smtClean="0"/>
              <a:t>logMAR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492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689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474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628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378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655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852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681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056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481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83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OCT</a:t>
            </a:r>
            <a:r>
              <a:rPr lang="pt-BR" baseline="0" dirty="0" smtClean="0"/>
              <a:t> - </a:t>
            </a:r>
            <a:r>
              <a:rPr lang="pt-BR" dirty="0" smtClean="0"/>
              <a:t>achados associados citados, com exposição </a:t>
            </a:r>
            <a:r>
              <a:rPr lang="pt-BR" dirty="0" err="1" smtClean="0"/>
              <a:t>minunciosa</a:t>
            </a:r>
            <a:r>
              <a:rPr lang="pt-BR" baseline="0" dirty="0" smtClean="0"/>
              <a:t> de aspectos do nevo não visíveis ao exame clínico: localização entre camadas da coroide, aspectos internos, sombra, depressão </a:t>
            </a:r>
            <a:r>
              <a:rPr lang="pt-BR" baseline="0" dirty="0" err="1" smtClean="0"/>
              <a:t>escleral</a:t>
            </a:r>
            <a:r>
              <a:rPr lang="pt-BR" baseline="0" dirty="0" smtClean="0"/>
              <a:t>, espessura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820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453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33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21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777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924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54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20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885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FA98-23AF-4B86-86F0-1FEF161274A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9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0"/>
            <a:ext cx="3368040" cy="42354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11803" y="658339"/>
            <a:ext cx="5868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HOSPITAL DAS CLÍNICAS DA FACULDADE DE MEDICINA DE RIBEIRÃO PRETO DA UNIVERSIDADE DE SÃO PAULO</a:t>
            </a:r>
          </a:p>
        </p:txBody>
      </p:sp>
      <p:pic>
        <p:nvPicPr>
          <p:cNvPr id="5" name="Picture 2" descr="https://site.hcrp.usp.br/wp-content/themes/Divi/images/logo.png"/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69" b="-2482"/>
          <a:stretch/>
        </p:blipFill>
        <p:spPr bwMode="auto">
          <a:xfrm>
            <a:off x="626073" y="573903"/>
            <a:ext cx="1871431" cy="13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290" y="303856"/>
            <a:ext cx="1656713" cy="16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3947756" y="4988716"/>
            <a:ext cx="5317355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Residente 3º ano Vítor Joaquim Barreto Fontes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96" y="3254188"/>
            <a:ext cx="2533090" cy="98128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l="1233" t="6093" r="1422" b="11675"/>
          <a:stretch/>
        </p:blipFill>
        <p:spPr>
          <a:xfrm>
            <a:off x="3801419" y="4266943"/>
            <a:ext cx="5287113" cy="509452"/>
          </a:xfrm>
          <a:prstGeom prst="rect">
            <a:avLst/>
          </a:prstGeom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640422" y="5413359"/>
            <a:ext cx="3611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Ribeirão Preto, 16 de julho de 2020</a:t>
            </a:r>
            <a:endParaRPr lang="pt-BR" altLang="pt-BR" sz="1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6299" y="2915634"/>
            <a:ext cx="1436061" cy="5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6"/>
          <a:srcRect l="19077" t="26458" r="13456" b="22709"/>
          <a:stretch/>
        </p:blipFill>
        <p:spPr>
          <a:xfrm rot="16200000">
            <a:off x="3701955" y="2011252"/>
            <a:ext cx="6693625" cy="283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3" name="Agrupar 32"/>
          <p:cNvGrpSpPr/>
          <p:nvPr/>
        </p:nvGrpSpPr>
        <p:grpSpPr>
          <a:xfrm>
            <a:off x="5096002" y="717640"/>
            <a:ext cx="3905527" cy="1317071"/>
            <a:chOff x="4518502" y="1480357"/>
            <a:chExt cx="2872898" cy="857794"/>
          </a:xfrm>
        </p:grpSpPr>
        <p:sp>
          <p:nvSpPr>
            <p:cNvPr id="30" name="Retângulo Arredondado 29"/>
            <p:cNvSpPr/>
            <p:nvPr/>
          </p:nvSpPr>
          <p:spPr>
            <a:xfrm>
              <a:off x="4518502" y="1480357"/>
              <a:ext cx="2872898" cy="857794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9" name="Imagem 28"/>
            <p:cNvPicPr>
              <a:picLocks noChangeAspect="1"/>
            </p:cNvPicPr>
            <p:nvPr/>
          </p:nvPicPr>
          <p:blipFill rotWithShape="1">
            <a:blip r:embed="rId6"/>
            <a:srcRect l="64529" t="26458" r="28405" b="22709"/>
            <a:stretch/>
          </p:blipFill>
          <p:spPr>
            <a:xfrm rot="16200000">
              <a:off x="5572007" y="558043"/>
              <a:ext cx="701041" cy="269391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3" name="Agrupar 2"/>
          <p:cNvGrpSpPr/>
          <p:nvPr/>
        </p:nvGrpSpPr>
        <p:grpSpPr>
          <a:xfrm>
            <a:off x="5192755" y="2128997"/>
            <a:ext cx="3784559" cy="1274106"/>
            <a:chOff x="5192755" y="2128997"/>
            <a:chExt cx="3784559" cy="1274106"/>
          </a:xfrm>
        </p:grpSpPr>
        <p:sp>
          <p:nvSpPr>
            <p:cNvPr id="31" name="Retângulo Arredondado 30"/>
            <p:cNvSpPr/>
            <p:nvPr/>
          </p:nvSpPr>
          <p:spPr>
            <a:xfrm>
              <a:off x="5192755" y="2128997"/>
              <a:ext cx="3784559" cy="1274106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5" name="Imagem 34"/>
            <p:cNvPicPr>
              <a:picLocks noChangeAspect="1"/>
            </p:cNvPicPr>
            <p:nvPr/>
          </p:nvPicPr>
          <p:blipFill rotWithShape="1">
            <a:blip r:embed="rId6"/>
            <a:srcRect l="45959" t="26458" r="46053" b="33915"/>
            <a:stretch/>
          </p:blipFill>
          <p:spPr>
            <a:xfrm rot="16200000">
              <a:off x="6306798" y="1236910"/>
              <a:ext cx="1151636" cy="310762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49" name="Agrupar 48"/>
          <p:cNvGrpSpPr/>
          <p:nvPr/>
        </p:nvGrpSpPr>
        <p:grpSpPr>
          <a:xfrm>
            <a:off x="5208576" y="3497389"/>
            <a:ext cx="3680378" cy="779128"/>
            <a:chOff x="5208576" y="3699255"/>
            <a:chExt cx="3680378" cy="779128"/>
          </a:xfrm>
        </p:grpSpPr>
        <p:sp>
          <p:nvSpPr>
            <p:cNvPr id="36" name="Retângulo Arredondado 35"/>
            <p:cNvSpPr/>
            <p:nvPr/>
          </p:nvSpPr>
          <p:spPr>
            <a:xfrm>
              <a:off x="5208576" y="3699255"/>
              <a:ext cx="3680378" cy="779128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6"/>
            <a:srcRect l="29732" t="26458" r="67065" b="30508"/>
            <a:stretch/>
          </p:blipFill>
          <p:spPr>
            <a:xfrm rot="16200000">
              <a:off x="6740307" y="2326953"/>
              <a:ext cx="557099" cy="3523732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48" name="Agrupar 47"/>
          <p:cNvGrpSpPr/>
          <p:nvPr/>
        </p:nvGrpSpPr>
        <p:grpSpPr>
          <a:xfrm>
            <a:off x="5286789" y="4363980"/>
            <a:ext cx="3439884" cy="831559"/>
            <a:chOff x="5365092" y="5029200"/>
            <a:chExt cx="3439884" cy="831559"/>
          </a:xfrm>
        </p:grpSpPr>
        <p:sp>
          <p:nvSpPr>
            <p:cNvPr id="39" name="Retângulo Arredondado 38"/>
            <p:cNvSpPr/>
            <p:nvPr/>
          </p:nvSpPr>
          <p:spPr>
            <a:xfrm>
              <a:off x="5365092" y="5029200"/>
              <a:ext cx="3439884" cy="831559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0" name="Imagem 39"/>
            <p:cNvPicPr>
              <a:picLocks noChangeAspect="1"/>
            </p:cNvPicPr>
            <p:nvPr/>
          </p:nvPicPr>
          <p:blipFill rotWithShape="1">
            <a:blip r:embed="rId6"/>
            <a:srcRect l="26091" t="26870" r="70570" b="28719"/>
            <a:stretch/>
          </p:blipFill>
          <p:spPr>
            <a:xfrm rot="16200000">
              <a:off x="6830609" y="3741854"/>
              <a:ext cx="508849" cy="339885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43" name="Agrupar 42"/>
          <p:cNvGrpSpPr/>
          <p:nvPr/>
        </p:nvGrpSpPr>
        <p:grpSpPr>
          <a:xfrm>
            <a:off x="5300823" y="5301138"/>
            <a:ext cx="3489598" cy="468189"/>
            <a:chOff x="2572187" y="5438351"/>
            <a:chExt cx="3058833" cy="457952"/>
          </a:xfrm>
        </p:grpSpPr>
        <p:sp>
          <p:nvSpPr>
            <p:cNvPr id="41" name="Retângulo Arredondado 40"/>
            <p:cNvSpPr/>
            <p:nvPr/>
          </p:nvSpPr>
          <p:spPr>
            <a:xfrm>
              <a:off x="2572187" y="5438351"/>
              <a:ext cx="3058833" cy="457952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2" name="Imagem 41"/>
            <p:cNvPicPr>
              <a:picLocks noChangeAspect="1"/>
            </p:cNvPicPr>
            <p:nvPr/>
          </p:nvPicPr>
          <p:blipFill rotWithShape="1">
            <a:blip r:embed="rId6"/>
            <a:srcRect l="20194" t="26567" r="78588" b="36971"/>
            <a:stretch/>
          </p:blipFill>
          <p:spPr>
            <a:xfrm rot="16200000">
              <a:off x="3982599" y="4262766"/>
              <a:ext cx="185577" cy="2790499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557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l="37318" t="32005" r="13791" b="18641"/>
          <a:stretch/>
        </p:blipFill>
        <p:spPr>
          <a:xfrm rot="16200000">
            <a:off x="3723628" y="1521135"/>
            <a:ext cx="6650278" cy="3774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Agrupar 3"/>
          <p:cNvGrpSpPr/>
          <p:nvPr/>
        </p:nvGrpSpPr>
        <p:grpSpPr>
          <a:xfrm>
            <a:off x="5096003" y="994271"/>
            <a:ext cx="3905527" cy="972171"/>
            <a:chOff x="648740" y="1550146"/>
            <a:chExt cx="3905527" cy="972171"/>
          </a:xfrm>
        </p:grpSpPr>
        <p:sp>
          <p:nvSpPr>
            <p:cNvPr id="30" name="Retângulo Arredondado 29"/>
            <p:cNvSpPr/>
            <p:nvPr/>
          </p:nvSpPr>
          <p:spPr>
            <a:xfrm>
              <a:off x="648740" y="1550146"/>
              <a:ext cx="3905527" cy="972171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2" name="Imagem 31"/>
            <p:cNvPicPr>
              <a:picLocks noChangeAspect="1"/>
            </p:cNvPicPr>
            <p:nvPr/>
          </p:nvPicPr>
          <p:blipFill rotWithShape="1">
            <a:blip r:embed="rId6"/>
            <a:srcRect l="71532" t="32005" r="22673" b="18641"/>
            <a:stretch/>
          </p:blipFill>
          <p:spPr>
            <a:xfrm rot="16200000">
              <a:off x="2198784" y="128413"/>
              <a:ext cx="788275" cy="3774261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3" name="Agrupar 12"/>
          <p:cNvGrpSpPr/>
          <p:nvPr/>
        </p:nvGrpSpPr>
        <p:grpSpPr>
          <a:xfrm>
            <a:off x="5096003" y="2093263"/>
            <a:ext cx="3905527" cy="200830"/>
            <a:chOff x="5087419" y="2260006"/>
            <a:chExt cx="3905527" cy="200830"/>
          </a:xfrm>
        </p:grpSpPr>
        <p:sp>
          <p:nvSpPr>
            <p:cNvPr id="34" name="Retângulo Arredondado 33"/>
            <p:cNvSpPr/>
            <p:nvPr/>
          </p:nvSpPr>
          <p:spPr>
            <a:xfrm>
              <a:off x="5087419" y="2260006"/>
              <a:ext cx="3905527" cy="200830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4" name="Imagem 43"/>
            <p:cNvPicPr>
              <a:picLocks noChangeAspect="1"/>
            </p:cNvPicPr>
            <p:nvPr/>
          </p:nvPicPr>
          <p:blipFill rotWithShape="1">
            <a:blip r:embed="rId6"/>
            <a:srcRect l="69293" t="35084" r="29664" b="25334"/>
            <a:stretch/>
          </p:blipFill>
          <p:spPr>
            <a:xfrm rot="16200000">
              <a:off x="6696610" y="749689"/>
              <a:ext cx="151825" cy="3238936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4" name="Agrupar 13"/>
          <p:cNvGrpSpPr/>
          <p:nvPr/>
        </p:nvGrpSpPr>
        <p:grpSpPr>
          <a:xfrm>
            <a:off x="5087420" y="2420914"/>
            <a:ext cx="3905527" cy="200830"/>
            <a:chOff x="7599082" y="4911533"/>
            <a:chExt cx="3905527" cy="200830"/>
          </a:xfrm>
        </p:grpSpPr>
        <p:sp>
          <p:nvSpPr>
            <p:cNvPr id="46" name="Retângulo Arredondado 45"/>
            <p:cNvSpPr/>
            <p:nvPr/>
          </p:nvSpPr>
          <p:spPr>
            <a:xfrm>
              <a:off x="7599082" y="4911533"/>
              <a:ext cx="3905527" cy="200830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5" name="Imagem 44"/>
            <p:cNvPicPr>
              <a:picLocks noChangeAspect="1"/>
            </p:cNvPicPr>
            <p:nvPr/>
          </p:nvPicPr>
          <p:blipFill rotWithShape="1">
            <a:blip r:embed="rId6"/>
            <a:srcRect l="68082" t="34698" r="30855" b="24513"/>
            <a:stretch/>
          </p:blipFill>
          <p:spPr>
            <a:xfrm rot="16200000">
              <a:off x="9474507" y="3343074"/>
              <a:ext cx="154677" cy="333774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5" name="Agrupar 14"/>
          <p:cNvGrpSpPr/>
          <p:nvPr/>
        </p:nvGrpSpPr>
        <p:grpSpPr>
          <a:xfrm>
            <a:off x="5096002" y="2975801"/>
            <a:ext cx="3905527" cy="200830"/>
            <a:chOff x="7882971" y="5930236"/>
            <a:chExt cx="3905527" cy="200830"/>
          </a:xfrm>
        </p:grpSpPr>
        <p:sp>
          <p:nvSpPr>
            <p:cNvPr id="50" name="Retângulo Arredondado 49"/>
            <p:cNvSpPr/>
            <p:nvPr/>
          </p:nvSpPr>
          <p:spPr>
            <a:xfrm>
              <a:off x="7882971" y="5930236"/>
              <a:ext cx="3905527" cy="200830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7" name="Imagem 46"/>
            <p:cNvPicPr>
              <a:picLocks noChangeAspect="1"/>
            </p:cNvPicPr>
            <p:nvPr/>
          </p:nvPicPr>
          <p:blipFill rotWithShape="1">
            <a:blip r:embed="rId6"/>
            <a:srcRect l="63531" t="34120" r="35406" b="25091"/>
            <a:stretch/>
          </p:blipFill>
          <p:spPr>
            <a:xfrm rot="16200000">
              <a:off x="9575139" y="4361777"/>
              <a:ext cx="154677" cy="333774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6" name="Agrupar 15"/>
          <p:cNvGrpSpPr/>
          <p:nvPr/>
        </p:nvGrpSpPr>
        <p:grpSpPr>
          <a:xfrm>
            <a:off x="5096002" y="3252688"/>
            <a:ext cx="3905527" cy="200830"/>
            <a:chOff x="7983603" y="6576373"/>
            <a:chExt cx="3905527" cy="200830"/>
          </a:xfrm>
        </p:grpSpPr>
        <p:sp>
          <p:nvSpPr>
            <p:cNvPr id="52" name="Retângulo Arredondado 51"/>
            <p:cNvSpPr/>
            <p:nvPr/>
          </p:nvSpPr>
          <p:spPr>
            <a:xfrm>
              <a:off x="7983603" y="6576373"/>
              <a:ext cx="3905527" cy="200830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1" name="Imagem 50"/>
            <p:cNvPicPr>
              <a:picLocks noChangeAspect="1"/>
            </p:cNvPicPr>
            <p:nvPr/>
          </p:nvPicPr>
          <p:blipFill rotWithShape="1">
            <a:blip r:embed="rId6"/>
            <a:srcRect l="62339" t="34698" r="36598" b="24513"/>
            <a:stretch/>
          </p:blipFill>
          <p:spPr>
            <a:xfrm rot="16200000">
              <a:off x="9732816" y="5009982"/>
              <a:ext cx="154677" cy="333774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7" name="Agrupar 16"/>
          <p:cNvGrpSpPr/>
          <p:nvPr/>
        </p:nvGrpSpPr>
        <p:grpSpPr>
          <a:xfrm>
            <a:off x="5087419" y="4137508"/>
            <a:ext cx="3905527" cy="949507"/>
            <a:chOff x="8113862" y="3838537"/>
            <a:chExt cx="3905527" cy="949507"/>
          </a:xfrm>
        </p:grpSpPr>
        <p:sp>
          <p:nvSpPr>
            <p:cNvPr id="54" name="Retângulo Arredondado 53"/>
            <p:cNvSpPr/>
            <p:nvPr/>
          </p:nvSpPr>
          <p:spPr>
            <a:xfrm>
              <a:off x="8113862" y="3838537"/>
              <a:ext cx="3905527" cy="949507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3" name="Imagem 52"/>
            <p:cNvPicPr>
              <a:picLocks noChangeAspect="1"/>
            </p:cNvPicPr>
            <p:nvPr/>
          </p:nvPicPr>
          <p:blipFill rotWithShape="1">
            <a:blip r:embed="rId6"/>
            <a:srcRect l="49299" t="34698" r="44833" b="24513"/>
            <a:stretch/>
          </p:blipFill>
          <p:spPr>
            <a:xfrm rot="16200000">
              <a:off x="9545900" y="2617549"/>
              <a:ext cx="853884" cy="333774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0" name="Agrupar 19"/>
          <p:cNvGrpSpPr/>
          <p:nvPr/>
        </p:nvGrpSpPr>
        <p:grpSpPr>
          <a:xfrm>
            <a:off x="5087418" y="5151237"/>
            <a:ext cx="3905527" cy="648769"/>
            <a:chOff x="5087418" y="5151237"/>
            <a:chExt cx="3905527" cy="648769"/>
          </a:xfrm>
        </p:grpSpPr>
        <p:sp>
          <p:nvSpPr>
            <p:cNvPr id="56" name="Retângulo Arredondado 55"/>
            <p:cNvSpPr/>
            <p:nvPr/>
          </p:nvSpPr>
          <p:spPr>
            <a:xfrm>
              <a:off x="5087418" y="5151237"/>
              <a:ext cx="3905527" cy="648769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8" name="Imagem 57"/>
            <p:cNvPicPr>
              <a:picLocks noChangeAspect="1"/>
            </p:cNvPicPr>
            <p:nvPr/>
          </p:nvPicPr>
          <p:blipFill rotWithShape="1">
            <a:blip r:embed="rId6"/>
            <a:srcRect l="45943" t="32772" r="50722" b="25325"/>
            <a:stretch/>
          </p:blipFill>
          <p:spPr>
            <a:xfrm rot="16200000">
              <a:off x="6622999" y="3748663"/>
              <a:ext cx="485018" cy="3428842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8" name="Agrupar 17"/>
          <p:cNvGrpSpPr/>
          <p:nvPr/>
        </p:nvGrpSpPr>
        <p:grpSpPr>
          <a:xfrm>
            <a:off x="5096002" y="5726808"/>
            <a:ext cx="3905527" cy="1038708"/>
            <a:chOff x="5337000" y="5665018"/>
            <a:chExt cx="3905527" cy="1038708"/>
          </a:xfrm>
        </p:grpSpPr>
        <p:sp>
          <p:nvSpPr>
            <p:cNvPr id="57" name="Retângulo Arredondado 56"/>
            <p:cNvSpPr/>
            <p:nvPr/>
          </p:nvSpPr>
          <p:spPr>
            <a:xfrm>
              <a:off x="5337000" y="5665018"/>
              <a:ext cx="3905527" cy="1038708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5" name="Imagem 54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9793" t="32194" r="54117" b="24164"/>
            <a:stretch/>
          </p:blipFill>
          <p:spPr>
            <a:xfrm rot="16200000">
              <a:off x="6708548" y="4439185"/>
              <a:ext cx="900650" cy="3571219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941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/>
          <a:srcRect l="8301" t="26250" r="53631" b="8333"/>
          <a:stretch/>
        </p:blipFill>
        <p:spPr>
          <a:xfrm>
            <a:off x="4572268" y="1196730"/>
            <a:ext cx="4953000" cy="478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Agrupar 13"/>
          <p:cNvGrpSpPr/>
          <p:nvPr/>
        </p:nvGrpSpPr>
        <p:grpSpPr>
          <a:xfrm>
            <a:off x="4471298" y="2547128"/>
            <a:ext cx="5154939" cy="982048"/>
            <a:chOff x="5619741" y="2888912"/>
            <a:chExt cx="5154939" cy="982048"/>
          </a:xfrm>
        </p:grpSpPr>
        <p:sp>
          <p:nvSpPr>
            <p:cNvPr id="13" name="Retângulo Arredondado 12"/>
            <p:cNvSpPr/>
            <p:nvPr/>
          </p:nvSpPr>
          <p:spPr>
            <a:xfrm>
              <a:off x="5619741" y="2888912"/>
              <a:ext cx="5154939" cy="982048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6"/>
            <a:srcRect l="8301" t="44936" r="53631" b="44072"/>
            <a:stretch/>
          </p:blipFill>
          <p:spPr>
            <a:xfrm>
              <a:off x="5669548" y="2959111"/>
              <a:ext cx="4953000" cy="804042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1" name="Agrupar 20"/>
          <p:cNvGrpSpPr/>
          <p:nvPr/>
        </p:nvGrpSpPr>
        <p:grpSpPr>
          <a:xfrm>
            <a:off x="4471297" y="4022291"/>
            <a:ext cx="5154939" cy="785652"/>
            <a:chOff x="6168381" y="4983675"/>
            <a:chExt cx="5154939" cy="785652"/>
          </a:xfrm>
        </p:grpSpPr>
        <p:sp>
          <p:nvSpPr>
            <p:cNvPr id="16" name="Retângulo Arredondado 15"/>
            <p:cNvSpPr/>
            <p:nvPr/>
          </p:nvSpPr>
          <p:spPr>
            <a:xfrm>
              <a:off x="6168381" y="4983675"/>
              <a:ext cx="5154939" cy="785652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6"/>
            <a:srcRect l="9121" t="67441" r="52811" b="24269"/>
            <a:stretch/>
          </p:blipFill>
          <p:spPr>
            <a:xfrm>
              <a:off x="6269350" y="5100282"/>
              <a:ext cx="4953000" cy="606387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5" name="Agrupar 24"/>
          <p:cNvGrpSpPr/>
          <p:nvPr/>
        </p:nvGrpSpPr>
        <p:grpSpPr>
          <a:xfrm>
            <a:off x="4471296" y="5368525"/>
            <a:ext cx="5154939" cy="601974"/>
            <a:chOff x="829385" y="5767487"/>
            <a:chExt cx="5154939" cy="601974"/>
          </a:xfrm>
        </p:grpSpPr>
        <p:sp>
          <p:nvSpPr>
            <p:cNvPr id="19" name="Retângulo Arredondado 18"/>
            <p:cNvSpPr/>
            <p:nvPr/>
          </p:nvSpPr>
          <p:spPr>
            <a:xfrm>
              <a:off x="829385" y="5767487"/>
              <a:ext cx="5154939" cy="601974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6"/>
            <a:srcRect l="9238" t="81520" r="52694" b="13063"/>
            <a:stretch/>
          </p:blipFill>
          <p:spPr>
            <a:xfrm>
              <a:off x="930354" y="5885224"/>
              <a:ext cx="4953000" cy="39624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3" name="Agrupar 2"/>
          <p:cNvGrpSpPr/>
          <p:nvPr/>
        </p:nvGrpSpPr>
        <p:grpSpPr>
          <a:xfrm>
            <a:off x="4471296" y="4745285"/>
            <a:ext cx="5154939" cy="607631"/>
            <a:chOff x="4471296" y="4745285"/>
            <a:chExt cx="5154939" cy="607631"/>
          </a:xfrm>
        </p:grpSpPr>
        <p:sp>
          <p:nvSpPr>
            <p:cNvPr id="22" name="Retângulo Arredondado 21"/>
            <p:cNvSpPr/>
            <p:nvPr/>
          </p:nvSpPr>
          <p:spPr>
            <a:xfrm>
              <a:off x="4471296" y="4745285"/>
              <a:ext cx="5154939" cy="607631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6"/>
            <a:srcRect l="9028" t="75695" r="52904" b="18667"/>
            <a:stretch/>
          </p:blipFill>
          <p:spPr>
            <a:xfrm>
              <a:off x="4538264" y="4861559"/>
              <a:ext cx="4953000" cy="412459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8492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6"/>
          <a:srcRect l="8464" t="26584" r="53247" b="20183"/>
          <a:stretch/>
        </p:blipFill>
        <p:spPr>
          <a:xfrm>
            <a:off x="3627176" y="1264555"/>
            <a:ext cx="6843183" cy="534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2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l="48711" t="34166" r="13456" b="30000"/>
          <a:stretch/>
        </p:blipFill>
        <p:spPr>
          <a:xfrm>
            <a:off x="3624425" y="1905000"/>
            <a:ext cx="6848685" cy="364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Agrupar 25"/>
          <p:cNvGrpSpPr/>
          <p:nvPr/>
        </p:nvGrpSpPr>
        <p:grpSpPr>
          <a:xfrm>
            <a:off x="3456898" y="4329708"/>
            <a:ext cx="7183738" cy="440502"/>
            <a:chOff x="3456898" y="4287865"/>
            <a:chExt cx="7183738" cy="440502"/>
          </a:xfrm>
        </p:grpSpPr>
        <p:sp>
          <p:nvSpPr>
            <p:cNvPr id="16" name="Retângulo Arredondado 15"/>
            <p:cNvSpPr/>
            <p:nvPr/>
          </p:nvSpPr>
          <p:spPr>
            <a:xfrm>
              <a:off x="3456898" y="4287865"/>
              <a:ext cx="7183738" cy="440502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6"/>
            <a:srcRect l="48711" t="60006" r="13456" b="37077"/>
            <a:stretch/>
          </p:blipFill>
          <p:spPr>
            <a:xfrm>
              <a:off x="3487378" y="4393421"/>
              <a:ext cx="6981890" cy="251575"/>
            </a:xfrm>
            <a:prstGeom prst="rect">
              <a:avLst/>
            </a:prstGeom>
          </p:spPr>
        </p:pic>
      </p:grpSp>
      <p:grpSp>
        <p:nvGrpSpPr>
          <p:cNvPr id="25" name="Agrupar 24"/>
          <p:cNvGrpSpPr/>
          <p:nvPr/>
        </p:nvGrpSpPr>
        <p:grpSpPr>
          <a:xfrm>
            <a:off x="3456898" y="4973809"/>
            <a:ext cx="7183738" cy="424643"/>
            <a:chOff x="3810647" y="4911533"/>
            <a:chExt cx="5257153" cy="362421"/>
          </a:xfrm>
        </p:grpSpPr>
        <p:sp>
          <p:nvSpPr>
            <p:cNvPr id="17" name="Retângulo Arredondado 16"/>
            <p:cNvSpPr/>
            <p:nvPr/>
          </p:nvSpPr>
          <p:spPr>
            <a:xfrm>
              <a:off x="3810647" y="4911533"/>
              <a:ext cx="5257153" cy="362421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6"/>
            <a:srcRect l="48711" t="65849" r="13456" b="32068"/>
            <a:stretch/>
          </p:blipFill>
          <p:spPr>
            <a:xfrm>
              <a:off x="3855841" y="5026262"/>
              <a:ext cx="5090040" cy="157586"/>
            </a:xfrm>
            <a:prstGeom prst="rect">
              <a:avLst/>
            </a:prstGeom>
          </p:spPr>
        </p:pic>
      </p:grpSp>
      <p:grpSp>
        <p:nvGrpSpPr>
          <p:cNvPr id="4" name="Agrupar 3"/>
          <p:cNvGrpSpPr/>
          <p:nvPr/>
        </p:nvGrpSpPr>
        <p:grpSpPr>
          <a:xfrm>
            <a:off x="3456898" y="3674811"/>
            <a:ext cx="7183738" cy="468278"/>
            <a:chOff x="1285892" y="1047206"/>
            <a:chExt cx="5084428" cy="386438"/>
          </a:xfrm>
        </p:grpSpPr>
        <p:sp>
          <p:nvSpPr>
            <p:cNvPr id="19" name="Retângulo Arredondado 18"/>
            <p:cNvSpPr/>
            <p:nvPr/>
          </p:nvSpPr>
          <p:spPr>
            <a:xfrm>
              <a:off x="1285892" y="1047206"/>
              <a:ext cx="5084428" cy="386438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6"/>
            <a:srcRect l="48711" t="54372" r="13456" b="43128"/>
            <a:stretch/>
          </p:blipFill>
          <p:spPr>
            <a:xfrm>
              <a:off x="1318816" y="1142991"/>
              <a:ext cx="4922520" cy="182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2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/>
          <a:srcRect l="21202" t="20833" r="38638" b="10312"/>
          <a:stretch/>
        </p:blipFill>
        <p:spPr>
          <a:xfrm>
            <a:off x="4436154" y="1477729"/>
            <a:ext cx="5225223" cy="5036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Subtítulo 2"/>
          <p:cNvSpPr txBox="1">
            <a:spLocks/>
          </p:cNvSpPr>
          <p:nvPr/>
        </p:nvSpPr>
        <p:spPr>
          <a:xfrm>
            <a:off x="5319026" y="3089783"/>
            <a:ext cx="3459481" cy="6369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Nevo </a:t>
            </a:r>
            <a:r>
              <a:rPr lang="pt-BR" sz="1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justapapilar</a:t>
            </a:r>
            <a:r>
              <a:rPr lang="pt-BR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de alto risco com fluido </a:t>
            </a:r>
            <a:r>
              <a:rPr lang="pt-BR" sz="1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sub-retiniano</a:t>
            </a:r>
            <a:r>
              <a:rPr lang="pt-BR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≤ 3 mm </a:t>
            </a:r>
          </a:p>
        </p:txBody>
      </p:sp>
      <p:sp>
        <p:nvSpPr>
          <p:cNvPr id="24" name="Subtítulo 2"/>
          <p:cNvSpPr txBox="1">
            <a:spLocks/>
          </p:cNvSpPr>
          <p:nvPr/>
        </p:nvSpPr>
        <p:spPr>
          <a:xfrm>
            <a:off x="4082264" y="5589392"/>
            <a:ext cx="3459481" cy="3598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Hiperautofluorescência</a:t>
            </a:r>
            <a:endParaRPr lang="pt-BR" sz="1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6384037" y="5091466"/>
            <a:ext cx="2394470" cy="319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Lesão plana 1,6 mm</a:t>
            </a: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6924298" y="5516111"/>
            <a:ext cx="1759798" cy="253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Nervo óptico</a:t>
            </a:r>
          </a:p>
        </p:txBody>
      </p:sp>
    </p:spTree>
    <p:extLst>
      <p:ext uri="{BB962C8B-B14F-4D97-AF65-F5344CB8AC3E}">
        <p14:creationId xmlns:p14="http://schemas.microsoft.com/office/powerpoint/2010/main" val="39699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3836" t="22917" r="26105" b="11041"/>
          <a:stretch/>
        </p:blipFill>
        <p:spPr>
          <a:xfrm>
            <a:off x="4331970" y="1480357"/>
            <a:ext cx="5433592" cy="5036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sp>
        <p:nvSpPr>
          <p:cNvPr id="23" name="Subtítulo 2"/>
          <p:cNvSpPr txBox="1">
            <a:spLocks/>
          </p:cNvSpPr>
          <p:nvPr/>
        </p:nvSpPr>
        <p:spPr>
          <a:xfrm>
            <a:off x="5319026" y="3089783"/>
            <a:ext cx="3459481" cy="6369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Nevo cupuliforme de alto risco com fluido </a:t>
            </a:r>
            <a:r>
              <a:rPr lang="pt-BR" sz="1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sub-retiniano</a:t>
            </a:r>
            <a:r>
              <a:rPr lang="pt-BR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≤ 3 mm </a:t>
            </a:r>
          </a:p>
        </p:txBody>
      </p:sp>
      <p:sp>
        <p:nvSpPr>
          <p:cNvPr id="24" name="Subtítulo 2"/>
          <p:cNvSpPr txBox="1">
            <a:spLocks/>
          </p:cNvSpPr>
          <p:nvPr/>
        </p:nvSpPr>
        <p:spPr>
          <a:xfrm>
            <a:off x="4082264" y="5589392"/>
            <a:ext cx="3459481" cy="3598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Hiperautofluorescência</a:t>
            </a:r>
            <a:endParaRPr lang="pt-BR" sz="1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6536437" y="4911531"/>
            <a:ext cx="2470404" cy="5901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Lesão cupuliforme </a:t>
            </a:r>
            <a:r>
              <a:rPr lang="pt-BR" sz="1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anecoica</a:t>
            </a:r>
            <a:r>
              <a:rPr lang="pt-BR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2,3 mm</a:t>
            </a:r>
          </a:p>
        </p:txBody>
      </p:sp>
    </p:spTree>
    <p:extLst>
      <p:ext uri="{BB962C8B-B14F-4D97-AF65-F5344CB8AC3E}">
        <p14:creationId xmlns:p14="http://schemas.microsoft.com/office/powerpoint/2010/main" val="6214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1069" t="24328" r="38711" b="6707"/>
          <a:stretch/>
        </p:blipFill>
        <p:spPr>
          <a:xfrm>
            <a:off x="4436682" y="1480357"/>
            <a:ext cx="5224168" cy="503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sp>
        <p:nvSpPr>
          <p:cNvPr id="23" name="Subtítulo 2"/>
          <p:cNvSpPr txBox="1">
            <a:spLocks/>
          </p:cNvSpPr>
          <p:nvPr/>
        </p:nvSpPr>
        <p:spPr>
          <a:xfrm>
            <a:off x="4585317" y="3361592"/>
            <a:ext cx="2453374" cy="6369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Nevo plano com pigmento alaranjado</a:t>
            </a:r>
          </a:p>
        </p:txBody>
      </p:sp>
      <p:sp>
        <p:nvSpPr>
          <p:cNvPr id="24" name="Subtítulo 2"/>
          <p:cNvSpPr txBox="1">
            <a:spLocks/>
          </p:cNvSpPr>
          <p:nvPr/>
        </p:nvSpPr>
        <p:spPr>
          <a:xfrm>
            <a:off x="6739146" y="3195945"/>
            <a:ext cx="3459481" cy="6130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Discreto fluido </a:t>
            </a:r>
            <a:r>
              <a:rPr lang="pt-BR" sz="1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sub-retiniano</a:t>
            </a:r>
            <a:r>
              <a:rPr lang="pt-BR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e atrofia geográfica</a:t>
            </a:r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5342175" y="5835622"/>
            <a:ext cx="3413181" cy="5901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Evolução em 1 ano: melanoma nodular com fluido adjacente</a:t>
            </a:r>
          </a:p>
        </p:txBody>
      </p:sp>
    </p:spTree>
    <p:extLst>
      <p:ext uri="{BB962C8B-B14F-4D97-AF65-F5344CB8AC3E}">
        <p14:creationId xmlns:p14="http://schemas.microsoft.com/office/powerpoint/2010/main" val="422224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l="10293" t="18125" r="15329" b="11666"/>
          <a:stretch/>
        </p:blipFill>
        <p:spPr>
          <a:xfrm>
            <a:off x="2572187" y="1455406"/>
            <a:ext cx="9500091" cy="504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Agrupar 20"/>
          <p:cNvGrpSpPr/>
          <p:nvPr/>
        </p:nvGrpSpPr>
        <p:grpSpPr>
          <a:xfrm>
            <a:off x="2592925" y="3328170"/>
            <a:ext cx="9467683" cy="864703"/>
            <a:chOff x="1367607" y="3563643"/>
            <a:chExt cx="8801151" cy="864703"/>
          </a:xfrm>
        </p:grpSpPr>
        <p:sp>
          <p:nvSpPr>
            <p:cNvPr id="15" name="Retângulo Arredondado 14"/>
            <p:cNvSpPr/>
            <p:nvPr/>
          </p:nvSpPr>
          <p:spPr>
            <a:xfrm>
              <a:off x="1367607" y="3563643"/>
              <a:ext cx="8801151" cy="864703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6"/>
            <a:srcRect l="13963" t="43515" r="18766" b="46386"/>
            <a:stretch/>
          </p:blipFill>
          <p:spPr>
            <a:xfrm>
              <a:off x="1444367" y="3607690"/>
              <a:ext cx="8592207" cy="725213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24" name="Agrupar 23"/>
          <p:cNvGrpSpPr/>
          <p:nvPr/>
        </p:nvGrpSpPr>
        <p:grpSpPr>
          <a:xfrm>
            <a:off x="2583856" y="2736296"/>
            <a:ext cx="9476752" cy="571146"/>
            <a:chOff x="2583856" y="2736296"/>
            <a:chExt cx="9476752" cy="571146"/>
          </a:xfrm>
        </p:grpSpPr>
        <p:sp>
          <p:nvSpPr>
            <p:cNvPr id="17" name="Retângulo Arredondado 16"/>
            <p:cNvSpPr/>
            <p:nvPr/>
          </p:nvSpPr>
          <p:spPr>
            <a:xfrm>
              <a:off x="2583856" y="2736296"/>
              <a:ext cx="9476752" cy="571146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6"/>
            <a:srcRect l="14045" t="39003" r="18191" b="56658"/>
            <a:stretch/>
          </p:blipFill>
          <p:spPr>
            <a:xfrm>
              <a:off x="2840143" y="2865120"/>
              <a:ext cx="8964179" cy="359105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8319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2748768" y="329115"/>
            <a:ext cx="9002110" cy="6416321"/>
            <a:chOff x="2639609" y="624110"/>
            <a:chExt cx="9002110" cy="6416321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6"/>
            <a:srcRect l="13447" t="16272" r="17365" b="14763"/>
            <a:stretch/>
          </p:blipFill>
          <p:spPr>
            <a:xfrm>
              <a:off x="2639609" y="624110"/>
              <a:ext cx="9002110" cy="50449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7"/>
            <a:srcRect l="14509" t="48168" r="17608" b="33125"/>
            <a:stretch/>
          </p:blipFill>
          <p:spPr>
            <a:xfrm>
              <a:off x="2639609" y="5671983"/>
              <a:ext cx="9002110" cy="1368448"/>
            </a:xfrm>
            <a:prstGeom prst="rect">
              <a:avLst/>
            </a:prstGeom>
          </p:spPr>
        </p:pic>
      </p:grpSp>
      <p:grpSp>
        <p:nvGrpSpPr>
          <p:cNvPr id="36" name="Agrupar 35"/>
          <p:cNvGrpSpPr/>
          <p:nvPr/>
        </p:nvGrpSpPr>
        <p:grpSpPr>
          <a:xfrm>
            <a:off x="2724403" y="1023682"/>
            <a:ext cx="9003227" cy="882505"/>
            <a:chOff x="2724403" y="1023682"/>
            <a:chExt cx="9003227" cy="882505"/>
          </a:xfrm>
        </p:grpSpPr>
        <p:sp>
          <p:nvSpPr>
            <p:cNvPr id="23" name="Retângulo Arredondado 22"/>
            <p:cNvSpPr/>
            <p:nvPr/>
          </p:nvSpPr>
          <p:spPr>
            <a:xfrm>
              <a:off x="2724403" y="1023682"/>
              <a:ext cx="9003227" cy="882505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4" name="Imagem 23"/>
            <p:cNvPicPr>
              <a:picLocks noChangeAspect="1"/>
            </p:cNvPicPr>
            <p:nvPr/>
          </p:nvPicPr>
          <p:blipFill rotWithShape="1">
            <a:blip r:embed="rId6"/>
            <a:srcRect l="13447" t="26147" r="18569" b="64155"/>
            <a:stretch/>
          </p:blipFill>
          <p:spPr>
            <a:xfrm>
              <a:off x="2786942" y="1101217"/>
              <a:ext cx="8845570" cy="709449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30" name="Agrupar 29"/>
          <p:cNvGrpSpPr/>
          <p:nvPr/>
        </p:nvGrpSpPr>
        <p:grpSpPr>
          <a:xfrm>
            <a:off x="2664283" y="2458699"/>
            <a:ext cx="9171079" cy="1453820"/>
            <a:chOff x="2747652" y="1944876"/>
            <a:chExt cx="9171079" cy="1453820"/>
          </a:xfrm>
        </p:grpSpPr>
        <p:sp>
          <p:nvSpPr>
            <p:cNvPr id="20" name="Retângulo Arredondado 19"/>
            <p:cNvSpPr/>
            <p:nvPr/>
          </p:nvSpPr>
          <p:spPr>
            <a:xfrm>
              <a:off x="2747652" y="1944876"/>
              <a:ext cx="9171079" cy="1453820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Imagem 24"/>
            <p:cNvPicPr>
              <a:picLocks noChangeAspect="1"/>
            </p:cNvPicPr>
            <p:nvPr/>
          </p:nvPicPr>
          <p:blipFill rotWithShape="1">
            <a:blip r:embed="rId6"/>
            <a:srcRect l="13448" t="48364" r="18331" b="34672"/>
            <a:stretch/>
          </p:blipFill>
          <p:spPr>
            <a:xfrm>
              <a:off x="2856285" y="2075418"/>
              <a:ext cx="8876374" cy="1241009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34" name="Agrupar 33"/>
          <p:cNvGrpSpPr/>
          <p:nvPr/>
        </p:nvGrpSpPr>
        <p:grpSpPr>
          <a:xfrm>
            <a:off x="2708637" y="3925025"/>
            <a:ext cx="9171079" cy="912840"/>
            <a:chOff x="3456899" y="3565542"/>
            <a:chExt cx="9250108" cy="912840"/>
          </a:xfrm>
        </p:grpSpPr>
        <p:sp>
          <p:nvSpPr>
            <p:cNvPr id="32" name="Retângulo Arredondado 31"/>
            <p:cNvSpPr/>
            <p:nvPr/>
          </p:nvSpPr>
          <p:spPr>
            <a:xfrm>
              <a:off x="3456899" y="3565542"/>
              <a:ext cx="9250108" cy="912840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6"/>
            <a:srcRect l="13447" t="65848" r="17365" b="24238"/>
            <a:stretch/>
          </p:blipFill>
          <p:spPr>
            <a:xfrm>
              <a:off x="3580898" y="3659354"/>
              <a:ext cx="9002110" cy="725215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759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0"/>
            <a:ext cx="3368040" cy="42354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11803" y="658339"/>
            <a:ext cx="5868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HOSPITAL DAS CLÍNICAS DA FACULDADE DE MEDICINA DE RIBEIRÃO PRETO DA UNIVERSIDADE DE SÃO PAULO</a:t>
            </a:r>
          </a:p>
        </p:txBody>
      </p:sp>
      <p:pic>
        <p:nvPicPr>
          <p:cNvPr id="5" name="Picture 2" descr="https://site.hcrp.usp.br/wp-content/themes/Divi/images/logo.png"/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69" b="-2482"/>
          <a:stretch/>
        </p:blipFill>
        <p:spPr bwMode="auto">
          <a:xfrm>
            <a:off x="626073" y="573903"/>
            <a:ext cx="1871431" cy="13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290" y="303856"/>
            <a:ext cx="1656713" cy="16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5211037" y="5000483"/>
            <a:ext cx="2469947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Shields CL et al, 2019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497504" y="3553097"/>
            <a:ext cx="8177995" cy="1435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Choroidal</a:t>
            </a:r>
            <a:r>
              <a:rPr lang="pt-BR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sz="4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nevus</a:t>
            </a:r>
            <a:r>
              <a:rPr lang="pt-BR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sz="4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imaging</a:t>
            </a:r>
            <a:r>
              <a:rPr lang="pt-BR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sz="4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features</a:t>
            </a:r>
            <a:r>
              <a:rPr lang="pt-BR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in 3,806 cases </a:t>
            </a:r>
            <a:r>
              <a:rPr lang="pt-BR" sz="4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</a:t>
            </a:r>
            <a:r>
              <a:rPr lang="pt-BR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sz="4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risk</a:t>
            </a:r>
            <a:r>
              <a:rPr lang="pt-BR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sz="4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factors</a:t>
            </a:r>
            <a:r>
              <a:rPr lang="pt-BR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for </a:t>
            </a:r>
            <a:r>
              <a:rPr lang="pt-BR" sz="4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transformation</a:t>
            </a:r>
            <a:r>
              <a:rPr lang="pt-BR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sz="44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into</a:t>
            </a:r>
            <a:r>
              <a:rPr lang="pt-BR" sz="4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melanoma in 2,355 cases:</a:t>
            </a:r>
          </a:p>
          <a:p>
            <a:pPr algn="ctr"/>
            <a:r>
              <a:rPr lang="pt-BR" sz="3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2020 Taylor R. Smith </a:t>
            </a:r>
            <a:r>
              <a:rPr lang="pt-BR" sz="36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</a:t>
            </a:r>
            <a:r>
              <a:rPr lang="pt-BR" sz="3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Victor T. </a:t>
            </a:r>
            <a:r>
              <a:rPr lang="pt-BR" sz="36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Curtin</a:t>
            </a:r>
            <a:r>
              <a:rPr lang="pt-BR" sz="3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sz="36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Lecture</a:t>
            </a:r>
            <a:endParaRPr lang="pt-BR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clrChange>
              <a:clrFrom>
                <a:srgbClr val="7F4C5A"/>
              </a:clrFrom>
              <a:clrTo>
                <a:srgbClr val="7F4C5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0097" y="5425126"/>
            <a:ext cx="3057952" cy="9526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0367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l="13807" t="12083" r="17907" b="15625"/>
          <a:stretch/>
        </p:blipFill>
        <p:spPr>
          <a:xfrm>
            <a:off x="2748768" y="1264555"/>
            <a:ext cx="8884920" cy="528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Agrupar 18"/>
          <p:cNvGrpSpPr/>
          <p:nvPr/>
        </p:nvGrpSpPr>
        <p:grpSpPr>
          <a:xfrm>
            <a:off x="2744088" y="2423333"/>
            <a:ext cx="8889600" cy="1292709"/>
            <a:chOff x="2744088" y="2423333"/>
            <a:chExt cx="8889600" cy="1292709"/>
          </a:xfrm>
        </p:grpSpPr>
        <p:sp>
          <p:nvSpPr>
            <p:cNvPr id="29" name="Retângulo Arredondado 28"/>
            <p:cNvSpPr/>
            <p:nvPr/>
          </p:nvSpPr>
          <p:spPr>
            <a:xfrm>
              <a:off x="2744088" y="2423333"/>
              <a:ext cx="8889600" cy="1292709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5" name="Imagem 34"/>
            <p:cNvPicPr>
              <a:picLocks noChangeAspect="1"/>
            </p:cNvPicPr>
            <p:nvPr/>
          </p:nvPicPr>
          <p:blipFill rotWithShape="1">
            <a:blip r:embed="rId6"/>
            <a:srcRect l="15007" t="27617" r="17906" b="57512"/>
            <a:stretch/>
          </p:blipFill>
          <p:spPr>
            <a:xfrm>
              <a:off x="2817650" y="2519868"/>
              <a:ext cx="8728847" cy="1087821"/>
            </a:xfrm>
            <a:prstGeom prst="rect">
              <a:avLst/>
            </a:prstGeom>
          </p:spPr>
        </p:pic>
      </p:grpSp>
      <p:grpSp>
        <p:nvGrpSpPr>
          <p:cNvPr id="15" name="Agrupar 14"/>
          <p:cNvGrpSpPr/>
          <p:nvPr/>
        </p:nvGrpSpPr>
        <p:grpSpPr>
          <a:xfrm>
            <a:off x="2744088" y="4683059"/>
            <a:ext cx="8889600" cy="613692"/>
            <a:chOff x="1679417" y="5530982"/>
            <a:chExt cx="8889600" cy="613692"/>
          </a:xfrm>
        </p:grpSpPr>
        <p:sp>
          <p:nvSpPr>
            <p:cNvPr id="37" name="Retângulo Arredondado 36"/>
            <p:cNvSpPr/>
            <p:nvPr/>
          </p:nvSpPr>
          <p:spPr>
            <a:xfrm>
              <a:off x="1679417" y="5530982"/>
              <a:ext cx="8889600" cy="613692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6" name="Imagem 35"/>
            <p:cNvPicPr>
              <a:picLocks noChangeAspect="1"/>
            </p:cNvPicPr>
            <p:nvPr/>
          </p:nvPicPr>
          <p:blipFill rotWithShape="1">
            <a:blip r:embed="rId6"/>
            <a:srcRect l="15054" t="59883" r="17907" b="33032"/>
            <a:stretch/>
          </p:blipFill>
          <p:spPr>
            <a:xfrm>
              <a:off x="1762897" y="5578702"/>
              <a:ext cx="8722639" cy="518252"/>
            </a:xfrm>
            <a:prstGeom prst="rect">
              <a:avLst/>
            </a:prstGeom>
          </p:spPr>
        </p:pic>
      </p:grpSp>
      <p:grpSp>
        <p:nvGrpSpPr>
          <p:cNvPr id="18" name="Agrupar 17"/>
          <p:cNvGrpSpPr/>
          <p:nvPr/>
        </p:nvGrpSpPr>
        <p:grpSpPr>
          <a:xfrm>
            <a:off x="2722001" y="5505185"/>
            <a:ext cx="8911687" cy="1102545"/>
            <a:chOff x="2592924" y="2710031"/>
            <a:chExt cx="8911687" cy="1102545"/>
          </a:xfrm>
        </p:grpSpPr>
        <p:sp>
          <p:nvSpPr>
            <p:cNvPr id="39" name="Retângulo Arredondado 38"/>
            <p:cNvSpPr/>
            <p:nvPr/>
          </p:nvSpPr>
          <p:spPr>
            <a:xfrm>
              <a:off x="2592924" y="2710031"/>
              <a:ext cx="8911687" cy="1102545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6"/>
            <a:srcRect l="15283" t="72293" r="18342" b="15177"/>
            <a:stretch/>
          </p:blipFill>
          <p:spPr>
            <a:xfrm>
              <a:off x="2702275" y="2817204"/>
              <a:ext cx="8636286" cy="916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9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/>
          <a:srcRect l="13690" t="13541" r="18140" b="12708"/>
          <a:stretch/>
        </p:blipFill>
        <p:spPr>
          <a:xfrm>
            <a:off x="2748768" y="1291196"/>
            <a:ext cx="8869680" cy="5394960"/>
          </a:xfrm>
          <a:prstGeom prst="rect">
            <a:avLst/>
          </a:prstGeom>
        </p:spPr>
      </p:pic>
      <p:grpSp>
        <p:nvGrpSpPr>
          <p:cNvPr id="27" name="Agrupar 26"/>
          <p:cNvGrpSpPr/>
          <p:nvPr/>
        </p:nvGrpSpPr>
        <p:grpSpPr>
          <a:xfrm>
            <a:off x="2731182" y="3788120"/>
            <a:ext cx="8953526" cy="1873323"/>
            <a:chOff x="3091329" y="4133339"/>
            <a:chExt cx="8953526" cy="1873323"/>
          </a:xfrm>
        </p:grpSpPr>
        <p:sp>
          <p:nvSpPr>
            <p:cNvPr id="16" name="Retângulo Arredondado 15"/>
            <p:cNvSpPr/>
            <p:nvPr/>
          </p:nvSpPr>
          <p:spPr>
            <a:xfrm>
              <a:off x="3091329" y="4133339"/>
              <a:ext cx="8953526" cy="1873323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6"/>
            <a:srcRect l="14034" t="48412" r="18604" b="29335"/>
            <a:stretch/>
          </p:blipFill>
          <p:spPr>
            <a:xfrm>
              <a:off x="3180903" y="4248546"/>
              <a:ext cx="8764340" cy="1627746"/>
            </a:xfrm>
            <a:prstGeom prst="rect">
              <a:avLst/>
            </a:prstGeom>
          </p:spPr>
        </p:pic>
      </p:grpSp>
      <p:grpSp>
        <p:nvGrpSpPr>
          <p:cNvPr id="13" name="Agrupar 12"/>
          <p:cNvGrpSpPr/>
          <p:nvPr/>
        </p:nvGrpSpPr>
        <p:grpSpPr>
          <a:xfrm>
            <a:off x="2662011" y="1291196"/>
            <a:ext cx="9043194" cy="468278"/>
            <a:chOff x="3404454" y="2602944"/>
            <a:chExt cx="8787546" cy="468278"/>
          </a:xfrm>
        </p:grpSpPr>
        <p:sp>
          <p:nvSpPr>
            <p:cNvPr id="15" name="Retângulo Arredondado 14"/>
            <p:cNvSpPr/>
            <p:nvPr/>
          </p:nvSpPr>
          <p:spPr>
            <a:xfrm>
              <a:off x="3404454" y="2602944"/>
              <a:ext cx="8787546" cy="468278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6"/>
            <a:srcRect l="15231" t="13993" r="18140" b="81091"/>
            <a:stretch/>
          </p:blipFill>
          <p:spPr>
            <a:xfrm>
              <a:off x="3451752" y="2664372"/>
              <a:ext cx="8669169" cy="359623"/>
            </a:xfrm>
            <a:prstGeom prst="rect">
              <a:avLst/>
            </a:prstGeom>
          </p:spPr>
        </p:pic>
      </p:grpSp>
      <p:grpSp>
        <p:nvGrpSpPr>
          <p:cNvPr id="21" name="Agrupar 20"/>
          <p:cNvGrpSpPr/>
          <p:nvPr/>
        </p:nvGrpSpPr>
        <p:grpSpPr>
          <a:xfrm>
            <a:off x="2710685" y="2195033"/>
            <a:ext cx="8994520" cy="664788"/>
            <a:chOff x="2659065" y="4961421"/>
            <a:chExt cx="8748697" cy="664788"/>
          </a:xfrm>
        </p:grpSpPr>
        <p:sp>
          <p:nvSpPr>
            <p:cNvPr id="19" name="Retângulo Arredondado 18"/>
            <p:cNvSpPr/>
            <p:nvPr/>
          </p:nvSpPr>
          <p:spPr>
            <a:xfrm>
              <a:off x="2659065" y="4961421"/>
              <a:ext cx="8748697" cy="664788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6"/>
            <a:srcRect l="15287" t="26283" r="18140" b="66390"/>
            <a:stretch/>
          </p:blipFill>
          <p:spPr>
            <a:xfrm>
              <a:off x="2745823" y="5016975"/>
              <a:ext cx="8542287" cy="536027"/>
            </a:xfrm>
            <a:prstGeom prst="rect">
              <a:avLst/>
            </a:prstGeom>
          </p:spPr>
        </p:pic>
      </p:grpSp>
      <p:grpSp>
        <p:nvGrpSpPr>
          <p:cNvPr id="22" name="Agrupar 21"/>
          <p:cNvGrpSpPr/>
          <p:nvPr/>
        </p:nvGrpSpPr>
        <p:grpSpPr>
          <a:xfrm>
            <a:off x="2761035" y="3040111"/>
            <a:ext cx="8895496" cy="815658"/>
            <a:chOff x="2809709" y="5281183"/>
            <a:chExt cx="8895496" cy="815658"/>
          </a:xfrm>
        </p:grpSpPr>
        <p:sp>
          <p:nvSpPr>
            <p:cNvPr id="24" name="Retângulo Arredondado 23"/>
            <p:cNvSpPr/>
            <p:nvPr/>
          </p:nvSpPr>
          <p:spPr>
            <a:xfrm>
              <a:off x="2809709" y="5281183"/>
              <a:ext cx="8895496" cy="815658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6"/>
            <a:srcRect l="15125" t="38282" r="18140" b="51588"/>
            <a:stretch/>
          </p:blipFill>
          <p:spPr>
            <a:xfrm>
              <a:off x="2875862" y="5325704"/>
              <a:ext cx="8682962" cy="740979"/>
            </a:xfrm>
            <a:prstGeom prst="rect">
              <a:avLst/>
            </a:prstGeom>
          </p:spPr>
        </p:pic>
      </p:grpSp>
      <p:grpSp>
        <p:nvGrpSpPr>
          <p:cNvPr id="30" name="Agrupar 29"/>
          <p:cNvGrpSpPr/>
          <p:nvPr/>
        </p:nvGrpSpPr>
        <p:grpSpPr>
          <a:xfrm>
            <a:off x="2706845" y="5519731"/>
            <a:ext cx="8953526" cy="1003749"/>
            <a:chOff x="1305155" y="5201252"/>
            <a:chExt cx="8953526" cy="1003749"/>
          </a:xfrm>
        </p:grpSpPr>
        <p:sp>
          <p:nvSpPr>
            <p:cNvPr id="28" name="Retângulo Arredondado 27"/>
            <p:cNvSpPr/>
            <p:nvPr/>
          </p:nvSpPr>
          <p:spPr>
            <a:xfrm>
              <a:off x="1305155" y="5201252"/>
              <a:ext cx="8953526" cy="1003749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6" name="Imagem 25"/>
            <p:cNvPicPr>
              <a:picLocks noChangeAspect="1"/>
            </p:cNvPicPr>
            <p:nvPr/>
          </p:nvPicPr>
          <p:blipFill rotWithShape="1">
            <a:blip r:embed="rId6"/>
            <a:srcRect l="14155" t="70612" r="19110" b="19258"/>
            <a:stretch/>
          </p:blipFill>
          <p:spPr>
            <a:xfrm>
              <a:off x="1440437" y="5317209"/>
              <a:ext cx="8682962" cy="740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38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l="27019" t="25754" r="31541" b="9590"/>
          <a:stretch/>
        </p:blipFill>
        <p:spPr>
          <a:xfrm>
            <a:off x="3550345" y="220578"/>
            <a:ext cx="7315200" cy="641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" name="Agrupar 31"/>
          <p:cNvGrpSpPr/>
          <p:nvPr/>
        </p:nvGrpSpPr>
        <p:grpSpPr>
          <a:xfrm>
            <a:off x="4419600" y="1805343"/>
            <a:ext cx="1341120" cy="4691844"/>
            <a:chOff x="4419600" y="1805343"/>
            <a:chExt cx="1341120" cy="4691844"/>
          </a:xfrm>
        </p:grpSpPr>
        <p:sp>
          <p:nvSpPr>
            <p:cNvPr id="16" name="Retângulo Arredondado 15"/>
            <p:cNvSpPr/>
            <p:nvPr/>
          </p:nvSpPr>
          <p:spPr>
            <a:xfrm>
              <a:off x="4419600" y="1805343"/>
              <a:ext cx="1341120" cy="4691844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9" name="Imagem 28"/>
            <p:cNvPicPr>
              <a:picLocks noChangeAspect="1"/>
            </p:cNvPicPr>
            <p:nvPr/>
          </p:nvPicPr>
          <p:blipFill rotWithShape="1">
            <a:blip r:embed="rId6"/>
            <a:srcRect l="32767" t="42478" r="61148" b="12397"/>
            <a:stretch/>
          </p:blipFill>
          <p:spPr>
            <a:xfrm>
              <a:off x="4526280" y="1885773"/>
              <a:ext cx="1073845" cy="4478361"/>
            </a:xfrm>
            <a:prstGeom prst="rect">
              <a:avLst/>
            </a:prstGeom>
          </p:spPr>
        </p:pic>
      </p:grpSp>
      <p:grpSp>
        <p:nvGrpSpPr>
          <p:cNvPr id="2" name="Agrupar 1"/>
          <p:cNvGrpSpPr/>
          <p:nvPr/>
        </p:nvGrpSpPr>
        <p:grpSpPr>
          <a:xfrm>
            <a:off x="3519865" y="5703731"/>
            <a:ext cx="7345680" cy="682913"/>
            <a:chOff x="3519865" y="5703731"/>
            <a:chExt cx="7345680" cy="682913"/>
          </a:xfrm>
        </p:grpSpPr>
        <p:sp>
          <p:nvSpPr>
            <p:cNvPr id="31" name="Retângulo Arredondado 30"/>
            <p:cNvSpPr/>
            <p:nvPr/>
          </p:nvSpPr>
          <p:spPr>
            <a:xfrm>
              <a:off x="3519865" y="5703731"/>
              <a:ext cx="7345680" cy="682913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5" name="Imagem 34"/>
            <p:cNvPicPr>
              <a:picLocks noChangeAspect="1"/>
            </p:cNvPicPr>
            <p:nvPr/>
          </p:nvPicPr>
          <p:blipFill rotWithShape="1">
            <a:blip r:embed="rId6"/>
            <a:srcRect l="26601" t="81574" r="32380" b="12475"/>
            <a:stretch/>
          </p:blipFill>
          <p:spPr>
            <a:xfrm>
              <a:off x="3573205" y="5765686"/>
              <a:ext cx="7239000" cy="590478"/>
            </a:xfrm>
            <a:prstGeom prst="rect">
              <a:avLst/>
            </a:prstGeom>
          </p:spPr>
        </p:pic>
      </p:grpSp>
      <p:grpSp>
        <p:nvGrpSpPr>
          <p:cNvPr id="4" name="Agrupar 3"/>
          <p:cNvGrpSpPr/>
          <p:nvPr/>
        </p:nvGrpSpPr>
        <p:grpSpPr>
          <a:xfrm>
            <a:off x="5600125" y="3789381"/>
            <a:ext cx="953588" cy="528716"/>
            <a:chOff x="4336869" y="2736051"/>
            <a:chExt cx="953588" cy="528716"/>
          </a:xfrm>
        </p:grpSpPr>
        <p:sp>
          <p:nvSpPr>
            <p:cNvPr id="21" name="Retângulo Arredondado 20"/>
            <p:cNvSpPr/>
            <p:nvPr/>
          </p:nvSpPr>
          <p:spPr>
            <a:xfrm>
              <a:off x="4336869" y="2736051"/>
              <a:ext cx="953588" cy="528716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885" t="62200" r="56364" b="33426"/>
            <a:stretch/>
          </p:blipFill>
          <p:spPr>
            <a:xfrm>
              <a:off x="4336869" y="2795451"/>
              <a:ext cx="838714" cy="433906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3" name="Agrupar 12"/>
          <p:cNvGrpSpPr/>
          <p:nvPr/>
        </p:nvGrpSpPr>
        <p:grpSpPr>
          <a:xfrm>
            <a:off x="5568986" y="5362372"/>
            <a:ext cx="1034431" cy="405491"/>
            <a:chOff x="3802893" y="3515543"/>
            <a:chExt cx="1034431" cy="405491"/>
          </a:xfrm>
        </p:grpSpPr>
        <p:sp>
          <p:nvSpPr>
            <p:cNvPr id="19" name="Retângulo Arredondado 18"/>
            <p:cNvSpPr/>
            <p:nvPr/>
          </p:nvSpPr>
          <p:spPr>
            <a:xfrm>
              <a:off x="3802893" y="3515543"/>
              <a:ext cx="1034431" cy="405491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9257" t="78535" r="55399" b="18437"/>
            <a:stretch/>
          </p:blipFill>
          <p:spPr>
            <a:xfrm>
              <a:off x="3880983" y="3581399"/>
              <a:ext cx="943278" cy="300446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7620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9452" t="14399" r="13849" b="4596"/>
          <a:stretch/>
        </p:blipFill>
        <p:spPr>
          <a:xfrm>
            <a:off x="2748768" y="1361837"/>
            <a:ext cx="9066819" cy="5383803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grpSp>
        <p:nvGrpSpPr>
          <p:cNvPr id="13" name="Agrupar 12"/>
          <p:cNvGrpSpPr/>
          <p:nvPr/>
        </p:nvGrpSpPr>
        <p:grpSpPr>
          <a:xfrm>
            <a:off x="8438606" y="5336176"/>
            <a:ext cx="1541418" cy="1075610"/>
            <a:chOff x="8438606" y="5336176"/>
            <a:chExt cx="1541418" cy="1075610"/>
          </a:xfrm>
        </p:grpSpPr>
        <p:sp>
          <p:nvSpPr>
            <p:cNvPr id="31" name="Retângulo Arredondado 30"/>
            <p:cNvSpPr/>
            <p:nvPr/>
          </p:nvSpPr>
          <p:spPr>
            <a:xfrm>
              <a:off x="8438606" y="5336176"/>
              <a:ext cx="1541418" cy="1075610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452" t="74951" r="83597" b="9522"/>
            <a:stretch/>
          </p:blipFill>
          <p:spPr>
            <a:xfrm>
              <a:off x="8544324" y="5336176"/>
              <a:ext cx="821746" cy="1031966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6056" t="75606" r="30629" b="9654"/>
            <a:stretch/>
          </p:blipFill>
          <p:spPr>
            <a:xfrm>
              <a:off x="9482724" y="5400397"/>
              <a:ext cx="391886" cy="979715"/>
            </a:xfrm>
            <a:prstGeom prst="rect">
              <a:avLst/>
            </a:prstGeom>
          </p:spPr>
        </p:pic>
      </p:grp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8463820" y="2835880"/>
            <a:ext cx="1410790" cy="520135"/>
            <a:chOff x="7955280" y="3620587"/>
            <a:chExt cx="1410790" cy="520135"/>
          </a:xfrm>
        </p:grpSpPr>
        <p:sp>
          <p:nvSpPr>
            <p:cNvPr id="16" name="Retângulo Arredondado 15"/>
            <p:cNvSpPr/>
            <p:nvPr/>
          </p:nvSpPr>
          <p:spPr>
            <a:xfrm>
              <a:off x="7955280" y="3620587"/>
              <a:ext cx="1410790" cy="520135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371" t="36464" r="83678" b="57120"/>
            <a:stretch/>
          </p:blipFill>
          <p:spPr>
            <a:xfrm>
              <a:off x="8047024" y="3670663"/>
              <a:ext cx="821746" cy="42641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975" t="36201" r="30585" b="57423"/>
            <a:stretch/>
          </p:blipFill>
          <p:spPr>
            <a:xfrm>
              <a:off x="8868770" y="3659077"/>
              <a:ext cx="406770" cy="423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6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numCol="1"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Crescimento -&gt; melanoma</a:t>
            </a:r>
          </a:p>
          <a:p>
            <a:pPr lvl="1"/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Butler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et al, 1994: 98 (33%) x 90 (2,4%) presente estudo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Critérios de inclusão subjetivos</a:t>
            </a:r>
          </a:p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Fatores de risco</a:t>
            </a:r>
          </a:p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Shields et al, 1995: coorte de 1.329 pacientes - TFSOM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RR (espessura): 4,30 (1,1-2,0 mm) e 5,20 (2,1-3,0 mm) x 3,82 presente estudo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RR (fluido </a:t>
            </a:r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sub-retiniano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): 1,40 x 3,11 presente estudo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RR (pigmento alaranjado): 1,50 x 3,25 presente estudo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809708" y="6423064"/>
            <a:ext cx="8224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RR: risco relativo</a:t>
            </a:r>
            <a:endParaRPr lang="pt-BR" sz="11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Chave Direita 13"/>
          <p:cNvSpPr/>
          <p:nvPr/>
        </p:nvSpPr>
        <p:spPr>
          <a:xfrm>
            <a:off x="8608423" y="4379271"/>
            <a:ext cx="339634" cy="584514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9081451" y="4305717"/>
            <a:ext cx="1319349" cy="731621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SD-OCT e AF indisponíveis</a:t>
            </a:r>
            <a:endParaRPr lang="pt-BR" sz="1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74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2589211" y="2133600"/>
            <a:ext cx="9154297" cy="3777622"/>
          </a:xfrm>
        </p:spPr>
        <p:txBody>
          <a:bodyPr numCol="1"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Fatores de risco</a:t>
            </a:r>
          </a:p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Shields et al, 2009: coorte de 2.514 pacientes com tumores ≤ 3 mm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Kaplan-Meier: 1,9% (1a), 8,6% (5a) e 12,8% (10a) x 1,2%, 5,8% e 13,9% presente estudo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Fatores de risco semelhantes: TFSOM + UHHD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RR (fluido): 3,11 x 3,11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RR (pigmento): 2,75 x 3,25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Fatores significativos </a:t>
            </a:r>
            <a:r>
              <a:rPr lang="pt-B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 não 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significativos </a:t>
            </a:r>
            <a:r>
              <a:rPr lang="pt-B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(multivariada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no presente estudo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Sintomas (</a:t>
            </a:r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fotopsias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/</a:t>
            </a:r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entomopsias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Margem </a:t>
            </a:r>
            <a:r>
              <a:rPr lang="pt-B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≤ 3 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mm do disco óptico</a:t>
            </a: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Ausência de drusas</a:t>
            </a: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Ausência de halo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3"/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3"/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Chave Direita 15"/>
          <p:cNvSpPr/>
          <p:nvPr/>
        </p:nvSpPr>
        <p:spPr>
          <a:xfrm>
            <a:off x="6348548" y="3628827"/>
            <a:ext cx="339634" cy="584514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Retângulo Arredondado 18"/>
          <p:cNvSpPr/>
          <p:nvPr/>
        </p:nvSpPr>
        <p:spPr>
          <a:xfrm>
            <a:off x="6821576" y="3555273"/>
            <a:ext cx="1319349" cy="731621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SD-OCT disponível</a:t>
            </a:r>
            <a:endParaRPr lang="pt-BR" sz="1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5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2589211" y="2133600"/>
            <a:ext cx="9154297" cy="3777622"/>
          </a:xfrm>
        </p:spPr>
        <p:txBody>
          <a:bodyPr numCol="1"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Limitações</a:t>
            </a:r>
          </a:p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Aprimoramento dos exames de imagem ao longo dos 10 anos de </a:t>
            </a:r>
            <a:r>
              <a:rPr lang="pt-BR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follow-up</a:t>
            </a: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Disponibilidade parcial dos exames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SD-OCT:  90%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AF: 96%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US: 90%</a:t>
            </a:r>
          </a:p>
          <a:p>
            <a:pPr lvl="1"/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3"/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3"/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3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2589211" y="2133600"/>
            <a:ext cx="9154297" cy="3777622"/>
          </a:xfrm>
        </p:spPr>
        <p:txBody>
          <a:bodyPr numCol="1"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Importância do estudo multimodal na detecção não invasiva de melanomas</a:t>
            </a:r>
          </a:p>
          <a:p>
            <a:pPr lvl="1"/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Retinografia</a:t>
            </a: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Tomografia de coerência óptica</a:t>
            </a:r>
          </a:p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Autofluorescência do fundo de olho</a:t>
            </a:r>
          </a:p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Ultrassonografia ocular</a:t>
            </a:r>
          </a:p>
          <a:p>
            <a:pPr lvl="1"/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3"/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3"/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Chave Direita 12"/>
          <p:cNvSpPr/>
          <p:nvPr/>
        </p:nvSpPr>
        <p:spPr>
          <a:xfrm>
            <a:off x="7179420" y="2634242"/>
            <a:ext cx="339634" cy="1227909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Retângulo Arredondado 13"/>
          <p:cNvSpPr/>
          <p:nvPr/>
        </p:nvSpPr>
        <p:spPr>
          <a:xfrm>
            <a:off x="7853541" y="2908621"/>
            <a:ext cx="1319349" cy="679149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Critérios objetivos</a:t>
            </a:r>
            <a:endParaRPr lang="pt-BR" sz="1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9391941" y="2988545"/>
            <a:ext cx="478679" cy="519300"/>
          </a:xfrm>
          <a:prstGeom prst="rightArrow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Arredondado 15"/>
          <p:cNvSpPr/>
          <p:nvPr/>
        </p:nvSpPr>
        <p:spPr>
          <a:xfrm>
            <a:off x="10089671" y="2937043"/>
            <a:ext cx="1319349" cy="679149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Decisão personalizada</a:t>
            </a:r>
            <a:endParaRPr lang="pt-BR" sz="1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4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blogcelihotel.files.wordpress.com/2015/03/acc_20110910_035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22"/>
            <a:ext cx="12192000" cy="68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771" t="11397" r="39803" b="41361"/>
          <a:stretch/>
        </p:blipFill>
        <p:spPr>
          <a:xfrm>
            <a:off x="2245012" y="1970757"/>
            <a:ext cx="7701974" cy="3442447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4466382" y="311336"/>
            <a:ext cx="3259235" cy="8793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Obrigado!</a:t>
            </a:r>
            <a:endParaRPr lang="pt-B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6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Detecção precoce de melanomas</a:t>
            </a:r>
          </a:p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Cutâneo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– assimetria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 – borda irregular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 – cor variável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 – diâmetro &gt; 6 mm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 – evolução</a:t>
            </a:r>
          </a:p>
          <a:p>
            <a:pPr lvl="1"/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/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/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/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/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Coroidal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TFSOM UHHD</a:t>
            </a:r>
          </a:p>
          <a:p>
            <a:pPr lvl="2"/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sp>
        <p:nvSpPr>
          <p:cNvPr id="14" name="Retângulo Arredondado 13"/>
          <p:cNvSpPr/>
          <p:nvPr/>
        </p:nvSpPr>
        <p:spPr>
          <a:xfrm>
            <a:off x="5336898" y="4911531"/>
            <a:ext cx="1319349" cy="731621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&lt; 1 mm: sobrevida de 94% em 5a</a:t>
            </a:r>
            <a:endParaRPr lang="pt-BR" sz="1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2901410" y="4911531"/>
            <a:ext cx="1319349" cy="731621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&gt;</a:t>
            </a:r>
            <a:r>
              <a:rPr lang="pt-BR" sz="1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4 mm: sobrevida de 49% em 5a</a:t>
            </a:r>
            <a:endParaRPr lang="pt-BR" sz="1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4539489" y="5017692"/>
            <a:ext cx="478679" cy="519300"/>
          </a:xfrm>
          <a:prstGeom prst="rightArrow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2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Detecção precoce de melanomas</a:t>
            </a:r>
          </a:p>
          <a:p>
            <a:pPr lvl="1"/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Coroidal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“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</a:t>
            </a:r>
            <a:r>
              <a:rPr lang="pt-BR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find</a:t>
            </a:r>
            <a:r>
              <a:rPr lang="pt-BR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small</a:t>
            </a:r>
            <a:r>
              <a:rPr lang="pt-BR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ocular melanoma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” – “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using</a:t>
            </a:r>
            <a:r>
              <a:rPr lang="pt-BR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helpful</a:t>
            </a:r>
            <a:r>
              <a:rPr lang="pt-BR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hints</a:t>
            </a:r>
            <a:r>
              <a:rPr lang="pt-BR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daily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”</a:t>
            </a:r>
          </a:p>
          <a:p>
            <a:pPr lvl="2"/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Thickness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espessura &gt; 2 mm</a:t>
            </a:r>
          </a:p>
          <a:p>
            <a:pPr lvl="2"/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Fluid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fluido </a:t>
            </a:r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sub-retiniano</a:t>
            </a: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Symptoms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sintomas</a:t>
            </a:r>
          </a:p>
          <a:p>
            <a:pPr lvl="2"/>
            <a:r>
              <a:rPr lang="pt-BR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Orange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pigment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presence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): presença de pigmentos alaranjados (</a:t>
            </a:r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lipofuscina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</a:p>
          <a:p>
            <a:pPr lvl="2"/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Margin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pt-B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margem ≤ 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 mm do disco óptico</a:t>
            </a:r>
          </a:p>
          <a:p>
            <a:pPr lvl="2"/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Ultrasonographic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vazio ecográfico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Hollowness</a:t>
            </a:r>
            <a:endParaRPr lang="pt-BR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>
              <a:spcBef>
                <a:spcPts val="600"/>
              </a:spcBef>
            </a:pPr>
            <a:r>
              <a:rPr lang="pt-BR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Halo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absence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): ausência de halo</a:t>
            </a:r>
          </a:p>
          <a:p>
            <a:pPr lvl="2">
              <a:spcBef>
                <a:spcPts val="600"/>
              </a:spcBef>
            </a:pP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Drusen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absence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): ausência de drusas</a:t>
            </a: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629194"/>
          </a:xfrm>
        </p:spPr>
        <p:txBody>
          <a:bodyPr numCol="1"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Detecção precoce de melanomas de coroide</a:t>
            </a: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2589212" y="2537025"/>
            <a:ext cx="8915400" cy="352212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Exames de imagem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Tomografia de coerência óptica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Autofluorescência do fundo de olho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Ultrassonografia</a:t>
            </a:r>
          </a:p>
          <a:p>
            <a:pPr lvl="2"/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Detecção subclínica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Fluido </a:t>
            </a:r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sub-retiniano</a:t>
            </a: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Perda de fotorreceptores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Edema </a:t>
            </a:r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intrarretiniano</a:t>
            </a: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Lipofuscina</a:t>
            </a: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Aspectos </a:t>
            </a:r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intratumorais</a:t>
            </a: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have Direita 3"/>
          <p:cNvSpPr/>
          <p:nvPr/>
        </p:nvSpPr>
        <p:spPr>
          <a:xfrm>
            <a:off x="6871063" y="2991394"/>
            <a:ext cx="339634" cy="796835"/>
          </a:xfrm>
          <a:prstGeom prst="rightBrac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0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Objetivo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sp>
        <p:nvSpPr>
          <p:cNvPr id="16" name="Retângulo Arredondado 15"/>
          <p:cNvSpPr/>
          <p:nvPr/>
        </p:nvSpPr>
        <p:spPr>
          <a:xfrm>
            <a:off x="2633128" y="2871601"/>
            <a:ext cx="8871484" cy="1114798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Explorar fatores de risco para detecção precoce de melanoma de coroide mediante estudo multimodal de casos de nevo de coroide </a:t>
            </a:r>
            <a:endParaRPr lang="pt-B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6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Estudo retrospectivo</a:t>
            </a:r>
          </a:p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Amostra: pacientes com diagnóstico de nevo de coroide entre 2007 e 2017</a:t>
            </a:r>
          </a:p>
          <a:p>
            <a:pPr lvl="2"/>
            <a:r>
              <a:rPr lang="pt-BR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Ocular 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Oncology</a:t>
            </a:r>
            <a:r>
              <a:rPr lang="pt-BR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Service 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– 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Wills</a:t>
            </a:r>
            <a:r>
              <a:rPr lang="pt-BR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Eye</a:t>
            </a:r>
            <a:r>
              <a:rPr lang="pt-BR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Hospital</a:t>
            </a: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2572187" y="3231816"/>
            <a:ext cx="8915400" cy="321578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Exame oftalmológico completo</a:t>
            </a: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Características tumorais</a:t>
            </a: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Quadrante</a:t>
            </a: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Localização</a:t>
            </a: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Distância: </a:t>
            </a:r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fovéola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e disco óptico</a:t>
            </a: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Diâmetro</a:t>
            </a:r>
          </a:p>
          <a:p>
            <a:pPr lvl="3"/>
            <a:r>
              <a:rPr lang="pt-B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spessura</a:t>
            </a: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Cor</a:t>
            </a:r>
          </a:p>
          <a:p>
            <a:pPr marL="914400" lvl="2" indent="0">
              <a:buNone/>
            </a:pP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lvl="2" indent="0">
              <a:buNone/>
            </a:pP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2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Achados associados:</a:t>
            </a: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Fluido </a:t>
            </a:r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sub-retiniano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</a:t>
            </a:r>
          </a:p>
          <a:p>
            <a:pPr lvl="3"/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Lipofuscina</a:t>
            </a: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Drusas</a:t>
            </a: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Halo</a:t>
            </a: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Alteração de EPR</a:t>
            </a: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MNVSR</a:t>
            </a:r>
          </a:p>
          <a:p>
            <a:pPr lvl="3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Invasão </a:t>
            </a:r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retiniana</a:t>
            </a: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09708" y="6423064"/>
            <a:ext cx="8224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EPR: epitélio pigmentar da retina; MNVSR: membrana </a:t>
            </a:r>
            <a:r>
              <a:rPr lang="pt-BR" sz="11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neovascular</a:t>
            </a:r>
            <a:r>
              <a:rPr lang="pt-BR" sz="11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sz="11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sub-retiniana</a:t>
            </a:r>
            <a:endParaRPr lang="pt-BR" sz="11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5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Estudo multimodal</a:t>
            </a:r>
          </a:p>
          <a:p>
            <a:pPr lvl="1"/>
            <a:r>
              <a:rPr lang="pt-BR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Retinografia</a:t>
            </a: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Tomografia de coerência óptica </a:t>
            </a:r>
            <a:r>
              <a:rPr lang="pt-BR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Spectral</a:t>
            </a:r>
            <a:r>
              <a:rPr lang="pt-BR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Domain </a:t>
            </a: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(SD-OCT)</a:t>
            </a:r>
          </a:p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Autofluorescência (AF) do fundo de olho</a:t>
            </a:r>
          </a:p>
          <a:p>
            <a:pPr lvl="1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Ultrassonografia (US)</a:t>
            </a:r>
          </a:p>
          <a:p>
            <a:pPr lvl="2"/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  <a:endParaRPr lang="pt-B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2455817" y="0"/>
            <a:ext cx="0" cy="6858000"/>
          </a:xfrm>
          <a:prstGeom prst="line">
            <a:avLst/>
          </a:prstGeom>
          <a:ln w="57150">
            <a:solidFill>
              <a:schemeClr val="tx2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ubtítulo 2"/>
          <p:cNvSpPr txBox="1">
            <a:spLocks/>
          </p:cNvSpPr>
          <p:nvPr/>
        </p:nvSpPr>
        <p:spPr>
          <a:xfrm>
            <a:off x="508386" y="1480357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Introdução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8386" y="2338151"/>
            <a:ext cx="162086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Metodologia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08386" y="3195945"/>
            <a:ext cx="1477170" cy="4246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508386" y="4053739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Discussão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8386" y="4911533"/>
            <a:ext cx="147717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Conclusão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4020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386" y="5769327"/>
            <a:ext cx="1593540" cy="61731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04" y="6386644"/>
            <a:ext cx="1946703" cy="221086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4969428" y="2762794"/>
            <a:ext cx="3528059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3.334 pacientes / 3.806 lesões</a:t>
            </a:r>
          </a:p>
        </p:txBody>
      </p:sp>
      <p:sp>
        <p:nvSpPr>
          <p:cNvPr id="15" name="Seta para a Direita 14"/>
          <p:cNvSpPr/>
          <p:nvPr/>
        </p:nvSpPr>
        <p:spPr>
          <a:xfrm rot="5400000">
            <a:off x="6509883" y="3174093"/>
            <a:ext cx="478679" cy="519300"/>
          </a:xfrm>
          <a:prstGeom prst="rightArrow">
            <a:avLst/>
          </a:prstGeom>
          <a:solidFill>
            <a:schemeClr val="accent3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4969428" y="3740754"/>
            <a:ext cx="3535680" cy="424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2.075 pacientes / 2.355 lesões</a:t>
            </a:r>
          </a:p>
        </p:txBody>
      </p:sp>
      <p:sp>
        <p:nvSpPr>
          <p:cNvPr id="18" name="Subtítulo 2"/>
          <p:cNvSpPr txBox="1">
            <a:spLocks/>
          </p:cNvSpPr>
          <p:nvPr/>
        </p:nvSpPr>
        <p:spPr>
          <a:xfrm>
            <a:off x="7008873" y="3273153"/>
            <a:ext cx="1048827" cy="321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follow-up</a:t>
            </a:r>
            <a:endParaRPr lang="pt-BR" b="1" dirty="0" smtClean="0">
              <a:ln w="9525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6"/>
          <a:srcRect l="30638" t="19166" r="13941" b="18019"/>
          <a:stretch/>
        </p:blipFill>
        <p:spPr>
          <a:xfrm rot="16200000">
            <a:off x="3990721" y="1316241"/>
            <a:ext cx="6630961" cy="422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" name="Agrupar 28"/>
          <p:cNvGrpSpPr/>
          <p:nvPr/>
        </p:nvGrpSpPr>
        <p:grpSpPr>
          <a:xfrm>
            <a:off x="5190366" y="1448049"/>
            <a:ext cx="4192490" cy="423441"/>
            <a:chOff x="5190366" y="1448049"/>
            <a:chExt cx="4192490" cy="423441"/>
          </a:xfrm>
        </p:grpSpPr>
        <p:sp>
          <p:nvSpPr>
            <p:cNvPr id="3" name="Retângulo Arredondado 2"/>
            <p:cNvSpPr/>
            <p:nvPr/>
          </p:nvSpPr>
          <p:spPr>
            <a:xfrm>
              <a:off x="5190366" y="1448049"/>
              <a:ext cx="4192490" cy="423441"/>
            </a:xfrm>
            <a:prstGeom prst="roundRect">
              <a:avLst/>
            </a:prstGeom>
            <a:solidFill>
              <a:schemeClr val="tx1"/>
            </a:solidFill>
            <a:ln w="381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6"/>
            <a:srcRect l="71285" t="22447" r="25689" b="19451"/>
            <a:stretch/>
          </p:blipFill>
          <p:spPr>
            <a:xfrm rot="16200000">
              <a:off x="7097626" y="-272452"/>
              <a:ext cx="377969" cy="388358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34" name="Agrupar 33"/>
          <p:cNvGrpSpPr/>
          <p:nvPr/>
        </p:nvGrpSpPr>
        <p:grpSpPr>
          <a:xfrm>
            <a:off x="5193444" y="2830466"/>
            <a:ext cx="4189411" cy="641291"/>
            <a:chOff x="5193444" y="2830466"/>
            <a:chExt cx="4189411" cy="641291"/>
          </a:xfrm>
        </p:grpSpPr>
        <p:sp>
          <p:nvSpPr>
            <p:cNvPr id="23" name="Retângulo Arredondado 22"/>
            <p:cNvSpPr/>
            <p:nvPr/>
          </p:nvSpPr>
          <p:spPr>
            <a:xfrm>
              <a:off x="5193444" y="2830466"/>
              <a:ext cx="4189411" cy="641291"/>
            </a:xfrm>
            <a:prstGeom prst="roundRect">
              <a:avLst/>
            </a:prstGeom>
            <a:solidFill>
              <a:schemeClr val="tx1"/>
            </a:solidFill>
            <a:ln w="381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6"/>
            <a:srcRect l="58768" t="22241" r="37110" b="35942"/>
            <a:stretch/>
          </p:blipFill>
          <p:spPr>
            <a:xfrm rot="16200000">
              <a:off x="6573319" y="1747721"/>
              <a:ext cx="493162" cy="278892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30" name="Agrupar 29"/>
          <p:cNvGrpSpPr/>
          <p:nvPr/>
        </p:nvGrpSpPr>
        <p:grpSpPr>
          <a:xfrm>
            <a:off x="5190367" y="1858327"/>
            <a:ext cx="4192488" cy="620147"/>
            <a:chOff x="5190367" y="1858327"/>
            <a:chExt cx="4192488" cy="620147"/>
          </a:xfrm>
        </p:grpSpPr>
        <p:sp>
          <p:nvSpPr>
            <p:cNvPr id="24" name="Retângulo Arredondado 23"/>
            <p:cNvSpPr/>
            <p:nvPr/>
          </p:nvSpPr>
          <p:spPr>
            <a:xfrm>
              <a:off x="5190367" y="1858327"/>
              <a:ext cx="4192488" cy="620147"/>
            </a:xfrm>
            <a:prstGeom prst="roundRect">
              <a:avLst/>
            </a:prstGeom>
            <a:solidFill>
              <a:schemeClr val="tx1"/>
            </a:solidFill>
            <a:ln w="381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6"/>
            <a:srcRect l="67069" t="22334" r="28653" b="35167"/>
            <a:stretch/>
          </p:blipFill>
          <p:spPr>
            <a:xfrm rot="16200000">
              <a:off x="6476862" y="716418"/>
              <a:ext cx="518436" cy="289560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33" name="Agrupar 32"/>
          <p:cNvGrpSpPr/>
          <p:nvPr/>
        </p:nvGrpSpPr>
        <p:grpSpPr>
          <a:xfrm>
            <a:off x="5190366" y="5351916"/>
            <a:ext cx="4242147" cy="637403"/>
            <a:chOff x="5190366" y="5351916"/>
            <a:chExt cx="4242147" cy="637403"/>
          </a:xfrm>
        </p:grpSpPr>
        <p:sp>
          <p:nvSpPr>
            <p:cNvPr id="25" name="Retângulo Arredondado 24"/>
            <p:cNvSpPr/>
            <p:nvPr/>
          </p:nvSpPr>
          <p:spPr>
            <a:xfrm>
              <a:off x="5190366" y="5351916"/>
              <a:ext cx="4242147" cy="637403"/>
            </a:xfrm>
            <a:prstGeom prst="roundRect">
              <a:avLst/>
            </a:prstGeom>
            <a:solidFill>
              <a:schemeClr val="tx1"/>
            </a:solidFill>
            <a:ln w="38100"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6"/>
            <a:srcRect l="38048" t="21978" r="57877" b="35851"/>
            <a:stretch/>
          </p:blipFill>
          <p:spPr>
            <a:xfrm rot="16200000">
              <a:off x="6445446" y="4235643"/>
              <a:ext cx="487680" cy="2836794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928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5" grpId="1" animBg="1"/>
      <p:bldP spid="17" grpId="0"/>
      <p:bldP spid="17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Cacho">
  <a:themeElements>
    <a:clrScheme name="Personalizada 3">
      <a:dk1>
        <a:sysClr val="windowText" lastClr="000000"/>
      </a:dk1>
      <a:lt1>
        <a:sysClr val="window" lastClr="FFFFFF"/>
      </a:lt1>
      <a:dk2>
        <a:srgbClr val="540000"/>
      </a:dk2>
      <a:lt2>
        <a:srgbClr val="FFFFFF"/>
      </a:lt2>
      <a:accent1>
        <a:srgbClr val="FF0000"/>
      </a:accent1>
      <a:accent2>
        <a:srgbClr val="FE4444"/>
      </a:accent2>
      <a:accent3>
        <a:srgbClr val="F8BEBE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1440</TotalTime>
  <Words>861</Words>
  <Application>Microsoft Office PowerPoint</Application>
  <PresentationFormat>Widescreen</PresentationFormat>
  <Paragraphs>304</Paragraphs>
  <Slides>28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Cacho</vt:lpstr>
      <vt:lpstr>Apresentação do PowerPoint</vt:lpstr>
      <vt:lpstr>Apresentação do PowerPoint</vt:lpstr>
      <vt:lpstr>Introdução</vt:lpstr>
      <vt:lpstr>Introdução</vt:lpstr>
      <vt:lpstr>Introdução</vt:lpstr>
      <vt:lpstr>Objetivo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Apresentação do PowerPoint</vt:lpstr>
      <vt:lpstr>Resultados</vt:lpstr>
      <vt:lpstr>Resultados</vt:lpstr>
      <vt:lpstr>Apresentação do PowerPoint</vt:lpstr>
      <vt:lpstr>Resultados</vt:lpstr>
      <vt:lpstr>Discussão</vt:lpstr>
      <vt:lpstr>Discussão</vt:lpstr>
      <vt:lpstr>Discussão</vt:lpstr>
      <vt:lpstr>Conclusão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89</cp:revision>
  <dcterms:created xsi:type="dcterms:W3CDTF">2020-07-11T18:10:49Z</dcterms:created>
  <dcterms:modified xsi:type="dcterms:W3CDTF">2020-07-17T00:19:43Z</dcterms:modified>
</cp:coreProperties>
</file>