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1"/>
  </p:notesMasterIdLst>
  <p:handoutMasterIdLst>
    <p:handoutMasterId r:id="rId42"/>
  </p:handoutMasterIdLst>
  <p:sldIdLst>
    <p:sldId id="474" r:id="rId2"/>
    <p:sldId id="445" r:id="rId3"/>
    <p:sldId id="477" r:id="rId4"/>
    <p:sldId id="456" r:id="rId5"/>
    <p:sldId id="363" r:id="rId6"/>
    <p:sldId id="452" r:id="rId7"/>
    <p:sldId id="443" r:id="rId8"/>
    <p:sldId id="444" r:id="rId9"/>
    <p:sldId id="455" r:id="rId10"/>
    <p:sldId id="446" r:id="rId11"/>
    <p:sldId id="447" r:id="rId12"/>
    <p:sldId id="505" r:id="rId13"/>
    <p:sldId id="507" r:id="rId14"/>
    <p:sldId id="517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500" r:id="rId34"/>
    <p:sldId id="499" r:id="rId35"/>
    <p:sldId id="498" r:id="rId36"/>
    <p:sldId id="501" r:id="rId37"/>
    <p:sldId id="502" r:id="rId38"/>
    <p:sldId id="503" r:id="rId39"/>
    <p:sldId id="475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STITUTO PRIMEIROS ANOS" initials="" lastIdx="1" clrIdx="0"/>
  <p:cmAuthor id="2" name="Marcelo Reis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AB0"/>
    <a:srgbClr val="0091D2"/>
    <a:srgbClr val="339966"/>
    <a:srgbClr val="01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65CE-20F3-4C0C-A0BC-CC9527AFBFBE}" type="datetimeFigureOut">
              <a:rPr lang="pt-BR" smtClean="0"/>
              <a:t>01/11/2019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20843-BF97-4BDE-AEAC-A82C6440CCD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35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924B0D-DE0C-47A7-9D68-725B40AB784C}" type="datetimeFigureOut">
              <a:rPr lang="pt-BR"/>
              <a:pPr>
                <a:defRPr/>
              </a:pPr>
              <a:t>01/11/2019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93EBD3-D4A5-4F65-96B6-C8C73F5BF6E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55114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4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09180F-62A5-49C8-8B08-5DA7D856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F1CBA-B416-4A9B-BD4E-3CB7C1EB6F21}" type="datetimeFigureOut">
              <a:rPr lang="pt-BR" smtClean="0"/>
              <a:pPr>
                <a:defRPr/>
              </a:pPr>
              <a:t>01/11/2019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CA1863-6E91-4C66-81A0-B2A08C95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2BDAB6-3C95-4B98-9909-D7430B55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8565-79C0-4B63-930F-A70885B76C8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68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4516D-579C-4624-B495-60B5ACBC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87DAB-0CCE-4FC9-9DE6-96FE4E50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B3C50-BAD5-44C0-916B-FFB3F044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C3DF3-C885-4326-8F7E-80FF94DD0663}" type="datetimeFigureOut">
              <a:rPr lang="pt-BR" smtClean="0"/>
              <a:pPr>
                <a:defRPr/>
              </a:pPr>
              <a:t>01/11/2019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7E1F4-AC66-4F26-91D0-EC87A446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9A2653-D977-44A2-BD97-8AE1CF49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9A50C-7F05-447D-96BB-F40048B598A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6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FCC389-B91C-43DE-A436-56021110C8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516EDB-351B-4BA9-8B18-2B1627AC6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14" y="1778159"/>
            <a:ext cx="6004572" cy="36027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3D91C4-F226-42ED-87D1-E8A832A458E4}"/>
              </a:ext>
            </a:extLst>
          </p:cNvPr>
          <p:cNvSpPr txBox="1"/>
          <p:nvPr/>
        </p:nvSpPr>
        <p:spPr>
          <a:xfrm>
            <a:off x="3475149" y="422498"/>
            <a:ext cx="524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Uma abordagem inovadora para o fortalecimento intersetorial da </a:t>
            </a:r>
          </a:p>
          <a:p>
            <a:pPr algn="ctr"/>
            <a:r>
              <a:rPr lang="pt-BR" sz="2000" dirty="0"/>
              <a:t>Primeiríssima Infância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15426C-5D04-45F7-B237-124328CEE585}"/>
              </a:ext>
            </a:extLst>
          </p:cNvPr>
          <p:cNvSpPr/>
          <p:nvPr/>
        </p:nvSpPr>
        <p:spPr>
          <a:xfrm>
            <a:off x="10076155" y="372862"/>
            <a:ext cx="1882066" cy="104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4A58FB-E927-4FAA-B373-933D79566C4A}"/>
              </a:ext>
            </a:extLst>
          </p:cNvPr>
          <p:cNvSpPr txBox="1"/>
          <p:nvPr/>
        </p:nvSpPr>
        <p:spPr>
          <a:xfrm>
            <a:off x="3475149" y="6011114"/>
            <a:ext cx="524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Marcos Davi dos Santos</a:t>
            </a:r>
          </a:p>
        </p:txBody>
      </p:sp>
    </p:spTree>
    <p:extLst>
      <p:ext uri="{BB962C8B-B14F-4D97-AF65-F5344CB8AC3E}">
        <p14:creationId xmlns:p14="http://schemas.microsoft.com/office/powerpoint/2010/main" val="13710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7.40741E-7 L 0 -0.1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76FF4FB-3A9A-438A-BF9C-52363263AAFF}"/>
              </a:ext>
            </a:extLst>
          </p:cNvPr>
          <p:cNvSpPr/>
          <p:nvPr/>
        </p:nvSpPr>
        <p:spPr>
          <a:xfrm>
            <a:off x="10253709" y="238158"/>
            <a:ext cx="1787763" cy="112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2757657" y="220671"/>
            <a:ext cx="529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339966"/>
                </a:solidFill>
              </a:rPr>
              <a:t>Componentes curriculares</a:t>
            </a:r>
            <a:endParaRPr lang="pt-BR" altLang="pt-BR" dirty="0">
              <a:solidFill>
                <a:srgbClr val="339966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67262" y="1108381"/>
            <a:ext cx="544336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1. Concepção de criança, infância e educação infantil</a:t>
            </a:r>
          </a:p>
          <a:p>
            <a:r>
              <a:rPr lang="pt-BR" dirty="0"/>
              <a:t>2. Organização de ambientes promotores do desenvolvimento e aprendizagem das crianças</a:t>
            </a:r>
          </a:p>
          <a:p>
            <a:r>
              <a:rPr lang="pt-BR" dirty="0"/>
              <a:t>3. Relação escola, família e comunidade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324383" y="352543"/>
            <a:ext cx="305724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9. Importância do lúdico</a:t>
            </a:r>
          </a:p>
          <a:p>
            <a:r>
              <a:rPr lang="pt-BR" dirty="0"/>
              <a:t>10. Espaços lúdicos adequados</a:t>
            </a:r>
          </a:p>
          <a:p>
            <a:r>
              <a:rPr lang="pt-BR" dirty="0"/>
              <a:t>11. Legislação no lúdico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66160" y="2493099"/>
            <a:ext cx="514031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14. Formação de grupos</a:t>
            </a:r>
          </a:p>
          <a:p>
            <a:r>
              <a:rPr lang="pt-BR" dirty="0">
                <a:solidFill>
                  <a:schemeClr val="tx1"/>
                </a:solidFill>
              </a:rPr>
              <a:t>15. Grupos de famílias, com ênfase em adolescentes </a:t>
            </a:r>
          </a:p>
          <a:p>
            <a:r>
              <a:rPr lang="pt-BR" dirty="0">
                <a:solidFill>
                  <a:schemeClr val="tx1"/>
                </a:solidFill>
              </a:rPr>
              <a:t>16. Grupos com crianças até três anos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4018" y="4298109"/>
            <a:ext cx="417492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7. Contato pele a pele</a:t>
            </a:r>
          </a:p>
          <a:p>
            <a:r>
              <a:rPr lang="pt-BR" dirty="0"/>
              <a:t>8. Participação do acompanhante no parto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48776" y="1567476"/>
            <a:ext cx="399269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12. Acompanhamento e promoção do DI</a:t>
            </a:r>
          </a:p>
          <a:p>
            <a:r>
              <a:rPr lang="pt-BR" dirty="0"/>
              <a:t>13. Proteção emocional de crianças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01571" y="2649607"/>
            <a:ext cx="2981032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4.Família hoje</a:t>
            </a:r>
          </a:p>
          <a:p>
            <a:r>
              <a:rPr lang="pt-BR" dirty="0"/>
              <a:t>5. Instrumentais: </a:t>
            </a:r>
            <a:r>
              <a:rPr lang="pt-BR" dirty="0" err="1"/>
              <a:t>genograma</a:t>
            </a:r>
            <a:r>
              <a:rPr lang="pt-BR" dirty="0"/>
              <a:t>, </a:t>
            </a:r>
            <a:r>
              <a:rPr lang="pt-BR" dirty="0" err="1"/>
              <a:t>ecomapa</a:t>
            </a:r>
            <a:r>
              <a:rPr lang="pt-BR" dirty="0"/>
              <a:t>, apego materno-</a:t>
            </a:r>
            <a:r>
              <a:rPr lang="pt-BR" dirty="0" err="1"/>
              <a:t>infatil</a:t>
            </a:r>
            <a:r>
              <a:rPr lang="pt-BR" dirty="0"/>
              <a:t> e </a:t>
            </a:r>
            <a:r>
              <a:rPr lang="pt-BR" dirty="0" err="1"/>
              <a:t>derpessão</a:t>
            </a:r>
            <a:r>
              <a:rPr lang="pt-BR" dirty="0"/>
              <a:t> materna</a:t>
            </a:r>
          </a:p>
          <a:p>
            <a:r>
              <a:rPr lang="pt-BR" dirty="0"/>
              <a:t>6. Participação do pai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32474" y="3695721"/>
            <a:ext cx="378071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17. Erros e acerto em escala</a:t>
            </a:r>
          </a:p>
          <a:p>
            <a:r>
              <a:rPr lang="pt-BR" dirty="0"/>
              <a:t>18. Articulação e mobilização de redes</a:t>
            </a:r>
          </a:p>
          <a:p>
            <a:r>
              <a:rPr lang="pt-BR" dirty="0"/>
              <a:t>19. Fortalecimento de redes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288554" y="3937428"/>
            <a:ext cx="263174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20. Avaliação participativa</a:t>
            </a:r>
          </a:p>
          <a:p>
            <a:r>
              <a:rPr lang="pt-BR" dirty="0"/>
              <a:t>21. Pesquisa 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2355E02-27EA-48A9-B6E5-4D20241E297D}"/>
              </a:ext>
            </a:extLst>
          </p:cNvPr>
          <p:cNvSpPr/>
          <p:nvPr/>
        </p:nvSpPr>
        <p:spPr>
          <a:xfrm>
            <a:off x="0" y="5057775"/>
            <a:ext cx="12192000" cy="1800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BA78915-27A5-4582-9BB1-8799ADA2D86D}"/>
              </a:ext>
            </a:extLst>
          </p:cNvPr>
          <p:cNvSpPr/>
          <p:nvPr/>
        </p:nvSpPr>
        <p:spPr>
          <a:xfrm>
            <a:off x="3308313" y="5750991"/>
            <a:ext cx="5575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21 componentes de 10 intervenções chave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A8877BB-2D2E-43C3-9297-192DA4D98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39" y="332387"/>
            <a:ext cx="1460133" cy="87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0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790938" y="1085179"/>
            <a:ext cx="509274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 dirty="0">
                <a:solidFill>
                  <a:srgbClr val="339966"/>
                </a:solidFill>
                <a:latin typeface="+mn-lt"/>
              </a:rPr>
              <a:t>Intervenções transversais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32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solidFill>
                  <a:srgbClr val="339966"/>
                </a:solidFill>
                <a:latin typeface="+mn-lt"/>
              </a:rPr>
              <a:t>•</a:t>
            </a:r>
            <a:r>
              <a:rPr lang="pt-BR" altLang="pt-BR" sz="3200" dirty="0">
                <a:latin typeface="+mn-lt"/>
              </a:rPr>
              <a:t> Social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solidFill>
                  <a:srgbClr val="339966"/>
                </a:solidFill>
              </a:rPr>
              <a:t>•</a:t>
            </a:r>
            <a:r>
              <a:rPr lang="pt-BR" altLang="pt-BR" sz="3200" dirty="0"/>
              <a:t> </a:t>
            </a:r>
            <a:r>
              <a:rPr lang="pt-BR" altLang="pt-BR" sz="3200" dirty="0">
                <a:latin typeface="+mn-lt"/>
              </a:rPr>
              <a:t>Pensamento sistêmico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solidFill>
                  <a:srgbClr val="339966"/>
                </a:solidFill>
              </a:rPr>
              <a:t>•</a:t>
            </a:r>
            <a:r>
              <a:rPr lang="pt-BR" altLang="pt-BR" sz="3200" dirty="0"/>
              <a:t> </a:t>
            </a:r>
            <a:r>
              <a:rPr lang="pt-BR" altLang="pt-BR" sz="3200" dirty="0">
                <a:latin typeface="+mn-lt"/>
              </a:rPr>
              <a:t>Pensamento complexo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1B2EFF-473D-4687-BABE-1877FFFDBD73}"/>
              </a:ext>
            </a:extLst>
          </p:cNvPr>
          <p:cNvSpPr/>
          <p:nvPr/>
        </p:nvSpPr>
        <p:spPr>
          <a:xfrm>
            <a:off x="0" y="5057775"/>
            <a:ext cx="12192000" cy="1800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A8877BB-2D2E-43C3-9297-192DA4D98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4" y="2535582"/>
            <a:ext cx="1840236" cy="110414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BA78915-27A5-4582-9BB1-8799ADA2D86D}"/>
              </a:ext>
            </a:extLst>
          </p:cNvPr>
          <p:cNvSpPr/>
          <p:nvPr/>
        </p:nvSpPr>
        <p:spPr>
          <a:xfrm>
            <a:off x="3308313" y="5750991"/>
            <a:ext cx="5575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21 componentes de 10 intervenções chave</a:t>
            </a:r>
          </a:p>
        </p:txBody>
      </p:sp>
    </p:spTree>
    <p:extLst>
      <p:ext uri="{BB962C8B-B14F-4D97-AF65-F5344CB8AC3E}">
        <p14:creationId xmlns:p14="http://schemas.microsoft.com/office/powerpoint/2010/main" val="357677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>
            <a:extLst>
              <a:ext uri="{FF2B5EF4-FFF2-40B4-BE49-F238E27FC236}">
                <a16:creationId xmlns:a16="http://schemas.microsoft.com/office/drawing/2014/main" id="{CFD3A1FA-FB3A-4DCA-B1B2-0DA4DD11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732" y="688019"/>
            <a:ext cx="7430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339966"/>
                </a:solidFill>
                <a:latin typeface="+mn-lt"/>
              </a:rPr>
              <a:t>Novo paradigma para o ensino das intervenções chave</a:t>
            </a:r>
            <a:endParaRPr lang="pt-BR" altLang="pt-BR" sz="2400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7B5A46-FFA8-4F10-B600-8C01205A2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/>
          <a:stretch/>
        </p:blipFill>
        <p:spPr>
          <a:xfrm>
            <a:off x="1387225" y="2015733"/>
            <a:ext cx="7973452" cy="38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77A31BA0-C8BF-4859-8547-486DE04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245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AB0A46-FD8E-4B8B-AFC8-88CFD1EF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5E5259-DE51-419A-994D-A49CF95E1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4" y="310718"/>
            <a:ext cx="1065608" cy="639365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E0BA3E6-4E2E-4B6B-B89E-6E6B66C0C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61605"/>
              </p:ext>
            </p:extLst>
          </p:nvPr>
        </p:nvGraphicFramePr>
        <p:xfrm>
          <a:off x="3079919" y="88544"/>
          <a:ext cx="6032161" cy="6654522"/>
        </p:xfrm>
        <a:graphic>
          <a:graphicData uri="http://schemas.openxmlformats.org/drawingml/2006/table">
            <a:tbl>
              <a:tblPr/>
              <a:tblGrid>
                <a:gridCol w="548378">
                  <a:extLst>
                    <a:ext uri="{9D8B030D-6E8A-4147-A177-3AD203B41FA5}">
                      <a16:colId xmlns:a16="http://schemas.microsoft.com/office/drawing/2014/main" val="2956044112"/>
                    </a:ext>
                  </a:extLst>
                </a:gridCol>
                <a:gridCol w="548378">
                  <a:extLst>
                    <a:ext uri="{9D8B030D-6E8A-4147-A177-3AD203B41FA5}">
                      <a16:colId xmlns:a16="http://schemas.microsoft.com/office/drawing/2014/main" val="816645457"/>
                    </a:ext>
                  </a:extLst>
                </a:gridCol>
                <a:gridCol w="548378">
                  <a:extLst>
                    <a:ext uri="{9D8B030D-6E8A-4147-A177-3AD203B41FA5}">
                      <a16:colId xmlns:a16="http://schemas.microsoft.com/office/drawing/2014/main" val="76957995"/>
                    </a:ext>
                  </a:extLst>
                </a:gridCol>
                <a:gridCol w="548378">
                  <a:extLst>
                    <a:ext uri="{9D8B030D-6E8A-4147-A177-3AD203B41FA5}">
                      <a16:colId xmlns:a16="http://schemas.microsoft.com/office/drawing/2014/main" val="4202790526"/>
                    </a:ext>
                  </a:extLst>
                </a:gridCol>
                <a:gridCol w="548378">
                  <a:extLst>
                    <a:ext uri="{9D8B030D-6E8A-4147-A177-3AD203B41FA5}">
                      <a16:colId xmlns:a16="http://schemas.microsoft.com/office/drawing/2014/main" val="985591272"/>
                    </a:ext>
                  </a:extLst>
                </a:gridCol>
                <a:gridCol w="438703">
                  <a:extLst>
                    <a:ext uri="{9D8B030D-6E8A-4147-A177-3AD203B41FA5}">
                      <a16:colId xmlns:a16="http://schemas.microsoft.com/office/drawing/2014/main" val="1296466670"/>
                    </a:ext>
                  </a:extLst>
                </a:gridCol>
                <a:gridCol w="438703">
                  <a:extLst>
                    <a:ext uri="{9D8B030D-6E8A-4147-A177-3AD203B41FA5}">
                      <a16:colId xmlns:a16="http://schemas.microsoft.com/office/drawing/2014/main" val="256861164"/>
                    </a:ext>
                  </a:extLst>
                </a:gridCol>
                <a:gridCol w="438703">
                  <a:extLst>
                    <a:ext uri="{9D8B030D-6E8A-4147-A177-3AD203B41FA5}">
                      <a16:colId xmlns:a16="http://schemas.microsoft.com/office/drawing/2014/main" val="3901361325"/>
                    </a:ext>
                  </a:extLst>
                </a:gridCol>
                <a:gridCol w="438703">
                  <a:extLst>
                    <a:ext uri="{9D8B030D-6E8A-4147-A177-3AD203B41FA5}">
                      <a16:colId xmlns:a16="http://schemas.microsoft.com/office/drawing/2014/main" val="975933413"/>
                    </a:ext>
                  </a:extLst>
                </a:gridCol>
                <a:gridCol w="548378">
                  <a:extLst>
                    <a:ext uri="{9D8B030D-6E8A-4147-A177-3AD203B41FA5}">
                      <a16:colId xmlns:a16="http://schemas.microsoft.com/office/drawing/2014/main" val="2241676439"/>
                    </a:ext>
                  </a:extLst>
                </a:gridCol>
                <a:gridCol w="438703">
                  <a:extLst>
                    <a:ext uri="{9D8B030D-6E8A-4147-A177-3AD203B41FA5}">
                      <a16:colId xmlns:a16="http://schemas.microsoft.com/office/drawing/2014/main" val="3558372578"/>
                    </a:ext>
                  </a:extLst>
                </a:gridCol>
                <a:gridCol w="548378">
                  <a:extLst>
                    <a:ext uri="{9D8B030D-6E8A-4147-A177-3AD203B41FA5}">
                      <a16:colId xmlns:a16="http://schemas.microsoft.com/office/drawing/2014/main" val="2051815275"/>
                    </a:ext>
                  </a:extLst>
                </a:gridCol>
              </a:tblGrid>
              <a:tr h="30965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TRABALHO: CARGA HORÁRIA DAS FORMAÇÕES (MOMENTO 2) </a:t>
                      </a:r>
                    </a:p>
                  </a:txBody>
                  <a:tcPr marL="80646" marR="80646" marT="40323" marB="4032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9652"/>
                  </a:ext>
                </a:extLst>
              </a:tr>
              <a:tr h="15080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ETAPAS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98473"/>
                  </a:ext>
                </a:extLst>
              </a:tr>
              <a:tr h="24244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0646" marR="80646" marT="40323" marB="4032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49382"/>
                  </a:ext>
                </a:extLst>
              </a:tr>
              <a:tr h="15080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850245"/>
                  </a:ext>
                </a:extLst>
              </a:tr>
              <a:tr h="30965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FORMAÇÕES</a:t>
                      </a:r>
                    </a:p>
                  </a:txBody>
                  <a:tcPr marL="80646" marR="80646" marT="40323" marB="4032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22609"/>
                  </a:ext>
                </a:extLst>
              </a:tr>
              <a:tr h="38329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HORÁRIA (h)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79271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TURMAS A,B, E 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RED/ESC/IMP/SOC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44816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A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IMP/AVAL/SOC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ESC/AVAL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IMP/AVAL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595976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B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IMP/AVAL/SOC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ESC/AVAL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IMP/AVAL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43935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IMP/AVAL/SOC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ESC/AVAL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IMP/AVAL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096563"/>
                  </a:ext>
                </a:extLst>
              </a:tr>
              <a:tr h="30965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SUPERVISÕES PRESENCIAIS e MENTORIA</a:t>
                      </a:r>
                    </a:p>
                  </a:txBody>
                  <a:tcPr marL="80646" marR="80646" marT="40323" marB="4032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7142"/>
                  </a:ext>
                </a:extLst>
              </a:tr>
              <a:tr h="38329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HORÁRIA(h)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3264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A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CREC/GRF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GRF/PH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PNPA/EL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282615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B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CREC/GRF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GRF/PH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PNPA/EL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553230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CREC/GRF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GRF/PH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PNPA/EL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089827"/>
                  </a:ext>
                </a:extLst>
              </a:tr>
              <a:tr h="26933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SUPERVISÃO CONTINUADA À DISTÂNCIA (ONLINE) </a:t>
                      </a:r>
                    </a:p>
                  </a:txBody>
                  <a:tcPr marL="80646" marR="80646" marT="40323" marB="4032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63854"/>
                  </a:ext>
                </a:extLst>
              </a:tr>
              <a:tr h="38329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HORÁRIA(h)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398808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A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CREC4 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984729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B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08315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TURMA C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CREC4 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PNPA/PCT4/SOC4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97329"/>
                  </a:ext>
                </a:extLst>
              </a:tr>
              <a:tr h="651450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   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 Educação Infantil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GRF Grupos de Famílias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 Parto Humani-zado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Espaços Lúdicos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PNPA/PCT Pré-natal, Puerpério e Amamentação/Puericultura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4" marR="6284" marT="6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 Certificação, Entrega e Apresentação dos Planos de Ação</a:t>
                      </a:r>
                    </a:p>
                  </a:txBody>
                  <a:tcPr marL="80646" marR="80646" marT="40323" marB="4032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2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558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0706B25-6E24-4556-9F26-7EA53B652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6" y="629262"/>
            <a:ext cx="9461897" cy="59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D3B454-0D9E-40F5-883C-346428476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3" y="1056443"/>
            <a:ext cx="9726009" cy="51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6FCF91-4030-4AE3-BF01-1EAC28F13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08" y="1011375"/>
            <a:ext cx="8443806" cy="51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0FAC99-A0F9-4B19-9A13-1704696A0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45" y="689982"/>
            <a:ext cx="8244187" cy="56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8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751775-6BA7-441B-8BE9-7E5760AAE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60" y="750312"/>
            <a:ext cx="8207646" cy="53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503613" y="1484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latin typeface="Tw Cen MT" panose="020B06020201040206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6B2716-B4EE-48B5-AFEC-540456C84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61" y="497149"/>
            <a:ext cx="1141656" cy="6849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41E669-4155-4CCF-88C9-B198AB553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3" y="1669256"/>
            <a:ext cx="2803718" cy="36307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862290C-0DDB-408C-B84E-46EB60E942BA}"/>
              </a:ext>
            </a:extLst>
          </p:cNvPr>
          <p:cNvSpPr/>
          <p:nvPr/>
        </p:nvSpPr>
        <p:spPr>
          <a:xfrm>
            <a:off x="6066822" y="2030454"/>
            <a:ext cx="387185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Em projetos, atores sociais com visões muito divergentes e conflitantes não levam a bons resultados, 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</a:rPr>
              <a:t>mesmo que a diversidade de pontos de vista seja bem-vinda.</a:t>
            </a:r>
          </a:p>
          <a:p>
            <a:pPr algn="ctr"/>
            <a:endParaRPr lang="pt-BR" sz="2800" dirty="0">
              <a:solidFill>
                <a:srgbClr val="C00000"/>
              </a:solidFill>
            </a:endParaRPr>
          </a:p>
          <a:p>
            <a:pPr algn="ctr"/>
            <a:r>
              <a:rPr lang="pt-BR" sz="2400" dirty="0">
                <a:solidFill>
                  <a:srgbClr val="C00000"/>
                </a:solidFill>
              </a:rPr>
              <a:t>Marcos Davi dos Santos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88983" y="2092010"/>
            <a:ext cx="28987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339966"/>
                </a:solidFill>
              </a:rPr>
              <a:t>A falta de clareza sobre aonde se quer chegar</a:t>
            </a:r>
          </a:p>
          <a:p>
            <a:pPr algn="ctr"/>
            <a:r>
              <a:rPr lang="pt-BR" sz="2800" dirty="0">
                <a:solidFill>
                  <a:srgbClr val="339966"/>
                </a:solidFill>
              </a:rPr>
              <a:t>dificulta perceber se o resultado foi alcançado ou não.</a:t>
            </a:r>
          </a:p>
          <a:p>
            <a:pPr algn="ctr"/>
            <a:endParaRPr lang="pt-BR" sz="2800" dirty="0">
              <a:solidFill>
                <a:srgbClr val="339966"/>
              </a:solidFill>
            </a:endParaRPr>
          </a:p>
          <a:p>
            <a:pPr algn="ctr"/>
            <a:r>
              <a:rPr lang="pt-BR" sz="2400" dirty="0">
                <a:solidFill>
                  <a:srgbClr val="339966"/>
                </a:solidFill>
              </a:rPr>
              <a:t>Professora Maria De Lá Ó Veríssimo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1426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9CD22A-0843-434E-95AA-245557A15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5" y="678542"/>
            <a:ext cx="8353888" cy="57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7F94B7-ED0E-4427-A93D-2DC0B7916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4" y="1031417"/>
            <a:ext cx="8442664" cy="54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95449" y="1028343"/>
            <a:ext cx="80011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AB0"/>
                </a:solidFill>
              </a:rPr>
              <a:t>1 - Visão geral do processo de construção do PLANO DE AÇÃO DA REDE REGIONAL:</a:t>
            </a:r>
          </a:p>
          <a:p>
            <a:endParaRPr lang="pt-BR" dirty="0"/>
          </a:p>
          <a:p>
            <a:r>
              <a:rPr lang="pt-BR" dirty="0"/>
              <a:t>A. Formação dos profissionais em cada uma das oficinas/intervenções chave</a:t>
            </a:r>
          </a:p>
          <a:p>
            <a:endParaRPr lang="pt-BR" dirty="0"/>
          </a:p>
          <a:p>
            <a:r>
              <a:rPr lang="pt-BR" dirty="0"/>
              <a:t>B. Identificação dos componentes de cada intervenção chave</a:t>
            </a:r>
          </a:p>
          <a:p>
            <a:endParaRPr lang="pt-BR" dirty="0"/>
          </a:p>
          <a:p>
            <a:r>
              <a:rPr lang="pt-BR" dirty="0"/>
              <a:t>C. Exercícios em sala de aula para construção do plano de ação regional de cada intervenção chave (componentes, rede e problema)</a:t>
            </a:r>
          </a:p>
          <a:p>
            <a:endParaRPr lang="pt-BR" dirty="0"/>
          </a:p>
          <a:p>
            <a:r>
              <a:rPr lang="pt-BR" dirty="0"/>
              <a:t>D. Discussão e construção do plano de ação regional completo nos territórios</a:t>
            </a:r>
          </a:p>
          <a:p>
            <a:endParaRPr lang="pt-BR" dirty="0"/>
          </a:p>
          <a:p>
            <a:r>
              <a:rPr lang="pt-BR" dirty="0"/>
              <a:t>E. Redação ou inserção do plano de ação na plataforma online</a:t>
            </a:r>
          </a:p>
          <a:p>
            <a:endParaRPr lang="pt-BR" dirty="0"/>
          </a:p>
          <a:p>
            <a:r>
              <a:rPr lang="pt-BR" dirty="0"/>
              <a:t>F. Aperfeiçoamento dos planos de ações regionais por meio de fóruns online e supervisões presenciais</a:t>
            </a:r>
          </a:p>
          <a:p>
            <a:endParaRPr lang="pt-BR" dirty="0"/>
          </a:p>
          <a:p>
            <a:r>
              <a:rPr lang="pt-BR" dirty="0"/>
              <a:t>G. CERTIFICAÇÃO DOS PROFISSIONAIS E DOS PLANOS DE AÇÃO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F7CC9F8F-F8F1-4A70-B62B-D2A3F6D74810}"/>
              </a:ext>
            </a:extLst>
          </p:cNvPr>
          <p:cNvSpPr/>
          <p:nvPr/>
        </p:nvSpPr>
        <p:spPr>
          <a:xfrm>
            <a:off x="5575495" y="1900619"/>
            <a:ext cx="310719" cy="3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631BCCF6-023B-45F3-A50D-D35DD0998604}"/>
              </a:ext>
            </a:extLst>
          </p:cNvPr>
          <p:cNvSpPr/>
          <p:nvPr/>
        </p:nvSpPr>
        <p:spPr>
          <a:xfrm>
            <a:off x="5575495" y="2460330"/>
            <a:ext cx="310719" cy="3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A81B08E2-9FEF-4DD0-BC35-17ACB6E7D3BF}"/>
              </a:ext>
            </a:extLst>
          </p:cNvPr>
          <p:cNvSpPr/>
          <p:nvPr/>
        </p:nvSpPr>
        <p:spPr>
          <a:xfrm>
            <a:off x="5552981" y="3262534"/>
            <a:ext cx="310719" cy="3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1FA9BBE5-64E2-413C-8FB1-D1843656BB7F}"/>
              </a:ext>
            </a:extLst>
          </p:cNvPr>
          <p:cNvSpPr/>
          <p:nvPr/>
        </p:nvSpPr>
        <p:spPr>
          <a:xfrm>
            <a:off x="5575495" y="3804869"/>
            <a:ext cx="310719" cy="3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F807E990-03AF-4533-8BE8-9DD968E56EB6}"/>
              </a:ext>
            </a:extLst>
          </p:cNvPr>
          <p:cNvSpPr/>
          <p:nvPr/>
        </p:nvSpPr>
        <p:spPr>
          <a:xfrm>
            <a:off x="5575495" y="4379562"/>
            <a:ext cx="310719" cy="3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5EAF2727-A606-4F06-912A-A0A473CBEAC9}"/>
              </a:ext>
            </a:extLst>
          </p:cNvPr>
          <p:cNvSpPr/>
          <p:nvPr/>
        </p:nvSpPr>
        <p:spPr>
          <a:xfrm>
            <a:off x="5579933" y="5156358"/>
            <a:ext cx="310719" cy="32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30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3 - Apresentação da região</a:t>
            </a:r>
          </a:p>
          <a:p>
            <a:endParaRPr lang="pt-BR" dirty="0"/>
          </a:p>
          <a:p>
            <a:r>
              <a:rPr lang="pt-BR" dirty="0"/>
              <a:t>(Apresente a sua região: território e informações relevantes sobre a Primeira Infância; escrevam entre 20-25 linhas ou uma página).</a:t>
            </a:r>
          </a:p>
        </p:txBody>
      </p:sp>
    </p:spTree>
    <p:extLst>
      <p:ext uri="{BB962C8B-B14F-4D97-AF65-F5344CB8AC3E}">
        <p14:creationId xmlns:p14="http://schemas.microsoft.com/office/powerpoint/2010/main" val="822361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4 – Autores e suas aproximações com o tema da Primeira Infância</a:t>
            </a:r>
          </a:p>
          <a:p>
            <a:endParaRPr lang="pt-BR" dirty="0"/>
          </a:p>
          <a:p>
            <a:r>
              <a:rPr lang="pt-BR" dirty="0"/>
              <a:t>[Quem são os autores? Indiquem o nome, cargo, função, formação acadêmica sucinta, atuação e aproximação com o tema da Primeira Infância de cada autor (a). Utilizem até 12 linhas para cada].</a:t>
            </a:r>
          </a:p>
        </p:txBody>
      </p:sp>
    </p:spTree>
    <p:extLst>
      <p:ext uri="{BB962C8B-B14F-4D97-AF65-F5344CB8AC3E}">
        <p14:creationId xmlns:p14="http://schemas.microsoft.com/office/powerpoint/2010/main" val="393295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5 – Introdução</a:t>
            </a:r>
          </a:p>
          <a:p>
            <a:endParaRPr lang="pt-BR" b="1" dirty="0"/>
          </a:p>
          <a:p>
            <a:r>
              <a:rPr lang="pt-BR" b="1" dirty="0"/>
              <a:t>5.1 Síntese da intervenção chave</a:t>
            </a:r>
          </a:p>
          <a:p>
            <a:endParaRPr lang="pt-BR" dirty="0"/>
          </a:p>
          <a:p>
            <a:r>
              <a:rPr lang="pt-BR" dirty="0"/>
              <a:t>(Façam uma síntese sobre a intervenção chave. Escrevam entre 20-25 linhas ou uma página).</a:t>
            </a:r>
          </a:p>
        </p:txBody>
      </p:sp>
    </p:spTree>
    <p:extLst>
      <p:ext uri="{BB962C8B-B14F-4D97-AF65-F5344CB8AC3E}">
        <p14:creationId xmlns:p14="http://schemas.microsoft.com/office/powerpoint/2010/main" val="319102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5.2 Componentes da intervenção chave</a:t>
            </a:r>
          </a:p>
          <a:p>
            <a:endParaRPr lang="pt-BR" dirty="0"/>
          </a:p>
          <a:p>
            <a:r>
              <a:rPr lang="pt-BR" dirty="0"/>
              <a:t>[Qual(</a:t>
            </a:r>
            <a:r>
              <a:rPr lang="pt-BR" dirty="0" err="1"/>
              <a:t>is</a:t>
            </a:r>
            <a:r>
              <a:rPr lang="pt-BR" dirty="0"/>
              <a:t>) os componentes da intervenção serão trabalhados? Até 12 linhas].</a:t>
            </a:r>
          </a:p>
        </p:txBody>
      </p:sp>
    </p:spTree>
    <p:extLst>
      <p:ext uri="{BB962C8B-B14F-4D97-AF65-F5344CB8AC3E}">
        <p14:creationId xmlns:p14="http://schemas.microsoft.com/office/powerpoint/2010/main" val="1316195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5.3 Mudança do olhar</a:t>
            </a:r>
          </a:p>
          <a:p>
            <a:endParaRPr lang="pt-BR" dirty="0"/>
          </a:p>
          <a:p>
            <a:r>
              <a:rPr lang="pt-BR" dirty="0"/>
              <a:t>(Como cada um dos autores considera que a formação nesta intervenção modificou sua visão da Primeiríssima Infância? Até 12 linhas por autor).</a:t>
            </a:r>
          </a:p>
        </p:txBody>
      </p:sp>
    </p:spTree>
    <p:extLst>
      <p:ext uri="{BB962C8B-B14F-4D97-AF65-F5344CB8AC3E}">
        <p14:creationId xmlns:p14="http://schemas.microsoft.com/office/powerpoint/2010/main" val="137262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5.4 Mudança de práticas</a:t>
            </a:r>
          </a:p>
          <a:p>
            <a:endParaRPr lang="pt-BR" dirty="0"/>
          </a:p>
          <a:p>
            <a:r>
              <a:rPr lang="pt-BR" dirty="0"/>
              <a:t>(Como cada autor considera que a formação pode contribuir para modificar suas práticas profissionais cotidianas? Até 12 linhas por autor).</a:t>
            </a:r>
          </a:p>
        </p:txBody>
      </p:sp>
    </p:spTree>
    <p:extLst>
      <p:ext uri="{BB962C8B-B14F-4D97-AF65-F5344CB8AC3E}">
        <p14:creationId xmlns:p14="http://schemas.microsoft.com/office/powerpoint/2010/main" val="1514797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70" y="2750611"/>
            <a:ext cx="8001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6 - Problemas(s) abordados(s)</a:t>
            </a:r>
          </a:p>
          <a:p>
            <a:endParaRPr lang="pt-BR" dirty="0"/>
          </a:p>
          <a:p>
            <a:r>
              <a:rPr lang="pt-BR" dirty="0"/>
              <a:t>(Identifiquem, na perspectiva do grupo, um ou mais problemas que a intervenção chave pode ajudar a resolver ou melhorar na região; apontem a situação atual: marcadores, indicadores, principais dificuldades/facilidades, etc. Escrevam até entre 40-45 linhas ou duas páginas).</a:t>
            </a:r>
          </a:p>
        </p:txBody>
      </p:sp>
    </p:spTree>
    <p:extLst>
      <p:ext uri="{BB962C8B-B14F-4D97-AF65-F5344CB8AC3E}">
        <p14:creationId xmlns:p14="http://schemas.microsoft.com/office/powerpoint/2010/main" val="98669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29419" y="1203833"/>
            <a:ext cx="7740203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/>
              <a:t>O Curso Art.Mob.C.Im busca fomentar redes regionais de promoção do desenvolvimento da primeiríssima infância para a maximização de benefícios que impactem gestantes, crianças com até três anos e seus familiares.</a:t>
            </a:r>
          </a:p>
          <a:p>
            <a:pPr>
              <a:lnSpc>
                <a:spcPct val="150000"/>
              </a:lnSpc>
            </a:pPr>
            <a:endParaRPr lang="pt-BR" sz="2400" i="1" dirty="0"/>
          </a:p>
          <a:p>
            <a:pPr>
              <a:lnSpc>
                <a:spcPct val="150000"/>
              </a:lnSpc>
            </a:pPr>
            <a:r>
              <a:rPr lang="pt-BR" sz="2400" i="1" dirty="0"/>
              <a:t>As redes regionais possuirão composição intersetorial, minimamente representados os setores de Educação, Saúde e Assistência Social.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4947" y="834501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Diretriz principal</a:t>
            </a:r>
          </a:p>
        </p:txBody>
      </p:sp>
    </p:spTree>
    <p:extLst>
      <p:ext uri="{BB962C8B-B14F-4D97-AF65-F5344CB8AC3E}">
        <p14:creationId xmlns:p14="http://schemas.microsoft.com/office/powerpoint/2010/main" val="263094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69" y="2750611"/>
            <a:ext cx="8176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7 - Rede Social</a:t>
            </a:r>
          </a:p>
          <a:p>
            <a:endParaRPr lang="pt-BR" dirty="0"/>
          </a:p>
          <a:p>
            <a:r>
              <a:rPr lang="pt-BR" dirty="0"/>
              <a:t>(Caracterizem a rede social para a intervenção chave em questão, destacando os pontos (sujeitos/organizações) e suas relações fundamentais para a abordagem do Problema na perspectiva do grupo. Escrevam até entre 40-45 linhas ou duas páginas)</a:t>
            </a:r>
          </a:p>
        </p:txBody>
      </p:sp>
    </p:spTree>
    <p:extLst>
      <p:ext uri="{BB962C8B-B14F-4D97-AF65-F5344CB8AC3E}">
        <p14:creationId xmlns:p14="http://schemas.microsoft.com/office/powerpoint/2010/main" val="952195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69" y="2750611"/>
            <a:ext cx="8176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8 - Estratégias Art.Mob.C.Im</a:t>
            </a:r>
          </a:p>
          <a:p>
            <a:endParaRPr lang="pt-BR" dirty="0"/>
          </a:p>
          <a:p>
            <a:r>
              <a:rPr lang="pt-BR" b="1" dirty="0"/>
              <a:t>8.1 Articulação</a:t>
            </a:r>
          </a:p>
          <a:p>
            <a:endParaRPr lang="pt-BR" dirty="0"/>
          </a:p>
          <a:p>
            <a:r>
              <a:rPr lang="pt-BR" dirty="0"/>
              <a:t>8.1.1 Estratégia de articulação</a:t>
            </a:r>
          </a:p>
          <a:p>
            <a:r>
              <a:rPr lang="pt-BR" dirty="0"/>
              <a:t>(Que estratégias de articulação são mais adequadas ao cenário regional na perspectiva do grupo? Escrevam até 20-25 linhas ou uma lauda).</a:t>
            </a:r>
          </a:p>
        </p:txBody>
      </p:sp>
    </p:spTree>
    <p:extLst>
      <p:ext uri="{BB962C8B-B14F-4D97-AF65-F5344CB8AC3E}">
        <p14:creationId xmlns:p14="http://schemas.microsoft.com/office/powerpoint/2010/main" val="2300535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2166469" y="2750611"/>
            <a:ext cx="8176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8.2 Mobilização</a:t>
            </a:r>
          </a:p>
          <a:p>
            <a:endParaRPr lang="pt-BR" b="1" dirty="0"/>
          </a:p>
          <a:p>
            <a:r>
              <a:rPr lang="pt-BR" b="1" dirty="0"/>
              <a:t>8.2.1 Estratégias de mobilização</a:t>
            </a:r>
          </a:p>
          <a:p>
            <a:endParaRPr lang="pt-BR" dirty="0"/>
          </a:p>
          <a:p>
            <a:r>
              <a:rPr lang="pt-BR" dirty="0"/>
              <a:t>(Como pode ser feita a mobilização dos principais atores sociais na perspectiva do grupo? Escrevam até 20-25 linhas ou uma lauda)</a:t>
            </a:r>
          </a:p>
        </p:txBody>
      </p:sp>
    </p:spTree>
    <p:extLst>
      <p:ext uri="{BB962C8B-B14F-4D97-AF65-F5344CB8AC3E}">
        <p14:creationId xmlns:p14="http://schemas.microsoft.com/office/powerpoint/2010/main" val="128016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1926773" y="1413063"/>
            <a:ext cx="81760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8.3 Capacitação</a:t>
            </a:r>
          </a:p>
          <a:p>
            <a:endParaRPr lang="pt-BR" sz="1600" b="1" dirty="0"/>
          </a:p>
          <a:p>
            <a:r>
              <a:rPr lang="pt-BR" sz="1600" b="1" dirty="0"/>
              <a:t>8.3.1 Aptidão para reedições</a:t>
            </a:r>
          </a:p>
          <a:p>
            <a:r>
              <a:rPr lang="pt-BR" sz="1600" dirty="0"/>
              <a:t>(Vocês como grupo, se sentem aptos/disponíveis para multiplicar/reeditar o conteúdo desta oficina? Por quê? Escrevam até 12 linhas).</a:t>
            </a:r>
          </a:p>
          <a:p>
            <a:endParaRPr lang="pt-BR" sz="1600" dirty="0"/>
          </a:p>
          <a:p>
            <a:r>
              <a:rPr lang="pt-BR" sz="1600" b="1" dirty="0"/>
              <a:t>8.3.2 Grupos que precisam ser capacitados</a:t>
            </a:r>
          </a:p>
          <a:p>
            <a:r>
              <a:rPr lang="pt-BR" sz="1600" dirty="0"/>
              <a:t>(Quais grupos vocês percebem que precisam ser capacitados? Escrevam até 12 linhas).</a:t>
            </a:r>
          </a:p>
          <a:p>
            <a:endParaRPr lang="pt-BR" sz="1600" dirty="0"/>
          </a:p>
          <a:p>
            <a:r>
              <a:rPr lang="pt-BR" sz="1600" b="1" dirty="0"/>
              <a:t>8.3.3 Parceiros multiplicadores</a:t>
            </a:r>
          </a:p>
          <a:p>
            <a:r>
              <a:rPr lang="pt-BR" sz="1600" dirty="0"/>
              <a:t>(Reconhecem outros atores que já tem aproximação com o tema da Primeiríssima Infância ou com o problema e que poderão atuar/apoiar como multiplicadores? Escrevam até 12 linhas).</a:t>
            </a:r>
          </a:p>
          <a:p>
            <a:endParaRPr lang="pt-BR" sz="1600" dirty="0"/>
          </a:p>
          <a:p>
            <a:r>
              <a:rPr lang="pt-BR" sz="1600" b="1" dirty="0"/>
              <a:t>8.3.4 Plano de reedição</a:t>
            </a:r>
          </a:p>
          <a:p>
            <a:r>
              <a:rPr lang="pt-BR" sz="1600" dirty="0"/>
              <a:t>Você ou seu grupo multiplicará/reeditará o conteúdo desta oficina para algum grupo? Qual? Como? Quando? (Escrevam até entre 20-25 linhas)</a:t>
            </a:r>
          </a:p>
        </p:txBody>
      </p:sp>
    </p:spTree>
    <p:extLst>
      <p:ext uri="{BB962C8B-B14F-4D97-AF65-F5344CB8AC3E}">
        <p14:creationId xmlns:p14="http://schemas.microsoft.com/office/powerpoint/2010/main" val="1515325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1324411" y="920621"/>
            <a:ext cx="98348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		8.4 Impacto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dirty="0"/>
              <a:t>		8.4.1 Qual o impacto pretendido para os profissionais de Educação?</a:t>
            </a:r>
          </a:p>
          <a:p>
            <a:r>
              <a:rPr lang="pt-BR" sz="1600" dirty="0"/>
              <a:t>Setorial		8.4.2 Qual o impacto pretendido para os profissionais de Saúde?</a:t>
            </a:r>
          </a:p>
          <a:p>
            <a:r>
              <a:rPr lang="pt-BR" sz="1600" dirty="0"/>
              <a:t>		8.4.3 Qual o impacto pretendido para os profissionais de Assistência Social?</a:t>
            </a:r>
          </a:p>
          <a:p>
            <a:endParaRPr lang="pt-BR" sz="1600" dirty="0"/>
          </a:p>
          <a:p>
            <a:r>
              <a:rPr lang="pt-BR" sz="1600" dirty="0"/>
              <a:t>Rede		8.4.4 Qual o impacto pretendido para os atores sociais do território, principalmente, 			lideranças comunitárias, empresas, imprensa e órgãos de proteção e garantia de direitos?</a:t>
            </a:r>
          </a:p>
          <a:p>
            <a:endParaRPr lang="pt-BR" sz="1600" dirty="0"/>
          </a:p>
          <a:p>
            <a:r>
              <a:rPr lang="pt-BR" sz="1600" dirty="0"/>
              <a:t>Beneficiários 	8.4.5 Qual o impacto pretendido para crianças com até três anos?</a:t>
            </a:r>
          </a:p>
          <a:p>
            <a:r>
              <a:rPr lang="pt-BR" sz="1600" dirty="0"/>
              <a:t>Finais		8.4.6 Qual o impacto pretendido para gestantes?</a:t>
            </a:r>
          </a:p>
          <a:p>
            <a:r>
              <a:rPr lang="pt-BR" sz="1600" dirty="0"/>
              <a:t>		8.4.7 Qual o impacto pretendido para famílias com crianças até três anos?</a:t>
            </a:r>
          </a:p>
          <a:p>
            <a:r>
              <a:rPr lang="pt-BR" sz="1600" dirty="0"/>
              <a:t>		8.4.8 Qual o impacto pretendido para famílias grávidas?</a:t>
            </a:r>
          </a:p>
          <a:p>
            <a:endParaRPr lang="pt-BR" sz="1600" dirty="0"/>
          </a:p>
          <a:p>
            <a:r>
              <a:rPr lang="pt-BR" sz="1600" dirty="0"/>
              <a:t>Institucional	3.5.4.9 Qual o impacto pretendido para o fortalecimento institucional?</a:t>
            </a:r>
          </a:p>
          <a:p>
            <a:r>
              <a:rPr lang="pt-BR" sz="1600" dirty="0"/>
              <a:t>		8.4.10 Qual o impacto pretendido para o fortalecimento das lideranças regionais?</a:t>
            </a:r>
          </a:p>
          <a:p>
            <a:endParaRPr lang="pt-BR" sz="1600" dirty="0"/>
          </a:p>
          <a:p>
            <a:r>
              <a:rPr lang="pt-BR" sz="1600" dirty="0"/>
              <a:t>Intersetorial	8.4.11 Qual o impacto pretendido para a rede regional da Primeiríssima Infância na 			perspectiva intersetorial?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87C4EA6-03AE-4D5A-B751-F8349138FD1E}"/>
              </a:ext>
            </a:extLst>
          </p:cNvPr>
          <p:cNvSpPr/>
          <p:nvPr/>
        </p:nvSpPr>
        <p:spPr>
          <a:xfrm>
            <a:off x="2675296" y="1417771"/>
            <a:ext cx="476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latin typeface="+mj-lt"/>
              </a:rPr>
              <a:t>{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AF67FF-FA7F-4FAD-B4AE-B4E1FA1DC9D6}"/>
              </a:ext>
            </a:extLst>
          </p:cNvPr>
          <p:cNvSpPr/>
          <p:nvPr/>
        </p:nvSpPr>
        <p:spPr>
          <a:xfrm>
            <a:off x="2719686" y="2371891"/>
            <a:ext cx="476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+mj-lt"/>
              </a:rPr>
              <a:t>{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8F9CBE2-BB36-484B-9410-DD1F06A12954}"/>
              </a:ext>
            </a:extLst>
          </p:cNvPr>
          <p:cNvSpPr/>
          <p:nvPr/>
        </p:nvSpPr>
        <p:spPr>
          <a:xfrm>
            <a:off x="2579196" y="3009855"/>
            <a:ext cx="4762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600" dirty="0">
                <a:latin typeface="+mj-lt"/>
              </a:rPr>
              <a:t>{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D7AA8E5-7DB3-4230-897E-59275A6040A8}"/>
              </a:ext>
            </a:extLst>
          </p:cNvPr>
          <p:cNvSpPr/>
          <p:nvPr/>
        </p:nvSpPr>
        <p:spPr>
          <a:xfrm>
            <a:off x="2719686" y="4360323"/>
            <a:ext cx="476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+mj-lt"/>
              </a:rPr>
              <a:t>{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701C84A-A387-4CB0-B919-0918C3CD734A}"/>
              </a:ext>
            </a:extLst>
          </p:cNvPr>
          <p:cNvSpPr/>
          <p:nvPr/>
        </p:nvSpPr>
        <p:spPr>
          <a:xfrm>
            <a:off x="2719686" y="5084935"/>
            <a:ext cx="476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+mj-lt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355443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1482890" y="2828835"/>
            <a:ext cx="8602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9 - Fortalecimento da rede</a:t>
            </a:r>
          </a:p>
          <a:p>
            <a:endParaRPr lang="pt-BR" dirty="0"/>
          </a:p>
          <a:p>
            <a:r>
              <a:rPr lang="pt-BR" dirty="0"/>
              <a:t>(Identifiquem e descrevam duas estratégias para fortalecimento da rede regional do SPPI).</a:t>
            </a:r>
          </a:p>
        </p:txBody>
      </p:sp>
    </p:spTree>
    <p:extLst>
      <p:ext uri="{BB962C8B-B14F-4D97-AF65-F5344CB8AC3E}">
        <p14:creationId xmlns:p14="http://schemas.microsoft.com/office/powerpoint/2010/main" val="3830743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1642688" y="2828835"/>
            <a:ext cx="8326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10 - Acompanhamento/monitoramento da rede</a:t>
            </a:r>
          </a:p>
          <a:p>
            <a:endParaRPr lang="pt-BR" dirty="0"/>
          </a:p>
          <a:p>
            <a:r>
              <a:rPr lang="pt-BR" dirty="0"/>
              <a:t>(Identifiquem e descrevam duas estratégias para o acompanhamento/monitoramento da rede).</a:t>
            </a:r>
          </a:p>
        </p:txBody>
      </p:sp>
    </p:spTree>
    <p:extLst>
      <p:ext uri="{BB962C8B-B14F-4D97-AF65-F5344CB8AC3E}">
        <p14:creationId xmlns:p14="http://schemas.microsoft.com/office/powerpoint/2010/main" val="2812427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1544873" y="2384952"/>
            <a:ext cx="83269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11 – Intersetorialidade (4 Pês)</a:t>
            </a:r>
          </a:p>
          <a:p>
            <a:endParaRPr lang="pt-BR" dirty="0"/>
          </a:p>
          <a:p>
            <a:r>
              <a:rPr lang="pt-BR" dirty="0"/>
              <a:t>11.1 Quais Políticas (1) serão integradas na abordagem do(s) Problema(s)?</a:t>
            </a:r>
          </a:p>
          <a:p>
            <a:endParaRPr lang="pt-BR" dirty="0"/>
          </a:p>
          <a:p>
            <a:r>
              <a:rPr lang="pt-BR" dirty="0"/>
              <a:t>11.2 Quais Programas (2) serão integrados na abordagem do(s) Problema(s)?</a:t>
            </a:r>
          </a:p>
          <a:p>
            <a:endParaRPr lang="pt-BR" dirty="0"/>
          </a:p>
          <a:p>
            <a:r>
              <a:rPr lang="pt-BR" dirty="0"/>
              <a:t>11.3 Quais Projetos (3) serão integrados na abordagem do(s) Problema(s)?</a:t>
            </a:r>
          </a:p>
          <a:p>
            <a:endParaRPr lang="pt-BR" dirty="0"/>
          </a:p>
          <a:p>
            <a:r>
              <a:rPr lang="pt-BR" dirty="0"/>
              <a:t>11.4 Quais Práticas (4) profissionais serão integradas na abordagem do(s) Problema(s)?</a:t>
            </a:r>
          </a:p>
        </p:txBody>
      </p:sp>
    </p:spTree>
    <p:extLst>
      <p:ext uri="{BB962C8B-B14F-4D97-AF65-F5344CB8AC3E}">
        <p14:creationId xmlns:p14="http://schemas.microsoft.com/office/powerpoint/2010/main" val="69912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D11834-0C78-4495-8FA4-75959FA2AB96}"/>
              </a:ext>
            </a:extLst>
          </p:cNvPr>
          <p:cNvSpPr/>
          <p:nvPr/>
        </p:nvSpPr>
        <p:spPr>
          <a:xfrm>
            <a:off x="1544873" y="2384952"/>
            <a:ext cx="8326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12 - Referências bibliográficas</a:t>
            </a:r>
          </a:p>
          <a:p>
            <a:endParaRPr lang="pt-BR" dirty="0"/>
          </a:p>
          <a:p>
            <a:r>
              <a:rPr lang="pt-BR" dirty="0"/>
              <a:t>(Indiquem, se houver, as referências bibliográficas utilizadas; neste caso siga o estilo Vancouver disponível em &lt; </a:t>
            </a:r>
            <a:r>
              <a:rPr lang="pt-BR" dirty="0">
                <a:solidFill>
                  <a:srgbClr val="0091D2"/>
                </a:solidFill>
              </a:rPr>
              <a:t>http://www.icb.usp.br/~</a:t>
            </a:r>
            <a:r>
              <a:rPr lang="pt-BR" dirty="0" err="1">
                <a:solidFill>
                  <a:srgbClr val="0091D2"/>
                </a:solidFill>
              </a:rPr>
              <a:t>sbibicb</a:t>
            </a:r>
            <a:r>
              <a:rPr lang="pt-BR" dirty="0">
                <a:solidFill>
                  <a:srgbClr val="0091D2"/>
                </a:solidFill>
              </a:rPr>
              <a:t>/</a:t>
            </a:r>
            <a:r>
              <a:rPr lang="pt-BR" dirty="0" err="1">
                <a:solidFill>
                  <a:srgbClr val="0091D2"/>
                </a:solidFill>
              </a:rPr>
              <a:t>images</a:t>
            </a:r>
            <a:r>
              <a:rPr lang="pt-BR" dirty="0">
                <a:solidFill>
                  <a:srgbClr val="0091D2"/>
                </a:solidFill>
              </a:rPr>
              <a:t>/diretrizesVancouver2012sbibPDF/Manual%20%20Vancouver%20Compacto.pdf&gt;).</a:t>
            </a:r>
          </a:p>
        </p:txBody>
      </p:sp>
    </p:spTree>
    <p:extLst>
      <p:ext uri="{BB962C8B-B14F-4D97-AF65-F5344CB8AC3E}">
        <p14:creationId xmlns:p14="http://schemas.microsoft.com/office/powerpoint/2010/main" val="2230036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E1734B-876E-46A1-9DA7-1F6B7D717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0" y="1631989"/>
            <a:ext cx="3302268" cy="19813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3B1704-E1DC-45D1-9D91-64FDA844F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2" y="2054157"/>
            <a:ext cx="3635467" cy="15300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AE869B-039E-42A9-BBC7-4197BA616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928476" y="4786313"/>
            <a:ext cx="9418946" cy="10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2F0A56-8D61-4545-AB26-5DD8C0C1AD5B}"/>
              </a:ext>
            </a:extLst>
          </p:cNvPr>
          <p:cNvSpPr/>
          <p:nvPr/>
        </p:nvSpPr>
        <p:spPr>
          <a:xfrm>
            <a:off x="9969623" y="310718"/>
            <a:ext cx="1873189" cy="1047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B33DD8-26F6-4994-AC33-5AB952D4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2" y="197332"/>
            <a:ext cx="1173129" cy="49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31AF3F-4FD8-4D68-99CC-5FCC7312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644390" y="6090480"/>
            <a:ext cx="5063951" cy="5591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75558" y="975024"/>
            <a:ext cx="8840884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/>
              <a:t>O Programa São Paulo pela Primeiríssima Infância (SPPI) é um programa de ampliação de práticas em desenvolvimento da Primeiríssima Infância, que traz igual valor aos aspectos físicos, sociais e emocionais do crescimento e desenvolvimento.</a:t>
            </a:r>
          </a:p>
          <a:p>
            <a:pPr>
              <a:lnSpc>
                <a:spcPct val="150000"/>
              </a:lnSpc>
            </a:pPr>
            <a:endParaRPr lang="pt-BR" sz="2000" i="1" dirty="0"/>
          </a:p>
          <a:p>
            <a:pPr>
              <a:lnSpc>
                <a:spcPct val="150000"/>
              </a:lnSpc>
            </a:pPr>
            <a:r>
              <a:rPr lang="pt-BR" sz="2000" i="1" dirty="0"/>
              <a:t>As redes regionais do SPPI terão como seu principal objeto de trabalho, ao lado da ampliação de práticas profissionais, a integração de Políticas, Programas e Projetos numa visão intersetorial voltada tanto para o cuidado integral quanto integrado da gestante e da criança, contribuindo sempre que possível, para a disseminação e a valorização da Causa da Primeiríssima Infância no Estado de São Paulo.”</a:t>
            </a:r>
          </a:p>
          <a:p>
            <a:pPr>
              <a:lnSpc>
                <a:spcPct val="150000"/>
              </a:lnSpc>
            </a:pPr>
            <a:endParaRPr lang="pt-BR" sz="2000" i="1" dirty="0"/>
          </a:p>
          <a:p>
            <a:pPr>
              <a:lnSpc>
                <a:spcPct val="150000"/>
              </a:lnSpc>
            </a:pPr>
            <a:r>
              <a:rPr lang="pt-BR" sz="2000" i="1" dirty="0"/>
              <a:t>Diretriz n° 1 – Projeto Art.Mob.C.Im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629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68269" y="4281280"/>
            <a:ext cx="28315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91D2"/>
                </a:solidFill>
                <a:latin typeface="Arial" panose="020B0604020202020204" pitchFamily="34" charset="0"/>
              </a:rPr>
              <a:t>ArtMobCim é um </a:t>
            </a:r>
            <a:r>
              <a:rPr lang="pt-BR" altLang="pt-BR" sz="2400" b="1" dirty="0">
                <a:latin typeface="Arial" panose="020B0604020202020204" pitchFamily="34" charset="0"/>
              </a:rPr>
              <a:t>Modelo Mental </a:t>
            </a:r>
            <a:r>
              <a:rPr lang="pt-BR" altLang="pt-BR" sz="2400" b="1" dirty="0">
                <a:solidFill>
                  <a:srgbClr val="0091D2"/>
                </a:solidFill>
                <a:latin typeface="Arial" panose="020B0604020202020204" pitchFamily="34" charset="0"/>
              </a:rPr>
              <a:t>de 4 passos, aplicado a todas as intervenções do curso.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0091D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0091D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0091D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CB53B5-A3BF-4982-A8E8-3F065B4CE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83" y="236590"/>
            <a:ext cx="6528829" cy="65288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8877BB-2D2E-43C3-9297-192DA4D98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7" y="2576720"/>
            <a:ext cx="1840236" cy="110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503613" y="1484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latin typeface="Tw Cen MT" panose="020B0602020104020603" pitchFamily="34" charset="0"/>
            </a:endParaRP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9D587669-28D2-46E8-9DA5-C9038D68C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16" y="2151727"/>
            <a:ext cx="37219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2000" dirty="0"/>
              <a:t>Modelo de </a:t>
            </a:r>
            <a:r>
              <a:rPr lang="pt-BR" sz="2000" b="1" dirty="0"/>
              <a:t>10 Intervenções Chave </a:t>
            </a:r>
            <a:r>
              <a:rPr lang="pt-BR" sz="2000" dirty="0"/>
              <a:t>para o Fortalecimento da Gestão e da Promoção do Desenvolvimento Infantil, uma </a:t>
            </a:r>
            <a:r>
              <a:rPr lang="pt-BR" sz="2000" b="1" dirty="0"/>
              <a:t>inovação pedagógica do Curso Art.Mob.C.Im </a:t>
            </a:r>
            <a:r>
              <a:rPr lang="pt-BR" sz="2000" dirty="0"/>
              <a:t>para o Projeto de Fortalecimento da Gestão Estadual da Saúde</a:t>
            </a:r>
            <a:endParaRPr lang="pt-BR" altLang="pt-BR" sz="2000" dirty="0">
              <a:latin typeface="Tw Cen MT" panose="020B06020201040206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EB508F2-950B-449F-9F36-24E5B17D2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8" y="5445140"/>
            <a:ext cx="1840236" cy="110414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3F30EB5-AE89-4920-96DD-0DACE20DEA56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BE55850-7244-4F38-BD7F-77E572A82DA3}"/>
              </a:ext>
            </a:extLst>
          </p:cNvPr>
          <p:cNvSpPr/>
          <p:nvPr/>
        </p:nvSpPr>
        <p:spPr>
          <a:xfrm>
            <a:off x="7057489" y="1659286"/>
            <a:ext cx="4599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 - Intervenções de fortalecimento da gestão institucional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rgbClr val="CC0066"/>
                </a:solidFill>
              </a:rPr>
              <a:t>B - Intervenções de promoção do desenvolvimento infantil</a:t>
            </a:r>
          </a:p>
        </p:txBody>
      </p:sp>
    </p:spTree>
    <p:extLst>
      <p:ext uri="{BB962C8B-B14F-4D97-AF65-F5344CB8AC3E}">
        <p14:creationId xmlns:p14="http://schemas.microsoft.com/office/powerpoint/2010/main" val="801841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>
            <a:extLst>
              <a:ext uri="{FF2B5EF4-FFF2-40B4-BE49-F238E27FC236}">
                <a16:creationId xmlns:a16="http://schemas.microsoft.com/office/drawing/2014/main" id="{52715E98-35A2-482F-B22F-11C5D7449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350" y="1354636"/>
            <a:ext cx="5518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800" dirty="0"/>
              <a:t>Modelo de </a:t>
            </a:r>
            <a:r>
              <a:rPr lang="pt-BR" sz="1800" b="1" dirty="0"/>
              <a:t>10 Intervenções Chave </a:t>
            </a:r>
            <a:r>
              <a:rPr lang="pt-BR" sz="1800" dirty="0"/>
              <a:t>Para o Fortalecimento da Gestão e da Promoção do Desenvolvimento Infantil, uma </a:t>
            </a:r>
            <a:r>
              <a:rPr lang="pt-BR" sz="1800" b="1" dirty="0"/>
              <a:t>inovação pedagógica do Curso Art.Mob.C.Im </a:t>
            </a:r>
            <a:r>
              <a:rPr lang="pt-BR" sz="1800" dirty="0"/>
              <a:t>para o Projeto de Fortalecimento da Gestão Estadual da Saúde</a:t>
            </a:r>
            <a:endParaRPr lang="pt-BR" altLang="pt-BR" sz="1800" dirty="0">
              <a:latin typeface="Tw Cen MT" panose="020B06020201040206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6B2716-B4EE-48B5-AFEC-540456C84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9" y="1402729"/>
            <a:ext cx="1840236" cy="11041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464169"/>
            <a:ext cx="12192000" cy="3393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766256" y="3606083"/>
          <a:ext cx="2780764" cy="285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7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3600" dirty="0">
                          <a:effectLst/>
                        </a:rPr>
                        <a:t>Redes</a:t>
                      </a:r>
                      <a:endParaRPr lang="pt-BR" sz="3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3600" dirty="0">
                          <a:effectLst/>
                        </a:rPr>
                        <a:t>2.Escala</a:t>
                      </a:r>
                      <a:endParaRPr lang="pt-BR" sz="3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7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3600" dirty="0">
                          <a:effectLst/>
                        </a:rPr>
                        <a:t>3.Impacto</a:t>
                      </a:r>
                      <a:endParaRPr lang="pt-BR" sz="3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3600" dirty="0">
                          <a:effectLst/>
                        </a:rPr>
                        <a:t>4.Avaliação</a:t>
                      </a:r>
                      <a:endParaRPr lang="pt-BR" sz="3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54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>
            <a:extLst>
              <a:ext uri="{FF2B5EF4-FFF2-40B4-BE49-F238E27FC236}">
                <a16:creationId xmlns:a16="http://schemas.microsoft.com/office/drawing/2014/main" id="{08707C19-569D-40BE-9D56-F13B8BD3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350" y="1354636"/>
            <a:ext cx="5518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800" dirty="0"/>
              <a:t>Modelo de </a:t>
            </a:r>
            <a:r>
              <a:rPr lang="pt-BR" sz="1800" b="1" dirty="0"/>
              <a:t>10 Intervenções Chave </a:t>
            </a:r>
            <a:r>
              <a:rPr lang="pt-BR" sz="1800" dirty="0"/>
              <a:t>Para o Fortalecimento da Gestão e da Promoção do Desenvolvimento Infantil, uma </a:t>
            </a:r>
            <a:r>
              <a:rPr lang="pt-BR" sz="1800" b="1" dirty="0"/>
              <a:t>inovação pedagógica do Curso Art.Mob.C.Im </a:t>
            </a:r>
            <a:r>
              <a:rPr lang="pt-BR" sz="1800" dirty="0"/>
              <a:t>para o Projeto de Fortalecimento da Gestão Estadual da Saúde</a:t>
            </a:r>
            <a:endParaRPr lang="pt-BR" altLang="pt-BR" sz="1800" dirty="0">
              <a:latin typeface="Tw Cen MT" panose="020B0602020104020603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8877BB-2D2E-43C3-9297-192DA4D98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9" y="1402729"/>
            <a:ext cx="1840236" cy="11041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464169"/>
            <a:ext cx="12192000" cy="3393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822358" y="3982658"/>
          <a:ext cx="8753341" cy="2279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2400" dirty="0">
                          <a:effectLst/>
                        </a:rPr>
                        <a:t>Educação</a:t>
                      </a:r>
                      <a:r>
                        <a:rPr lang="pt-BR" sz="2400" baseline="0" dirty="0">
                          <a:effectLst/>
                        </a:rPr>
                        <a:t> Infantil</a:t>
                      </a:r>
                      <a:endParaRPr lang="pt-BR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400" dirty="0">
                          <a:effectLst/>
                        </a:rPr>
                        <a:t>2. Grupos de Famílias Grávidas e com Crianças de Zero a Trê</a:t>
                      </a:r>
                      <a:r>
                        <a:rPr lang="pt-BR" sz="2400" baseline="0" dirty="0">
                          <a:effectLst/>
                        </a:rPr>
                        <a:t>s Anos</a:t>
                      </a:r>
                      <a:endParaRPr lang="pt-BR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400" dirty="0">
                          <a:effectLst/>
                        </a:rPr>
                        <a:t>3. Humanização do Parto</a:t>
                      </a:r>
                      <a:r>
                        <a:rPr lang="pt-BR" sz="2400" baseline="0" dirty="0">
                          <a:effectLst/>
                        </a:rPr>
                        <a:t> e do Nascimento</a:t>
                      </a:r>
                      <a:endParaRPr lang="pt-BR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400" dirty="0">
                          <a:effectLst/>
                        </a:rPr>
                        <a:t>4. Espaços Lúdicos</a:t>
                      </a:r>
                      <a:endParaRPr lang="pt-BR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400" dirty="0">
                          <a:effectLst/>
                        </a:rPr>
                        <a:t>5. Pré-natal, puerpério e amamentação</a:t>
                      </a:r>
                      <a:endParaRPr lang="pt-BR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400" dirty="0">
                          <a:effectLst/>
                        </a:rPr>
                        <a:t>6. Puericultura</a:t>
                      </a:r>
                      <a:endParaRPr lang="pt-BR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3503613" y="1484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latin typeface="Tw Cen MT" panose="020B06020201040206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458425"/>
            <a:ext cx="12192000" cy="3399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5262" y="3521863"/>
          <a:ext cx="8190404" cy="2732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Atividade por</a:t>
                      </a:r>
                      <a:r>
                        <a:rPr lang="pt-BR" sz="2000" b="1" baseline="0" dirty="0">
                          <a:effectLst/>
                        </a:rPr>
                        <a:t> turma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Horas</a:t>
                      </a:r>
                    </a:p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Formação presencial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148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Supervisão presencial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Supervisão a distância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72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Total/turma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264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270" indent="-6350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141016" y="2717219"/>
            <a:ext cx="2686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339966"/>
                </a:solidFill>
              </a:rPr>
              <a:t>Carga horária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6B2716-B4EE-48B5-AFEC-540456C84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16" y="1029287"/>
            <a:ext cx="1840236" cy="11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8297</TotalTime>
  <Words>1677</Words>
  <Application>Microsoft Office PowerPoint</Application>
  <PresentationFormat>Widescreen</PresentationFormat>
  <Paragraphs>382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SPACE – ESPAÇO ABERTO Artur Ferreira da Silva</dc:title>
  <dc:creator>isabel felix</dc:creator>
  <cp:lastModifiedBy>Instituto P.A</cp:lastModifiedBy>
  <cp:revision>376</cp:revision>
  <dcterms:created xsi:type="dcterms:W3CDTF">2016-03-13T21:13:08Z</dcterms:created>
  <dcterms:modified xsi:type="dcterms:W3CDTF">2019-11-01T03:46:05Z</dcterms:modified>
</cp:coreProperties>
</file>