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261" r:id="rId3"/>
    <p:sldId id="263" r:id="rId4"/>
    <p:sldId id="269" r:id="rId5"/>
    <p:sldId id="268" r:id="rId6"/>
    <p:sldId id="296" r:id="rId7"/>
    <p:sldId id="264" r:id="rId8"/>
    <p:sldId id="265" r:id="rId9"/>
    <p:sldId id="266" r:id="rId10"/>
    <p:sldId id="276" r:id="rId11"/>
    <p:sldId id="277" r:id="rId12"/>
    <p:sldId id="278" r:id="rId13"/>
    <p:sldId id="279" r:id="rId14"/>
    <p:sldId id="283" r:id="rId15"/>
    <p:sldId id="281" r:id="rId16"/>
    <p:sldId id="282" r:id="rId17"/>
    <p:sldId id="288" r:id="rId18"/>
    <p:sldId id="294" r:id="rId19"/>
    <p:sldId id="297" r:id="rId20"/>
    <p:sldId id="298" r:id="rId21"/>
    <p:sldId id="299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B79D6-C7FD-40C1-9064-69BD01A5DFDF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32F5-1315-414D-BD6E-CDD1BABCD3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15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84DF02-7F8F-4531-9ECE-9FD0A6724789}" type="slidenum">
              <a:rPr lang="pt-BR"/>
              <a:pPr/>
              <a:t>1</a:t>
            </a:fld>
            <a:endParaRPr lang="pt-BR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AF433-0C2D-4FB6-A3F0-48119DFD146D}" type="slidenum">
              <a:rPr lang="pt-BR"/>
              <a:pPr/>
              <a:t>3</a:t>
            </a:fld>
            <a:endParaRPr lang="pt-BR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4333A-095F-4463-BA4E-86B9A52250F8}" type="slidenum">
              <a:rPr lang="pt-BR"/>
              <a:pPr/>
              <a:t>7</a:t>
            </a:fld>
            <a:endParaRPr lang="pt-BR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8D17B-7F95-4199-8850-1946F5FDAF8F}" type="slidenum">
              <a:rPr lang="pt-BR"/>
              <a:pPr/>
              <a:t>8</a:t>
            </a:fld>
            <a:endParaRPr lang="pt-BR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F26BD-0749-4928-BD1D-0F2C8AD70F82}" type="slidenum">
              <a:rPr lang="pt-BR"/>
              <a:pPr/>
              <a:t>9</a:t>
            </a:fld>
            <a:endParaRPr lang="pt-BR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484F2-4307-425B-BE99-34DB4F917040}" type="slidenum">
              <a:rPr lang="pt-BR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E9FE9-3B0F-4B81-B74C-985D647069F2}" type="slidenum">
              <a:rPr lang="pt-BR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A042A-27D2-4313-B590-489F2373CC73}" type="slidenum">
              <a:rPr lang="pt-BR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AA153-6963-4711-8773-FC114A6D0191}" type="slidenum">
              <a:rPr lang="pt-BR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9551A1C-5B30-46C8-8A0C-AD565963B326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4EDB70D-4F9E-46C3-9A94-40CFC2C614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/>
              <a:t>Ambiente na Educação Infantil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/>
              <a:t>Rose Mara Gozzi Carnelosso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6308080" cy="422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3707904" y="3880284"/>
            <a:ext cx="4824908" cy="2788803"/>
          </a:xfrm>
        </p:spPr>
        <p:txBody>
          <a:bodyPr>
            <a:normAutofit lnSpcReduction="10000"/>
          </a:bodyPr>
          <a:lstStyle/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endParaRPr lang="en-US" sz="1200" b="1" dirty="0">
              <a:latin typeface="Arial" pitchFamily="34" charset="0"/>
            </a:endParaRPr>
          </a:p>
          <a:p>
            <a:pPr marL="365125" indent="-255588" algn="just" eaLnBrk="1" hangingPunct="1">
              <a:lnSpc>
                <a:spcPct val="90000"/>
              </a:lnSpc>
              <a:buFont typeface="Monotype Sorts"/>
              <a:buNone/>
            </a:pPr>
            <a:r>
              <a:rPr lang="en-US" sz="1200" b="1" dirty="0">
                <a:latin typeface="Arial" pitchFamily="34" charset="0"/>
              </a:rPr>
              <a:t>	</a:t>
            </a:r>
            <a:r>
              <a:rPr lang="en-US" sz="2000" dirty="0">
                <a:latin typeface="Arial" pitchFamily="34" charset="0"/>
              </a:rPr>
              <a:t>“</a:t>
            </a:r>
            <a:r>
              <a:rPr lang="en-US" sz="2000" dirty="0" err="1">
                <a:latin typeface="Arial" pitchFamily="34" charset="0"/>
              </a:rPr>
              <a:t>Já</a:t>
            </a:r>
            <a:r>
              <a:rPr lang="en-US" sz="2000" dirty="0">
                <a:latin typeface="Arial" pitchFamily="34" charset="0"/>
              </a:rPr>
              <a:t> o </a:t>
            </a:r>
            <a:r>
              <a:rPr lang="en-US" sz="2000" dirty="0" err="1">
                <a:latin typeface="Arial" pitchFamily="34" charset="0"/>
              </a:rPr>
              <a:t>termo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u="sng" dirty="0" err="1">
                <a:latin typeface="Arial" pitchFamily="34" charset="0"/>
              </a:rPr>
              <a:t>ambiente</a:t>
            </a:r>
            <a:r>
              <a:rPr lang="en-US" sz="2000" dirty="0">
                <a:latin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</a:rPr>
              <a:t>refere</a:t>
            </a:r>
            <a:r>
              <a:rPr lang="en-US" sz="2000" dirty="0">
                <a:latin typeface="Arial" pitchFamily="34" charset="0"/>
              </a:rPr>
              <a:t>-se </a:t>
            </a:r>
            <a:r>
              <a:rPr lang="en-US" sz="2000" dirty="0" err="1">
                <a:latin typeface="Arial" pitchFamily="34" charset="0"/>
              </a:rPr>
              <a:t>ao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conjunto</a:t>
            </a:r>
            <a:r>
              <a:rPr lang="en-US" sz="2000" dirty="0">
                <a:latin typeface="Arial" pitchFamily="34" charset="0"/>
              </a:rPr>
              <a:t> do </a:t>
            </a:r>
            <a:r>
              <a:rPr lang="en-US" sz="2000" dirty="0" err="1">
                <a:latin typeface="Arial" pitchFamily="34" charset="0"/>
              </a:rPr>
              <a:t>espaço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físico</a:t>
            </a:r>
            <a:r>
              <a:rPr lang="en-US" sz="2000" dirty="0">
                <a:latin typeface="Arial" pitchFamily="34" charset="0"/>
              </a:rPr>
              <a:t> e as </a:t>
            </a:r>
            <a:r>
              <a:rPr lang="en-US" sz="2000" dirty="0" err="1">
                <a:latin typeface="Arial" pitchFamily="34" charset="0"/>
              </a:rPr>
              <a:t>relações</a:t>
            </a:r>
            <a:r>
              <a:rPr lang="en-US" sz="2000" dirty="0">
                <a:latin typeface="Arial" pitchFamily="34" charset="0"/>
              </a:rPr>
              <a:t> que se </a:t>
            </a:r>
            <a:r>
              <a:rPr lang="en-US" sz="2000" dirty="0" err="1">
                <a:latin typeface="Arial" pitchFamily="34" charset="0"/>
              </a:rPr>
              <a:t>estabelecem</a:t>
            </a:r>
            <a:r>
              <a:rPr lang="en-US" sz="2000" dirty="0">
                <a:latin typeface="Arial" pitchFamily="34" charset="0"/>
              </a:rPr>
              <a:t> no </a:t>
            </a:r>
            <a:r>
              <a:rPr lang="en-US" sz="2000" dirty="0" err="1">
                <a:latin typeface="Arial" pitchFamily="34" charset="0"/>
              </a:rPr>
              <a:t>mesmo</a:t>
            </a:r>
            <a:r>
              <a:rPr lang="en-US" sz="2000" dirty="0">
                <a:latin typeface="Arial" pitchFamily="34" charset="0"/>
              </a:rPr>
              <a:t> (</a:t>
            </a:r>
            <a:r>
              <a:rPr lang="en-US" sz="2000" dirty="0" err="1">
                <a:latin typeface="Arial" pitchFamily="34" charset="0"/>
              </a:rPr>
              <a:t>os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afetos</a:t>
            </a:r>
            <a:r>
              <a:rPr lang="en-US" sz="2000" dirty="0">
                <a:latin typeface="Arial" pitchFamily="34" charset="0"/>
              </a:rPr>
              <a:t>, as </a:t>
            </a:r>
            <a:r>
              <a:rPr lang="en-US" sz="2000" dirty="0" err="1">
                <a:latin typeface="Arial" pitchFamily="34" charset="0"/>
              </a:rPr>
              <a:t>relações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interpessoais</a:t>
            </a:r>
            <a:r>
              <a:rPr lang="en-US" sz="2000" dirty="0">
                <a:latin typeface="Arial" pitchFamily="34" charset="0"/>
              </a:rPr>
              <a:t> entre as </a:t>
            </a:r>
            <a:r>
              <a:rPr lang="en-US" sz="2000" dirty="0" err="1">
                <a:latin typeface="Arial" pitchFamily="34" charset="0"/>
              </a:rPr>
              <a:t>crianças</a:t>
            </a:r>
            <a:r>
              <a:rPr lang="en-US" sz="2000" dirty="0">
                <a:latin typeface="Arial" pitchFamily="34" charset="0"/>
              </a:rPr>
              <a:t>, entre </a:t>
            </a:r>
            <a:r>
              <a:rPr lang="en-US" sz="2000" dirty="0" err="1">
                <a:latin typeface="Arial" pitchFamily="34" charset="0"/>
              </a:rPr>
              <a:t>crianças</a:t>
            </a:r>
            <a:r>
              <a:rPr lang="en-US" sz="2000" dirty="0">
                <a:latin typeface="Arial" pitchFamily="34" charset="0"/>
              </a:rPr>
              <a:t> e </a:t>
            </a:r>
            <a:r>
              <a:rPr lang="en-US" sz="2000" dirty="0" err="1">
                <a:latin typeface="Arial" pitchFamily="34" charset="0"/>
              </a:rPr>
              <a:t>adultos</a:t>
            </a:r>
            <a:r>
              <a:rPr lang="en-US" sz="2000" dirty="0">
                <a:latin typeface="Arial" pitchFamily="34" charset="0"/>
              </a:rPr>
              <a:t>, entre </a:t>
            </a:r>
            <a:r>
              <a:rPr lang="en-US" sz="2000" dirty="0" err="1">
                <a:latin typeface="Arial" pitchFamily="34" charset="0"/>
              </a:rPr>
              <a:t>crianças</a:t>
            </a:r>
            <a:r>
              <a:rPr lang="en-US" sz="2000" dirty="0">
                <a:latin typeface="Arial" pitchFamily="34" charset="0"/>
              </a:rPr>
              <a:t> e </a:t>
            </a:r>
            <a:r>
              <a:rPr lang="en-US" sz="2000" dirty="0" err="1">
                <a:latin typeface="Arial" pitchFamily="34" charset="0"/>
              </a:rPr>
              <a:t>sociedade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em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seu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conjunto</a:t>
            </a:r>
            <a:r>
              <a:rPr lang="en-US" sz="2000" dirty="0">
                <a:latin typeface="Arial" pitchFamily="34" charset="0"/>
              </a:rPr>
              <a:t>).” </a:t>
            </a:r>
          </a:p>
          <a:p>
            <a:pPr marL="365125" indent="-255588" eaLnBrk="1" hangingPunct="1">
              <a:lnSpc>
                <a:spcPct val="80000"/>
              </a:lnSpc>
              <a:buFont typeface="Monotype Sorts"/>
              <a:buNone/>
            </a:pPr>
            <a:endParaRPr lang="en-US" sz="2000" b="1" dirty="0">
              <a:latin typeface="Arial" pitchFamily="34" charset="0"/>
            </a:endParaRPr>
          </a:p>
          <a:p>
            <a:pPr marL="365125" indent="-255588" algn="r" eaLnBrk="1" hangingPunct="1">
              <a:lnSpc>
                <a:spcPct val="80000"/>
              </a:lnSpc>
              <a:buFont typeface="Monotype Sorts"/>
              <a:buNone/>
            </a:pPr>
            <a:r>
              <a:rPr lang="en-US" sz="2000" b="1" dirty="0">
                <a:latin typeface="Arial" pitchFamily="34" charset="0"/>
              </a:rPr>
              <a:t>	</a:t>
            </a:r>
            <a:r>
              <a:rPr lang="en-US" sz="2000" b="1" dirty="0" err="1">
                <a:latin typeface="Arial" pitchFamily="34" charset="0"/>
              </a:rPr>
              <a:t>Forneiro</a:t>
            </a:r>
            <a:r>
              <a:rPr lang="en-US" sz="2000" b="1" dirty="0">
                <a:latin typeface="Arial" pitchFamily="34" charset="0"/>
              </a:rPr>
              <a:t> (1998, p. 232)</a:t>
            </a:r>
          </a:p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endParaRPr lang="en-US" sz="2000" b="1" dirty="0">
              <a:latin typeface="Arial" pitchFamily="34" charset="0"/>
            </a:endParaRPr>
          </a:p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endParaRPr lang="pt-BR" sz="1200" dirty="0">
              <a:latin typeface="Arial" pitchFamily="34" charset="0"/>
            </a:endParaRPr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>
                <a:solidFill>
                  <a:srgbClr val="00B0F0"/>
                </a:solidFill>
              </a:rPr>
              <a:t>QUAL A DIFERENÇA ENTRE ESPAÇO E AMBIENTE?</a:t>
            </a:r>
            <a:br>
              <a:rPr lang="en-US" sz="2700" dirty="0">
                <a:solidFill>
                  <a:srgbClr val="00B0F0"/>
                </a:solidFill>
              </a:rPr>
            </a:br>
            <a:br>
              <a:rPr lang="pt-BR" sz="2400" dirty="0">
                <a:solidFill>
                  <a:srgbClr val="00B0F0"/>
                </a:solidFill>
              </a:rPr>
            </a:br>
            <a:endParaRPr lang="pt-BR" sz="2400" dirty="0">
              <a:solidFill>
                <a:srgbClr val="00B0F0"/>
              </a:solidFill>
            </a:endParaRP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79388" y="1557338"/>
            <a:ext cx="47529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None/>
            </a:pPr>
            <a:r>
              <a:rPr lang="en-US" sz="2000" dirty="0"/>
              <a:t>“O </a:t>
            </a:r>
            <a:r>
              <a:rPr lang="en-US" sz="2000" dirty="0" err="1"/>
              <a:t>termo</a:t>
            </a:r>
            <a:r>
              <a:rPr lang="en-US" sz="2000" dirty="0"/>
              <a:t> </a:t>
            </a:r>
            <a:r>
              <a:rPr lang="en-US" sz="2000" u="sng" dirty="0" err="1"/>
              <a:t>espaço</a:t>
            </a:r>
            <a:r>
              <a:rPr lang="en-US" sz="2000" dirty="0"/>
              <a:t> </a:t>
            </a:r>
            <a:r>
              <a:rPr lang="en-US" sz="2000" dirty="0" err="1"/>
              <a:t>refere</a:t>
            </a:r>
            <a:r>
              <a:rPr lang="en-US" sz="2000" dirty="0"/>
              <a:t>-se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espaço</a:t>
            </a:r>
            <a:r>
              <a:rPr lang="en-US" sz="2000" dirty="0"/>
              <a:t> </a:t>
            </a:r>
            <a:r>
              <a:rPr lang="en-US" sz="2000" dirty="0" err="1"/>
              <a:t>físico</a:t>
            </a:r>
            <a:r>
              <a:rPr lang="en-US" sz="2000" dirty="0"/>
              <a:t>,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seja</a:t>
            </a:r>
            <a:r>
              <a:rPr lang="en-US" sz="2000" dirty="0"/>
              <a:t>, 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dirty="0" err="1"/>
              <a:t>locais</a:t>
            </a:r>
            <a:r>
              <a:rPr lang="en-US" sz="2000" dirty="0"/>
              <a:t> para </a:t>
            </a:r>
            <a:r>
              <a:rPr lang="en-US" sz="2000" dirty="0" err="1"/>
              <a:t>atividade</a:t>
            </a:r>
            <a:r>
              <a:rPr lang="en-US" sz="2000" dirty="0"/>
              <a:t> </a:t>
            </a:r>
            <a:r>
              <a:rPr lang="en-US" sz="2000" dirty="0" err="1"/>
              <a:t>caracterizados</a:t>
            </a:r>
            <a:r>
              <a:rPr lang="en-US" sz="2000" dirty="0"/>
              <a:t> </a:t>
            </a:r>
            <a:r>
              <a:rPr lang="en-US" sz="2000" dirty="0" err="1"/>
              <a:t>pelos</a:t>
            </a:r>
            <a:r>
              <a:rPr lang="en-US" sz="2000" dirty="0"/>
              <a:t> </a:t>
            </a:r>
            <a:r>
              <a:rPr lang="en-US" sz="2000" dirty="0" err="1"/>
              <a:t>objetos</a:t>
            </a:r>
            <a:r>
              <a:rPr lang="en-US" sz="2000" dirty="0"/>
              <a:t>, </a:t>
            </a:r>
            <a:r>
              <a:rPr lang="en-US" sz="2000" dirty="0" err="1"/>
              <a:t>materiais</a:t>
            </a:r>
            <a:r>
              <a:rPr lang="en-US" sz="2000" dirty="0"/>
              <a:t> </a:t>
            </a:r>
            <a:r>
              <a:rPr lang="en-US" sz="2000" dirty="0" err="1"/>
              <a:t>didáticos</a:t>
            </a:r>
            <a:r>
              <a:rPr lang="en-US" sz="2000" dirty="0"/>
              <a:t>,  </a:t>
            </a:r>
            <a:r>
              <a:rPr lang="en-US" sz="2000" dirty="0" err="1"/>
              <a:t>mobiliário</a:t>
            </a:r>
            <a:r>
              <a:rPr lang="en-US" sz="2000" dirty="0"/>
              <a:t> e </a:t>
            </a:r>
            <a:r>
              <a:rPr lang="en-US" sz="2000" dirty="0" err="1"/>
              <a:t>decoração</a:t>
            </a:r>
            <a:r>
              <a:rPr lang="en-US" sz="2000" dirty="0"/>
              <a:t>.”</a:t>
            </a:r>
          </a:p>
          <a:p>
            <a:pPr>
              <a:spcBef>
                <a:spcPct val="50000"/>
              </a:spcBef>
            </a:pPr>
            <a:endParaRPr lang="pt-BR" sz="2000" dirty="0"/>
          </a:p>
        </p:txBody>
      </p:sp>
      <p:pic>
        <p:nvPicPr>
          <p:cNvPr id="2" name="Picture 2" descr="C:\Users\Rose\Pictures\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3491880" cy="2323493"/>
          </a:xfrm>
          <a:prstGeom prst="rect">
            <a:avLst/>
          </a:prstGeom>
          <a:noFill/>
        </p:spPr>
      </p:pic>
      <p:pic>
        <p:nvPicPr>
          <p:cNvPr id="29699" name="Picture 3" descr="C:\Users\Rose\Pictures\escola-terra-do-sol-brincadeira-h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3275856" cy="1617196"/>
          </a:xfrm>
          <a:prstGeom prst="rect">
            <a:avLst/>
          </a:prstGeom>
          <a:noFill/>
        </p:spPr>
      </p:pic>
      <p:pic>
        <p:nvPicPr>
          <p:cNvPr id="7" name="Picture 3" descr="C:\Users\Rose\Pictures\escola-terra-do-sol-brincadeira-hl.jpg">
            <a:extLst>
              <a:ext uri="{FF2B5EF4-FFF2-40B4-BE49-F238E27FC236}">
                <a16:creationId xmlns:a16="http://schemas.microsoft.com/office/drawing/2014/main" id="{821D1F3F-57F5-4565-9EDE-4387411AC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9567" r="18669" b="37663"/>
          <a:stretch/>
        </p:blipFill>
        <p:spPr bwMode="auto">
          <a:xfrm>
            <a:off x="1475656" y="4116780"/>
            <a:ext cx="136815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41438"/>
            <a:ext cx="7772400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Monotype Sorts"/>
              <a:buNone/>
            </a:pPr>
            <a:endParaRPr lang="pt-BR" sz="800"/>
          </a:p>
          <a:p>
            <a:pPr eaLnBrk="1" hangingPunct="1">
              <a:lnSpc>
                <a:spcPct val="80000"/>
              </a:lnSpc>
              <a:buFont typeface="Monotype Sorts"/>
              <a:buNone/>
            </a:pPr>
            <a:endParaRPr lang="pt-BR" sz="8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428625"/>
            <a:ext cx="7239000" cy="857250"/>
          </a:xfrm>
        </p:spPr>
        <p:txBody>
          <a:bodyPr>
            <a:normAutofit fontScale="90000"/>
          </a:bodyPr>
          <a:lstStyle/>
          <a:p>
            <a:pPr marL="365125" indent="-255588" eaLnBrk="1" hangingPunct="1">
              <a:lnSpc>
                <a:spcPct val="80000"/>
              </a:lnSpc>
            </a:pPr>
            <a:r>
              <a:rPr lang="pt-BR" sz="3200" dirty="0">
                <a:solidFill>
                  <a:srgbClr val="0066FF"/>
                </a:solidFill>
              </a:rPr>
              <a:t>O que o ambiente deve promover na </a:t>
            </a:r>
            <a:br>
              <a:rPr lang="pt-BR" sz="3200" dirty="0">
                <a:solidFill>
                  <a:srgbClr val="0066FF"/>
                </a:solidFill>
              </a:rPr>
            </a:br>
            <a:r>
              <a:rPr lang="pt-BR" sz="3200" dirty="0">
                <a:solidFill>
                  <a:srgbClr val="0066FF"/>
                </a:solidFill>
              </a:rPr>
              <a:t>Educação Infantil? </a:t>
            </a:r>
            <a:br>
              <a:rPr lang="pt-BR" sz="2800" dirty="0"/>
            </a:br>
            <a:endParaRPr lang="pt-BR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21088"/>
            <a:ext cx="3312368" cy="242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Rose\Pictures\Figura1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556792"/>
            <a:ext cx="3232498" cy="2462855"/>
          </a:xfrm>
          <a:prstGeom prst="rect">
            <a:avLst/>
          </a:prstGeom>
          <a:noFill/>
        </p:spPr>
      </p:pic>
      <p:pic>
        <p:nvPicPr>
          <p:cNvPr id="6" name="Picture 6" descr="C:\Users\Rose\Pictures\IMG_37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48880"/>
            <a:ext cx="4639387" cy="3479540"/>
          </a:xfrm>
          <a:prstGeom prst="rect">
            <a:avLst/>
          </a:prstGeom>
          <a:noFill/>
        </p:spPr>
      </p:pic>
      <p:pic>
        <p:nvPicPr>
          <p:cNvPr id="7" name="Picture 2" descr="C:\Users\Rose\Pictures\Figura1(5).jpg">
            <a:extLst>
              <a:ext uri="{FF2B5EF4-FFF2-40B4-BE49-F238E27FC236}">
                <a16:creationId xmlns:a16="http://schemas.microsoft.com/office/drawing/2014/main" id="{3DF13AB4-BC9D-4FD5-A3F9-65D185088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7090" t="31793" r="66556" b="30269"/>
          <a:stretch/>
        </p:blipFill>
        <p:spPr bwMode="auto">
          <a:xfrm>
            <a:off x="5664305" y="2348880"/>
            <a:ext cx="851911" cy="93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Rose\Pictures\Figura1(5).jpg">
            <a:extLst>
              <a:ext uri="{FF2B5EF4-FFF2-40B4-BE49-F238E27FC236}">
                <a16:creationId xmlns:a16="http://schemas.microsoft.com/office/drawing/2014/main" id="{BC2215F2-F936-4767-9A7C-DA7E22158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40140" t="757" r="33506" b="61305"/>
          <a:stretch/>
        </p:blipFill>
        <p:spPr bwMode="auto">
          <a:xfrm>
            <a:off x="6733580" y="1575434"/>
            <a:ext cx="851911" cy="93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Conteúdo 2"/>
          <p:cNvSpPr>
            <a:spLocks noGrp="1"/>
          </p:cNvSpPr>
          <p:nvPr>
            <p:ph idx="1"/>
          </p:nvPr>
        </p:nvSpPr>
        <p:spPr>
          <a:xfrm>
            <a:off x="428625" y="2011363"/>
            <a:ext cx="7239000" cy="4846637"/>
          </a:xfrm>
        </p:spPr>
        <p:txBody>
          <a:bodyPr/>
          <a:lstStyle/>
          <a:p>
            <a:pPr eaLnBrk="1" hangingPunct="1"/>
            <a:r>
              <a:rPr lang="pt-BR" dirty="0"/>
              <a:t>Fechado</a:t>
            </a:r>
          </a:p>
          <a:p>
            <a:pPr eaLnBrk="1" hangingPunct="1">
              <a:buFont typeface="Wingdings 2" pitchFamily="18" charset="2"/>
              <a:buNone/>
            </a:pPr>
            <a:endParaRPr lang="pt-BR" dirty="0"/>
          </a:p>
          <a:p>
            <a:pPr eaLnBrk="1" hangingPunct="1"/>
            <a:r>
              <a:rPr lang="pt-BR" dirty="0"/>
              <a:t>Aberto</a:t>
            </a:r>
          </a:p>
          <a:p>
            <a:pPr eaLnBrk="1" hangingPunct="1">
              <a:buFont typeface="Wingdings 2" pitchFamily="18" charset="2"/>
              <a:buNone/>
            </a:pPr>
            <a:endParaRPr lang="pt-BR" dirty="0"/>
          </a:p>
          <a:p>
            <a:pPr eaLnBrk="1" hangingPunct="1"/>
            <a:r>
              <a:rPr lang="pt-BR" dirty="0"/>
              <a:t>Semiaberto</a:t>
            </a:r>
            <a:r>
              <a:rPr lang="pt-BR" sz="3200" dirty="0"/>
              <a:t> </a:t>
            </a:r>
          </a:p>
          <a:p>
            <a:pPr eaLnBrk="1" hangingPunct="1"/>
            <a:endParaRPr lang="pt-BR" sz="3200" dirty="0"/>
          </a:p>
          <a:p>
            <a:pPr eaLnBrk="1" hangingPunct="1"/>
            <a:endParaRPr lang="pt-BR" sz="3200" dirty="0"/>
          </a:p>
          <a:p>
            <a:pPr eaLnBrk="1" hangingPunct="1"/>
            <a:r>
              <a:rPr lang="pt-BR" sz="1000" dirty="0"/>
              <a:t>Organização do Espaço em Instituições Pré-Escolares  de Mara I. Campos de Carvalho e Márcia R. </a:t>
            </a:r>
            <a:r>
              <a:rPr lang="pt-BR" sz="1000" dirty="0" err="1"/>
              <a:t>Bonagamba</a:t>
            </a:r>
            <a:r>
              <a:rPr lang="pt-BR" sz="1000" dirty="0"/>
              <a:t> </a:t>
            </a:r>
            <a:r>
              <a:rPr lang="pt-BR" sz="1000" dirty="0" err="1"/>
              <a:t>Rubiano</a:t>
            </a:r>
            <a:r>
              <a:rPr lang="pt-BR" sz="1000" dirty="0"/>
              <a:t>. </a:t>
            </a:r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</p:txBody>
      </p:sp>
      <p:sp>
        <p:nvSpPr>
          <p:cNvPr id="38915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pt-BR" dirty="0">
                <a:solidFill>
                  <a:srgbClr val="0066FF"/>
                </a:solidFill>
              </a:rPr>
              <a:t>Discussão: Arranjo espacial  </a:t>
            </a:r>
            <a:br>
              <a:rPr lang="pt-BR" sz="1100" dirty="0"/>
            </a:br>
            <a:endParaRPr lang="pt-BR" sz="11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dirty="0">
                <a:solidFill>
                  <a:srgbClr val="0066FF"/>
                </a:solidFill>
              </a:rPr>
              <a:t>Arranjo fechado</a:t>
            </a:r>
          </a:p>
        </p:txBody>
      </p:sp>
      <p:pic>
        <p:nvPicPr>
          <p:cNvPr id="39939" name="Picture 5" descr="C:\Users\Rose\Pictures\espaço\Imagem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844675"/>
            <a:ext cx="5568950" cy="4495800"/>
          </a:xfrm>
          <a:solidFill>
            <a:srgbClr val="FFFF00"/>
          </a:solidFill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dirty="0">
                <a:solidFill>
                  <a:srgbClr val="00B0F0"/>
                </a:solidFill>
              </a:rPr>
              <a:t>Arranjo  Aberta</a:t>
            </a:r>
          </a:p>
        </p:txBody>
      </p:sp>
      <p:pic>
        <p:nvPicPr>
          <p:cNvPr id="33795" name="Picture 4" descr="C:\Users\Rose\Pictures\villacor_bercario_sala_de_estimulacao_l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989138"/>
            <a:ext cx="5994400" cy="4495800"/>
          </a:xfrm>
          <a:solidFill>
            <a:srgbClr val="FFFF00"/>
          </a:solidFill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dirty="0">
                <a:solidFill>
                  <a:srgbClr val="0066FF"/>
                </a:solidFill>
              </a:rPr>
              <a:t>Arranjo </a:t>
            </a:r>
            <a:r>
              <a:rPr lang="pt-BR" dirty="0" err="1">
                <a:solidFill>
                  <a:srgbClr val="0066FF"/>
                </a:solidFill>
              </a:rPr>
              <a:t>semi-aberta</a:t>
            </a:r>
            <a:r>
              <a:rPr lang="pt-BR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35843" name="Picture 4" descr="Digitalizar00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276872"/>
            <a:ext cx="4216772" cy="2808312"/>
          </a:xfrm>
          <a:ln w="76200">
            <a:solidFill>
              <a:srgbClr val="FFFF00"/>
            </a:solidFill>
          </a:ln>
        </p:spPr>
      </p:pic>
      <p:pic>
        <p:nvPicPr>
          <p:cNvPr id="35844" name="Picture 5" descr="Digitalizar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419475" cy="225107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149080"/>
            <a:ext cx="284010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800" dirty="0">
                <a:solidFill>
                  <a:srgbClr val="0066FF"/>
                </a:solidFill>
              </a:rPr>
              <a:t>Arranjo </a:t>
            </a:r>
            <a:r>
              <a:rPr lang="pt-BR" sz="4800" dirty="0" err="1">
                <a:solidFill>
                  <a:srgbClr val="0066FF"/>
                </a:solidFill>
              </a:rPr>
              <a:t>semi-aberta</a:t>
            </a:r>
            <a:r>
              <a:rPr lang="pt-BR" sz="4800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36868" name="Picture 9" descr="DSC013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8695" y="1772816"/>
            <a:ext cx="3549497" cy="2664296"/>
          </a:xfrm>
          <a:prstGeom prst="rect">
            <a:avLst/>
          </a:prstGeom>
          <a:noFill/>
          <a:ln w="1016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 b="56412"/>
          <a:stretch>
            <a:fillRect/>
          </a:stretch>
        </p:blipFill>
        <p:spPr bwMode="auto">
          <a:xfrm>
            <a:off x="99145" y="3573016"/>
            <a:ext cx="4557935" cy="28079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dirty="0">
                <a:solidFill>
                  <a:srgbClr val="0066FF"/>
                </a:solidFill>
              </a:rPr>
              <a:t>Importância do espelho </a:t>
            </a:r>
          </a:p>
        </p:txBody>
      </p:sp>
      <p:pic>
        <p:nvPicPr>
          <p:cNvPr id="41987" name="Espaço Reservado para Conteúdo 3" descr="Resultado de imagem para Imagens de creches do passado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1772816"/>
            <a:ext cx="6743700" cy="4495800"/>
          </a:xfrm>
          <a:ln w="76200">
            <a:solidFill>
              <a:srgbClr val="FFFF00"/>
            </a:solidFill>
          </a:ln>
        </p:spPr>
      </p:pic>
      <p:pic>
        <p:nvPicPr>
          <p:cNvPr id="4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BB159B70-EAC0-435D-96D8-DFBE2A03BAF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64067" t="71719" r="25255" b="13866"/>
          <a:stretch/>
        </p:blipFill>
        <p:spPr>
          <a:xfrm>
            <a:off x="5508104" y="5013176"/>
            <a:ext cx="72008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A199909E-054F-4585-9BE5-0F49E7DC6CA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41719" t="50000" r="47603" b="35585"/>
          <a:stretch/>
        </p:blipFill>
        <p:spPr>
          <a:xfrm>
            <a:off x="3988141" y="4020716"/>
            <a:ext cx="72008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E7CE30C4-6EC9-449F-BE37-0830303B212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67270" t="36838" r="14577" b="43182"/>
          <a:stretch/>
        </p:blipFill>
        <p:spPr>
          <a:xfrm>
            <a:off x="5724128" y="3429000"/>
            <a:ext cx="1224136" cy="89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65E3D7EE-EADD-44F0-8C8C-7AE79C5B392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56403" t="27758" r="32919" b="57827"/>
          <a:stretch/>
        </p:blipFill>
        <p:spPr>
          <a:xfrm>
            <a:off x="4991230" y="3023960"/>
            <a:ext cx="72008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EE8A6FA3-1687-4D6A-88BF-2DBE455F649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42241" t="29883" r="47081" b="55702"/>
          <a:stretch/>
        </p:blipFill>
        <p:spPr>
          <a:xfrm>
            <a:off x="4036283" y="3095836"/>
            <a:ext cx="72008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B79DD601-2CEC-4FDD-8C02-712BC3C49FE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7426" t="24025" r="71896" b="61560"/>
          <a:stretch/>
        </p:blipFill>
        <p:spPr>
          <a:xfrm>
            <a:off x="2362740" y="2852936"/>
            <a:ext cx="72008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Espaço Reservado para Conteúdo 3" descr="Resultado de imagem para Imagens de creches do passado">
            <a:extLst>
              <a:ext uri="{FF2B5EF4-FFF2-40B4-BE49-F238E27FC236}">
                <a16:creationId xmlns:a16="http://schemas.microsoft.com/office/drawing/2014/main" id="{D24403F5-5701-472C-8812-FAD687CEADF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3395" t="29744" r="55927" b="55841"/>
          <a:stretch/>
        </p:blipFill>
        <p:spPr>
          <a:xfrm>
            <a:off x="3419873" y="3143064"/>
            <a:ext cx="72008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SC0127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772816"/>
            <a:ext cx="2736304" cy="2052731"/>
          </a:xfrm>
          <a:noFill/>
          <a:ln w="57150">
            <a:solidFill>
              <a:srgbClr val="FFFF00"/>
            </a:solidFill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pt-BR" sz="4000">
                <a:solidFill>
                  <a:srgbClr val="0066FF"/>
                </a:solidFill>
              </a:rPr>
              <a:t>Promover a sensibilidade estética</a:t>
            </a:r>
          </a:p>
        </p:txBody>
      </p:sp>
      <p:pic>
        <p:nvPicPr>
          <p:cNvPr id="48132" name="Picture 5" descr="DSC012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666528"/>
            <a:ext cx="3203575" cy="24018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46711"/>
            <a:ext cx="1726826" cy="229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C:\Users\Public\Pictures\Artes Plasticas\painel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3365" b="3033"/>
          <a:stretch>
            <a:fillRect/>
          </a:stretch>
        </p:blipFill>
        <p:spPr bwMode="auto">
          <a:xfrm>
            <a:off x="3419871" y="1691897"/>
            <a:ext cx="1755259" cy="224115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12715"/>
            <a:ext cx="2642075" cy="216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93329"/>
            <a:ext cx="1568277" cy="20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7A554BF-C59F-482A-814B-C81CF9CB1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4" t="41581" r="10658" b="8431"/>
          <a:stretch/>
        </p:blipFill>
        <p:spPr bwMode="auto">
          <a:xfrm>
            <a:off x="2843809" y="5229200"/>
            <a:ext cx="2232248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B0F0"/>
                </a:solidFill>
              </a:rPr>
              <a:t>Elementos da cultura</a:t>
            </a:r>
          </a:p>
        </p:txBody>
      </p:sp>
      <p:pic>
        <p:nvPicPr>
          <p:cNvPr id="4098" name="Picture 2" descr="C:\Users\Rose\Pictures\Ateliê\66c5e522055c18d93807ca343f2b6afc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37299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1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B0F0"/>
                </a:solidFill>
              </a:rPr>
              <a:t>Em dupla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pt-BR" dirty="0"/>
          </a:p>
          <a:p>
            <a:pPr>
              <a:buFont typeface="Monotype Sorts" pitchFamily="2" charset="2"/>
              <a:buNone/>
            </a:pPr>
            <a:endParaRPr lang="pt-BR" dirty="0"/>
          </a:p>
          <a:p>
            <a:pPr>
              <a:buFont typeface="Monotype Sorts" pitchFamily="2" charset="2"/>
              <a:buNone/>
            </a:pPr>
            <a:r>
              <a:rPr lang="pt-BR" dirty="0"/>
              <a:t>	Quais sentimentos e sensações...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solidFill>
                  <a:prstClr val="black"/>
                </a:solidFill>
                <a:latin typeface="Calibri"/>
              </a:rPr>
              <a:t>Campo de experiência</a:t>
            </a:r>
            <a:br>
              <a:rPr lang="pt-BR" sz="2800" dirty="0">
                <a:solidFill>
                  <a:prstClr val="black"/>
                </a:solidFill>
                <a:latin typeface="Calibri"/>
              </a:rPr>
            </a:br>
            <a:r>
              <a:rPr lang="pt-BR" sz="2800" dirty="0">
                <a:solidFill>
                  <a:prstClr val="black"/>
                </a:solidFill>
                <a:latin typeface="Calibri"/>
              </a:rPr>
              <a:t>Fixo no ambiente - </a:t>
            </a:r>
            <a:r>
              <a:rPr lang="pt-BR" sz="2800" dirty="0"/>
              <a:t>Proposta diversa e simultânea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8374"/>
            <a:ext cx="4161656" cy="205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32209"/>
            <a:ext cx="3097036" cy="263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307038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2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7 pessoas 5 grupos</a:t>
            </a:r>
          </a:p>
          <a:p>
            <a:r>
              <a:rPr lang="pt-BR" dirty="0"/>
              <a:t>Berçários ( desenho, livros, tapete sensorial, placa sensorial, caixa sensorial</a:t>
            </a:r>
          </a:p>
          <a:p>
            <a:pPr marL="0" indent="0">
              <a:buNone/>
            </a:pP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Artes visuais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Jogos simbólico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Livros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Movimento</a:t>
            </a:r>
          </a:p>
          <a:p>
            <a:pPr marL="514350" indent="-514350">
              <a:buFont typeface="+mj-lt"/>
              <a:buAutoNum type="arabicPeriod"/>
            </a:pPr>
            <a:endParaRPr lang="pt-BR" dirty="0"/>
          </a:p>
          <a:p>
            <a:pPr marL="514350" indent="-514350">
              <a:buFont typeface="+mj-lt"/>
              <a:buAutoNum type="arabicPeriod"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88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212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4" imgW="8815452" imgH="6577060" progId="">
                  <p:embed/>
                </p:oleObj>
              </mc:Choice>
              <mc:Fallback>
                <p:oleObj r:id="rId4" imgW="8815452" imgH="65770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se\Pictures\children room-1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00459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se\Pictures\Lago Baikal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638"/>
            <a:ext cx="8760972" cy="6570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ose\Pictures\100_7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356" name="Object 4"/>
          <p:cNvGraphicFramePr>
            <a:graphicFrameLocks noChangeAspect="1"/>
          </p:cNvGraphicFramePr>
          <p:nvPr/>
        </p:nvGraphicFramePr>
        <p:xfrm>
          <a:off x="0" y="-171450"/>
          <a:ext cx="9144000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4" imgW="7148565" imgH="4672047" progId="">
                  <p:embed/>
                </p:oleObj>
              </mc:Choice>
              <mc:Fallback>
                <p:oleObj r:id="rId4" imgW="7148565" imgH="467204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1450"/>
                        <a:ext cx="9144000" cy="7029450"/>
                      </a:xfrm>
                      <a:prstGeom prst="rect">
                        <a:avLst/>
                      </a:prstGeom>
                      <a:noFill/>
                      <a:ln w="1016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6045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979712" y="0"/>
          <a:ext cx="54006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4" imgW="4719672" imgH="7291441" progId="">
                  <p:embed/>
                </p:oleObj>
              </mc:Choice>
              <mc:Fallback>
                <p:oleObj r:id="rId4" imgW="4719672" imgH="729144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0"/>
                        <a:ext cx="5400675" cy="685800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>
                <a:cs typeface="Times New Roman" pitchFamily="18" charset="0"/>
              </a:rPr>
              <a:t>CATEGORIAS DO AMBIENTE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b="1" dirty="0">
                <a:cs typeface="Times New Roman" pitchFamily="18" charset="0"/>
              </a:rPr>
              <a:t>1-    </a:t>
            </a:r>
            <a:r>
              <a:rPr lang="pt-BR" sz="2800" b="1" dirty="0">
                <a:latin typeface="Arial" charset="0"/>
                <a:cs typeface="Times New Roman" pitchFamily="18" charset="0"/>
              </a:rPr>
              <a:t>FUNÇÃO ESTÉTICA</a:t>
            </a:r>
            <a:endParaRPr lang="pt-BR" sz="2800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b="1" dirty="0">
                <a:latin typeface="Arial" charset="0"/>
                <a:cs typeface="Times New Roman" pitchFamily="18" charset="0"/>
              </a:rPr>
              <a:t> </a:t>
            </a:r>
            <a:endParaRPr lang="pt-BR" sz="2800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b="1" dirty="0">
                <a:latin typeface="Arial" charset="0"/>
              </a:rPr>
              <a:t>Primeiro contato – visual</a:t>
            </a: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dirty="0">
                <a:latin typeface="Wingdings" pitchFamily="2" charset="2"/>
                <a:cs typeface="Arial" charset="0"/>
              </a:rPr>
              <a:t>Ø</a:t>
            </a:r>
            <a:r>
              <a:rPr lang="pt-BR" sz="2800" dirty="0">
                <a:cs typeface="Arial" charset="0"/>
              </a:rPr>
              <a:t>    </a:t>
            </a:r>
            <a:r>
              <a:rPr lang="pt-BR" sz="2800" dirty="0">
                <a:latin typeface="Arial" charset="0"/>
                <a:cs typeface="Times New Roman" pitchFamily="18" charset="0"/>
              </a:rPr>
              <a:t>Identifica</a:t>
            </a: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endParaRPr lang="pt-BR" sz="2800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b="1" dirty="0">
                <a:latin typeface="Arial" charset="0"/>
              </a:rPr>
              <a:t>Associações mentais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pt-BR" sz="2800" dirty="0">
                <a:latin typeface="Arial" charset="0"/>
                <a:cs typeface="Times New Roman" pitchFamily="18" charset="0"/>
              </a:rPr>
              <a:t>Reconhece (Cultural, social, econômica 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pt-BR" sz="2800" dirty="0">
                <a:latin typeface="Arial" charset="0"/>
                <a:cs typeface="Times New Roman" pitchFamily="18" charset="0"/>
              </a:rPr>
              <a:t>e juízo de valor)</a:t>
            </a:r>
            <a:endParaRPr lang="pt-BR" sz="2800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b="1" dirty="0">
                <a:latin typeface="Arial" charset="0"/>
                <a:cs typeface="Times New Roman" pitchFamily="18" charset="0"/>
              </a:rPr>
              <a:t> </a:t>
            </a:r>
            <a:endParaRPr lang="pt-BR" sz="2800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Monotype Sorts" pitchFamily="2" charset="2"/>
              <a:buNone/>
            </a:pPr>
            <a:r>
              <a:rPr lang="pt-BR" sz="2800" b="1" dirty="0">
                <a:latin typeface="Arial" charset="0"/>
                <a:cs typeface="Times New Roman" pitchFamily="18" charset="0"/>
              </a:rPr>
              <a:t>2.</a:t>
            </a:r>
            <a:r>
              <a:rPr lang="pt-BR" sz="2800" b="1" dirty="0">
                <a:cs typeface="Times New Roman" pitchFamily="18" charset="0"/>
              </a:rPr>
              <a:t>    </a:t>
            </a:r>
            <a:r>
              <a:rPr lang="pt-BR" sz="2800" b="1" dirty="0">
                <a:latin typeface="Arial" charset="0"/>
                <a:cs typeface="Times New Roman" pitchFamily="18" charset="0"/>
              </a:rPr>
              <a:t>FUNCIONAMENTO</a:t>
            </a:r>
            <a:endParaRPr lang="pt-BR" sz="2800" dirty="0"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pt-BR" sz="1600" b="1" dirty="0">
              <a:latin typeface="Arial" charset="0"/>
            </a:endParaRP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1120</TotalTime>
  <Words>137</Words>
  <Application>Microsoft Office PowerPoint</Application>
  <PresentationFormat>Apresentação na tela (4:3)</PresentationFormat>
  <Paragraphs>58</Paragraphs>
  <Slides>21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21</vt:i4>
      </vt:variant>
    </vt:vector>
  </HeadingPairs>
  <TitlesOfParts>
    <vt:vector size="29" baseType="lpstr">
      <vt:lpstr>Arial</vt:lpstr>
      <vt:lpstr>Calibri</vt:lpstr>
      <vt:lpstr>Monotype Sorts</vt:lpstr>
      <vt:lpstr>Tw Cen MT</vt:lpstr>
      <vt:lpstr>Wingdings</vt:lpstr>
      <vt:lpstr>Wingdings 2</vt:lpstr>
      <vt:lpstr>Wingdings 3</vt:lpstr>
      <vt:lpstr>Mediano</vt:lpstr>
      <vt:lpstr>Ambiente na Educação Infantil</vt:lpstr>
      <vt:lpstr>Em dupla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CATEGORIAS DO AMBIENTE</vt:lpstr>
      <vt:lpstr>QUAL A DIFERENÇA ENTRE ESPAÇO E AMBIENTE?  </vt:lpstr>
      <vt:lpstr>O que o ambiente deve promover na  Educação Infantil?  </vt:lpstr>
      <vt:lpstr>Discussão: Arranjo espacial   </vt:lpstr>
      <vt:lpstr>Arranjo fechado</vt:lpstr>
      <vt:lpstr>Arranjo  Aberta</vt:lpstr>
      <vt:lpstr>Arranjo semi-aberta </vt:lpstr>
      <vt:lpstr>Arranjo semi-aberta </vt:lpstr>
      <vt:lpstr>Importância do espelho </vt:lpstr>
      <vt:lpstr>Promover a sensibilidade estética</vt:lpstr>
      <vt:lpstr>Elementos da cultura</vt:lpstr>
      <vt:lpstr>Campo de experiência Fixo no ambiente - Proposta diversa e simultânea 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Rose</dc:creator>
  <cp:lastModifiedBy>Cassia Yuka yamazaki</cp:lastModifiedBy>
  <cp:revision>18</cp:revision>
  <dcterms:created xsi:type="dcterms:W3CDTF">2016-09-15T14:12:48Z</dcterms:created>
  <dcterms:modified xsi:type="dcterms:W3CDTF">2019-06-11T20:15:46Z</dcterms:modified>
</cp:coreProperties>
</file>