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80" r:id="rId2"/>
    <p:sldId id="291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303" r:id="rId11"/>
    <p:sldId id="304" r:id="rId12"/>
    <p:sldId id="275" r:id="rId13"/>
    <p:sldId id="278" r:id="rId14"/>
    <p:sldId id="282" r:id="rId15"/>
    <p:sldId id="305" r:id="rId16"/>
    <p:sldId id="279" r:id="rId17"/>
    <p:sldId id="285" r:id="rId18"/>
    <p:sldId id="284" r:id="rId19"/>
    <p:sldId id="286" r:id="rId20"/>
    <p:sldId id="281" r:id="rId21"/>
    <p:sldId id="292" r:id="rId22"/>
    <p:sldId id="295" r:id="rId23"/>
    <p:sldId id="296" r:id="rId24"/>
    <p:sldId id="297" r:id="rId25"/>
    <p:sldId id="299" r:id="rId26"/>
    <p:sldId id="300" r:id="rId27"/>
    <p:sldId id="293" r:id="rId28"/>
    <p:sldId id="287" r:id="rId29"/>
    <p:sldId id="294" r:id="rId30"/>
    <p:sldId id="301" r:id="rId31"/>
    <p:sldId id="302" r:id="rId32"/>
    <p:sldId id="276" r:id="rId3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5" autoAdjust="0"/>
    <p:restoredTop sz="90103" autoAdjust="0"/>
  </p:normalViewPr>
  <p:slideViewPr>
    <p:cSldViewPr>
      <p:cViewPr>
        <p:scale>
          <a:sx n="66" d="100"/>
          <a:sy n="66" d="100"/>
        </p:scale>
        <p:origin x="-1368" y="96"/>
      </p:cViewPr>
      <p:guideLst>
        <p:guide orient="horz" pos="2160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7B5C33-E37C-4AF8-8E2F-53B12CF7D9A3}" type="datetimeFigureOut">
              <a:rPr lang="pt-BR" smtClean="0"/>
              <a:t>30/05/2019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654F9-59BB-4A54-BF0C-79ECFB5D741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7828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654F9-59BB-4A54-BF0C-79ECFB5D7416}" type="slidenum">
              <a:rPr lang="pt-BR" smtClean="0">
                <a:solidFill>
                  <a:prstClr val="black"/>
                </a:solidFill>
              </a:rPr>
              <a:pPr/>
              <a:t>16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12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654F9-59BB-4A54-BF0C-79ECFB5D7416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12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9654F9-59BB-4A54-BF0C-79ECFB5D7416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12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t-BR" smtClean="0"/>
              <a:t>Clique para editar o estilo do subtítulo mestre</a:t>
            </a:r>
            <a:endParaRPr lang="en-US"/>
          </a:p>
        </p:txBody>
      </p:sp>
      <p:sp>
        <p:nvSpPr>
          <p:cNvPr id="7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t-BR" altLang="en-US"/>
          </a:p>
        </p:txBody>
      </p:sp>
      <p:sp>
        <p:nvSpPr>
          <p:cNvPr id="10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t-BR" altLang="en-US">
              <a:solidFill>
                <a:srgbClr val="EBDDC3"/>
              </a:solidFill>
            </a:endParaRPr>
          </a:p>
        </p:txBody>
      </p:sp>
      <p:sp>
        <p:nvSpPr>
          <p:cNvPr id="11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348DE3C-E6CB-4FFE-91C0-92E385A2828B}" type="slidenum">
              <a:rPr lang="pt-BR" altLang="en-US">
                <a:solidFill>
                  <a:srgbClr val="EBDDC3"/>
                </a:solidFill>
              </a:rPr>
              <a:pPr>
                <a:defRPr/>
              </a:pPr>
              <a:t>‹nº›</a:t>
            </a:fld>
            <a:endParaRPr lang="pt-BR" alt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14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F45E1-6EAC-4814-96C5-8ABE9D797E59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484763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75F91-CFF4-4EAB-81C5-5B3389377650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129608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4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6B33E-A2DE-4B8D-BC01-FA1FCFCE720F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852928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5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4335B-EE49-4A3F-B821-B4D3968EC6DA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245778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7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4B1BBB8-DB7D-4D7D-A717-2E686E63BEBE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39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6" name="Espaço Reservado para Número de Slide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BACA02F-22EC-48E1-BB56-719BD5DCA5B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7" name="Espaço Reservado para Rodapé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1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7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8" name="Espaço Reservado para Número de Slide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EDB8BA5-1F2C-48AB-BE6B-8979FBDB7CD5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9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4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5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6DB84-F6C9-460F-8FAE-B003CD767507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351452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C9D046A-1D1F-4068-A6B3-9B1EE3917795}" type="slidenum">
              <a:rPr lang="pt-BR" altLang="en-US">
                <a:solidFill>
                  <a:srgbClr val="775F55"/>
                </a:solidFill>
              </a:rPr>
              <a:pPr>
                <a:defRPr/>
              </a:pPr>
              <a:t>‹nº›</a:t>
            </a:fld>
            <a:endParaRPr lang="pt-B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0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6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7" name="Espaço Reservado para Número de Slid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184F6-2FEF-4058-A472-851A6DFF9554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1378682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t-BR" noProof="0" smtClean="0"/>
              <a:t>Clique no ícone para adicionar uma imagem</a:t>
            </a:r>
            <a:endParaRPr lang="en-US" noProof="0" dirty="0"/>
          </a:p>
        </p:txBody>
      </p:sp>
      <p:sp>
        <p:nvSpPr>
          <p:cNvPr id="9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10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8FAB9CA4-2F87-4B46-9C48-3A1A71CE5CBD}" type="slidenum">
              <a:rPr lang="pt-BR" altLang="en-US"/>
              <a:pPr>
                <a:defRPr/>
              </a:pPr>
              <a:t>‹nº›</a:t>
            </a:fld>
            <a:endParaRPr lang="pt-BR" altLang="en-US"/>
          </a:p>
        </p:txBody>
      </p:sp>
      <p:sp>
        <p:nvSpPr>
          <p:cNvPr id="11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04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  <a:endParaRPr lang="en-US" altLang="pt-BR" smtClean="0"/>
          </a:p>
        </p:txBody>
      </p:sp>
      <p:sp>
        <p:nvSpPr>
          <p:cNvPr id="1027" name="Espaço Reservado para Texto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  <a:endParaRPr lang="en-US" altLang="pt-BR" smtClean="0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en-US">
              <a:solidFill>
                <a:srgbClr val="775F55"/>
              </a:solidFill>
            </a:endParaRPr>
          </a:p>
        </p:txBody>
      </p:sp>
      <p:sp>
        <p:nvSpPr>
          <p:cNvPr id="7" name="Retângulo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30EE6E-133C-4E08-89DF-251F813A4F63}" type="slidenum">
              <a:rPr lang="pt-BR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en-US"/>
          </a:p>
        </p:txBody>
      </p:sp>
    </p:spTree>
    <p:extLst>
      <p:ext uri="{BB962C8B-B14F-4D97-AF65-F5344CB8AC3E}">
        <p14:creationId xmlns:p14="http://schemas.microsoft.com/office/powerpoint/2010/main" val="407775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2" Type="http://schemas.openxmlformats.org/officeDocument/2006/relationships/hyperlink" Target="http://upload.wikimedia.org/wikipedia/commons/e/e5/Capa_da_Constitui%C3%A7%C3%A3o_brasileira_de_1988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.br/imgres?q=CAPA+do+ECA&amp;um=1&amp;hl=pt-BR&amp;sa=N&amp;qscrl=1&amp;nord=1&amp;rlz=1T4RNRN_pt-BRBR429BR430&amp;biw=1280&amp;bih=476&amp;tbm=isch&amp;tbnid=qBjPfYoFaxaHdM:&amp;imgrefurl=http://blog.opovo.com.br/educacao/alteracao-no-estatuto-da-crianca-e-adolescente-preve-prestacao-de-servicos-comunitarios/&amp;docid=8TWawb-StEJhJM&amp;imgurl=http://blog3.opovo.com.br/educacao/wp-content/uploads/2009/11/estatuto-da-crianca-e-do-adolescente-300x402.jpg&amp;w=300&amp;h=402&amp;ei=xkQUT6-HL4uftweYwOj-AQ&amp;zoom=1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://www.google.com.br/imgres?q=Lei+9.394/96&amp;um=1&amp;hl=pt-BR&amp;sa=N&amp;qscrl=1&amp;nord=1&amp;rlz=1T4RNRN_pt-BRBR429BR430&amp;biw=1280&amp;bih=476&amp;tbm=isch&amp;tbnid=NntgD13Ev5a1JM:&amp;imgrefurl=http://www.americanas.com.br/produto/7319439/livros/direito/direito/livro-ldb:-lei-9.394/96-lei-de-diretrizes-e-bases-da-educacao-nacional&amp;docid=r6DSrhvfbTIK4M&amp;imgurl=http://img.americanas.com.br/produtos/01/02/item/7319/4/7319439SZ.jpg&amp;w=1000&amp;h=1000&amp;ei=X1YUT-yLKpLDgAfplI39Aw&amp;zoom=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Leitura, discussão, debate e Reflexão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060848"/>
            <a:ext cx="4818181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09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 smtClean="0"/>
              <a:t>O direito de ser criança e ter infância no lar, na escola, na cidade, no bairro e no país </a:t>
            </a:r>
            <a:endParaRPr lang="pt-BR" sz="24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099" y="1939886"/>
            <a:ext cx="5352752" cy="381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24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dirty="0" smtClean="0"/>
              <a:t>Vídeo</a:t>
            </a:r>
            <a:endParaRPr lang="pt-BR" sz="2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Programa diretrizes em 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002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Levantamento dos conhecimentos prévios 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Quais </a:t>
            </a:r>
            <a:r>
              <a:rPr lang="pt-BR" dirty="0"/>
              <a:t>as principais mudanças trazidas pela BNCC na etapa Educação Infantil – creche</a:t>
            </a:r>
            <a:r>
              <a:rPr lang="pt-BR" dirty="0" smtClean="0"/>
              <a:t>?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996" y="4221088"/>
            <a:ext cx="2215054" cy="16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7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Quais as principais mudanças trazidas pela BNCC na etapa Educação </a:t>
            </a: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Infantil? 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pt-BR" dirty="0" smtClean="0"/>
              <a:t>Antes</a:t>
            </a:r>
            <a:endParaRPr lang="pt-BR" dirty="0"/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smtClean="0"/>
              <a:t>Depois</a:t>
            </a:r>
            <a:endParaRPr lang="pt-BR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564904"/>
            <a:ext cx="1865077" cy="315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74607"/>
            <a:ext cx="1209354" cy="203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974607"/>
            <a:ext cx="2020424" cy="150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166388" y="448591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pt-B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37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/>
              <a:t>Experiências /experiência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Crianças </a:t>
            </a:r>
            <a:r>
              <a:rPr lang="pt-BR" dirty="0" smtClean="0"/>
              <a:t>aprendem </a:t>
            </a:r>
            <a:r>
              <a:rPr lang="pt-BR" dirty="0" smtClean="0"/>
              <a:t>e  </a:t>
            </a:r>
            <a:r>
              <a:rPr lang="pt-BR" dirty="0" smtClean="0"/>
              <a:t>desenvolvem </a:t>
            </a:r>
            <a:r>
              <a:rPr lang="pt-BR" dirty="0"/>
              <a:t>quando têm </a:t>
            </a:r>
            <a:r>
              <a:rPr lang="pt-BR" dirty="0" smtClean="0"/>
              <a:t>experiências </a:t>
            </a:r>
          </a:p>
          <a:p>
            <a:endParaRPr lang="pt-BR" dirty="0"/>
          </a:p>
          <a:p>
            <a:r>
              <a:rPr lang="pt-BR" dirty="0" smtClean="0"/>
              <a:t> Escolas Italianas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168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Vídeo 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err="1" smtClean="0"/>
              <a:t>Las</a:t>
            </a:r>
            <a:r>
              <a:rPr lang="pt-BR" dirty="0" smtClean="0"/>
              <a:t> </a:t>
            </a:r>
            <a:r>
              <a:rPr lang="pt-BR" dirty="0" err="1" smtClean="0"/>
              <a:t>escuelas</a:t>
            </a:r>
            <a:r>
              <a:rPr lang="pt-BR" dirty="0" smtClean="0"/>
              <a:t> de </a:t>
            </a:r>
            <a:r>
              <a:rPr lang="pt-BR" dirty="0" err="1" smtClean="0"/>
              <a:t>Reggio</a:t>
            </a:r>
            <a:r>
              <a:rPr lang="pt-BR" dirty="0" smtClean="0"/>
              <a:t> </a:t>
            </a:r>
            <a:r>
              <a:rPr lang="pt-BR" dirty="0" err="1" smtClean="0"/>
              <a:t>Emilia</a:t>
            </a: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92896"/>
            <a:ext cx="5791200" cy="325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2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pt-BR" altLang="pt-BR" sz="2800" b="1" dirty="0" smtClean="0"/>
              <a:t>A palavra experiência </a:t>
            </a:r>
          </a:p>
        </p:txBody>
      </p:sp>
      <p:sp>
        <p:nvSpPr>
          <p:cNvPr id="19459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>
              <a:buNone/>
            </a:pPr>
            <a:endParaRPr lang="pt-BR" altLang="pt-BR" dirty="0" smtClean="0"/>
          </a:p>
          <a:p>
            <a:r>
              <a:rPr lang="pt-BR" altLang="pt-BR" dirty="0" smtClean="0"/>
              <a:t>Resolver problemas práticos</a:t>
            </a:r>
          </a:p>
          <a:p>
            <a:pPr marL="0" indent="0">
              <a:buNone/>
            </a:pPr>
            <a:endParaRPr lang="pt-BR" altLang="pt-BR" dirty="0" smtClean="0"/>
          </a:p>
          <a:p>
            <a:r>
              <a:rPr lang="pt-BR" altLang="pt-BR" dirty="0" smtClean="0"/>
              <a:t>Contornar dificuldades. (Profissional)</a:t>
            </a:r>
          </a:p>
          <a:p>
            <a:pPr marL="0" indent="0">
              <a:buNone/>
            </a:pPr>
            <a:endParaRPr lang="pt-BR" altLang="pt-BR" dirty="0"/>
          </a:p>
          <a:p>
            <a:r>
              <a:rPr lang="pt-BR" altLang="pt-BR" dirty="0" smtClean="0"/>
              <a:t>Campo da ciência (Procedimentos)</a:t>
            </a:r>
          </a:p>
          <a:p>
            <a:endParaRPr lang="pt-BR" altLang="pt-BR" dirty="0"/>
          </a:p>
          <a:p>
            <a:r>
              <a:rPr lang="pt-BR" altLang="pt-BR" dirty="0" smtClean="0"/>
              <a:t>Campo das Artes ( Artistas)</a:t>
            </a:r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 smtClean="0"/>
          </a:p>
          <a:p>
            <a:endParaRPr lang="pt-BR" altLang="pt-BR" dirty="0" smtClean="0"/>
          </a:p>
          <a:p>
            <a:endParaRPr lang="pt-BR" altLang="pt-BR" dirty="0" smtClean="0"/>
          </a:p>
          <a:p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22067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Jorge </a:t>
            </a:r>
            <a:r>
              <a:rPr lang="pt-BR" sz="2800" b="1" dirty="0" err="1" smtClean="0"/>
              <a:t>Larossa</a:t>
            </a:r>
            <a:r>
              <a:rPr lang="pt-BR" sz="2800" b="1" dirty="0" smtClean="0"/>
              <a:t> </a:t>
            </a:r>
            <a:r>
              <a:rPr lang="pt-BR" sz="2800" b="1" dirty="0" err="1" smtClean="0"/>
              <a:t>Bondía</a:t>
            </a:r>
            <a:endParaRPr lang="pt-BR" sz="28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00808"/>
            <a:ext cx="4234879" cy="42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0063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Frases para reflexão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1400" dirty="0" smtClean="0"/>
              <a:t>Notas Sobre a experiência e o saber de experiência</a:t>
            </a:r>
            <a:endParaRPr lang="pt-BR" sz="2800" dirty="0"/>
          </a:p>
        </p:txBody>
      </p:sp>
      <p:sp>
        <p:nvSpPr>
          <p:cNvPr id="19459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pt-BR" altLang="pt-BR" sz="2000" dirty="0" smtClean="0"/>
              <a:t>“experiência é o que nos passa, o que nos acontece, o que nos toca. Não o que se passa, não o que acontece, ou o que não toca. A cada dia se passam muitas coisas, porém, ao mesmo tempo, quase nada acontece   </a:t>
            </a:r>
          </a:p>
          <a:p>
            <a:pPr algn="just"/>
            <a:endParaRPr lang="pt-BR" altLang="pt-BR" sz="2000" dirty="0"/>
          </a:p>
          <a:p>
            <a:pPr algn="just"/>
            <a:r>
              <a:rPr lang="pt-BR" altLang="pt-BR" sz="2000" dirty="0" smtClean="0"/>
              <a:t>“Depois de assistir a uma aula ou a uma conferencia, depois de ter lido um livro ou uma informação, (...) podemos dizer que sabemos coisas que antes não sabíamos, que temos mais informações sobre coisas; mas, ao mesmo tempo, podemos dizer também que nada nos aconteceu, que nada nos tocou (...)</a:t>
            </a:r>
          </a:p>
          <a:p>
            <a:pPr algn="just"/>
            <a:endParaRPr lang="pt-BR" altLang="pt-BR" sz="2000" dirty="0"/>
          </a:p>
          <a:p>
            <a:pPr algn="just"/>
            <a:r>
              <a:rPr lang="pt-BR" altLang="pt-BR" sz="2000" dirty="0" smtClean="0"/>
              <a:t>“</a:t>
            </a:r>
            <a:r>
              <a:rPr lang="pt-BR" altLang="pt-BR" sz="2000" dirty="0"/>
              <a:t>pensar não é somente ‘raciocinar’ ou ‘calcular’ ou ‘argumentar’, (…), mas é sobretudo dar sentido ao que somos e ao que nos acontece”. </a:t>
            </a:r>
          </a:p>
          <a:p>
            <a:pPr marL="0" indent="0">
              <a:buNone/>
            </a:pPr>
            <a:endParaRPr lang="pt-BR" altLang="pt-BR" sz="2000" dirty="0"/>
          </a:p>
          <a:p>
            <a:endParaRPr lang="pt-BR" altLang="pt-BR" sz="2000" dirty="0" smtClean="0"/>
          </a:p>
          <a:p>
            <a:endParaRPr lang="pt-BR" altLang="pt-BR" sz="2000" dirty="0" smtClean="0"/>
          </a:p>
          <a:p>
            <a:endParaRPr lang="pt-BR" altLang="pt-BR" dirty="0" smtClean="0"/>
          </a:p>
          <a:p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8401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Silvana de Oliveira Augusto</a:t>
            </a:r>
            <a:endParaRPr lang="pt-BR" sz="28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844824"/>
            <a:ext cx="3835400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627784" y="6021288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Diferença entre vivenciar e </a:t>
            </a:r>
            <a:r>
              <a:rPr lang="pt-BR" dirty="0" err="1" smtClean="0"/>
              <a:t>experieciar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7877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Apresentação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r>
              <a:rPr lang="pt-BR" dirty="0" smtClean="0"/>
              <a:t>Dinâmica </a:t>
            </a:r>
            <a:endParaRPr lang="pt-BR" dirty="0"/>
          </a:p>
        </p:txBody>
      </p:sp>
      <p:pic>
        <p:nvPicPr>
          <p:cNvPr id="1026" name="Picture 2" descr="https://media2.picsearch.com/is?S1arb8Xt-6PB1qeu4ZT_q5O0kt_OxSKj6lbSfwczbCk&amp;height=2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645024"/>
            <a:ext cx="4516109" cy="282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62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Atividade com pouco ou nenhum desafio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/>
          <a:lstStyle/>
          <a:p>
            <a:r>
              <a:rPr lang="pt-BR" dirty="0" smtClean="0"/>
              <a:t>Ligar pontos</a:t>
            </a:r>
          </a:p>
          <a:p>
            <a:r>
              <a:rPr lang="pt-BR" dirty="0" smtClean="0"/>
              <a:t>Colorir desenhos prontos</a:t>
            </a:r>
          </a:p>
          <a:p>
            <a:r>
              <a:rPr lang="pt-BR" dirty="0" smtClean="0"/>
              <a:t>Carimbar mãozinhas e/ou pezinhos</a:t>
            </a:r>
          </a:p>
          <a:p>
            <a:r>
              <a:rPr lang="pt-BR" dirty="0" smtClean="0"/>
              <a:t>Coordenação motora</a:t>
            </a:r>
          </a:p>
          <a:p>
            <a:r>
              <a:rPr lang="pt-BR" dirty="0" smtClean="0"/>
              <a:t>Preparar para alfabetização</a:t>
            </a:r>
          </a:p>
          <a:p>
            <a:r>
              <a:rPr lang="pt-BR" dirty="0" smtClean="0"/>
              <a:t>Conhecer informações de livros, sem troca com colegas</a:t>
            </a:r>
          </a:p>
          <a:p>
            <a:pPr marL="0" indent="0">
              <a:buNone/>
            </a:pPr>
            <a:r>
              <a:rPr lang="pt-BR" sz="2400" dirty="0" smtClean="0"/>
              <a:t>Enfim: Essas são atividades </a:t>
            </a:r>
            <a:r>
              <a:rPr lang="pt-BR" sz="2400" dirty="0"/>
              <a:t>que passam pelas crianças sem deixar marcas, sem transforma-las e, especialmente, sem de fato ensina-las…. </a:t>
            </a:r>
            <a:endParaRPr lang="pt-BR" sz="2400" dirty="0" smtClean="0"/>
          </a:p>
        </p:txBody>
      </p:sp>
    </p:spTree>
    <p:extLst>
      <p:ext uri="{BB962C8B-B14F-4D97-AF65-F5344CB8AC3E}">
        <p14:creationId xmlns:p14="http://schemas.microsoft.com/office/powerpoint/2010/main" val="400815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Em suma</a:t>
            </a:r>
          </a:p>
        </p:txBody>
      </p:sp>
      <p:sp>
        <p:nvSpPr>
          <p:cNvPr id="19459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pt-BR" altLang="pt-BR" dirty="0" smtClean="0"/>
              <a:t>Visão de desenvolvimento e aprendizagem Infantil preconizada pela Base Nacional</a:t>
            </a:r>
          </a:p>
          <a:p>
            <a:pPr marL="0" indent="0">
              <a:buNone/>
            </a:pPr>
            <a:endParaRPr lang="pt-BR" altLang="pt-BR" dirty="0"/>
          </a:p>
          <a:p>
            <a:pPr marL="0" indent="0">
              <a:buNone/>
            </a:pPr>
            <a:r>
              <a:rPr lang="pt-BR" altLang="pt-BR" dirty="0" smtClean="0"/>
              <a:t>Para que a criança viva de fato experiência de aprendizagem é preciso </a:t>
            </a:r>
            <a:r>
              <a:rPr lang="pt-BR" altLang="pt-BR" dirty="0" smtClean="0">
                <a:solidFill>
                  <a:srgbClr val="00B0F0"/>
                </a:solidFill>
              </a:rPr>
              <a:t>mobilizar sua curiosidade e interesse</a:t>
            </a:r>
            <a:r>
              <a:rPr lang="pt-BR" altLang="pt-BR" dirty="0" smtClean="0"/>
              <a:t>. Desta forma, a experiência será significativa e </a:t>
            </a:r>
            <a:r>
              <a:rPr lang="pt-BR" altLang="pt-BR" dirty="0" smtClean="0">
                <a:solidFill>
                  <a:srgbClr val="00B0F0"/>
                </a:solidFill>
              </a:rPr>
              <a:t>promoverá marcas internas</a:t>
            </a:r>
            <a:r>
              <a:rPr lang="pt-BR" altLang="pt-BR" dirty="0" smtClean="0"/>
              <a:t>, podendo ser relacionadas com outras aprendizagens e </a:t>
            </a:r>
            <a:r>
              <a:rPr lang="pt-BR" altLang="pt-BR" dirty="0" smtClean="0">
                <a:solidFill>
                  <a:srgbClr val="00B0F0"/>
                </a:solidFill>
              </a:rPr>
              <a:t>utilizadas em outros situações.  </a:t>
            </a:r>
            <a:endParaRPr lang="pt-BR" altLang="pt-BR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pt-BR" altLang="pt-BR" dirty="0" smtClean="0"/>
          </a:p>
        </p:txBody>
      </p:sp>
    </p:spTree>
    <p:extLst>
      <p:ext uri="{BB962C8B-B14F-4D97-AF65-F5344CB8AC3E}">
        <p14:creationId xmlns:p14="http://schemas.microsoft.com/office/powerpoint/2010/main" val="226653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Educação Ambiental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5" descr="Berçário Tarde (9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789107"/>
            <a:ext cx="6336704" cy="416064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4194016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351840" cy="990600"/>
          </a:xfrm>
        </p:spPr>
        <p:txBody>
          <a:bodyPr/>
          <a:lstStyle/>
          <a:p>
            <a:r>
              <a:rPr lang="pt-BR" sz="2800" b="1" dirty="0"/>
              <a:t>Depoimento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1560" y="1412776"/>
            <a:ext cx="8153400" cy="4495800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	 Um </a:t>
            </a:r>
            <a:r>
              <a:rPr lang="pt-BR" dirty="0"/>
              <a:t>grupo de estudantes do Ensino Médio precisava encontrar uma temática para apresentar na semana cultural do colégio.  	Foram vários dias de busca, até que uma das alunas sugeriu: “Vamos fazer um estudo sobre a </a:t>
            </a:r>
            <a:r>
              <a:rPr lang="pt-BR" dirty="0" smtClean="0"/>
              <a:t>Compostagem. </a:t>
            </a:r>
            <a:r>
              <a:rPr lang="pt-BR" dirty="0"/>
              <a:t>Lembro-me que na Creche onde </a:t>
            </a:r>
            <a:r>
              <a:rPr lang="pt-BR" dirty="0" smtClean="0"/>
              <a:t>eu frequentava fazíamos esse trabalho”. </a:t>
            </a:r>
            <a:endParaRPr lang="pt-BR" dirty="0"/>
          </a:p>
          <a:p>
            <a:pPr marL="0" indent="0">
              <a:buNone/>
            </a:pPr>
            <a:r>
              <a:rPr lang="pt-BR" dirty="0" smtClean="0"/>
              <a:t>	O </a:t>
            </a:r>
            <a:r>
              <a:rPr lang="pt-BR" dirty="0"/>
              <a:t>grupo  marcou uma visita e fez a pesquisa sobre </a:t>
            </a:r>
            <a:r>
              <a:rPr lang="pt-BR" dirty="0" smtClean="0"/>
              <a:t>Meio </a:t>
            </a:r>
            <a:r>
              <a:rPr lang="pt-BR" dirty="0"/>
              <a:t>Ambiente na Creche/Pré-Escola Oeste. </a:t>
            </a:r>
            <a:r>
              <a:rPr lang="pt-BR" dirty="0" smtClean="0"/>
              <a:t>Acredite: O </a:t>
            </a:r>
            <a:r>
              <a:rPr lang="pt-BR" dirty="0"/>
              <a:t>trabalho foi avaliado como um dos melhores do colégio. </a:t>
            </a:r>
          </a:p>
        </p:txBody>
      </p:sp>
    </p:spTree>
    <p:extLst>
      <p:ext uri="{BB962C8B-B14F-4D97-AF65-F5344CB8AC3E}">
        <p14:creationId xmlns:p14="http://schemas.microsoft.com/office/powerpoint/2010/main" val="2392468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/>
              <a:t>Aprender com ricas experiências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2" descr="C:\Users\Rose\Desktop\fotos\FEBRACE\PB19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556792"/>
            <a:ext cx="4884183" cy="366313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2123728" y="5517232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FEBRACE- Feira Brasileira de Ciência e Engenharia</a:t>
            </a:r>
          </a:p>
        </p:txBody>
      </p:sp>
    </p:spTree>
    <p:extLst>
      <p:ext uri="{BB962C8B-B14F-4D97-AF65-F5344CB8AC3E}">
        <p14:creationId xmlns:p14="http://schemas.microsoft.com/office/powerpoint/2010/main" val="3405051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Leitura do texto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pPr marL="0" indent="0">
              <a:buNone/>
            </a:pPr>
            <a:r>
              <a:rPr lang="pt-BR" dirty="0" smtClean="0"/>
              <a:t>Salto </a:t>
            </a:r>
            <a:r>
              <a:rPr lang="pt-BR" dirty="0"/>
              <a:t>para o futuro</a:t>
            </a:r>
          </a:p>
          <a:p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Texto </a:t>
            </a:r>
            <a:r>
              <a:rPr lang="pt-BR" dirty="0"/>
              <a:t>2 - A experiência de aprender na Educação Infantil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6342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Caminhos e possibilidades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567" y="2060848"/>
            <a:ext cx="4816475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2140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Direito de aprendizagem e desenvolvimento na Educação Infantil </a:t>
            </a:r>
            <a:r>
              <a:rPr lang="pt-BR" sz="1800" b="1" dirty="0" smtClean="0"/>
              <a:t>BN- 38</a:t>
            </a:r>
            <a:endParaRPr lang="pt-BR" sz="1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Conviver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Brincar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Participar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Explorar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Expressar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Conhecer-se</a:t>
            </a:r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1411874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800" b="1" dirty="0" smtClean="0"/>
              <a:t>Campo de experiências BN</a:t>
            </a:r>
            <a:br>
              <a:rPr lang="pt-BR" sz="2800" b="1" dirty="0" smtClean="0"/>
            </a:br>
            <a:r>
              <a:rPr lang="pt-BR" sz="2800" b="1" dirty="0" smtClean="0"/>
              <a:t>Leitura </a:t>
            </a:r>
            <a:r>
              <a:rPr lang="pt-BR" sz="1800" b="1" dirty="0" smtClean="0"/>
              <a:t>(</a:t>
            </a:r>
            <a:r>
              <a:rPr lang="pt-BR" sz="1800" b="1" dirty="0" err="1" smtClean="0"/>
              <a:t>pags</a:t>
            </a:r>
            <a:r>
              <a:rPr lang="pt-BR" sz="1800" b="1" dirty="0" smtClean="0"/>
              <a:t>- 38 a 41)</a:t>
            </a:r>
            <a:endParaRPr lang="pt-BR" sz="1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O eu, o outro e o nós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Corpo gestos e movimentos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 Traços, sons, cores e formas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Escuta, fala, pensamento e imaginação</a:t>
            </a:r>
          </a:p>
          <a:p>
            <a:pPr marL="514350" indent="-514350">
              <a:buFont typeface="+mj-lt"/>
              <a:buAutoNum type="arabicPeriod"/>
            </a:pPr>
            <a:r>
              <a:rPr lang="pt-BR" sz="4000" dirty="0" smtClean="0"/>
              <a:t>Espaços, tempos, quantidades, relações e transformações</a:t>
            </a:r>
          </a:p>
          <a:p>
            <a:pPr marL="0" indent="0">
              <a:buNone/>
            </a:pPr>
            <a:endParaRPr lang="pt-BR" sz="4000" dirty="0"/>
          </a:p>
          <a:p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238948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Função do </a:t>
            </a:r>
            <a:r>
              <a:rPr lang="pt-BR" sz="3200" b="1" dirty="0" smtClean="0"/>
              <a:t>professor</a:t>
            </a:r>
            <a:endParaRPr lang="pt-BR" sz="32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Refletir </a:t>
            </a:r>
          </a:p>
          <a:p>
            <a:r>
              <a:rPr lang="pt-BR" dirty="0" smtClean="0"/>
              <a:t>Selecionar</a:t>
            </a:r>
          </a:p>
          <a:p>
            <a:r>
              <a:rPr lang="pt-BR" dirty="0" smtClean="0"/>
              <a:t>Organizar</a:t>
            </a:r>
          </a:p>
          <a:p>
            <a:r>
              <a:rPr lang="pt-BR" dirty="0" smtClean="0"/>
              <a:t>Planejar</a:t>
            </a:r>
          </a:p>
          <a:p>
            <a:r>
              <a:rPr lang="pt-BR" dirty="0" smtClean="0"/>
              <a:t>Mediar</a:t>
            </a:r>
          </a:p>
          <a:p>
            <a:r>
              <a:rPr lang="pt-BR" dirty="0" smtClean="0"/>
              <a:t>Monitorar um conjunto de práticas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23461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Sujeito Criança</a:t>
            </a:r>
          </a:p>
        </p:txBody>
      </p:sp>
      <p:pic>
        <p:nvPicPr>
          <p:cNvPr id="13315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87513"/>
            <a:ext cx="3335337" cy="20415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5" descr="G3 MANHÃ (10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27475"/>
            <a:ext cx="3311525" cy="24463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70050"/>
            <a:ext cx="3554412" cy="470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17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 smtClean="0"/>
              <a:t>Falar no Universos da Educação</a:t>
            </a:r>
            <a:endParaRPr lang="pt-BR" sz="24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 smtClean="0"/>
          </a:p>
          <a:p>
            <a:pPr marL="0" indent="0" algn="ctr">
              <a:buNone/>
            </a:pPr>
            <a:r>
              <a:rPr lang="pt-BR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Eu já faço isso!!!!!!!!!!!!</a:t>
            </a:r>
            <a:endParaRPr lang="pt-BR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1283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Ajudar os profissionais a compreender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7" y="2204864"/>
            <a:ext cx="51149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3995936" y="5942260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Criança</a:t>
            </a: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129178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800" b="1" dirty="0" smtClean="0"/>
              <a:t>Professora</a:t>
            </a:r>
            <a:endParaRPr lang="pt-BR" sz="28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t-BR" dirty="0"/>
              <a:t>O corpo da professora é como se fosse um livro para as crianças, com as páginas compostas por sua voz, seu som, sua palavra, seu jeito, seu gesto, seu olhar, seu toque, sua expressão e seu </a:t>
            </a:r>
            <a:r>
              <a:rPr lang="pt-BR" dirty="0" smtClean="0"/>
              <a:t>colo, sua escuta, </a:t>
            </a:r>
            <a:r>
              <a:rPr lang="pt-BR" dirty="0"/>
              <a:t>oferecendo </a:t>
            </a:r>
            <a:r>
              <a:rPr lang="pt-BR" dirty="0" smtClean="0"/>
              <a:t>informações, conhecimentos e experiências </a:t>
            </a:r>
            <a:r>
              <a:rPr lang="pt-BR" dirty="0"/>
              <a:t>sobre o mundo e sobre </a:t>
            </a:r>
            <a:r>
              <a:rPr lang="pt-BR" dirty="0" smtClean="0"/>
              <a:t>ela mesma</a:t>
            </a:r>
            <a:r>
              <a:rPr lang="pt-BR" dirty="0"/>
              <a:t>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471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Sujeito Histórico</a:t>
            </a:r>
            <a:r>
              <a:rPr lang="pt-BR" altLang="pt-BR" b="1" dirty="0" smtClean="0"/>
              <a:t> </a:t>
            </a:r>
          </a:p>
        </p:txBody>
      </p:sp>
      <p:pic>
        <p:nvPicPr>
          <p:cNvPr id="14339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844824"/>
            <a:ext cx="3805237" cy="25415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974" y="3356992"/>
            <a:ext cx="39878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0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História pessoal e coletiva</a:t>
            </a:r>
          </a:p>
        </p:txBody>
      </p:sp>
      <p:sp>
        <p:nvSpPr>
          <p:cNvPr id="1536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endParaRPr lang="pt-BR" altLang="pt-BR" smtClean="0"/>
          </a:p>
        </p:txBody>
      </p:sp>
      <p:pic>
        <p:nvPicPr>
          <p:cNvPr id="15364" name="Picture 7" descr="Envie sua foto com sua avó (Foto: Banco de Imagens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692275"/>
            <a:ext cx="2613025" cy="215900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Imagem 4" descr="http://www.crescerphd.com.br/site/wp-content/uploads/2011/06/DSC0259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4005263"/>
            <a:ext cx="3357562" cy="2520950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Espaço Reservado para Conteúdo 6" descr="http://2.bp.blogspot.com/--OzOZjmPpiE/Tz6_MtynPnI/AAAAAAAAAQw/hXzC1aG2md8/s1600/criancas_a_brincar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005263"/>
            <a:ext cx="3743325" cy="2519362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9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Sujeito de direito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pt-BR" dirty="0" smtClean="0"/>
              <a:t>  1988                         1996                   2000</a:t>
            </a:r>
          </a:p>
          <a:p>
            <a:pPr marL="0" indent="0">
              <a:buFont typeface="Wingdings" pitchFamily="2" charset="2"/>
              <a:buNone/>
              <a:defRPr/>
            </a:pPr>
            <a:endParaRPr lang="pt-BR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pt-BR" dirty="0" smtClean="0"/>
          </a:p>
          <a:p>
            <a:pPr>
              <a:defRPr/>
            </a:pPr>
            <a:endParaRPr lang="pt-BR" dirty="0"/>
          </a:p>
        </p:txBody>
      </p:sp>
      <p:pic>
        <p:nvPicPr>
          <p:cNvPr id="16388" name="Picture 5" descr="Ficheiro:Capa da Constituição brasileira de 1988.jpg">
            <a:hlinkClick r:id="rId2"/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2398713"/>
            <a:ext cx="1800225" cy="2517775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rg_hi" descr="ANd9GcRvLd9_Z-n_o8kknoVWMgrTCSyBfrXUysn0Wej5zFB2yS75Tdhw">
            <a:hlinkClick r:id="rId4"/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r="14783"/>
          <a:stretch>
            <a:fillRect/>
          </a:stretch>
        </p:blipFill>
        <p:spPr bwMode="auto">
          <a:xfrm>
            <a:off x="3663950" y="2349500"/>
            <a:ext cx="1800225" cy="2519363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rg_hi" descr="ANd9GcSkY3EGJyYNvnJtCissdOlYcRmNyqFtxd0r2uWtvIRfAe0NFjg5">
            <a:hlinkClick r:id="rId6"/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38" y="2354263"/>
            <a:ext cx="1800225" cy="2519362"/>
          </a:xfrm>
          <a:prstGeom prst="rect">
            <a:avLst/>
          </a:prstGeom>
          <a:noFill/>
          <a:ln w="1270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89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Reconhecimento da Educação Infantil! 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pt-BR" dirty="0" smtClean="0"/>
              <a:t>O atendimento em Creches e Pré-escolas como direito social das crianças se firma na Constituição de 1988, como reconhecimento da Educação Infantil como dever do Estado com a Educação.</a:t>
            </a:r>
          </a:p>
          <a:p>
            <a:pPr>
              <a:defRPr/>
            </a:pPr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59" y="3645024"/>
            <a:ext cx="118461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74564" y="5589240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Emenda Constitucional de nº 59/2009 -  4 aos 17 anos  obrigatoriedade.</a:t>
            </a:r>
          </a:p>
          <a:p>
            <a:r>
              <a:rPr lang="pt-BR" dirty="0" smtClean="0"/>
              <a:t>LDB em 2013 – obrigatoriedade da matricula 4 e 5 anos em instituições de Educação Infantil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296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altLang="pt-BR" sz="2800" b="1" dirty="0" smtClean="0"/>
              <a:t>Reflexão de Cunho Educacional e Legal</a:t>
            </a:r>
          </a:p>
        </p:txBody>
      </p:sp>
      <p:grpSp>
        <p:nvGrpSpPr>
          <p:cNvPr id="18435" name="Group 20"/>
          <p:cNvGrpSpPr>
            <a:grpSpLocks/>
          </p:cNvGrpSpPr>
          <p:nvPr/>
        </p:nvGrpSpPr>
        <p:grpSpPr bwMode="auto">
          <a:xfrm>
            <a:off x="179388" y="1649412"/>
            <a:ext cx="1543050" cy="2522538"/>
            <a:chOff x="577" y="1027"/>
            <a:chExt cx="972" cy="1589"/>
          </a:xfrm>
        </p:grpSpPr>
        <p:sp>
          <p:nvSpPr>
            <p:cNvPr id="5" name="Text Box 11"/>
            <p:cNvSpPr txBox="1">
              <a:spLocks noChangeArrowheads="1"/>
            </p:cNvSpPr>
            <p:nvPr/>
          </p:nvSpPr>
          <p:spPr bwMode="auto">
            <a:xfrm>
              <a:off x="766" y="2385"/>
              <a:ext cx="59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1996</a:t>
              </a:r>
            </a:p>
          </p:txBody>
        </p:sp>
        <p:pic>
          <p:nvPicPr>
            <p:cNvPr id="18448" name="Picture 17" descr="420258_294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0" b="4788"/>
            <a:stretch>
              <a:fillRect/>
            </a:stretch>
          </p:blipFill>
          <p:spPr bwMode="auto">
            <a:xfrm>
              <a:off x="577" y="1027"/>
              <a:ext cx="972" cy="1360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43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8115" y="1651748"/>
            <a:ext cx="1554162" cy="2176462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extLst/>
        </p:spPr>
      </p:pic>
      <p:grpSp>
        <p:nvGrpSpPr>
          <p:cNvPr id="18437" name="Group 21"/>
          <p:cNvGrpSpPr>
            <a:grpSpLocks/>
          </p:cNvGrpSpPr>
          <p:nvPr/>
        </p:nvGrpSpPr>
        <p:grpSpPr bwMode="auto">
          <a:xfrm>
            <a:off x="3779912" y="1649413"/>
            <a:ext cx="1611238" cy="2643188"/>
            <a:chOff x="2389" y="1934"/>
            <a:chExt cx="972" cy="1591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578" y="3294"/>
              <a:ext cx="59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2006</a:t>
              </a:r>
            </a:p>
          </p:txBody>
        </p:sp>
        <p:pic>
          <p:nvPicPr>
            <p:cNvPr id="18446" name="Picture 18" descr="parmetros-de-qualidade-para-a-educao-infantil-vol-1-1-72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" y="1934"/>
              <a:ext cx="972" cy="1360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38" name="Group 22"/>
          <p:cNvGrpSpPr>
            <a:grpSpLocks/>
          </p:cNvGrpSpPr>
          <p:nvPr/>
        </p:nvGrpSpPr>
        <p:grpSpPr bwMode="auto">
          <a:xfrm>
            <a:off x="5580112" y="1649413"/>
            <a:ext cx="1615058" cy="2626878"/>
            <a:chOff x="3509" y="2335"/>
            <a:chExt cx="972" cy="1594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3673" y="3698"/>
              <a:ext cx="59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2009</a:t>
              </a:r>
            </a:p>
          </p:txBody>
        </p:sp>
        <p:pic>
          <p:nvPicPr>
            <p:cNvPr id="18444" name="Picture 15" descr="indicadoresedinfantil01"/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9" y="2335"/>
              <a:ext cx="972" cy="1360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439" name="Group 23"/>
          <p:cNvGrpSpPr>
            <a:grpSpLocks/>
          </p:cNvGrpSpPr>
          <p:nvPr/>
        </p:nvGrpSpPr>
        <p:grpSpPr bwMode="auto">
          <a:xfrm>
            <a:off x="7380312" y="1681910"/>
            <a:ext cx="1543050" cy="2513012"/>
            <a:chOff x="4628" y="2618"/>
            <a:chExt cx="972" cy="1583"/>
          </a:xfrm>
        </p:grpSpPr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4848" y="3970"/>
              <a:ext cx="59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pt-BR" b="1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charset="0"/>
                </a:rPr>
                <a:t>2010</a:t>
              </a:r>
            </a:p>
          </p:txBody>
        </p:sp>
        <p:pic>
          <p:nvPicPr>
            <p:cNvPr id="18442" name="Picture 16" descr="diretrizes-curriculares-educao-infantil-2012-1-638"/>
            <p:cNvPicPr preferRelativeResize="0"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" t="1575" r="2600" b="1259"/>
            <a:stretch>
              <a:fillRect/>
            </a:stretch>
          </p:blipFill>
          <p:spPr bwMode="auto">
            <a:xfrm>
              <a:off x="4628" y="2618"/>
              <a:ext cx="972" cy="1360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440" name="CaixaDeTexto 6"/>
          <p:cNvSpPr txBox="1">
            <a:spLocks noChangeArrowheads="1"/>
          </p:cNvSpPr>
          <p:nvPr/>
        </p:nvSpPr>
        <p:spPr bwMode="auto">
          <a:xfrm>
            <a:off x="2339752" y="3938588"/>
            <a:ext cx="1152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 eaLnBrk="0" hangingPunct="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 sz="26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 eaLnBrk="0" hangingPunct="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 eaLnBrk="0" hangingPunct="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pt-BR" altLang="pt-BR" sz="1800" b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1998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87" y="4588104"/>
            <a:ext cx="2316163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779912" y="6320067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907703" y="1692225"/>
            <a:ext cx="1584574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 smtClean="0"/>
              <a:t>Diretrizes curriculares Nacional para Educação Infantil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0" y="4781524"/>
            <a:ext cx="2466555" cy="134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604901" y="6308245"/>
            <a:ext cx="175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2015</a:t>
            </a:r>
            <a:r>
              <a:rPr lang="pt-BR" dirty="0" smtClean="0"/>
              <a:t> - </a:t>
            </a:r>
            <a:endParaRPr lang="pt-B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849" y="4529623"/>
            <a:ext cx="1414463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51" y="4530694"/>
            <a:ext cx="1391252" cy="18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775" y="3284538"/>
            <a:ext cx="156686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6387640" y="6469903"/>
            <a:ext cx="214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              2018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281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pt-BR" altLang="pt-BR" sz="2800" dirty="0" smtClean="0"/>
              <a:t> </a:t>
            </a:r>
            <a:r>
              <a:rPr lang="pt-BR" altLang="pt-BR" sz="2400" b="1" dirty="0" smtClean="0"/>
              <a:t>Respeito à criança e à infância extra muros da escola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071" y="1605964"/>
            <a:ext cx="1903489" cy="24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293096"/>
            <a:ext cx="2592288" cy="218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2592288" cy="480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8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o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2561</TotalTime>
  <Words>674</Words>
  <Application>Microsoft Office PowerPoint</Application>
  <PresentationFormat>Apresentação na tela (4:3)</PresentationFormat>
  <Paragraphs>129</Paragraphs>
  <Slides>32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33" baseType="lpstr">
      <vt:lpstr>Mediano</vt:lpstr>
      <vt:lpstr>Leitura, discussão, debate e Reflexão</vt:lpstr>
      <vt:lpstr>Apresentação</vt:lpstr>
      <vt:lpstr>Sujeito Criança</vt:lpstr>
      <vt:lpstr>Sujeito Histórico </vt:lpstr>
      <vt:lpstr>História pessoal e coletiva</vt:lpstr>
      <vt:lpstr>Sujeito de direito</vt:lpstr>
      <vt:lpstr>Reconhecimento da Educação Infantil! </vt:lpstr>
      <vt:lpstr>Reflexão de Cunho Educacional e Legal</vt:lpstr>
      <vt:lpstr> Respeito à criança e à infância extra muros da escola</vt:lpstr>
      <vt:lpstr>O direito de ser criança e ter infância no lar, na escola, na cidade, no bairro e no país </vt:lpstr>
      <vt:lpstr>Vídeo</vt:lpstr>
      <vt:lpstr>Levantamento dos conhecimentos prévios </vt:lpstr>
      <vt:lpstr>Quais as principais mudanças trazidas pela BNCC na etapa Educação Infantil?  </vt:lpstr>
      <vt:lpstr>Experiências /experiência</vt:lpstr>
      <vt:lpstr>Vídeo </vt:lpstr>
      <vt:lpstr>A palavra experiência </vt:lpstr>
      <vt:lpstr>Jorge Larossa Bondía</vt:lpstr>
      <vt:lpstr>Frases para reflexão Notas Sobre a experiência e o saber de experiência</vt:lpstr>
      <vt:lpstr>Silvana de Oliveira Augusto</vt:lpstr>
      <vt:lpstr>Atividade com pouco ou nenhum desafio</vt:lpstr>
      <vt:lpstr>Em suma</vt:lpstr>
      <vt:lpstr>Educação Ambiental</vt:lpstr>
      <vt:lpstr>Depoimento</vt:lpstr>
      <vt:lpstr>Aprender com ricas experiências</vt:lpstr>
      <vt:lpstr>Leitura do texto</vt:lpstr>
      <vt:lpstr>Caminhos e possibilidades</vt:lpstr>
      <vt:lpstr>Direito de aprendizagem e desenvolvimento na Educação Infantil BN- 38</vt:lpstr>
      <vt:lpstr>Campo de experiências BN Leitura (pags- 38 a 41)</vt:lpstr>
      <vt:lpstr>Função do professor</vt:lpstr>
      <vt:lpstr>Falar no Universos da Educação</vt:lpstr>
      <vt:lpstr>Ajudar os profissionais a compreender</vt:lpstr>
      <vt:lpstr>Professora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Rose</dc:creator>
  <cp:lastModifiedBy>Rose</cp:lastModifiedBy>
  <cp:revision>67</cp:revision>
  <dcterms:created xsi:type="dcterms:W3CDTF">2019-01-04T16:01:30Z</dcterms:created>
  <dcterms:modified xsi:type="dcterms:W3CDTF">2019-05-30T10:30:23Z</dcterms:modified>
</cp:coreProperties>
</file>