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notesMasterIdLst>
    <p:notesMasterId r:id="rId8"/>
  </p:notesMasterIdLst>
  <p:sldIdLst>
    <p:sldId id="256" r:id="rId2"/>
    <p:sldId id="257" r:id="rId3"/>
    <p:sldId id="261" r:id="rId4"/>
    <p:sldId id="262" r:id="rId5"/>
    <p:sldId id="258"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202" autoAdjust="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20FA5-8A67-44FA-B173-52987A6A8E72}" type="doc">
      <dgm:prSet loTypeId="urn:microsoft.com/office/officeart/2005/8/layout/bList2" loCatId="picture" qsTypeId="urn:microsoft.com/office/officeart/2005/8/quickstyle/simple1" qsCatId="simple" csTypeId="urn:microsoft.com/office/officeart/2005/8/colors/accent1_2" csCatId="accent1" phldr="1"/>
      <dgm:spPr/>
    </dgm:pt>
    <dgm:pt modelId="{C1EE412A-5395-45CC-9F8E-9E3CDE520757}">
      <dgm:prSet phldrT="[Texto]"/>
      <dgm:spPr/>
      <dgm:t>
        <a:bodyPr/>
        <a:lstStyle/>
        <a:p>
          <a:r>
            <a:rPr lang="pt-BR" dirty="0"/>
            <a:t>criança</a:t>
          </a:r>
        </a:p>
      </dgm:t>
    </dgm:pt>
    <dgm:pt modelId="{A4C8CB91-5C7F-4CA2-AC48-BDF6B53F2E82}" type="parTrans" cxnId="{FDE7ED2B-2A83-43A3-9042-A9E0714D7C47}">
      <dgm:prSet/>
      <dgm:spPr/>
      <dgm:t>
        <a:bodyPr/>
        <a:lstStyle/>
        <a:p>
          <a:endParaRPr lang="pt-BR"/>
        </a:p>
      </dgm:t>
    </dgm:pt>
    <dgm:pt modelId="{9E7AD7BE-30D9-4B36-88EF-0C6A5FDD292D}" type="sibTrans" cxnId="{FDE7ED2B-2A83-43A3-9042-A9E0714D7C47}">
      <dgm:prSet/>
      <dgm:spPr/>
      <dgm:t>
        <a:bodyPr/>
        <a:lstStyle/>
        <a:p>
          <a:endParaRPr lang="pt-BR"/>
        </a:p>
      </dgm:t>
    </dgm:pt>
    <dgm:pt modelId="{5DBEF0DC-F6B0-408F-8152-4BFDE9A8E4A5}">
      <dgm:prSet phldrT="[Texto]"/>
      <dgm:spPr/>
      <dgm:t>
        <a:bodyPr/>
        <a:lstStyle/>
        <a:p>
          <a:r>
            <a:rPr lang="pt-BR" dirty="0"/>
            <a:t>infância</a:t>
          </a:r>
        </a:p>
      </dgm:t>
    </dgm:pt>
    <dgm:pt modelId="{CD7C435C-8846-429D-9A29-B8C33D652CBF}" type="parTrans" cxnId="{A1797907-11F8-420C-9087-EE574165B941}">
      <dgm:prSet/>
      <dgm:spPr/>
      <dgm:t>
        <a:bodyPr/>
        <a:lstStyle/>
        <a:p>
          <a:endParaRPr lang="pt-BR"/>
        </a:p>
      </dgm:t>
    </dgm:pt>
    <dgm:pt modelId="{64B3E52A-6E09-4432-8F7F-812ED05F614B}" type="sibTrans" cxnId="{A1797907-11F8-420C-9087-EE574165B941}">
      <dgm:prSet/>
      <dgm:spPr/>
      <dgm:t>
        <a:bodyPr/>
        <a:lstStyle/>
        <a:p>
          <a:endParaRPr lang="pt-BR"/>
        </a:p>
      </dgm:t>
    </dgm:pt>
    <dgm:pt modelId="{64795A38-D24A-4C1F-A718-8F6E4D2E4D9B}">
      <dgm:prSet custT="1"/>
      <dgm:spPr/>
      <dgm:t>
        <a:bodyPr/>
        <a:lstStyle/>
        <a:p>
          <a:r>
            <a:rPr lang="pt-BR" sz="3200" dirty="0"/>
            <a:t>Condição natural, permanente, universal</a:t>
          </a:r>
        </a:p>
      </dgm:t>
    </dgm:pt>
    <dgm:pt modelId="{210A31ED-93BD-4953-BDE2-5DE247A5F459}" type="parTrans" cxnId="{7A25C0DB-8390-4BB9-8A03-52BA643C6175}">
      <dgm:prSet/>
      <dgm:spPr/>
      <dgm:t>
        <a:bodyPr/>
        <a:lstStyle/>
        <a:p>
          <a:endParaRPr lang="pt-BR"/>
        </a:p>
      </dgm:t>
    </dgm:pt>
    <dgm:pt modelId="{662B232A-F189-486A-8700-BF1EFC3B0DD9}" type="sibTrans" cxnId="{7A25C0DB-8390-4BB9-8A03-52BA643C6175}">
      <dgm:prSet/>
      <dgm:spPr/>
      <dgm:t>
        <a:bodyPr/>
        <a:lstStyle/>
        <a:p>
          <a:endParaRPr lang="pt-BR"/>
        </a:p>
      </dgm:t>
    </dgm:pt>
    <dgm:pt modelId="{66D7C1F5-0D6F-43CC-A276-707100D85579}">
      <dgm:prSet custT="1"/>
      <dgm:spPr/>
      <dgm:t>
        <a:bodyPr/>
        <a:lstStyle/>
        <a:p>
          <a:r>
            <a:rPr lang="pt-BR" sz="3200" dirty="0"/>
            <a:t>Construção social, histórica, cultural </a:t>
          </a:r>
        </a:p>
      </dgm:t>
    </dgm:pt>
    <dgm:pt modelId="{47062F92-AC85-4B16-AAB1-66CB9DB51DDD}" type="parTrans" cxnId="{6CEE58D7-C7BA-40DB-B8C6-5501F62A9769}">
      <dgm:prSet/>
      <dgm:spPr/>
      <dgm:t>
        <a:bodyPr/>
        <a:lstStyle/>
        <a:p>
          <a:endParaRPr lang="pt-BR"/>
        </a:p>
      </dgm:t>
    </dgm:pt>
    <dgm:pt modelId="{BB1D071B-550A-46CA-BFA7-5C27D3DAC1C6}" type="sibTrans" cxnId="{6CEE58D7-C7BA-40DB-B8C6-5501F62A9769}">
      <dgm:prSet/>
      <dgm:spPr/>
      <dgm:t>
        <a:bodyPr/>
        <a:lstStyle/>
        <a:p>
          <a:endParaRPr lang="pt-BR"/>
        </a:p>
      </dgm:t>
    </dgm:pt>
    <dgm:pt modelId="{45C81559-7DB6-4A69-86E3-C875F27EB600}" type="pres">
      <dgm:prSet presAssocID="{DFA20FA5-8A67-44FA-B173-52987A6A8E72}" presName="diagram" presStyleCnt="0">
        <dgm:presLayoutVars>
          <dgm:dir/>
          <dgm:animLvl val="lvl"/>
          <dgm:resizeHandles val="exact"/>
        </dgm:presLayoutVars>
      </dgm:prSet>
      <dgm:spPr/>
    </dgm:pt>
    <dgm:pt modelId="{D8394828-588A-45D6-8244-868E8AA0F6B0}" type="pres">
      <dgm:prSet presAssocID="{C1EE412A-5395-45CC-9F8E-9E3CDE520757}" presName="compNode" presStyleCnt="0"/>
      <dgm:spPr/>
    </dgm:pt>
    <dgm:pt modelId="{19029122-0676-434D-B7E0-562D677EC0F8}" type="pres">
      <dgm:prSet presAssocID="{C1EE412A-5395-45CC-9F8E-9E3CDE520757}" presName="childRect" presStyleLbl="bgAcc1" presStyleIdx="0" presStyleCnt="2">
        <dgm:presLayoutVars>
          <dgm:bulletEnabled val="1"/>
        </dgm:presLayoutVars>
      </dgm:prSet>
      <dgm:spPr/>
      <dgm:t>
        <a:bodyPr/>
        <a:lstStyle/>
        <a:p>
          <a:endParaRPr lang="pt-BR"/>
        </a:p>
      </dgm:t>
    </dgm:pt>
    <dgm:pt modelId="{1A9E1CFC-BB04-4F44-88E0-E0B971800005}" type="pres">
      <dgm:prSet presAssocID="{C1EE412A-5395-45CC-9F8E-9E3CDE520757}" presName="parentText" presStyleLbl="node1" presStyleIdx="0" presStyleCnt="0">
        <dgm:presLayoutVars>
          <dgm:chMax val="0"/>
          <dgm:bulletEnabled val="1"/>
        </dgm:presLayoutVars>
      </dgm:prSet>
      <dgm:spPr/>
      <dgm:t>
        <a:bodyPr/>
        <a:lstStyle/>
        <a:p>
          <a:endParaRPr lang="pt-BR"/>
        </a:p>
      </dgm:t>
    </dgm:pt>
    <dgm:pt modelId="{C7589F06-3344-4A8B-A825-D359770C3028}" type="pres">
      <dgm:prSet presAssocID="{C1EE412A-5395-45CC-9F8E-9E3CDE520757}" presName="parentRect" presStyleLbl="alignNode1" presStyleIdx="0" presStyleCnt="2"/>
      <dgm:spPr/>
      <dgm:t>
        <a:bodyPr/>
        <a:lstStyle/>
        <a:p>
          <a:endParaRPr lang="pt-BR"/>
        </a:p>
      </dgm:t>
    </dgm:pt>
    <dgm:pt modelId="{6FC9FF85-3BE3-4ED9-BEB9-EA1B4122790A}" type="pres">
      <dgm:prSet presAssocID="{C1EE412A-5395-45CC-9F8E-9E3CDE520757}" presName="adorn" presStyleLbl="fgAccFollowNode1" presStyleIdx="0" presStyleCnt="2"/>
      <dgm:spPr>
        <a:blipFill rotWithShape="1">
          <a:blip xmlns:r="http://schemas.openxmlformats.org/officeDocument/2006/relationships" r:embed="rId1"/>
          <a:stretch>
            <a:fillRect/>
          </a:stretch>
        </a:blipFill>
      </dgm:spPr>
    </dgm:pt>
    <dgm:pt modelId="{2C5ED722-5CB8-404F-A11A-70AB14080F17}" type="pres">
      <dgm:prSet presAssocID="{9E7AD7BE-30D9-4B36-88EF-0C6A5FDD292D}" presName="sibTrans" presStyleLbl="sibTrans2D1" presStyleIdx="0" presStyleCnt="0"/>
      <dgm:spPr/>
      <dgm:t>
        <a:bodyPr/>
        <a:lstStyle/>
        <a:p>
          <a:endParaRPr lang="pt-BR"/>
        </a:p>
      </dgm:t>
    </dgm:pt>
    <dgm:pt modelId="{6F50E2C2-1621-41EA-B393-DD5EABECA449}" type="pres">
      <dgm:prSet presAssocID="{5DBEF0DC-F6B0-408F-8152-4BFDE9A8E4A5}" presName="compNode" presStyleCnt="0"/>
      <dgm:spPr/>
    </dgm:pt>
    <dgm:pt modelId="{A8BAFE2C-269E-445C-88D2-56EF24CDB2AA}" type="pres">
      <dgm:prSet presAssocID="{5DBEF0DC-F6B0-408F-8152-4BFDE9A8E4A5}" presName="childRect" presStyleLbl="bgAcc1" presStyleIdx="1" presStyleCnt="2">
        <dgm:presLayoutVars>
          <dgm:bulletEnabled val="1"/>
        </dgm:presLayoutVars>
      </dgm:prSet>
      <dgm:spPr/>
      <dgm:t>
        <a:bodyPr/>
        <a:lstStyle/>
        <a:p>
          <a:endParaRPr lang="pt-BR"/>
        </a:p>
      </dgm:t>
    </dgm:pt>
    <dgm:pt modelId="{51A83FB0-2FF1-4326-B953-E2A1AF4E430E}" type="pres">
      <dgm:prSet presAssocID="{5DBEF0DC-F6B0-408F-8152-4BFDE9A8E4A5}" presName="parentText" presStyleLbl="node1" presStyleIdx="0" presStyleCnt="0">
        <dgm:presLayoutVars>
          <dgm:chMax val="0"/>
          <dgm:bulletEnabled val="1"/>
        </dgm:presLayoutVars>
      </dgm:prSet>
      <dgm:spPr/>
      <dgm:t>
        <a:bodyPr/>
        <a:lstStyle/>
        <a:p>
          <a:endParaRPr lang="pt-BR"/>
        </a:p>
      </dgm:t>
    </dgm:pt>
    <dgm:pt modelId="{F34A412D-B051-43CA-9E8C-F2A8501800F5}" type="pres">
      <dgm:prSet presAssocID="{5DBEF0DC-F6B0-408F-8152-4BFDE9A8E4A5}" presName="parentRect" presStyleLbl="alignNode1" presStyleIdx="1" presStyleCnt="2"/>
      <dgm:spPr/>
      <dgm:t>
        <a:bodyPr/>
        <a:lstStyle/>
        <a:p>
          <a:endParaRPr lang="pt-BR"/>
        </a:p>
      </dgm:t>
    </dgm:pt>
    <dgm:pt modelId="{94075CC1-AC5B-4480-B66A-D037DA18ED9D}" type="pres">
      <dgm:prSet presAssocID="{5DBEF0DC-F6B0-408F-8152-4BFDE9A8E4A5}" presName="adorn" presStyleLbl="fgAccFollowNode1" presStyleIdx="1" presStyleCnt="2"/>
      <dgm:spPr>
        <a:blipFill rotWithShape="1">
          <a:blip xmlns:r="http://schemas.openxmlformats.org/officeDocument/2006/relationships" r:embed="rId2"/>
          <a:stretch>
            <a:fillRect/>
          </a:stretch>
        </a:blipFill>
      </dgm:spPr>
    </dgm:pt>
  </dgm:ptLst>
  <dgm:cxnLst>
    <dgm:cxn modelId="{13D7696C-6F9B-4C80-A002-E5F59A9A3DE2}" type="presOf" srcId="{9E7AD7BE-30D9-4B36-88EF-0C6A5FDD292D}" destId="{2C5ED722-5CB8-404F-A11A-70AB14080F17}" srcOrd="0" destOrd="0" presId="urn:microsoft.com/office/officeart/2005/8/layout/bList2"/>
    <dgm:cxn modelId="{A6330B4D-45FC-4150-B1DA-6DA880EEC784}" type="presOf" srcId="{DFA20FA5-8A67-44FA-B173-52987A6A8E72}" destId="{45C81559-7DB6-4A69-86E3-C875F27EB600}" srcOrd="0" destOrd="0" presId="urn:microsoft.com/office/officeart/2005/8/layout/bList2"/>
    <dgm:cxn modelId="{4C8C306E-FF46-4CDC-AD79-B2342DFEA1D0}" type="presOf" srcId="{64795A38-D24A-4C1F-A718-8F6E4D2E4D9B}" destId="{19029122-0676-434D-B7E0-562D677EC0F8}" srcOrd="0" destOrd="0" presId="urn:microsoft.com/office/officeart/2005/8/layout/bList2"/>
    <dgm:cxn modelId="{FDE7ED2B-2A83-43A3-9042-A9E0714D7C47}" srcId="{DFA20FA5-8A67-44FA-B173-52987A6A8E72}" destId="{C1EE412A-5395-45CC-9F8E-9E3CDE520757}" srcOrd="0" destOrd="0" parTransId="{A4C8CB91-5C7F-4CA2-AC48-BDF6B53F2E82}" sibTransId="{9E7AD7BE-30D9-4B36-88EF-0C6A5FDD292D}"/>
    <dgm:cxn modelId="{B5769455-2133-4A40-BBB4-60C91D52ADC7}" type="presOf" srcId="{66D7C1F5-0D6F-43CC-A276-707100D85579}" destId="{A8BAFE2C-269E-445C-88D2-56EF24CDB2AA}" srcOrd="0" destOrd="0" presId="urn:microsoft.com/office/officeart/2005/8/layout/bList2"/>
    <dgm:cxn modelId="{C6D66B0E-FDA3-43C5-8F1F-9DC0010987A6}" type="presOf" srcId="{C1EE412A-5395-45CC-9F8E-9E3CDE520757}" destId="{1A9E1CFC-BB04-4F44-88E0-E0B971800005}" srcOrd="0" destOrd="0" presId="urn:microsoft.com/office/officeart/2005/8/layout/bList2"/>
    <dgm:cxn modelId="{D887DBBD-47F3-4218-A82D-77CE1902F57A}" type="presOf" srcId="{5DBEF0DC-F6B0-408F-8152-4BFDE9A8E4A5}" destId="{51A83FB0-2FF1-4326-B953-E2A1AF4E430E}" srcOrd="0" destOrd="0" presId="urn:microsoft.com/office/officeart/2005/8/layout/bList2"/>
    <dgm:cxn modelId="{B4B2C7AA-CDC9-435A-B53B-89C70FBA84D0}" type="presOf" srcId="{5DBEF0DC-F6B0-408F-8152-4BFDE9A8E4A5}" destId="{F34A412D-B051-43CA-9E8C-F2A8501800F5}" srcOrd="1" destOrd="0" presId="urn:microsoft.com/office/officeart/2005/8/layout/bList2"/>
    <dgm:cxn modelId="{E49AEF83-C1CA-47B7-BD48-F1683DE8C880}" type="presOf" srcId="{C1EE412A-5395-45CC-9F8E-9E3CDE520757}" destId="{C7589F06-3344-4A8B-A825-D359770C3028}" srcOrd="1" destOrd="0" presId="urn:microsoft.com/office/officeart/2005/8/layout/bList2"/>
    <dgm:cxn modelId="{A1797907-11F8-420C-9087-EE574165B941}" srcId="{DFA20FA5-8A67-44FA-B173-52987A6A8E72}" destId="{5DBEF0DC-F6B0-408F-8152-4BFDE9A8E4A5}" srcOrd="1" destOrd="0" parTransId="{CD7C435C-8846-429D-9A29-B8C33D652CBF}" sibTransId="{64B3E52A-6E09-4432-8F7F-812ED05F614B}"/>
    <dgm:cxn modelId="{7A25C0DB-8390-4BB9-8A03-52BA643C6175}" srcId="{C1EE412A-5395-45CC-9F8E-9E3CDE520757}" destId="{64795A38-D24A-4C1F-A718-8F6E4D2E4D9B}" srcOrd="0" destOrd="0" parTransId="{210A31ED-93BD-4953-BDE2-5DE247A5F459}" sibTransId="{662B232A-F189-486A-8700-BF1EFC3B0DD9}"/>
    <dgm:cxn modelId="{6CEE58D7-C7BA-40DB-B8C6-5501F62A9769}" srcId="{5DBEF0DC-F6B0-408F-8152-4BFDE9A8E4A5}" destId="{66D7C1F5-0D6F-43CC-A276-707100D85579}" srcOrd="0" destOrd="0" parTransId="{47062F92-AC85-4B16-AAB1-66CB9DB51DDD}" sibTransId="{BB1D071B-550A-46CA-BFA7-5C27D3DAC1C6}"/>
    <dgm:cxn modelId="{3C86EBE1-AE98-4D65-A903-AC413899C94E}" type="presParOf" srcId="{45C81559-7DB6-4A69-86E3-C875F27EB600}" destId="{D8394828-588A-45D6-8244-868E8AA0F6B0}" srcOrd="0" destOrd="0" presId="urn:microsoft.com/office/officeart/2005/8/layout/bList2"/>
    <dgm:cxn modelId="{3AF4795F-EE93-4ECE-ABE9-6CF008D58F77}" type="presParOf" srcId="{D8394828-588A-45D6-8244-868E8AA0F6B0}" destId="{19029122-0676-434D-B7E0-562D677EC0F8}" srcOrd="0" destOrd="0" presId="urn:microsoft.com/office/officeart/2005/8/layout/bList2"/>
    <dgm:cxn modelId="{BEFBB8DE-4897-4B23-81D1-BEE1E96C8E37}" type="presParOf" srcId="{D8394828-588A-45D6-8244-868E8AA0F6B0}" destId="{1A9E1CFC-BB04-4F44-88E0-E0B971800005}" srcOrd="1" destOrd="0" presId="urn:microsoft.com/office/officeart/2005/8/layout/bList2"/>
    <dgm:cxn modelId="{5839DB28-9857-420D-895C-76EAE623FFEB}" type="presParOf" srcId="{D8394828-588A-45D6-8244-868E8AA0F6B0}" destId="{C7589F06-3344-4A8B-A825-D359770C3028}" srcOrd="2" destOrd="0" presId="urn:microsoft.com/office/officeart/2005/8/layout/bList2"/>
    <dgm:cxn modelId="{D0A79834-5208-42F3-B60C-25C845246F1E}" type="presParOf" srcId="{D8394828-588A-45D6-8244-868E8AA0F6B0}" destId="{6FC9FF85-3BE3-4ED9-BEB9-EA1B4122790A}" srcOrd="3" destOrd="0" presId="urn:microsoft.com/office/officeart/2005/8/layout/bList2"/>
    <dgm:cxn modelId="{579822E8-C0AE-4D0E-A78E-B5973B30714F}" type="presParOf" srcId="{45C81559-7DB6-4A69-86E3-C875F27EB600}" destId="{2C5ED722-5CB8-404F-A11A-70AB14080F17}" srcOrd="1" destOrd="0" presId="urn:microsoft.com/office/officeart/2005/8/layout/bList2"/>
    <dgm:cxn modelId="{03E47507-7A70-4CA4-A704-5AB971DD2EB0}" type="presParOf" srcId="{45C81559-7DB6-4A69-86E3-C875F27EB600}" destId="{6F50E2C2-1621-41EA-B393-DD5EABECA449}" srcOrd="2" destOrd="0" presId="urn:microsoft.com/office/officeart/2005/8/layout/bList2"/>
    <dgm:cxn modelId="{CB2162F0-2175-4618-BB48-C12E303D331D}" type="presParOf" srcId="{6F50E2C2-1621-41EA-B393-DD5EABECA449}" destId="{A8BAFE2C-269E-445C-88D2-56EF24CDB2AA}" srcOrd="0" destOrd="0" presId="urn:microsoft.com/office/officeart/2005/8/layout/bList2"/>
    <dgm:cxn modelId="{8E181117-9345-4FD8-8CE0-FDA0A0D9FF8F}" type="presParOf" srcId="{6F50E2C2-1621-41EA-B393-DD5EABECA449}" destId="{51A83FB0-2FF1-4326-B953-E2A1AF4E430E}" srcOrd="1" destOrd="0" presId="urn:microsoft.com/office/officeart/2005/8/layout/bList2"/>
    <dgm:cxn modelId="{D3327158-CDF0-436B-9854-7A0AEFC49F64}" type="presParOf" srcId="{6F50E2C2-1621-41EA-B393-DD5EABECA449}" destId="{F34A412D-B051-43CA-9E8C-F2A8501800F5}" srcOrd="2" destOrd="0" presId="urn:microsoft.com/office/officeart/2005/8/layout/bList2"/>
    <dgm:cxn modelId="{DC665A26-A24B-4F1C-A13A-2AFBCC8CBE63}" type="presParOf" srcId="{6F50E2C2-1621-41EA-B393-DD5EABECA449}" destId="{94075CC1-AC5B-4480-B66A-D037DA18ED9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CEC21-4BB9-494D-8573-390A4738A47D}" type="datetimeFigureOut">
              <a:rPr lang="pt-BR" smtClean="0"/>
              <a:t>12/04/2019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1290E-E8DF-4EA1-9B56-DC19CB7B0B16}" type="slidenum">
              <a:rPr lang="pt-BR" smtClean="0"/>
              <a:t>‹nº›</a:t>
            </a:fld>
            <a:endParaRPr lang="pt-BR"/>
          </a:p>
        </p:txBody>
      </p:sp>
    </p:spTree>
    <p:extLst>
      <p:ext uri="{BB962C8B-B14F-4D97-AF65-F5344CB8AC3E}">
        <p14:creationId xmlns:p14="http://schemas.microsoft.com/office/powerpoint/2010/main" val="382590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sz="1200" dirty="0">
                <a:latin typeface="Times New Roman" panose="02020603050405020304" pitchFamily="18" charset="0"/>
                <a:cs typeface="Times New Roman" panose="02020603050405020304" pitchFamily="18" charset="0"/>
              </a:rPr>
              <a:t>A infância é compreendida como uma construção social. Desse modo, ela fornece um quadro interpretativo que permite contextualizar os primeiros anos da vida humana. A infância, vista como fenômeno diferente da imaturidade biológica, não é mais um elemento natural ou universal dos grupos humanos, mas aparece como um componente específico tanto estrutural quanto cultural de um grande número de sociedades. (James, </a:t>
            </a:r>
            <a:r>
              <a:rPr lang="pt-BR" sz="1200" dirty="0" err="1">
                <a:latin typeface="Times New Roman" panose="02020603050405020304" pitchFamily="18" charset="0"/>
                <a:cs typeface="Times New Roman" panose="02020603050405020304" pitchFamily="18" charset="0"/>
              </a:rPr>
              <a:t>Prout</a:t>
            </a:r>
            <a:r>
              <a:rPr lang="pt-BR" sz="1200" dirty="0">
                <a:latin typeface="Times New Roman" panose="02020603050405020304" pitchFamily="18" charset="0"/>
                <a:cs typeface="Times New Roman" panose="02020603050405020304" pitchFamily="18" charset="0"/>
              </a:rPr>
              <a:t>, 1990).</a:t>
            </a:r>
          </a:p>
          <a:p>
            <a:pPr>
              <a:defRPr/>
            </a:pPr>
            <a:r>
              <a:rPr lang="pt-BR" sz="1200" dirty="0">
                <a:latin typeface="Times New Roman" panose="02020603050405020304" pitchFamily="18" charset="0"/>
                <a:cs typeface="Times New Roman" panose="02020603050405020304" pitchFamily="18" charset="0"/>
              </a:rPr>
              <a:t>Essa desnaturalização da definição, sem contudo negar a imaturidade biológica, enfatiza a variabilidade dos modos de construção da infância na dimensão tanto diacrônica quanto sincrônica e reintroduz o objeto infância como um objeto ordinário de análise sociológica, redefinindo as divisões clássicas entre psicologia e sociologia em relação a esse período da vida.</a:t>
            </a:r>
          </a:p>
          <a:p>
            <a:pPr>
              <a:defRPr/>
            </a:pPr>
            <a:r>
              <a:rPr lang="pt-BR" sz="1200" dirty="0">
                <a:latin typeface="Times New Roman" panose="02020603050405020304" pitchFamily="18" charset="0"/>
                <a:cs typeface="Times New Roman" panose="02020603050405020304" pitchFamily="18" charset="0"/>
              </a:rPr>
              <a:t>A infância é pois considerada não simplesmente como um momento precursor, mas como um componente da cultura e da sociedade (</a:t>
            </a:r>
            <a:r>
              <a:rPr lang="pt-BR" sz="1200" dirty="0" err="1">
                <a:latin typeface="Times New Roman" panose="02020603050405020304" pitchFamily="18" charset="0"/>
                <a:cs typeface="Times New Roman" panose="02020603050405020304" pitchFamily="18" charset="0"/>
              </a:rPr>
              <a:t>Javeau</a:t>
            </a:r>
            <a:r>
              <a:rPr lang="pt-BR" sz="1200" dirty="0">
                <a:latin typeface="Times New Roman" panose="02020603050405020304" pitchFamily="18" charset="0"/>
                <a:cs typeface="Times New Roman" panose="02020603050405020304" pitchFamily="18" charset="0"/>
              </a:rPr>
              <a:t>, 1994). A infância se situa como uma das idades da vida que necessitam de exploração específica, como a juventude ou a velhice, já que é uma forma estrutural que jamais desaparece, não obstante seus membros mudem constantemente e, portanto, a forma evolua historicamente (</a:t>
            </a:r>
            <a:r>
              <a:rPr lang="pt-BR" sz="1200" dirty="0" err="1">
                <a:latin typeface="Times New Roman" panose="02020603050405020304" pitchFamily="18" charset="0"/>
                <a:cs typeface="Times New Roman" panose="02020603050405020304" pitchFamily="18" charset="0"/>
              </a:rPr>
              <a:t>Jenks</a:t>
            </a:r>
            <a:r>
              <a:rPr lang="pt-BR" sz="1200" dirty="0">
                <a:latin typeface="Times New Roman" panose="02020603050405020304" pitchFamily="18" charset="0"/>
                <a:cs typeface="Times New Roman" panose="02020603050405020304" pitchFamily="18" charset="0"/>
              </a:rPr>
              <a:t>, 1997).</a:t>
            </a:r>
          </a:p>
          <a:p>
            <a:pPr>
              <a:defRPr/>
            </a:pPr>
            <a:r>
              <a:rPr lang="pt-BR" sz="1200" dirty="0">
                <a:latin typeface="Times New Roman" panose="02020603050405020304" pitchFamily="18" charset="0"/>
                <a:cs typeface="Times New Roman" panose="02020603050405020304" pitchFamily="18" charset="0"/>
              </a:rPr>
              <a:t>As crianças devem ser consideradas como atores em sentido pleno e não simplesmente como seres em devir. As crianças são ao mesmo tempo produtos e atores dos processos sociais. Trata-se de inverter a proposição clássica, não de discutir sobre o que produzem a escola, a família ou o Estado, mas de indagar sobre o que a criança cria na intersecção de suas instâncias de socialização.</a:t>
            </a:r>
          </a:p>
          <a:p>
            <a:pPr>
              <a:defRPr/>
            </a:pPr>
            <a:r>
              <a:rPr lang="pt-BR" sz="1200" dirty="0">
                <a:latin typeface="Times New Roman" panose="02020603050405020304" pitchFamily="18" charset="0"/>
                <a:cs typeface="Times New Roman" panose="02020603050405020304" pitchFamily="18" charset="0"/>
              </a:rPr>
              <a:t>A infância é uma variável da análise sociológica que se deve considerar em sentido pleno (</a:t>
            </a:r>
            <a:r>
              <a:rPr lang="pt-BR" sz="1200" dirty="0" err="1">
                <a:latin typeface="Times New Roman" panose="02020603050405020304" pitchFamily="18" charset="0"/>
                <a:cs typeface="Times New Roman" panose="02020603050405020304" pitchFamily="18" charset="0"/>
              </a:rPr>
              <a:t>Qvortrup</a:t>
            </a:r>
            <a:r>
              <a:rPr lang="pt-BR" sz="1200" dirty="0">
                <a:latin typeface="Times New Roman" panose="02020603050405020304" pitchFamily="18" charset="0"/>
                <a:cs typeface="Times New Roman" panose="02020603050405020304" pitchFamily="18" charset="0"/>
              </a:rPr>
              <a:t>, 1994), articulando-a às variáveis clássicas como a classe social, o gênero, ou o pertencimento étnico.</a:t>
            </a:r>
          </a:p>
        </p:txBody>
      </p:sp>
      <p:sp>
        <p:nvSpPr>
          <p:cNvPr id="4" name="Espaço Reservado para Número de Slide 3"/>
          <p:cNvSpPr>
            <a:spLocks noGrp="1"/>
          </p:cNvSpPr>
          <p:nvPr>
            <p:ph type="sldNum" sz="quarter" idx="10"/>
          </p:nvPr>
        </p:nvSpPr>
        <p:spPr/>
        <p:txBody>
          <a:bodyPr/>
          <a:lstStyle/>
          <a:p>
            <a:fld id="{C781290E-E8DF-4EA1-9B56-DC19CB7B0B16}" type="slidenum">
              <a:rPr lang="pt-BR" smtClean="0"/>
              <a:t>2</a:t>
            </a:fld>
            <a:endParaRPr lang="pt-BR"/>
          </a:p>
        </p:txBody>
      </p:sp>
    </p:spTree>
    <p:extLst>
      <p:ext uri="{BB962C8B-B14F-4D97-AF65-F5344CB8AC3E}">
        <p14:creationId xmlns:p14="http://schemas.microsoft.com/office/powerpoint/2010/main" val="428494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criança só recentemente começou a ser pensada como sujeito de cuidados especiais. Phillipe </a:t>
            </a:r>
            <a:r>
              <a:rPr lang="pt-BR" sz="1200" kern="1200" dirty="0" err="1">
                <a:solidFill>
                  <a:schemeClr val="tx1"/>
                </a:solidFill>
                <a:effectLst/>
                <a:latin typeface="+mn-lt"/>
                <a:ea typeface="+mn-ea"/>
                <a:cs typeface="+mn-cs"/>
              </a:rPr>
              <a:t>Ariès</a:t>
            </a:r>
            <a:r>
              <a:rPr lang="pt-BR" sz="1200" kern="1200" dirty="0">
                <a:solidFill>
                  <a:schemeClr val="tx1"/>
                </a:solidFill>
                <a:effectLst/>
                <a:latin typeface="+mn-lt"/>
                <a:ea typeface="+mn-ea"/>
                <a:cs typeface="+mn-cs"/>
              </a:rPr>
              <a:t> (1981) despertou o olhar para as concepções de infância no mundo ocidental. </a:t>
            </a:r>
          </a:p>
          <a:p>
            <a:r>
              <a:rPr lang="pt-BR" sz="1200" kern="1200" dirty="0">
                <a:solidFill>
                  <a:schemeClr val="tx1"/>
                </a:solidFill>
                <a:effectLst/>
                <a:latin typeface="+mn-lt"/>
                <a:ea typeface="+mn-ea"/>
                <a:cs typeface="+mn-cs"/>
              </a:rPr>
              <a:t>Graças a eles, sabe-se hoje que, até o início do século XVIII, o crescimento e o desenvolvimento eram almejados como a forma de debelar, ou superar o estado infantil do ser humano nas idades precoces, pois esse estado seria de menor valor e indesejável. Apenas ao crescer e tornar-se adulto racional e consciente, o ser humano adquiria valor moral e social, tornando-se um cidadão. Ser criança era o mesmo que ser incapaz, pois significava ausência de razão, ausência de domínio linguístico, ausência de consciência moral. Pensava-se que a criança não usava o raciocínio para aprender, pois aprendia com o instinto e com o corpo, tal como os animais; era considerada como sem caráter, sem inteligência, sem competência humana. </a:t>
            </a:r>
          </a:p>
          <a:p>
            <a:r>
              <a:rPr lang="pt-BR" sz="1200" kern="1200" dirty="0">
                <a:solidFill>
                  <a:schemeClr val="tx1"/>
                </a:solidFill>
                <a:effectLst/>
                <a:latin typeface="+mn-lt"/>
                <a:ea typeface="+mn-ea"/>
                <a:cs typeface="+mn-cs"/>
              </a:rPr>
              <a:t>Por isso, </a:t>
            </a:r>
            <a:r>
              <a:rPr lang="pt-BR" sz="1200" kern="1200" dirty="0" err="1">
                <a:solidFill>
                  <a:schemeClr val="tx1"/>
                </a:solidFill>
                <a:effectLst/>
                <a:latin typeface="+mn-lt"/>
                <a:ea typeface="+mn-ea"/>
                <a:cs typeface="+mn-cs"/>
              </a:rPr>
              <a:t>Ariès</a:t>
            </a:r>
            <a:r>
              <a:rPr lang="pt-BR" sz="1200" kern="1200" dirty="0">
                <a:solidFill>
                  <a:schemeClr val="tx1"/>
                </a:solidFill>
                <a:effectLst/>
                <a:latin typeface="+mn-lt"/>
                <a:ea typeface="+mn-ea"/>
                <a:cs typeface="+mn-cs"/>
              </a:rPr>
              <a:t> (1981) afirmou que a história ocidental foi marcada pela ausência de um sentimento de infância, o qual só começou a ter lugar na sociedade no século XVIII, pela ação dos moralistas e religiosos, um sentimento de que deveria haver um olhar especial para com a infância. Essa colocação foi criticada por autores que a consideraram simplista, como </a:t>
            </a:r>
            <a:r>
              <a:rPr lang="pt-BR" sz="1200" kern="1200" dirty="0" err="1">
                <a:solidFill>
                  <a:schemeClr val="tx1"/>
                </a:solidFill>
                <a:effectLst/>
                <a:latin typeface="+mn-lt"/>
                <a:ea typeface="+mn-ea"/>
                <a:cs typeface="+mn-cs"/>
              </a:rPr>
              <a:t>Heywood</a:t>
            </a:r>
            <a:r>
              <a:rPr lang="pt-BR" sz="1200" kern="1200" dirty="0">
                <a:solidFill>
                  <a:schemeClr val="tx1"/>
                </a:solidFill>
                <a:effectLst/>
                <a:latin typeface="+mn-lt"/>
                <a:ea typeface="+mn-ea"/>
                <a:cs typeface="+mn-cs"/>
              </a:rPr>
              <a:t> (2004), o qual entende que há concepções diversas nos diferentes tempos e lugares, bem como que estas emergem de forma cíclica, isto é, não há uma evolução linear nas formas de compreender a criança e o período infantil. </a:t>
            </a:r>
          </a:p>
          <a:p>
            <a:r>
              <a:rPr lang="pt-BR" sz="1200" kern="1200" dirty="0">
                <a:solidFill>
                  <a:schemeClr val="tx1"/>
                </a:solidFill>
                <a:effectLst/>
                <a:latin typeface="+mn-lt"/>
                <a:ea typeface="+mn-ea"/>
                <a:cs typeface="+mn-cs"/>
              </a:rPr>
              <a:t>Mas é evidente que, independente de haver em todos os tempos e lugares algum tipo de cuidado para com as crianças, que lhes permitiu sobreviver e perpetuar a espécie, a força das concepções que podem ser consideradas como ausência de um sentimento da particularidade da infância se faz notar na ausência de dispositivos legais de proteção, bem como na aceitação social de práticas violentas contra a criança.</a:t>
            </a:r>
          </a:p>
          <a:p>
            <a:r>
              <a:rPr lang="pt-BR" sz="1200" kern="1200" dirty="0">
                <a:solidFill>
                  <a:schemeClr val="tx1"/>
                </a:solidFill>
                <a:effectLst/>
                <a:latin typeface="+mn-lt"/>
                <a:ea typeface="+mn-ea"/>
                <a:cs typeface="+mn-cs"/>
              </a:rPr>
              <a:t>Um dos exemplos mais drásticos dessa realidade é o infanticídio, atividade comum e até incentivada como política de controle populacional largamente usada até o século XIII e ainda depois. O abandono das crianças não era considerado crime, e os que defendiam o acolhimento dos enjeitados compreendiam ser esta uma missão caritativa para evitar que ficassem ao leu, jogados nas estradas para serem devoradas por animais e morressem sem batismo (Marcílio 1998). Ainda com essa perspectiva caritativa, criaram-se, no século XII, na Europa, instituições com finalidade específica de acolhimento dos expostos: as rodas dos expostos, situadas em hospitais que, muitas vezes, acolhiam também os pobres, os peregrinos doentes e os leprosos. Esses dispositivos também existiram no Brasil, a partir do século XVIII, sendo que a roda da santa casa de Porto Alegre foi a última a ser fechada, na década de 1950 (Marcílio 1998).</a:t>
            </a:r>
          </a:p>
          <a:p>
            <a:r>
              <a:rPr lang="pt-BR" sz="1200" kern="1200" dirty="0">
                <a:solidFill>
                  <a:schemeClr val="tx1"/>
                </a:solidFill>
                <a:effectLst/>
                <a:latin typeface="+mn-lt"/>
                <a:ea typeface="+mn-ea"/>
                <a:cs typeface="+mn-cs"/>
              </a:rPr>
              <a:t>Entre os séculos XV e XVII, foram sendo reconstruídas as noções sobre a infância: começou-se a associar o período infantil à pureza e inocência; a criança ainda era um ninguém, mas um ninguém que viria a ser alguém: era o germe do adulto. Assim, para garantir que a criança crescesse com retidão, tornando-se obediente, temente a Deus e, depois, temente ao governo - e ao patrão -, começaram a se difundir os colégios internos. Neles, segregavam-se as crianças, visando garantir seu adestramento moral e disciplinamento físico.</a:t>
            </a:r>
          </a:p>
          <a:p>
            <a:r>
              <a:rPr lang="pt-BR" sz="1200" kern="1200" dirty="0">
                <a:solidFill>
                  <a:schemeClr val="tx1"/>
                </a:solidFill>
                <a:effectLst/>
                <a:latin typeface="+mn-lt"/>
                <a:ea typeface="+mn-ea"/>
                <a:cs typeface="+mn-cs"/>
              </a:rPr>
              <a:t>Mas ainda não se concebia a infância com qualquer especificidade ou particularidade. Dentro da família, a criança assumia uma posição suplementar, como um adicional, e não como uma exigência afetiva de complementaridade do núcleo familiar. Assumia também uma posição instrumental, de continuidade do nome, do patrimônio e da posição social da família. </a:t>
            </a:r>
          </a:p>
          <a:p>
            <a:r>
              <a:rPr lang="pt-BR" sz="1200" kern="1200" dirty="0">
                <a:solidFill>
                  <a:schemeClr val="tx1"/>
                </a:solidFill>
                <a:effectLst/>
                <a:latin typeface="+mn-lt"/>
                <a:ea typeface="+mn-ea"/>
                <a:cs typeface="+mn-cs"/>
              </a:rPr>
              <a:t>Isto foi bastante marcante na nossa sociedade nos séculos XIX e XX, em que o pai era o alvo de direitos, atenção e cuidados. A mulher e os filhos formavam parte dos direitos paternos e davam consistência ao poder masculino. Daí surgiram as imagens e os conceitos chefe de família, pátrio poder, homem da casa. Os demais membros apenas complementavam essas imagens: a existência do filho, assim como a da esposa, colocava os homens na condição de senhores (Costa 1989).</a:t>
            </a:r>
          </a:p>
          <a:p>
            <a:r>
              <a:rPr lang="pt-BR" sz="1200" kern="1200" dirty="0">
                <a:solidFill>
                  <a:schemeClr val="tx1"/>
                </a:solidFill>
                <a:effectLst/>
                <a:latin typeface="+mn-lt"/>
                <a:ea typeface="+mn-ea"/>
                <a:cs typeface="+mn-cs"/>
              </a:rPr>
              <a:t>Outro dado que mostra essa situação de descaso com a criança é que a mortalidade infantil somente começou a ser uma preocupação efetiva quando a necessidade da força de trabalho veio se impor, como exigência do processo de industrialização urbana, na passagem do século XVIII para o XIX. </a:t>
            </a:r>
          </a:p>
          <a:p>
            <a:r>
              <a:rPr lang="pt-BR" sz="1200" kern="1200" dirty="0">
                <a:solidFill>
                  <a:schemeClr val="tx1"/>
                </a:solidFill>
                <a:effectLst/>
                <a:latin typeface="+mn-lt"/>
                <a:ea typeface="+mn-ea"/>
                <a:cs typeface="+mn-cs"/>
              </a:rPr>
              <a:t>A nova preocupação com o cuidado da criança, largamente disseminada pelos higienistas, originou o discurso da maternidade. Somente nesse momento as mulheres foram chamadas a cumprir um “dever moral e até divino” de cuidar de seus rebentos (Espírito-Santo, Jacó-Vilela, </a:t>
            </a:r>
            <a:r>
              <a:rPr lang="pt-BR" sz="1200" kern="1200" dirty="0" err="1">
                <a:solidFill>
                  <a:schemeClr val="tx1"/>
                </a:solidFill>
                <a:effectLst/>
                <a:latin typeface="+mn-lt"/>
                <a:ea typeface="+mn-ea"/>
                <a:cs typeface="+mn-cs"/>
              </a:rPr>
              <a:t>Ferreri</a:t>
            </a:r>
            <a:r>
              <a:rPr lang="pt-BR" sz="1200" kern="1200" dirty="0">
                <a:solidFill>
                  <a:schemeClr val="tx1"/>
                </a:solidFill>
                <a:effectLst/>
                <a:latin typeface="+mn-lt"/>
                <a:ea typeface="+mn-ea"/>
                <a:cs typeface="+mn-cs"/>
              </a:rPr>
              <a:t> 2006). Contudo, não havia ainda uma preocupação com a criança em si. A razão das ações dos higienistas era a contenção epidemiológica dos adoecimentos e da mortalidade (Costa 1989).</a:t>
            </a:r>
          </a:p>
          <a:p>
            <a:r>
              <a:rPr lang="pt-BR" sz="1200" kern="1200" dirty="0">
                <a:solidFill>
                  <a:schemeClr val="tx1"/>
                </a:solidFill>
                <a:effectLst/>
                <a:latin typeface="+mn-lt"/>
                <a:ea typeface="+mn-ea"/>
                <a:cs typeface="+mn-cs"/>
              </a:rPr>
              <a:t>Nessa mesma época, nova mudança se estabeleceu em função das relações econômicas e políticas advindas do surgimento do Estado Moderno, o Estado-Nação, que demandava uma nova ordem social: tornou-se preciso diluir o poder paterno, para garantir que a devoção de todos se voltasse para o Estado (Costa 1989). </a:t>
            </a:r>
          </a:p>
          <a:p>
            <a:r>
              <a:rPr lang="pt-BR" sz="1200" kern="1200" dirty="0">
                <a:solidFill>
                  <a:schemeClr val="tx1"/>
                </a:solidFill>
                <a:effectLst/>
                <a:latin typeface="+mn-lt"/>
                <a:ea typeface="+mn-ea"/>
                <a:cs typeface="+mn-cs"/>
              </a:rPr>
              <a:t>A medicina higienista contribuiu muito para essa mudança, ao criar novos estatutos para as funções maternas e paternas. Começou então um período de regramento da maternidade e da paternidade, que passaram a vigorar como normas morais. À mãe coube ser o centro da célula familiar, provedora e centro do afeto dos filhos, uma vez responsável por garantir o cuidado e a educação higiênica; enquanto ao pai coube o papel de provedor econômico. O afeto aos filhos passou a ser postulado como algo natural e os gestos parentais de descuido largamente condenados (Costa 1989). </a:t>
            </a:r>
          </a:p>
          <a:p>
            <a:r>
              <a:rPr lang="pt-BR" sz="1200" kern="1200" dirty="0">
                <a:solidFill>
                  <a:schemeClr val="tx1"/>
                </a:solidFill>
                <a:effectLst/>
                <a:latin typeface="+mn-lt"/>
                <a:ea typeface="+mn-ea"/>
                <a:cs typeface="+mn-cs"/>
              </a:rPr>
              <a:t>Amparando esse ideário em teses ditas científicas (Espírito-Santo, Jacó-Vilela, </a:t>
            </a:r>
            <a:r>
              <a:rPr lang="pt-BR" sz="1200" kern="1200" dirty="0" err="1">
                <a:solidFill>
                  <a:schemeClr val="tx1"/>
                </a:solidFill>
                <a:effectLst/>
                <a:latin typeface="+mn-lt"/>
                <a:ea typeface="+mn-ea"/>
                <a:cs typeface="+mn-cs"/>
              </a:rPr>
              <a:t>Ferreri</a:t>
            </a:r>
            <a:r>
              <a:rPr lang="pt-BR" sz="1200" kern="1200" dirty="0">
                <a:solidFill>
                  <a:schemeClr val="tx1"/>
                </a:solidFill>
                <a:effectLst/>
                <a:latin typeface="+mn-lt"/>
                <a:ea typeface="+mn-ea"/>
                <a:cs typeface="+mn-cs"/>
              </a:rPr>
              <a:t> 2006), a medicina assumiu uma posição de controle e vigilância dos hábitos e condutas da população, colocando-se como única capaz de saber sobre o cuidado da criança e das relações familiares (Costa 1989). </a:t>
            </a:r>
          </a:p>
          <a:p>
            <a:endParaRPr lang="pt-BR" dirty="0"/>
          </a:p>
        </p:txBody>
      </p:sp>
      <p:sp>
        <p:nvSpPr>
          <p:cNvPr id="4" name="Espaço Reservado para Número de Slide 3"/>
          <p:cNvSpPr>
            <a:spLocks noGrp="1"/>
          </p:cNvSpPr>
          <p:nvPr>
            <p:ph type="sldNum" sz="quarter" idx="5"/>
          </p:nvPr>
        </p:nvSpPr>
        <p:spPr/>
        <p:txBody>
          <a:bodyPr/>
          <a:lstStyle/>
          <a:p>
            <a:fld id="{C781290E-E8DF-4EA1-9B56-DC19CB7B0B16}" type="slidenum">
              <a:rPr lang="pt-BR" smtClean="0"/>
              <a:t>4</a:t>
            </a:fld>
            <a:endParaRPr lang="pt-BR"/>
          </a:p>
        </p:txBody>
      </p:sp>
    </p:spTree>
    <p:extLst>
      <p:ext uri="{BB962C8B-B14F-4D97-AF65-F5344CB8AC3E}">
        <p14:creationId xmlns:p14="http://schemas.microsoft.com/office/powerpoint/2010/main" val="428587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ln/>
        </p:spPr>
      </p:sp>
      <p:sp>
        <p:nvSpPr>
          <p:cNvPr id="44035"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pt-BR" sz="1200" kern="1200" dirty="0">
                <a:solidFill>
                  <a:schemeClr val="tx1"/>
                </a:solidFill>
                <a:effectLst/>
                <a:latin typeface="+mn-lt"/>
                <a:ea typeface="+mn-ea"/>
                <a:cs typeface="+mn-cs"/>
              </a:rPr>
              <a:t>a Sociologia da Infância, construída na oposição à concepção da infância como um simples objeto passivo de socialização regida por instituições (</a:t>
            </a:r>
            <a:r>
              <a:rPr lang="pt-BR" sz="1200" kern="1200" dirty="0" err="1">
                <a:solidFill>
                  <a:schemeClr val="tx1"/>
                </a:solidFill>
                <a:effectLst/>
                <a:latin typeface="+mn-lt"/>
                <a:ea typeface="+mn-ea"/>
                <a:cs typeface="+mn-cs"/>
              </a:rPr>
              <a:t>Sirota</a:t>
            </a:r>
            <a:r>
              <a:rPr lang="pt-BR" sz="1200" kern="1200" dirty="0">
                <a:solidFill>
                  <a:schemeClr val="tx1"/>
                </a:solidFill>
                <a:effectLst/>
                <a:latin typeface="+mn-lt"/>
                <a:ea typeface="+mn-ea"/>
                <a:cs typeface="+mn-cs"/>
              </a:rPr>
              <a:t> 2001). Essa autora aponta o estudo de </a:t>
            </a:r>
            <a:r>
              <a:rPr lang="pt-BR" sz="1200" kern="1200" dirty="0" err="1">
                <a:solidFill>
                  <a:schemeClr val="tx1"/>
                </a:solidFill>
                <a:effectLst/>
                <a:latin typeface="+mn-lt"/>
                <a:ea typeface="+mn-ea"/>
                <a:cs typeface="+mn-cs"/>
              </a:rPr>
              <a:t>Ariès</a:t>
            </a:r>
            <a:r>
              <a:rPr lang="pt-BR" sz="1200" kern="1200" dirty="0">
                <a:solidFill>
                  <a:schemeClr val="tx1"/>
                </a:solidFill>
                <a:effectLst/>
                <a:latin typeface="+mn-lt"/>
                <a:ea typeface="+mn-ea"/>
                <a:cs typeface="+mn-cs"/>
              </a:rPr>
              <a:t> - A criança e a vida familiar no Antigo Regime-, publicado em 1960, como um marco, tanto por ter estimulado uma nova visão, como por mobilizar novos “modos de abordagem, não só no plano teórico como também no disciplinar ou metodológico, o que obriga a uma recomposição de campos, tanto entre disciplinas das ciências sociais quanto entre subdisciplinas” (</a:t>
            </a:r>
            <a:r>
              <a:rPr lang="pt-BR" sz="1200" kern="1200" dirty="0" err="1">
                <a:solidFill>
                  <a:schemeClr val="tx1"/>
                </a:solidFill>
                <a:effectLst/>
                <a:latin typeface="+mn-lt"/>
                <a:ea typeface="+mn-ea"/>
                <a:cs typeface="+mn-cs"/>
              </a:rPr>
              <a:t>Sirota</a:t>
            </a:r>
            <a:r>
              <a:rPr lang="pt-BR" sz="1200" kern="1200" dirty="0">
                <a:solidFill>
                  <a:schemeClr val="tx1"/>
                </a:solidFill>
                <a:effectLst/>
                <a:latin typeface="+mn-lt"/>
                <a:ea typeface="+mn-ea"/>
                <a:cs typeface="+mn-cs"/>
              </a:rPr>
              <a:t> 2001). </a:t>
            </a:r>
          </a:p>
          <a:p>
            <a:r>
              <a:rPr lang="pt-BR" sz="1200" kern="1200" dirty="0">
                <a:solidFill>
                  <a:schemeClr val="tx1"/>
                </a:solidFill>
                <a:effectLst/>
                <a:latin typeface="+mn-lt"/>
                <a:ea typeface="+mn-ea"/>
                <a:cs typeface="+mn-cs"/>
              </a:rPr>
              <a:t>A sociologia da infância “toma com seriedade esse ator social que é a criança, interrogando-se sobre os quadros teóricos disponíveis ou necessários” para seu estudo (</a:t>
            </a:r>
            <a:r>
              <a:rPr lang="pt-BR" sz="1200" kern="1200" dirty="0" err="1">
                <a:solidFill>
                  <a:schemeClr val="tx1"/>
                </a:solidFill>
                <a:effectLst/>
                <a:latin typeface="+mn-lt"/>
                <a:ea typeface="+mn-ea"/>
                <a:cs typeface="+mn-cs"/>
              </a:rPr>
              <a:t>Sirota</a:t>
            </a:r>
            <a:r>
              <a:rPr lang="pt-BR" sz="1200" kern="1200" dirty="0">
                <a:solidFill>
                  <a:schemeClr val="tx1"/>
                </a:solidFill>
                <a:effectLst/>
                <a:latin typeface="+mn-lt"/>
                <a:ea typeface="+mn-ea"/>
                <a:cs typeface="+mn-cs"/>
              </a:rPr>
              <a:t> 2001). Passa-se a conceber a criança ou o período da infância como construção social, como grupo social, atores em sentido pleno e não simplesmente como seres em devir, e, portanto, passíveis de serem estudados sociologicamente, tal como outros grupos - juventude ou velhice -, articulando-a às variáveis clássicas como a classe social, o gênero, ou o pertencimento étnico (</a:t>
            </a:r>
            <a:r>
              <a:rPr lang="pt-BR" sz="1200" kern="1200" dirty="0" err="1">
                <a:solidFill>
                  <a:schemeClr val="tx1"/>
                </a:solidFill>
                <a:effectLst/>
                <a:latin typeface="+mn-lt"/>
                <a:ea typeface="+mn-ea"/>
                <a:cs typeface="+mn-cs"/>
              </a:rPr>
              <a:t>Sirota</a:t>
            </a:r>
            <a:r>
              <a:rPr lang="pt-BR" sz="1200" kern="1200" dirty="0">
                <a:solidFill>
                  <a:schemeClr val="tx1"/>
                </a:solidFill>
                <a:effectLst/>
                <a:latin typeface="+mn-lt"/>
                <a:ea typeface="+mn-ea"/>
                <a:cs typeface="+mn-cs"/>
              </a:rPr>
              <a:t> 2001). </a:t>
            </a:r>
            <a:endParaRPr lang="pt-BR" altLang="pt-BR" dirty="0"/>
          </a:p>
        </p:txBody>
      </p:sp>
      <p:sp>
        <p:nvSpPr>
          <p:cNvPr id="44036"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7ABBD94-ACAF-40C9-8C5B-CE5C6DD70F4F}" type="slidenum">
              <a:rPr kumimoji="0" lang="pt-BR" altLang="pt-BR"/>
              <a:pPr>
                <a:spcBef>
                  <a:spcPct val="0"/>
                </a:spcBef>
              </a:pPr>
              <a:t>5</a:t>
            </a:fld>
            <a:endParaRPr kumimoji="0" lang="pt-BR" altLang="pt-BR"/>
          </a:p>
        </p:txBody>
      </p:sp>
    </p:spTree>
    <p:extLst>
      <p:ext uri="{BB962C8B-B14F-4D97-AF65-F5344CB8AC3E}">
        <p14:creationId xmlns:p14="http://schemas.microsoft.com/office/powerpoint/2010/main" val="3914095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7AFFB9B-9FB8-469E-96F9-4D32314110B6}" type="datetimeFigureOut">
              <a:rPr lang="en-US" smtClean="0"/>
              <a:t>4/12/2019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575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341D2AC3-6A0B-4169-B1EA-E3AE8B351BDD}"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7843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4" name="Date Placeholder 3"/>
          <p:cNvSpPr>
            <a:spLocks noGrp="1"/>
          </p:cNvSpPr>
          <p:nvPr>
            <p:ph type="dt" sz="half" idx="10"/>
          </p:nvPr>
        </p:nvSpPr>
        <p:spPr/>
        <p:txBody>
          <a:bodyPr/>
          <a:lstStyle/>
          <a:p>
            <a:fld id="{DD4B9363-8B87-41B7-9F8E-64519CBB8F34}"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62963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t-BR"/>
              <a:t>Clique para editar o título mestre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4" name="Date Placeholder 3"/>
          <p:cNvSpPr>
            <a:spLocks noGrp="1"/>
          </p:cNvSpPr>
          <p:nvPr>
            <p:ph type="dt" sz="half" idx="10"/>
          </p:nvPr>
        </p:nvSpPr>
        <p:spPr/>
        <p:txBody>
          <a:bodyPr/>
          <a:lstStyle/>
          <a:p>
            <a:fld id="{EAEF5746-5284-4951-9F37-7AE924EDBCB7}"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5858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2398B29-7265-4A65-A2A4-6703C057B7C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7340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FBA082-94DF-4C4B-A041-6624924AB0A8}" type="datetimeFigureOut">
              <a:rPr lang="en-US" smtClean="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995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27686C4-3AB5-4E0C-86CA-FB108C350AA9}" type="datetimeFigureOut">
              <a:rPr lang="en-US" smtClean="0"/>
              <a:t>4/12/2019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51839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9FF1211-4E0C-4AB3-B04F-585959BDAFE8}"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7904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8BDECAF-D3BE-4069-9C78-642ECCD01477}"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9593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316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F7F47CF-67C9-420C-80A5-E2069FF0C2DF}"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643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2842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769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4001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0515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50C3BFE2-83B7-4B0A-B9D3-AB28331082B3}"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1335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t-BR"/>
              <a:t>Clique no ícone para adicionar uma imagem</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12EF78E3-FDA3-4D28-AAA2-0B81F349A39D}"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6387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5BB1C6-BF8F-4481-8AB2-603A1C8A906A}" type="datetimeFigureOut">
              <a:rPr lang="en-US" smtClean="0"/>
              <a:t>4/12/2019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6982147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altLang="pt-BR" sz="5400" dirty="0">
                <a:solidFill>
                  <a:schemeClr val="bg1"/>
                </a:solidFill>
              </a:rPr>
              <a:t>A sociologia da infância</a:t>
            </a:r>
            <a:endParaRPr lang="pt-BR" sz="5400" dirty="0">
              <a:solidFill>
                <a:schemeClr val="bg1"/>
              </a:solidFill>
            </a:endParaRPr>
          </a:p>
        </p:txBody>
      </p:sp>
      <p:sp>
        <p:nvSpPr>
          <p:cNvPr id="3" name="Subtítulo 2"/>
          <p:cNvSpPr>
            <a:spLocks noGrp="1"/>
          </p:cNvSpPr>
          <p:nvPr>
            <p:ph type="subTitle" idx="1"/>
          </p:nvPr>
        </p:nvSpPr>
        <p:spPr/>
        <p:txBody>
          <a:bodyPr/>
          <a:lstStyle/>
          <a:p>
            <a:r>
              <a:rPr lang="pt-BR" dirty="0"/>
              <a:t>M</a:t>
            </a:r>
            <a:r>
              <a:rPr lang="pt-BR" cap="none" dirty="0"/>
              <a:t>aria De La Ó Ramallo Veríssimo</a:t>
            </a:r>
            <a:endParaRPr lang="pt-BR" dirty="0"/>
          </a:p>
        </p:txBody>
      </p:sp>
    </p:spTree>
    <p:extLst>
      <p:ext uri="{BB962C8B-B14F-4D97-AF65-F5344CB8AC3E}">
        <p14:creationId xmlns:p14="http://schemas.microsoft.com/office/powerpoint/2010/main" val="329727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b="1" dirty="0"/>
              <a:t>Evolução do olhar para a criança e para a infância </a:t>
            </a:r>
          </a:p>
        </p:txBody>
      </p:sp>
      <p:graphicFrame>
        <p:nvGraphicFramePr>
          <p:cNvPr id="4" name="Diagrama 3"/>
          <p:cNvGraphicFramePr/>
          <p:nvPr>
            <p:extLst>
              <p:ext uri="{D42A27DB-BD31-4B8C-83A1-F6EECF244321}">
                <p14:modId xmlns:p14="http://schemas.microsoft.com/office/powerpoint/2010/main" val="1759689500"/>
              </p:ext>
            </p:extLst>
          </p:nvPr>
        </p:nvGraphicFramePr>
        <p:xfrm>
          <a:off x="1566846" y="2601310"/>
          <a:ext cx="9647692" cy="3925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444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solidFill>
                  <a:schemeClr val="bg1"/>
                </a:solidFill>
                <a:latin typeface="Arial" panose="020B0604020202020204" pitchFamily="34" charset="0"/>
              </a:rPr>
              <a:t>Concepções sobre a criança</a:t>
            </a:r>
            <a:endParaRPr lang="pt-BR" dirty="0">
              <a:solidFill>
                <a:schemeClr val="bg1"/>
              </a:solidFill>
            </a:endParaRPr>
          </a:p>
        </p:txBody>
      </p:sp>
      <p:sp>
        <p:nvSpPr>
          <p:cNvPr id="3" name="Espaço Reservado para Conteúdo 2"/>
          <p:cNvSpPr>
            <a:spLocks noGrp="1"/>
          </p:cNvSpPr>
          <p:nvPr>
            <p:ph idx="1"/>
          </p:nvPr>
        </p:nvSpPr>
        <p:spPr/>
        <p:txBody>
          <a:bodyPr>
            <a:normAutofit/>
          </a:bodyPr>
          <a:lstStyle/>
          <a:p>
            <a:pPr marL="0" indent="0">
              <a:buNone/>
            </a:pPr>
            <a:r>
              <a:rPr lang="pt-BR" altLang="pt-BR" sz="2400" dirty="0">
                <a:solidFill>
                  <a:schemeClr val="accent6">
                    <a:lumMod val="50000"/>
                  </a:schemeClr>
                </a:solidFill>
                <a:latin typeface="Arial" panose="020B0604020202020204" pitchFamily="34" charset="0"/>
              </a:rPr>
              <a:t>Intimamente relacionadas ao desenvolvimento da família, sua estrutura e funções </a:t>
            </a:r>
          </a:p>
          <a:p>
            <a:pPr lvl="1">
              <a:buFontTx/>
              <a:buChar char="-"/>
            </a:pPr>
            <a:r>
              <a:rPr lang="pt-BR" altLang="pt-BR" sz="2400" dirty="0">
                <a:solidFill>
                  <a:schemeClr val="accent6">
                    <a:lumMod val="50000"/>
                  </a:schemeClr>
                </a:solidFill>
                <a:latin typeface="Arial" panose="020B0604020202020204" pitchFamily="34" charset="0"/>
              </a:rPr>
              <a:t>Condições históricas</a:t>
            </a:r>
          </a:p>
          <a:p>
            <a:pPr lvl="1">
              <a:buFontTx/>
              <a:buChar char="-"/>
            </a:pPr>
            <a:r>
              <a:rPr lang="pt-BR" altLang="pt-BR" sz="2400" dirty="0">
                <a:solidFill>
                  <a:schemeClr val="accent6">
                    <a:lumMod val="50000"/>
                  </a:schemeClr>
                </a:solidFill>
                <a:latin typeface="Arial" panose="020B0604020202020204" pitchFamily="34" charset="0"/>
              </a:rPr>
              <a:t>Condições sociais</a:t>
            </a:r>
          </a:p>
          <a:p>
            <a:pPr lvl="1">
              <a:buFontTx/>
              <a:buChar char="-"/>
            </a:pPr>
            <a:r>
              <a:rPr lang="pt-BR" altLang="pt-BR" sz="2400" dirty="0">
                <a:solidFill>
                  <a:schemeClr val="accent6">
                    <a:lumMod val="50000"/>
                  </a:schemeClr>
                </a:solidFill>
                <a:latin typeface="Arial" panose="020B0604020202020204" pitchFamily="34" charset="0"/>
              </a:rPr>
              <a:t>Desenvolvimento científico</a:t>
            </a:r>
          </a:p>
          <a:p>
            <a:pPr lvl="1">
              <a:buFontTx/>
              <a:buChar char="-"/>
            </a:pPr>
            <a:endParaRPr lang="pt-BR" altLang="pt-BR" sz="2000" dirty="0">
              <a:solidFill>
                <a:schemeClr val="accent6">
                  <a:lumMod val="50000"/>
                </a:schemeClr>
              </a:solidFill>
              <a:latin typeface="Arial" panose="020B0604020202020204" pitchFamily="34" charset="0"/>
            </a:endParaRPr>
          </a:p>
        </p:txBody>
      </p:sp>
    </p:spTree>
    <p:extLst>
      <p:ext uri="{BB962C8B-B14F-4D97-AF65-F5344CB8AC3E}">
        <p14:creationId xmlns:p14="http://schemas.microsoft.com/office/powerpoint/2010/main" val="174496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a:extLst>
              <a:ext uri="{FF2B5EF4-FFF2-40B4-BE49-F238E27FC236}">
                <a16:creationId xmlns="" xmlns:a16="http://schemas.microsoft.com/office/drawing/2014/main" id="{8CD3AD5B-BC44-415A-8496-BADE39A9C3F8}"/>
              </a:ext>
            </a:extLst>
          </p:cNvPr>
          <p:cNvSpPr>
            <a:spLocks noGrp="1"/>
          </p:cNvSpPr>
          <p:nvPr>
            <p:ph type="sldNum" sz="quarter" idx="12"/>
          </p:nvPr>
        </p:nvSpPr>
        <p:spPr>
          <a:noFill/>
          <a:ln>
            <a:miter lim="800000"/>
            <a:headEnd/>
            <a:tailEnd/>
          </a:ln>
        </p:spPr>
        <p:txBody>
          <a:bodyPr/>
          <a:lstStyle/>
          <a:p>
            <a:fld id="{E1D9F178-802A-4F40-AC32-FF2867A90407}" type="slidenum">
              <a:rPr lang="pt-BR" altLang="pt-BR">
                <a:latin typeface="Arial" charset="0"/>
              </a:rPr>
              <a:pPr/>
              <a:t>4</a:t>
            </a:fld>
            <a:endParaRPr lang="pt-BR" altLang="pt-BR">
              <a:latin typeface="Arial" charset="0"/>
            </a:endParaRPr>
          </a:p>
        </p:txBody>
      </p:sp>
      <p:grpSp>
        <p:nvGrpSpPr>
          <p:cNvPr id="10" name="Grupo 58">
            <a:extLst>
              <a:ext uri="{FF2B5EF4-FFF2-40B4-BE49-F238E27FC236}">
                <a16:creationId xmlns="" xmlns:a16="http://schemas.microsoft.com/office/drawing/2014/main" id="{E41F8D02-137C-4F0C-90D3-FFAFE130FABC}"/>
              </a:ext>
            </a:extLst>
          </p:cNvPr>
          <p:cNvGrpSpPr/>
          <p:nvPr/>
        </p:nvGrpSpPr>
        <p:grpSpPr>
          <a:xfrm>
            <a:off x="1542824" y="2324074"/>
            <a:ext cx="1634891" cy="2172637"/>
            <a:chOff x="800546" y="2420890"/>
            <a:chExt cx="1634891" cy="2001994"/>
          </a:xfrm>
        </p:grpSpPr>
        <p:sp>
          <p:nvSpPr>
            <p:cNvPr id="11" name="Retângulo de cantos arredondados 7">
              <a:extLst>
                <a:ext uri="{FF2B5EF4-FFF2-40B4-BE49-F238E27FC236}">
                  <a16:creationId xmlns="" xmlns:a16="http://schemas.microsoft.com/office/drawing/2014/main" id="{13FBE483-C928-419F-A007-791E8A5E1554}"/>
                </a:ext>
              </a:extLst>
            </p:cNvPr>
            <p:cNvSpPr/>
            <p:nvPr/>
          </p:nvSpPr>
          <p:spPr>
            <a:xfrm>
              <a:off x="800546" y="2607788"/>
              <a:ext cx="1428392" cy="1241558"/>
            </a:xfrm>
            <a:prstGeom prst="roundRect">
              <a:avLst>
                <a:gd name="adj" fmla="val 10000"/>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pt-BR" dirty="0">
                  <a:solidFill>
                    <a:schemeClr val="accent6">
                      <a:lumMod val="50000"/>
                    </a:schemeClr>
                  </a:solidFill>
                  <a:latin typeface="Arial" panose="020B0604020202020204" pitchFamily="34" charset="0"/>
                  <a:cs typeface="Arial" panose="020B0604020202020204" pitchFamily="34" charset="0"/>
                </a:rPr>
                <a:t>Início da era cristã</a:t>
              </a:r>
            </a:p>
          </p:txBody>
        </p:sp>
        <p:sp>
          <p:nvSpPr>
            <p:cNvPr id="12" name="Retângulo de cantos arredondados 12">
              <a:extLst>
                <a:ext uri="{FF2B5EF4-FFF2-40B4-BE49-F238E27FC236}">
                  <a16:creationId xmlns="" xmlns:a16="http://schemas.microsoft.com/office/drawing/2014/main" id="{7F338DB2-8232-4C12-9108-28FE714A4430}"/>
                </a:ext>
              </a:extLst>
            </p:cNvPr>
            <p:cNvSpPr/>
            <p:nvPr/>
          </p:nvSpPr>
          <p:spPr>
            <a:xfrm>
              <a:off x="1007045" y="3303677"/>
              <a:ext cx="1428392" cy="1119207"/>
            </a:xfrm>
            <a:prstGeom prst="roundRect">
              <a:avLst>
                <a:gd name="adj" fmla="val 10000"/>
              </a:avLst>
            </a:prstGeom>
            <a:solidFill>
              <a:schemeClr val="accent2"/>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pt-BR" sz="2000" dirty="0">
                  <a:solidFill>
                    <a:schemeClr val="bg1"/>
                  </a:solidFill>
                  <a:latin typeface="Arial" panose="020B0604020202020204" pitchFamily="34" charset="0"/>
                  <a:cs typeface="Arial" panose="020B0604020202020204" pitchFamily="34" charset="0"/>
                </a:rPr>
                <a:t>Das crianças é o reino dos céus </a:t>
              </a:r>
            </a:p>
          </p:txBody>
        </p:sp>
        <p:cxnSp>
          <p:nvCxnSpPr>
            <p:cNvPr id="13" name="Conector reto 12">
              <a:extLst>
                <a:ext uri="{FF2B5EF4-FFF2-40B4-BE49-F238E27FC236}">
                  <a16:creationId xmlns="" xmlns:a16="http://schemas.microsoft.com/office/drawing/2014/main" id="{AA5E2A3D-17E9-4A28-B941-AF4170322DEB}"/>
                </a:ext>
              </a:extLst>
            </p:cNvPr>
            <p:cNvCxnSpPr>
              <a:cxnSpLocks/>
            </p:cNvCxnSpPr>
            <p:nvPr/>
          </p:nvCxnSpPr>
          <p:spPr>
            <a:xfrm flipV="1">
              <a:off x="1514742" y="2420890"/>
              <a:ext cx="0" cy="1956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14" name="Grupo 60">
            <a:extLst>
              <a:ext uri="{FF2B5EF4-FFF2-40B4-BE49-F238E27FC236}">
                <a16:creationId xmlns="" xmlns:a16="http://schemas.microsoft.com/office/drawing/2014/main" id="{38C541C0-3DD2-4F28-BF44-8D9C37D9686D}"/>
              </a:ext>
            </a:extLst>
          </p:cNvPr>
          <p:cNvGrpSpPr/>
          <p:nvPr/>
        </p:nvGrpSpPr>
        <p:grpSpPr>
          <a:xfrm>
            <a:off x="3514078" y="2324067"/>
            <a:ext cx="1698212" cy="2312470"/>
            <a:chOff x="2771800" y="2420888"/>
            <a:chExt cx="1698212" cy="2312470"/>
          </a:xfrm>
        </p:grpSpPr>
        <p:sp>
          <p:nvSpPr>
            <p:cNvPr id="15" name="Retângulo de cantos arredondados 20">
              <a:extLst>
                <a:ext uri="{FF2B5EF4-FFF2-40B4-BE49-F238E27FC236}">
                  <a16:creationId xmlns="" xmlns:a16="http://schemas.microsoft.com/office/drawing/2014/main" id="{08E055E3-FF69-4FDF-9E4D-46F3343E415F}"/>
                </a:ext>
              </a:extLst>
            </p:cNvPr>
            <p:cNvSpPr/>
            <p:nvPr/>
          </p:nvSpPr>
          <p:spPr>
            <a:xfrm>
              <a:off x="2771800" y="2682549"/>
              <a:ext cx="1428392" cy="1428392"/>
            </a:xfrm>
            <a:prstGeom prst="roundRect">
              <a:avLst>
                <a:gd name="adj" fmla="val 10000"/>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pt-BR" altLang="pt-BR" dirty="0">
                  <a:solidFill>
                    <a:schemeClr val="accent6">
                      <a:lumMod val="50000"/>
                    </a:schemeClr>
                  </a:solidFill>
                  <a:latin typeface="Arial" panose="020B0604020202020204" pitchFamily="34" charset="0"/>
                </a:rPr>
                <a:t>Idade média</a:t>
              </a:r>
              <a:endParaRPr lang="pt-BR" b="1" dirty="0">
                <a:solidFill>
                  <a:schemeClr val="tx1">
                    <a:lumMod val="50000"/>
                  </a:schemeClr>
                </a:solidFill>
              </a:endParaRPr>
            </a:p>
          </p:txBody>
        </p:sp>
        <p:sp>
          <p:nvSpPr>
            <p:cNvPr id="16" name="Retângulo de cantos arredondados 21">
              <a:extLst>
                <a:ext uri="{FF2B5EF4-FFF2-40B4-BE49-F238E27FC236}">
                  <a16:creationId xmlns="" xmlns:a16="http://schemas.microsoft.com/office/drawing/2014/main" id="{A7B7223C-CFA9-47A5-8EB2-794FFF572561}"/>
                </a:ext>
              </a:extLst>
            </p:cNvPr>
            <p:cNvSpPr/>
            <p:nvPr/>
          </p:nvSpPr>
          <p:spPr>
            <a:xfrm>
              <a:off x="3041620" y="3404337"/>
              <a:ext cx="1428392" cy="1329021"/>
            </a:xfrm>
            <a:prstGeom prst="roundRect">
              <a:avLst>
                <a:gd name="adj" fmla="val 10000"/>
              </a:avLst>
            </a:prstGeom>
            <a:solidFill>
              <a:schemeClr val="accent2"/>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pt-BR" altLang="pt-BR" sz="2000" dirty="0">
                  <a:solidFill>
                    <a:schemeClr val="bg1"/>
                  </a:solidFill>
                  <a:latin typeface="Arial" panose="020B0604020202020204" pitchFamily="34" charset="0"/>
                </a:rPr>
                <a:t>Miniatura do adulto, sem valor</a:t>
              </a:r>
              <a:endParaRPr lang="pt-BR" sz="2000" dirty="0">
                <a:solidFill>
                  <a:schemeClr val="bg1"/>
                </a:solidFill>
              </a:endParaRPr>
            </a:p>
          </p:txBody>
        </p:sp>
        <p:cxnSp>
          <p:nvCxnSpPr>
            <p:cNvPr id="17" name="Conector reto 16">
              <a:extLst>
                <a:ext uri="{FF2B5EF4-FFF2-40B4-BE49-F238E27FC236}">
                  <a16:creationId xmlns="" xmlns:a16="http://schemas.microsoft.com/office/drawing/2014/main" id="{8BA7856C-9556-486E-A128-FC8662C8A399}"/>
                </a:ext>
              </a:extLst>
            </p:cNvPr>
            <p:cNvCxnSpPr>
              <a:cxnSpLocks/>
            </p:cNvCxnSpPr>
            <p:nvPr/>
          </p:nvCxnSpPr>
          <p:spPr>
            <a:xfrm flipV="1">
              <a:off x="3491880" y="2420888"/>
              <a:ext cx="0" cy="21236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18" name="Grupo 61">
            <a:extLst>
              <a:ext uri="{FF2B5EF4-FFF2-40B4-BE49-F238E27FC236}">
                <a16:creationId xmlns="" xmlns:a16="http://schemas.microsoft.com/office/drawing/2014/main" id="{9736AA89-1078-48BB-B55D-5F21EEA54A94}"/>
              </a:ext>
            </a:extLst>
          </p:cNvPr>
          <p:cNvGrpSpPr/>
          <p:nvPr/>
        </p:nvGrpSpPr>
        <p:grpSpPr>
          <a:xfrm>
            <a:off x="5530302" y="2324067"/>
            <a:ext cx="1698213" cy="2463075"/>
            <a:chOff x="4788024" y="2420889"/>
            <a:chExt cx="1698213" cy="2280834"/>
          </a:xfrm>
        </p:grpSpPr>
        <p:sp>
          <p:nvSpPr>
            <p:cNvPr id="19" name="Retângulo de cantos arredondados 42">
              <a:extLst>
                <a:ext uri="{FF2B5EF4-FFF2-40B4-BE49-F238E27FC236}">
                  <a16:creationId xmlns="" xmlns:a16="http://schemas.microsoft.com/office/drawing/2014/main" id="{7FAF3439-3724-4985-B34F-3BD4AA8F4F4B}"/>
                </a:ext>
              </a:extLst>
            </p:cNvPr>
            <p:cNvSpPr/>
            <p:nvPr/>
          </p:nvSpPr>
          <p:spPr>
            <a:xfrm>
              <a:off x="4788024" y="2697241"/>
              <a:ext cx="1428392" cy="1428392"/>
            </a:xfrm>
            <a:prstGeom prst="roundRect">
              <a:avLst>
                <a:gd name="adj" fmla="val 10000"/>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pt-BR" altLang="pt-BR" dirty="0">
                  <a:solidFill>
                    <a:schemeClr val="accent6">
                      <a:lumMod val="50000"/>
                    </a:schemeClr>
                  </a:solidFill>
                  <a:latin typeface="Arial" panose="020B0604020202020204" pitchFamily="34" charset="0"/>
                </a:rPr>
                <a:t>Séc. XIV-XVII</a:t>
              </a:r>
              <a:endParaRPr lang="pt-BR" b="1" dirty="0">
                <a:solidFill>
                  <a:schemeClr val="tx1">
                    <a:lumMod val="50000"/>
                  </a:schemeClr>
                </a:solidFill>
              </a:endParaRPr>
            </a:p>
          </p:txBody>
        </p:sp>
        <p:sp>
          <p:nvSpPr>
            <p:cNvPr id="20" name="Retângulo de cantos arredondados 43">
              <a:extLst>
                <a:ext uri="{FF2B5EF4-FFF2-40B4-BE49-F238E27FC236}">
                  <a16:creationId xmlns="" xmlns:a16="http://schemas.microsoft.com/office/drawing/2014/main" id="{0601EE4A-8214-4751-9240-F3179210EDA9}"/>
                </a:ext>
              </a:extLst>
            </p:cNvPr>
            <p:cNvSpPr/>
            <p:nvPr/>
          </p:nvSpPr>
          <p:spPr>
            <a:xfrm>
              <a:off x="4894725" y="3410727"/>
              <a:ext cx="1591512" cy="1290996"/>
            </a:xfrm>
            <a:prstGeom prst="roundRect">
              <a:avLst>
                <a:gd name="adj" fmla="val 10000"/>
              </a:avLst>
            </a:prstGeom>
            <a:solidFill>
              <a:schemeClr val="accent2"/>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pt-BR" altLang="pt-BR" sz="2000" dirty="0">
                  <a:solidFill>
                    <a:schemeClr val="bg1"/>
                  </a:solidFill>
                  <a:latin typeface="Arial" panose="020B0604020202020204" pitchFamily="34" charset="0"/>
                </a:rPr>
                <a:t>Sentimento de infância</a:t>
              </a:r>
            </a:p>
            <a:p>
              <a:pPr algn="ctr"/>
              <a:r>
                <a:rPr lang="pt-BR" altLang="pt-BR" sz="2000" dirty="0">
                  <a:solidFill>
                    <a:schemeClr val="bg1"/>
                  </a:solidFill>
                  <a:latin typeface="Arial" panose="020B0604020202020204" pitchFamily="34" charset="0"/>
                </a:rPr>
                <a:t>Formação moral</a:t>
              </a:r>
              <a:endParaRPr lang="pt-BR" sz="2000" dirty="0">
                <a:solidFill>
                  <a:schemeClr val="bg1"/>
                </a:solidFill>
              </a:endParaRPr>
            </a:p>
          </p:txBody>
        </p:sp>
        <p:cxnSp>
          <p:nvCxnSpPr>
            <p:cNvPr id="21" name="Conector reto 20">
              <a:extLst>
                <a:ext uri="{FF2B5EF4-FFF2-40B4-BE49-F238E27FC236}">
                  <a16:creationId xmlns="" xmlns:a16="http://schemas.microsoft.com/office/drawing/2014/main" id="{6C3ACEDB-8AE3-4139-9EED-3C8AEB7A99C5}"/>
                </a:ext>
              </a:extLst>
            </p:cNvPr>
            <p:cNvCxnSpPr>
              <a:cxnSpLocks/>
            </p:cNvCxnSpPr>
            <p:nvPr/>
          </p:nvCxnSpPr>
          <p:spPr>
            <a:xfrm flipV="1">
              <a:off x="5364088" y="2420889"/>
              <a:ext cx="0" cy="2355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2" name="Grupo 62">
            <a:extLst>
              <a:ext uri="{FF2B5EF4-FFF2-40B4-BE49-F238E27FC236}">
                <a16:creationId xmlns="" xmlns:a16="http://schemas.microsoft.com/office/drawing/2014/main" id="{223D78B8-22ED-4E37-AE56-B85073A9343E}"/>
              </a:ext>
            </a:extLst>
          </p:cNvPr>
          <p:cNvGrpSpPr/>
          <p:nvPr/>
        </p:nvGrpSpPr>
        <p:grpSpPr>
          <a:xfrm>
            <a:off x="7549824" y="2324067"/>
            <a:ext cx="1866324" cy="2463101"/>
            <a:chOff x="6732240" y="2420888"/>
            <a:chExt cx="1866324" cy="2463101"/>
          </a:xfrm>
        </p:grpSpPr>
        <p:sp>
          <p:nvSpPr>
            <p:cNvPr id="23" name="Retângulo de cantos arredondados 44">
              <a:extLst>
                <a:ext uri="{FF2B5EF4-FFF2-40B4-BE49-F238E27FC236}">
                  <a16:creationId xmlns="" xmlns:a16="http://schemas.microsoft.com/office/drawing/2014/main" id="{CFEF7084-D030-4DE9-8966-04990A245073}"/>
                </a:ext>
              </a:extLst>
            </p:cNvPr>
            <p:cNvSpPr/>
            <p:nvPr/>
          </p:nvSpPr>
          <p:spPr>
            <a:xfrm>
              <a:off x="6732240" y="2682558"/>
              <a:ext cx="1428392" cy="1428392"/>
            </a:xfrm>
            <a:prstGeom prst="roundRect">
              <a:avLst>
                <a:gd name="adj" fmla="val 10000"/>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pt-BR" altLang="pt-BR" dirty="0">
                  <a:solidFill>
                    <a:schemeClr val="accent6">
                      <a:lumMod val="50000"/>
                    </a:schemeClr>
                  </a:solidFill>
                  <a:latin typeface="Arial" panose="020B0604020202020204" pitchFamily="34" charset="0"/>
                </a:rPr>
                <a:t>Séc. XX</a:t>
              </a:r>
              <a:endParaRPr lang="pt-BR" b="1" dirty="0">
                <a:solidFill>
                  <a:schemeClr val="tx1">
                    <a:lumMod val="50000"/>
                  </a:schemeClr>
                </a:solidFill>
              </a:endParaRPr>
            </a:p>
          </p:txBody>
        </p:sp>
        <p:sp>
          <p:nvSpPr>
            <p:cNvPr id="24" name="Retângulo de cantos arredondados 45">
              <a:extLst>
                <a:ext uri="{FF2B5EF4-FFF2-40B4-BE49-F238E27FC236}">
                  <a16:creationId xmlns="" xmlns:a16="http://schemas.microsoft.com/office/drawing/2014/main" id="{02A4F5C1-4A17-446E-968F-FEC62866D766}"/>
                </a:ext>
              </a:extLst>
            </p:cNvPr>
            <p:cNvSpPr/>
            <p:nvPr/>
          </p:nvSpPr>
          <p:spPr>
            <a:xfrm>
              <a:off x="7002060" y="3488294"/>
              <a:ext cx="1596504" cy="1395695"/>
            </a:xfrm>
            <a:prstGeom prst="roundRect">
              <a:avLst>
                <a:gd name="adj" fmla="val 10000"/>
              </a:avLst>
            </a:prstGeom>
            <a:solidFill>
              <a:schemeClr val="accent2"/>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pt-BR" altLang="pt-BR" sz="2000" dirty="0">
                  <a:solidFill>
                    <a:schemeClr val="bg1"/>
                  </a:solidFill>
                  <a:latin typeface="Arial" panose="020B0604020202020204" pitchFamily="34" charset="0"/>
                </a:rPr>
                <a:t>Psicologia e pedagogia da infância</a:t>
              </a:r>
              <a:endParaRPr lang="pt-BR" sz="2000" dirty="0">
                <a:solidFill>
                  <a:schemeClr val="bg1"/>
                </a:solidFill>
              </a:endParaRPr>
            </a:p>
          </p:txBody>
        </p:sp>
        <p:cxnSp>
          <p:nvCxnSpPr>
            <p:cNvPr id="25" name="Conector reto 24">
              <a:extLst>
                <a:ext uri="{FF2B5EF4-FFF2-40B4-BE49-F238E27FC236}">
                  <a16:creationId xmlns="" xmlns:a16="http://schemas.microsoft.com/office/drawing/2014/main" id="{006309FE-DA69-48D4-B94C-E037DAF4DEC3}"/>
                </a:ext>
              </a:extLst>
            </p:cNvPr>
            <p:cNvCxnSpPr>
              <a:cxnSpLocks/>
            </p:cNvCxnSpPr>
            <p:nvPr/>
          </p:nvCxnSpPr>
          <p:spPr>
            <a:xfrm flipV="1">
              <a:off x="7452320" y="2420888"/>
              <a:ext cx="0" cy="22747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cxnSp>
        <p:nvCxnSpPr>
          <p:cNvPr id="28" name="Conector de seta reta 15">
            <a:extLst>
              <a:ext uri="{FF2B5EF4-FFF2-40B4-BE49-F238E27FC236}">
                <a16:creationId xmlns="" xmlns:a16="http://schemas.microsoft.com/office/drawing/2014/main" id="{FA03EDC4-B0F9-4BEE-9BBF-6C1779F4448C}"/>
              </a:ext>
            </a:extLst>
          </p:cNvPr>
          <p:cNvCxnSpPr/>
          <p:nvPr/>
        </p:nvCxnSpPr>
        <p:spPr>
          <a:xfrm>
            <a:off x="1641870" y="2252059"/>
            <a:ext cx="7704856" cy="0"/>
          </a:xfrm>
          <a:prstGeom prst="straightConnector1">
            <a:avLst/>
          </a:prstGeom>
          <a:ln w="76200">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Elipse 34">
            <a:extLst>
              <a:ext uri="{FF2B5EF4-FFF2-40B4-BE49-F238E27FC236}">
                <a16:creationId xmlns="" xmlns:a16="http://schemas.microsoft.com/office/drawing/2014/main" id="{BC8CAB11-260A-4008-A832-EC5502F33D58}"/>
              </a:ext>
            </a:extLst>
          </p:cNvPr>
          <p:cNvSpPr/>
          <p:nvPr/>
        </p:nvSpPr>
        <p:spPr>
          <a:xfrm>
            <a:off x="7852460" y="4993947"/>
            <a:ext cx="2302760" cy="796063"/>
          </a:xfrm>
          <a:prstGeom prst="ellips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latin typeface="Arial" panose="020B0604020202020204" pitchFamily="34" charset="0"/>
                <a:cs typeface="Arial" panose="020B0604020202020204" pitchFamily="34" charset="0"/>
              </a:rPr>
              <a:t>Imaturidade biológica</a:t>
            </a:r>
          </a:p>
        </p:txBody>
      </p:sp>
      <p:pic>
        <p:nvPicPr>
          <p:cNvPr id="3" name="Imagem 2">
            <a:extLst>
              <a:ext uri="{FF2B5EF4-FFF2-40B4-BE49-F238E27FC236}">
                <a16:creationId xmlns="" xmlns:a16="http://schemas.microsoft.com/office/drawing/2014/main" id="{09F1406C-49EE-4309-9509-B75C4DFDF70E}"/>
              </a:ext>
            </a:extLst>
          </p:cNvPr>
          <p:cNvPicPr>
            <a:picLocks noChangeAspect="1"/>
          </p:cNvPicPr>
          <p:nvPr/>
        </p:nvPicPr>
        <p:blipFill rotWithShape="1">
          <a:blip r:embed="rId3"/>
          <a:srcRect l="3133" r="9313"/>
          <a:stretch/>
        </p:blipFill>
        <p:spPr>
          <a:xfrm>
            <a:off x="4627703" y="172062"/>
            <a:ext cx="1169174" cy="1780514"/>
          </a:xfrm>
          <a:prstGeom prst="rect">
            <a:avLst/>
          </a:prstGeom>
        </p:spPr>
      </p:pic>
      <p:pic>
        <p:nvPicPr>
          <p:cNvPr id="1026" name="Picture 2" descr="Resultado de imagem para colin heywood uma histÃ³ria da infÃ¢ncia da idade mÃ©dia Ã  epoca comtemporÃ¢nea no ocidente">
            <a:extLst>
              <a:ext uri="{FF2B5EF4-FFF2-40B4-BE49-F238E27FC236}">
                <a16:creationId xmlns="" xmlns:a16="http://schemas.microsoft.com/office/drawing/2014/main" id="{16E8D442-BCCF-4D3C-8B27-6BE8FCE15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249" y="107742"/>
            <a:ext cx="1211395" cy="184483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ector: Curvo 25">
            <a:extLst>
              <a:ext uri="{FF2B5EF4-FFF2-40B4-BE49-F238E27FC236}">
                <a16:creationId xmlns="" xmlns:a16="http://schemas.microsoft.com/office/drawing/2014/main" id="{1E81D442-13BE-4C0C-93B7-E2371800B6D8}"/>
              </a:ext>
            </a:extLst>
          </p:cNvPr>
          <p:cNvCxnSpPr/>
          <p:nvPr/>
        </p:nvCxnSpPr>
        <p:spPr>
          <a:xfrm rot="10800000">
            <a:off x="5796878" y="1215615"/>
            <a:ext cx="2391837" cy="957431"/>
          </a:xfrm>
          <a:prstGeom prst="curvedConnector3">
            <a:avLst>
              <a:gd name="adj1" fmla="val 8957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Curvo 40">
            <a:extLst>
              <a:ext uri="{FF2B5EF4-FFF2-40B4-BE49-F238E27FC236}">
                <a16:creationId xmlns="" xmlns:a16="http://schemas.microsoft.com/office/drawing/2014/main" id="{A36B26C4-E322-4161-A581-F7CA9511027C}"/>
              </a:ext>
            </a:extLst>
          </p:cNvPr>
          <p:cNvCxnSpPr>
            <a:cxnSpLocks/>
          </p:cNvCxnSpPr>
          <p:nvPr/>
        </p:nvCxnSpPr>
        <p:spPr>
          <a:xfrm rot="10800000">
            <a:off x="7819646" y="1694331"/>
            <a:ext cx="528289" cy="4857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orma livre 26"/>
          <p:cNvSpPr/>
          <p:nvPr/>
        </p:nvSpPr>
        <p:spPr>
          <a:xfrm>
            <a:off x="8312799" y="2186165"/>
            <a:ext cx="1718442" cy="342816"/>
          </a:xfrm>
          <a:custGeom>
            <a:avLst/>
            <a:gdLst>
              <a:gd name="connsiteX0" fmla="*/ 0 w 1718442"/>
              <a:gd name="connsiteY0" fmla="*/ 236482 h 342816"/>
              <a:gd name="connsiteX1" fmla="*/ 1245476 w 1718442"/>
              <a:gd name="connsiteY1" fmla="*/ 331076 h 342816"/>
              <a:gd name="connsiteX2" fmla="*/ 1718442 w 1718442"/>
              <a:gd name="connsiteY2" fmla="*/ 0 h 342816"/>
            </a:gdLst>
            <a:ahLst/>
            <a:cxnLst>
              <a:cxn ang="0">
                <a:pos x="connsiteX0" y="connsiteY0"/>
              </a:cxn>
              <a:cxn ang="0">
                <a:pos x="connsiteX1" y="connsiteY1"/>
              </a:cxn>
              <a:cxn ang="0">
                <a:pos x="connsiteX2" y="connsiteY2"/>
              </a:cxn>
            </a:cxnLst>
            <a:rect l="l" t="t" r="r" b="b"/>
            <a:pathLst>
              <a:path w="1718442" h="342816">
                <a:moveTo>
                  <a:pt x="0" y="236482"/>
                </a:moveTo>
                <a:cubicBezTo>
                  <a:pt x="479534" y="303486"/>
                  <a:pt x="959069" y="370490"/>
                  <a:pt x="1245476" y="331076"/>
                </a:cubicBezTo>
                <a:cubicBezTo>
                  <a:pt x="1531883" y="291662"/>
                  <a:pt x="1718442" y="0"/>
                  <a:pt x="17184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29" name="Retângulo de cantos arredondados 28"/>
          <p:cNvSpPr/>
          <p:nvPr/>
        </p:nvSpPr>
        <p:spPr>
          <a:xfrm>
            <a:off x="9731696" y="1476716"/>
            <a:ext cx="2002221" cy="14066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t-BR" dirty="0" smtClean="0">
                <a:solidFill>
                  <a:schemeClr val="accent6">
                    <a:lumMod val="75000"/>
                  </a:schemeClr>
                </a:solidFill>
              </a:rPr>
              <a:t>1940. Primeiro programa nacional saúde infantil</a:t>
            </a:r>
            <a:endParaRPr lang="pt-BR" dirty="0">
              <a:solidFill>
                <a:schemeClr val="accent6">
                  <a:lumMod val="75000"/>
                </a:schemeClr>
              </a:solidFill>
            </a:endParaRPr>
          </a:p>
        </p:txBody>
      </p:sp>
    </p:spTree>
    <p:extLst>
      <p:ext uri="{BB962C8B-B14F-4D97-AF65-F5344CB8AC3E}">
        <p14:creationId xmlns:p14="http://schemas.microsoft.com/office/powerpoint/2010/main" val="27186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026"/>
                                        </p:tgtEl>
                                        <p:attrNameLst>
                                          <p:attrName>style.visibility</p:attrName>
                                        </p:attrNameLst>
                                      </p:cBhvr>
                                      <p:to>
                                        <p:strVal val="visible"/>
                                      </p:to>
                                    </p:set>
                                    <p:anim calcmode="lin" valueType="num">
                                      <p:cBhvr additive="base">
                                        <p:cTn id="46" dur="500" fill="hold"/>
                                        <p:tgtEl>
                                          <p:spTgt spid="1026"/>
                                        </p:tgtEl>
                                        <p:attrNameLst>
                                          <p:attrName>ppt_x</p:attrName>
                                        </p:attrNameLst>
                                      </p:cBhvr>
                                      <p:tavLst>
                                        <p:tav tm="0">
                                          <p:val>
                                            <p:strVal val="#ppt_x"/>
                                          </p:val>
                                        </p:tav>
                                        <p:tav tm="100000">
                                          <p:val>
                                            <p:strVal val="#ppt_x"/>
                                          </p:val>
                                        </p:tav>
                                      </p:tavLst>
                                    </p:anim>
                                    <p:anim calcmode="lin" valueType="num">
                                      <p:cBhvr additive="base">
                                        <p:cTn id="4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ppt_x"/>
                                          </p:val>
                                        </p:tav>
                                        <p:tav tm="100000">
                                          <p:val>
                                            <p:strVal val="#ppt_x"/>
                                          </p:val>
                                        </p:tav>
                                      </p:tavLst>
                                    </p:anim>
                                    <p:anim calcmode="lin" valueType="num">
                                      <p:cBhvr additive="base">
                                        <p:cTn id="5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p:txBody>
          <a:bodyPr/>
          <a:lstStyle/>
          <a:p>
            <a:r>
              <a:rPr lang="pt-BR" altLang="pt-BR" b="1" dirty="0"/>
              <a:t>A sociologia da infância</a:t>
            </a:r>
          </a:p>
        </p:txBody>
      </p:sp>
      <p:sp>
        <p:nvSpPr>
          <p:cNvPr id="43011" name="Espaço Reservado para Conteúdo 2"/>
          <p:cNvSpPr>
            <a:spLocks noGrp="1"/>
          </p:cNvSpPr>
          <p:nvPr>
            <p:ph idx="1"/>
          </p:nvPr>
        </p:nvSpPr>
        <p:spPr>
          <a:prstGeom prst="rect">
            <a:avLst/>
          </a:prstGeom>
        </p:spPr>
        <p:txBody>
          <a:bodyPr>
            <a:normAutofit lnSpcReduction="10000"/>
          </a:bodyPr>
          <a:lstStyle/>
          <a:p>
            <a:r>
              <a:rPr lang="pt-BR" altLang="pt-BR" sz="2200" cap="none" dirty="0">
                <a:solidFill>
                  <a:schemeClr val="accent6">
                    <a:lumMod val="50000"/>
                  </a:schemeClr>
                </a:solidFill>
                <a:latin typeface="Arial" panose="020B0604020202020204" pitchFamily="34" charset="0"/>
                <a:cs typeface="Arial" panose="020B0604020202020204" pitchFamily="34" charset="0"/>
              </a:rPr>
              <a:t>Desponta nos anos 90</a:t>
            </a:r>
          </a:p>
          <a:p>
            <a:pPr lvl="1"/>
            <a:r>
              <a:rPr lang="pt-BR" altLang="pt-BR" sz="2000" cap="none" dirty="0">
                <a:solidFill>
                  <a:schemeClr val="accent6">
                    <a:lumMod val="50000"/>
                  </a:schemeClr>
                </a:solidFill>
                <a:latin typeface="Arial" panose="020B0604020202020204" pitchFamily="34" charset="0"/>
                <a:cs typeface="Arial" panose="020B0604020202020204" pitchFamily="34" charset="0"/>
              </a:rPr>
              <a:t>movimento da sociologia de voltar-se para o ator (não mais “falar por”, mas reconhecer a partir da própria visão do sujeito”)</a:t>
            </a:r>
          </a:p>
          <a:p>
            <a:r>
              <a:rPr lang="pt-BR" altLang="pt-BR" sz="2200" dirty="0">
                <a:solidFill>
                  <a:schemeClr val="accent6">
                    <a:lumMod val="50000"/>
                  </a:schemeClr>
                </a:solidFill>
                <a:latin typeface="Arial" panose="020B0604020202020204" pitchFamily="34" charset="0"/>
                <a:cs typeface="Arial" panose="020B0604020202020204" pitchFamily="34" charset="0"/>
              </a:rPr>
              <a:t>Existe uma variabilidade dos modos de construção da infância, o que a torna um objeto de análise sociológica</a:t>
            </a:r>
          </a:p>
          <a:p>
            <a:r>
              <a:rPr lang="pt-BR" altLang="pt-BR" sz="2200" dirty="0">
                <a:solidFill>
                  <a:schemeClr val="accent6">
                    <a:lumMod val="50000"/>
                  </a:schemeClr>
                </a:solidFill>
                <a:latin typeface="Arial" panose="020B0604020202020204" pitchFamily="34" charset="0"/>
                <a:cs typeface="Arial" panose="020B0604020202020204" pitchFamily="34" charset="0"/>
              </a:rPr>
              <a:t>A infância não é somente um momento precursor, mas um componente da cultura e da sociedade</a:t>
            </a:r>
          </a:p>
          <a:p>
            <a:r>
              <a:rPr lang="pt-BR" altLang="pt-BR" sz="2200" dirty="0">
                <a:solidFill>
                  <a:schemeClr val="accent6">
                    <a:lumMod val="50000"/>
                  </a:schemeClr>
                </a:solidFill>
                <a:latin typeface="Arial" panose="020B0604020202020204" pitchFamily="34" charset="0"/>
                <a:cs typeface="Arial" panose="020B0604020202020204" pitchFamily="34" charset="0"/>
              </a:rPr>
              <a:t>As crianças são atores em sentido pleno e não simplesmente seres em devir</a:t>
            </a:r>
          </a:p>
        </p:txBody>
      </p:sp>
      <p:sp>
        <p:nvSpPr>
          <p:cNvPr id="43013" name="Espaço Reservado para Número de Slide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A1E25E84-D251-48CF-BC19-FF9FB6762B8B}" type="slidenum">
              <a:rPr lang="pt-BR" altLang="pt-BR" sz="1400">
                <a:solidFill>
                  <a:srgbClr val="FFFFFF"/>
                </a:solidFill>
                <a:latin typeface="Franklin Gothic Book" panose="020B0503020102020204" pitchFamily="34" charset="0"/>
              </a:rPr>
              <a:pPr>
                <a:spcBef>
                  <a:spcPct val="0"/>
                </a:spcBef>
                <a:buClrTx/>
                <a:buSzTx/>
                <a:buFontTx/>
                <a:buNone/>
              </a:pPr>
              <a:t>5</a:t>
            </a:fld>
            <a:endParaRPr lang="pt-BR" altLang="pt-BR"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42189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 calcmode="lin" valueType="num">
                                      <p:cBhvr additive="base">
                                        <p:cTn id="17"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 calcmode="lin" valueType="num">
                                      <p:cBhvr additive="base">
                                        <p:cTn id="23"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011">
                                            <p:txEl>
                                              <p:pRg st="4" end="4"/>
                                            </p:txEl>
                                          </p:spTgt>
                                        </p:tgtEl>
                                        <p:attrNameLst>
                                          <p:attrName>style.visibility</p:attrName>
                                        </p:attrNameLst>
                                      </p:cBhvr>
                                      <p:to>
                                        <p:strVal val="visible"/>
                                      </p:to>
                                    </p:set>
                                    <p:anim calcmode="lin" valueType="num">
                                      <p:cBhvr additive="base">
                                        <p:cTn id="29"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 xmlns:a16="http://schemas.microsoft.com/office/drawing/2014/main" id="{B219AE65-9B94-44EA-BEF3-EF4BFA169C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F0C81A57-9CD5-461B-8FFE-4A8CB6CFBE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 xmlns:a16="http://schemas.microsoft.com/office/drawing/2014/main" id="{3086C462-37F4-494D-8292-CCB95221CC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a:solidFill>
            <a:srgbClr val="FFFFFF"/>
          </a:solidFill>
        </p:grpSpPr>
        <p:sp>
          <p:nvSpPr>
            <p:cNvPr id="78" name="Rectangle 77">
              <a:extLst>
                <a:ext uri="{FF2B5EF4-FFF2-40B4-BE49-F238E27FC236}">
                  <a16:creationId xmlns="" xmlns:a16="http://schemas.microsoft.com/office/drawing/2014/main" id="{2C7D2D64-353F-4802-AA48-A70CE6020B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5">
              <a:extLst>
                <a:ext uri="{FF2B5EF4-FFF2-40B4-BE49-F238E27FC236}">
                  <a16:creationId xmlns="" xmlns:a16="http://schemas.microsoft.com/office/drawing/2014/main" id="{30A6328F-CAA3-4052-BF4C-14BD47706E6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81" name="Straight Connector 80">
            <a:extLst>
              <a:ext uri="{FF2B5EF4-FFF2-40B4-BE49-F238E27FC236}">
                <a16:creationId xmlns="" xmlns:a16="http://schemas.microsoft.com/office/drawing/2014/main" id="{AD23B2CD-009B-425A-9616-1E1AD1D5AB4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 name="Espaço Reservado para Conteúdo 2"/>
          <p:cNvSpPr txBox="1">
            <a:spLocks/>
          </p:cNvSpPr>
          <p:nvPr/>
        </p:nvSpPr>
        <p:spPr>
          <a:xfrm>
            <a:off x="4678424" y="1059025"/>
            <a:ext cx="5302189" cy="473995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pt-BR" dirty="0" err="1"/>
              <a:t>Ariès</a:t>
            </a:r>
            <a:r>
              <a:rPr lang="pt-BR" dirty="0"/>
              <a:t> P. História social da criança e da família. 2.ed. trad. Dora </a:t>
            </a:r>
            <a:r>
              <a:rPr lang="pt-BR" dirty="0" err="1"/>
              <a:t>Flaksman</a:t>
            </a:r>
            <a:r>
              <a:rPr lang="pt-BR" dirty="0"/>
              <a:t>. Rio de Janeiro: Zahar; 1981.</a:t>
            </a:r>
          </a:p>
          <a:p>
            <a:r>
              <a:rPr lang="pt-BR" dirty="0" err="1"/>
              <a:t>Heywood</a:t>
            </a:r>
            <a:r>
              <a:rPr lang="pt-BR" dirty="0"/>
              <a:t> C. Uma história da infância: da idade média à época contemporânea no ocidente. Porto Alegre: Artmed, 2004; 284p.</a:t>
            </a:r>
          </a:p>
          <a:p>
            <a:endParaRPr lang="pt-BR" dirty="0"/>
          </a:p>
          <a:p>
            <a:endParaRPr lang="pt-BR" dirty="0"/>
          </a:p>
          <a:p>
            <a:endParaRPr lang="pt-BR" dirty="0"/>
          </a:p>
          <a:p>
            <a:pPr marL="0" indent="0">
              <a:buNone/>
            </a:pPr>
            <a:endParaRPr lang="pt-BR" dirty="0"/>
          </a:p>
          <a:p>
            <a:endParaRPr lang="pt-BR" dirty="0"/>
          </a:p>
        </p:txBody>
      </p:sp>
      <p:sp>
        <p:nvSpPr>
          <p:cNvPr id="47108" name="Espaço Reservado para Número de Slide 4"/>
          <p:cNvSpPr>
            <a:spLocks noGrp="1"/>
          </p:cNvSpPr>
          <p:nvPr>
            <p:ph type="sldNum" sz="quarter" idx="12"/>
          </p:nvPr>
        </p:nvSpPr>
        <p:spPr bwMode="auto">
          <a:xfrm>
            <a:off x="11017538" y="610622"/>
            <a:ext cx="685802" cy="766675"/>
          </a:xfrm>
          <a:extLs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spcAft>
                <a:spcPts val="600"/>
              </a:spcAft>
              <a:buClrTx/>
              <a:buSzTx/>
              <a:buFontTx/>
              <a:buNone/>
            </a:pPr>
            <a:fld id="{983CBD3C-5203-44FF-9766-5E7CC5C94DF6}" type="slidenum">
              <a:rPr lang="en-US" altLang="pt-BR" sz="2000">
                <a:solidFill>
                  <a:srgbClr val="FFFFFF"/>
                </a:solidFill>
                <a:latin typeface="+mn-lt"/>
              </a:rPr>
              <a:pPr>
                <a:spcBef>
                  <a:spcPct val="0"/>
                </a:spcBef>
                <a:spcAft>
                  <a:spcPts val="600"/>
                </a:spcAft>
                <a:buClrTx/>
                <a:buSzTx/>
                <a:buFontTx/>
                <a:buNone/>
              </a:pPr>
              <a:t>6</a:t>
            </a:fld>
            <a:endParaRPr lang="en-US" altLang="pt-BR" sz="2000">
              <a:solidFill>
                <a:srgbClr val="FFFFFF"/>
              </a:solidFill>
              <a:latin typeface="+mn-lt"/>
            </a:endParaRPr>
          </a:p>
        </p:txBody>
      </p:sp>
      <p:pic>
        <p:nvPicPr>
          <p:cNvPr id="1026" name="Picture 2" descr="Resultado de imagem para mary del priore histÃ³ria das crianÃ§as no brasil">
            <a:extLst>
              <a:ext uri="{FF2B5EF4-FFF2-40B4-BE49-F238E27FC236}">
                <a16:creationId xmlns="" xmlns:a16="http://schemas.microsoft.com/office/drawing/2014/main" id="{DF155A56-D7B9-4A35-998C-8207C6A75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204" y="3766262"/>
            <a:ext cx="178117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HistÃ³ria Social da CrianÃ§a Abandonada.">
            <a:extLst>
              <a:ext uri="{FF2B5EF4-FFF2-40B4-BE49-F238E27FC236}">
                <a16:creationId xmlns="" xmlns:a16="http://schemas.microsoft.com/office/drawing/2014/main" id="{45FBBF65-4CCD-47F1-BD16-947C772E8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24" y="3728162"/>
            <a:ext cx="17526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HistÃ³ria Social da infancia no brasil">
            <a:extLst>
              <a:ext uri="{FF2B5EF4-FFF2-40B4-BE49-F238E27FC236}">
                <a16:creationId xmlns="" xmlns:a16="http://schemas.microsoft.com/office/drawing/2014/main" id="{73E1CCF0-3C62-40F0-9F87-6C262A6E7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477" y="3789122"/>
            <a:ext cx="1720898"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2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Íon - Sala da Diretori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1871</Words>
  <Application>Microsoft Office PowerPoint</Application>
  <PresentationFormat>Widescreen</PresentationFormat>
  <Paragraphs>60</Paragraphs>
  <Slides>6</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vt:i4>
      </vt:variant>
    </vt:vector>
  </HeadingPairs>
  <TitlesOfParts>
    <vt:vector size="13" baseType="lpstr">
      <vt:lpstr>Arial</vt:lpstr>
      <vt:lpstr>Calibri</vt:lpstr>
      <vt:lpstr>Century Gothic</vt:lpstr>
      <vt:lpstr>Franklin Gothic Book</vt:lpstr>
      <vt:lpstr>Times New Roman</vt:lpstr>
      <vt:lpstr>Wingdings 3</vt:lpstr>
      <vt:lpstr>Íon - Sala da Diretoria</vt:lpstr>
      <vt:lpstr>A sociologia da infância</vt:lpstr>
      <vt:lpstr>Evolução do olhar para a criança e para a infância </vt:lpstr>
      <vt:lpstr>Concepções sobre a criança</vt:lpstr>
      <vt:lpstr>Apresentação do PowerPoint</vt:lpstr>
      <vt:lpstr>A sociologia da infância</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sociologia da infância</dc:title>
  <dc:creator>Maria Verissimo</dc:creator>
  <cp:lastModifiedBy>Maria De La O Ramallo Verissimo</cp:lastModifiedBy>
  <cp:revision>7</cp:revision>
  <dcterms:created xsi:type="dcterms:W3CDTF">2019-04-10T20:26:44Z</dcterms:created>
  <dcterms:modified xsi:type="dcterms:W3CDTF">2019-04-12T10:20:42Z</dcterms:modified>
</cp:coreProperties>
</file>