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80625" cy="567055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38" y="-102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38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2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2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38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38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38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24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240"/>
            <a:ext cx="9071280" cy="32878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38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38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2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24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38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38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38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304380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326240"/>
            <a:ext cx="442656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3800"/>
            <a:ext cx="90712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280" cy="328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sico.schica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m 2"/>
          <p:cNvPicPr/>
          <p:nvPr/>
        </p:nvPicPr>
        <p:blipFill>
          <a:blip r:embed="rId2" cstate="print"/>
          <a:stretch/>
        </p:blipFill>
        <p:spPr>
          <a:xfrm>
            <a:off x="396000" y="288000"/>
            <a:ext cx="4486320" cy="83016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644040" y="1596960"/>
            <a:ext cx="87307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2400" b="1" strike="noStrike" spc="-1">
                <a:solidFill>
                  <a:srgbClr val="000000"/>
                </a:solidFill>
                <a:latin typeface="Calibri"/>
                <a:ea typeface="Noto Sans CJK SC"/>
              </a:rPr>
              <a:t>MEMORIA DEL CONFLICTO ARMADO COLOMBIANO EN DISPUTA: CLANDESTINIDAD Y SILENCIAMIENTOS </a:t>
            </a:r>
            <a:endParaRPr lang="es-CO" sz="2400" b="0" strike="noStrike" spc="-1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644040" y="2780640"/>
            <a:ext cx="8555040" cy="17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Semíramis Costa Chicareli </a:t>
            </a:r>
            <a:endParaRPr lang="es-CO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CO" sz="13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psico.schica@gmail.com</a:t>
            </a:r>
            <a:endParaRPr lang="es-CO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CO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CO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Programa de Pós-Graduação em Mudança Social e Participação Política – ProMuSPP</a:t>
            </a:r>
            <a:endParaRPr lang="es-CO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CO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Grupo de Estudos e Pesquisa em Psicologia Política, Políticas Públicas e Multiculturalismo – GEPSIPOLIM</a:t>
            </a:r>
            <a:endParaRPr lang="es-CO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CO" sz="1300" b="0" strike="noStrike" spc="-1">
                <a:solidFill>
                  <a:srgbClr val="000000"/>
                </a:solidFill>
                <a:latin typeface="Calibri"/>
                <a:ea typeface="DejaVu Sans"/>
              </a:rPr>
              <a:t>Fundación Universitaria Ciencias de la Salud - FUCS</a:t>
            </a:r>
            <a:endParaRPr lang="es-CO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CO" sz="1300" b="0" strike="noStrike" spc="-1">
              <a:latin typeface="Arial"/>
            </a:endParaRPr>
          </a:p>
        </p:txBody>
      </p:sp>
      <p:pic>
        <p:nvPicPr>
          <p:cNvPr id="79" name="Imagem 78"/>
          <p:cNvPicPr/>
          <p:nvPr/>
        </p:nvPicPr>
        <p:blipFill>
          <a:blip r:embed="rId4" cstate="print"/>
          <a:stretch/>
        </p:blipFill>
        <p:spPr>
          <a:xfrm>
            <a:off x="5549760" y="289440"/>
            <a:ext cx="4313880" cy="1078200"/>
          </a:xfrm>
          <a:prstGeom prst="rect">
            <a:avLst/>
          </a:prstGeom>
          <a:ln>
            <a:noFill/>
          </a:ln>
        </p:spPr>
      </p:pic>
      <p:pic>
        <p:nvPicPr>
          <p:cNvPr id="80" name="Imagem 79"/>
          <p:cNvPicPr/>
          <p:nvPr/>
        </p:nvPicPr>
        <p:blipFill>
          <a:blip r:embed="rId5" cstate="print"/>
          <a:stretch/>
        </p:blipFill>
        <p:spPr>
          <a:xfrm>
            <a:off x="3432960" y="4387320"/>
            <a:ext cx="2902680" cy="125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144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Mosaicos de Memoria</a:t>
            </a:r>
            <a:endParaRPr lang="es-CO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Tejidos de Memoria</a:t>
            </a:r>
            <a:endParaRPr lang="es-CO" sz="2200" b="0" strike="noStrike" spc="-1">
              <a:latin typeface="Arial"/>
            </a:endParaRPr>
          </a:p>
        </p:txBody>
      </p:sp>
      <p:pic>
        <p:nvPicPr>
          <p:cNvPr id="106" name="Imagem 105"/>
          <p:cNvPicPr/>
          <p:nvPr/>
        </p:nvPicPr>
        <p:blipFill>
          <a:blip r:embed="rId2" cstate="print"/>
          <a:stretch/>
        </p:blipFill>
        <p:spPr>
          <a:xfrm>
            <a:off x="2304000" y="1008000"/>
            <a:ext cx="5228280" cy="439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m 106"/>
          <p:cNvPicPr/>
          <p:nvPr/>
        </p:nvPicPr>
        <p:blipFill>
          <a:blip r:embed="rId2" cstate="print"/>
          <a:stretch/>
        </p:blipFill>
        <p:spPr>
          <a:xfrm>
            <a:off x="1261800" y="1440"/>
            <a:ext cx="756036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m 107"/>
          <p:cNvPicPr/>
          <p:nvPr/>
        </p:nvPicPr>
        <p:blipFill>
          <a:blip r:embed="rId2" cstate="print"/>
          <a:stretch/>
        </p:blipFill>
        <p:spPr>
          <a:xfrm>
            <a:off x="2915640" y="1440"/>
            <a:ext cx="425268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m 108"/>
          <p:cNvPicPr/>
          <p:nvPr/>
        </p:nvPicPr>
        <p:blipFill>
          <a:blip r:embed="rId2" cstate="print"/>
          <a:stretch/>
        </p:blipFill>
        <p:spPr>
          <a:xfrm>
            <a:off x="671760" y="1440"/>
            <a:ext cx="874044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m 109"/>
          <p:cNvPicPr/>
          <p:nvPr/>
        </p:nvPicPr>
        <p:blipFill>
          <a:blip r:embed="rId2" cstate="print"/>
          <a:stretch/>
        </p:blipFill>
        <p:spPr>
          <a:xfrm>
            <a:off x="1305720" y="1440"/>
            <a:ext cx="747288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m 110"/>
          <p:cNvPicPr/>
          <p:nvPr/>
        </p:nvPicPr>
        <p:blipFill>
          <a:blip r:embed="rId2" cstate="print"/>
          <a:stretch/>
        </p:blipFill>
        <p:spPr>
          <a:xfrm>
            <a:off x="1261800" y="1440"/>
            <a:ext cx="756036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m 111"/>
          <p:cNvPicPr/>
          <p:nvPr/>
        </p:nvPicPr>
        <p:blipFill>
          <a:blip r:embed="rId2" cstate="print"/>
          <a:stretch/>
        </p:blipFill>
        <p:spPr>
          <a:xfrm>
            <a:off x="26280" y="1440"/>
            <a:ext cx="1003140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m 112"/>
          <p:cNvPicPr/>
          <p:nvPr/>
        </p:nvPicPr>
        <p:blipFill>
          <a:blip r:embed="rId2" cstate="print"/>
          <a:stretch/>
        </p:blipFill>
        <p:spPr>
          <a:xfrm>
            <a:off x="1439640" y="125640"/>
            <a:ext cx="7560360" cy="567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m 80"/>
          <p:cNvPicPr/>
          <p:nvPr/>
        </p:nvPicPr>
        <p:blipFill>
          <a:blip r:embed="rId2" cstate="print"/>
          <a:srcRect b="9295"/>
          <a:stretch/>
        </p:blipFill>
        <p:spPr>
          <a:xfrm>
            <a:off x="2231280" y="500400"/>
            <a:ext cx="5904360" cy="281088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3492000" y="144000"/>
            <a:ext cx="3311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Acuerdo de Paz - 2016</a:t>
            </a:r>
            <a:endParaRPr lang="es-CO" sz="22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288000" y="3366000"/>
            <a:ext cx="9575640" cy="23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</a:rPr>
              <a:t>- Más de 50 años de conflicto armado: </a:t>
            </a:r>
            <a:r>
              <a:rPr lang="es-CO" sz="1800" b="0" strike="noStrike" spc="-1">
                <a:latin typeface="Arial"/>
                <a:ea typeface="Noto Sans CJK SC"/>
              </a:rPr>
              <a:t>FARC-EP </a:t>
            </a:r>
            <a:r>
              <a:rPr lang="es-CO" sz="1800" b="0" i="1" strike="noStrike" spc="-1">
                <a:latin typeface="Arial"/>
                <a:ea typeface="Noto Sans CJK SC"/>
              </a:rPr>
              <a:t>versus</a:t>
            </a:r>
            <a:r>
              <a:rPr lang="es-CO" sz="1800" b="0" strike="noStrike" spc="-1">
                <a:latin typeface="Arial"/>
                <a:ea typeface="Noto Sans CJK SC"/>
              </a:rPr>
              <a:t> el Estado colombiano.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Plebiscito: ganó “</a:t>
            </a:r>
            <a:r>
              <a:rPr lang="es-CO" sz="1800" b="0" i="1" strike="noStrike" spc="-1">
                <a:latin typeface="Arial"/>
                <a:ea typeface="Noto Sans CJK SC"/>
              </a:rPr>
              <a:t>Campaña del NO</a:t>
            </a:r>
            <a:r>
              <a:rPr lang="es-CO" sz="1800" b="0" strike="noStrike" spc="-1">
                <a:latin typeface="Arial"/>
                <a:ea typeface="Noto Sans CJK SC"/>
              </a:rPr>
              <a:t>” por manipulación de la opinión pública.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Manipulación comprobada: votación anulada e implementación del Acuerdo.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Centro Democrático en campaña presidencial: </a:t>
            </a:r>
            <a:r>
              <a:rPr lang="es-CO" sz="1800" b="0" i="1" strike="noStrike" spc="-1">
                <a:latin typeface="Arial"/>
                <a:ea typeface="Noto Sans CJK SC"/>
              </a:rPr>
              <a:t>“vamos a hacer trizas ese maldito papel que llaman de Acuerdo Final con las FARC”</a:t>
            </a:r>
            <a:r>
              <a:rPr lang="es-CO" sz="1800" b="0" strike="noStrike" spc="-1">
                <a:latin typeface="Arial"/>
                <a:ea typeface="Noto Sans CJK SC"/>
              </a:rPr>
              <a:t>. 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144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Elecciones Presidenciales 2018</a:t>
            </a:r>
            <a:endParaRPr lang="es-CO" sz="2200" b="0" strike="noStrike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288000" y="4140000"/>
            <a:ext cx="9625320" cy="14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</a:rPr>
              <a:t>- </a:t>
            </a:r>
            <a:r>
              <a:rPr lang="es-CO" sz="1800" b="0" strike="noStrike" spc="-1">
                <a:latin typeface="Arial"/>
                <a:ea typeface="Noto Sans CJK SC"/>
              </a:rPr>
              <a:t>Iván Duque (CD) ganó elecciones.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Ataques a la Corte Constitucional, Jurisdición Especial para la Paz (Comisión de la Verdad), y Memoria Histórica y Colectiva del Conflicto Armado.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  <p:pic>
        <p:nvPicPr>
          <p:cNvPr id="86" name="Imagem 85"/>
          <p:cNvPicPr/>
          <p:nvPr/>
        </p:nvPicPr>
        <p:blipFill>
          <a:blip r:embed="rId2" cstate="print"/>
          <a:stretch/>
        </p:blipFill>
        <p:spPr>
          <a:xfrm>
            <a:off x="2082960" y="648000"/>
            <a:ext cx="6015600" cy="338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0" y="144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“Falsos Positivos”: Terrorismo de Estado</a:t>
            </a:r>
            <a:endParaRPr lang="es-CO" sz="22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88000" y="4140000"/>
            <a:ext cx="9625320" cy="14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  <p:pic>
        <p:nvPicPr>
          <p:cNvPr id="89" name="Imagem 88"/>
          <p:cNvPicPr/>
          <p:nvPr/>
        </p:nvPicPr>
        <p:blipFill>
          <a:blip r:embed="rId2" cstate="print"/>
          <a:stretch/>
        </p:blipFill>
        <p:spPr>
          <a:xfrm>
            <a:off x="1836000" y="576000"/>
            <a:ext cx="6325560" cy="47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144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“Falsos Positivos”: Terrorismo de Estado</a:t>
            </a:r>
            <a:endParaRPr lang="es-CO" sz="22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144000" y="1440000"/>
            <a:ext cx="4320000" cy="144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</a:rPr>
              <a:t>- Política de “Seguridad Democrática”</a:t>
            </a: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</a:rPr>
              <a:t>- Financiación de Estados Unidos para exterminio de guerrilleros.</a:t>
            </a: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- 1.604 jóvenes engañados por las fuerzas militares, exterminados y “vestido de guerrilleros”.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  <p:pic>
        <p:nvPicPr>
          <p:cNvPr id="92" name="Imagem 91"/>
          <p:cNvPicPr/>
          <p:nvPr/>
        </p:nvPicPr>
        <p:blipFill>
          <a:blip r:embed="rId2" cstate="print"/>
          <a:stretch/>
        </p:blipFill>
        <p:spPr>
          <a:xfrm>
            <a:off x="4471920" y="1283040"/>
            <a:ext cx="5397480" cy="359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828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O" sz="2200" b="1" strike="noStrike" spc="-1">
                <a:latin typeface="Arial"/>
              </a:rPr>
              <a:t>POLÍTICAS DE OLVIDO Y SILENCIAMIENTOS</a:t>
            </a:r>
            <a:endParaRPr lang="es-CO" sz="2200" b="0" strike="noStrike" spc="-1">
              <a:latin typeface="Arial"/>
            </a:endParaRPr>
          </a:p>
        </p:txBody>
      </p:sp>
      <p:pic>
        <p:nvPicPr>
          <p:cNvPr id="94" name="Imagem 93"/>
          <p:cNvPicPr/>
          <p:nvPr/>
        </p:nvPicPr>
        <p:blipFill>
          <a:blip r:embed="rId2" cstate="print"/>
          <a:stretch/>
        </p:blipFill>
        <p:spPr>
          <a:xfrm>
            <a:off x="1872000" y="1671840"/>
            <a:ext cx="6305040" cy="315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216000" y="360000"/>
            <a:ext cx="4895640" cy="290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CO" sz="1800" b="1" strike="noStrike" spc="-1">
                <a:latin typeface="Arial"/>
                <a:ea typeface="Noto Sans CJK SC"/>
              </a:rPr>
              <a:t>CNMH: historiador Darío Acevedo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Niega la existencia del Conflicto (de la responsabilidad del Estado y victimas del terrorismo de Estado.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Cambia enfoque del CNMH: incluye y prioriza narrativas de Militares en detrimento de las víctimas del Estado y paramilitares; visibiliza más las víctimas de las guerrillas.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  <p:pic>
        <p:nvPicPr>
          <p:cNvPr id="96" name="Imagem 95"/>
          <p:cNvPicPr/>
          <p:nvPr/>
        </p:nvPicPr>
        <p:blipFill>
          <a:blip r:embed="rId2" cstate="print"/>
          <a:stretch/>
        </p:blipFill>
        <p:spPr>
          <a:xfrm>
            <a:off x="5011560" y="611640"/>
            <a:ext cx="4924080" cy="277200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144000" y="3348000"/>
            <a:ext cx="9791640" cy="23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CO" sz="1800" b="0" strike="noStrike" spc="-1">
                <a:latin typeface="Arial"/>
              </a:rPr>
              <a:t>- Políticas discriminatorias y de censura en las exposiciones de Memoria en diversas ciudades.</a:t>
            </a: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CO" sz="1800" b="0" strike="noStrike" spc="-1">
                <a:latin typeface="Arial"/>
              </a:rPr>
              <a:t>- N</a:t>
            </a:r>
            <a:r>
              <a:rPr lang="es-CO" sz="1800" b="0" strike="noStrike" spc="-1">
                <a:latin typeface="Arial"/>
                <a:ea typeface="Noto Sans CJK SC"/>
              </a:rPr>
              <a:t>o respondió a la carta enviada por la Coalición Internacional de Sitios de Conciencia.</a:t>
            </a: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Políticas del </a:t>
            </a:r>
            <a:r>
              <a:rPr lang="es-CO" sz="1800" b="1" strike="noStrike" spc="-1">
                <a:latin typeface="Arial"/>
                <a:ea typeface="Noto Sans CJK SC"/>
              </a:rPr>
              <a:t>“olvido-manipulación”</a:t>
            </a:r>
            <a:r>
              <a:rPr lang="es-CO" sz="1800" b="0" strike="noStrike" spc="-1">
                <a:latin typeface="Arial"/>
                <a:ea typeface="Noto Sans CJK SC"/>
              </a:rPr>
              <a:t> y </a:t>
            </a:r>
            <a:r>
              <a:rPr lang="es-CO" sz="1800" b="1" strike="noStrike" spc="-1">
                <a:latin typeface="Arial"/>
                <a:ea typeface="Noto Sans CJK SC"/>
              </a:rPr>
              <a:t>“olvido-direccionamiento”</a:t>
            </a:r>
            <a:r>
              <a:rPr lang="es-CO" sz="1800" b="0" strike="noStrike" spc="-1">
                <a:latin typeface="Arial"/>
                <a:ea typeface="Noto Sans CJK SC"/>
              </a:rPr>
              <a:t>: agentes del poder público actúan activamente y sistemáticamente para producir una amnesia, silenciando conflictos pasados, para imponer una memoria oficial que atienda a los intereses de la institucionalidad (Johann Michel, 2010).</a:t>
            </a: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0" y="144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144000" y="576000"/>
            <a:ext cx="9791640" cy="162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CO" sz="1800" b="1" strike="noStrike" spc="-1">
                <a:latin typeface="Arial"/>
                <a:ea typeface="Noto Sans CJK SC"/>
              </a:rPr>
              <a:t>“Olvido-destrucción”</a:t>
            </a:r>
            <a:r>
              <a:rPr lang="es-CO" sz="1800" b="0" strike="noStrike" spc="-1">
                <a:latin typeface="Arial"/>
                <a:ea typeface="Noto Sans CJK SC"/>
              </a:rPr>
              <a:t>: forma más violenta de producción del olvido y de una memoria oficial hegemónica, por medio de acciones sistemáticas de aniquilación de identidades, memorias colectivas contra-hegemónicas y el exterminio de los opositores (Michel, 2010). </a:t>
            </a: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  <p:pic>
        <p:nvPicPr>
          <p:cNvPr id="100" name="Imagem 99"/>
          <p:cNvPicPr/>
          <p:nvPr/>
        </p:nvPicPr>
        <p:blipFill>
          <a:blip r:embed="rId2" cstate="print"/>
          <a:stretch/>
        </p:blipFill>
        <p:spPr>
          <a:xfrm>
            <a:off x="5084640" y="1800000"/>
            <a:ext cx="4895640" cy="3671640"/>
          </a:xfrm>
          <a:prstGeom prst="rect">
            <a:avLst/>
          </a:prstGeom>
          <a:ln>
            <a:noFill/>
          </a:ln>
        </p:spPr>
      </p:pic>
      <p:sp>
        <p:nvSpPr>
          <p:cNvPr id="101" name="CustomShape 3"/>
          <p:cNvSpPr/>
          <p:nvPr/>
        </p:nvSpPr>
        <p:spPr>
          <a:xfrm>
            <a:off x="119520" y="1751400"/>
            <a:ext cx="4999320" cy="239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CO" sz="1800" b="1" strike="noStrike" spc="-1">
                <a:latin typeface="Arial"/>
                <a:ea typeface="Noto Sans CJK SC"/>
              </a:rPr>
              <a:t>De 01/2020 hasta 12//2021: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- 110 masacres: 719 personas exterminadas 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1" strike="noStrike" spc="-1">
                <a:latin typeface="Arial"/>
                <a:ea typeface="Noto Sans CJK SC"/>
              </a:rPr>
              <a:t>Firma Acuerdos de Paz hasta 08/2021: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- 1.091 líderes sociales y defensores de DD.HH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- 282 ex-combatientes de las FARC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1" strike="noStrike" spc="-1">
                <a:latin typeface="Arial"/>
                <a:ea typeface="Noto Sans CJK SC"/>
              </a:rPr>
              <a:t>Hasta 12/02/2022:</a:t>
            </a:r>
            <a:endParaRPr lang="es-CO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O" sz="1800" b="1" strike="noStrike" spc="-1">
                <a:latin typeface="Arial"/>
                <a:ea typeface="Noto Sans CJK SC"/>
              </a:rPr>
              <a:t> </a:t>
            </a:r>
            <a:r>
              <a:rPr lang="es-CO" sz="1800" b="0" strike="noStrike" spc="-1">
                <a:latin typeface="Arial"/>
                <a:ea typeface="Noto Sans CJK SC"/>
              </a:rPr>
              <a:t>- 19 masacres en el 2022, con 82 víctimas </a:t>
            </a:r>
            <a:endParaRPr lang="es-CO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0" y="144000"/>
            <a:ext cx="10079640" cy="7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288000" y="396000"/>
            <a:ext cx="9431640" cy="379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es-CO" sz="1800" b="0" strike="noStrike" spc="-1">
                <a:latin typeface="Arial"/>
                <a:ea typeface="Noto Sans CJK SC"/>
              </a:rPr>
              <a:t>Los registros de memoria del conflicto deberían </a:t>
            </a:r>
            <a:r>
              <a:rPr lang="es-CO" sz="1800" b="1" strike="noStrike" spc="-1">
                <a:latin typeface="Arial"/>
                <a:ea typeface="Noto Sans CJK SC"/>
              </a:rPr>
              <a:t>priorizar a las victimas</a:t>
            </a:r>
            <a:r>
              <a:rPr lang="es-CO" sz="1800" b="0" strike="noStrike" spc="-1">
                <a:latin typeface="Arial"/>
                <a:ea typeface="Noto Sans CJK SC"/>
              </a:rPr>
              <a:t>, pero se está imponiendo una </a:t>
            </a:r>
            <a:r>
              <a:rPr lang="es-CO" sz="1800" b="1" strike="noStrike" spc="-1">
                <a:latin typeface="Arial"/>
                <a:ea typeface="Noto Sans CJK SC"/>
              </a:rPr>
              <a:t>memoria oficial hegemónica desde las Fuerzas Armadas</a:t>
            </a:r>
            <a:r>
              <a:rPr lang="es-CO" sz="1800" b="0" strike="noStrike" spc="-1">
                <a:latin typeface="Arial"/>
                <a:ea typeface="Noto Sans CJK SC"/>
              </a:rPr>
              <a:t>, así como </a:t>
            </a:r>
            <a:r>
              <a:rPr lang="es-CO" sz="1800" b="1" strike="noStrike" spc="-1">
                <a:latin typeface="Arial"/>
                <a:ea typeface="Noto Sans CJK SC"/>
              </a:rPr>
              <a:t>silenciando los ejercicios de construcción de memoria y paz que han realizado ex integrantes de las FARC-EP</a:t>
            </a:r>
            <a:r>
              <a:rPr lang="es-CO" sz="1800" b="0" strike="noStrike" spc="-1">
                <a:latin typeface="Arial"/>
                <a:ea typeface="Noto Sans CJK SC"/>
              </a:rPr>
              <a:t>. Sumado a esto, el fenómeno de las disidencias deja abierto el análisis desde los </a:t>
            </a:r>
            <a:r>
              <a:rPr lang="es-CO" sz="1800" b="1" strike="noStrike" spc="-1">
                <a:latin typeface="Arial"/>
                <a:ea typeface="Noto Sans CJK SC"/>
              </a:rPr>
              <a:t>subterráneos de la clandestinidad</a:t>
            </a:r>
            <a:r>
              <a:rPr lang="es-CO" sz="1800" b="0" strike="noStrike" spc="-1">
                <a:latin typeface="Arial"/>
                <a:ea typeface="Noto Sans CJK SC"/>
              </a:rPr>
              <a:t>, aquellas memorias que están siendo borradas por </a:t>
            </a:r>
            <a:r>
              <a:rPr lang="es-CO" sz="1800" b="1" strike="noStrike" spc="-1">
                <a:latin typeface="Arial"/>
                <a:ea typeface="Noto Sans CJK SC"/>
              </a:rPr>
              <a:t>políticas del olvido y de exterminio político</a:t>
            </a:r>
            <a:r>
              <a:rPr lang="es-CO" sz="1800" b="0" strike="noStrike" spc="-1">
                <a:latin typeface="Arial"/>
                <a:ea typeface="Noto Sans CJK SC"/>
              </a:rPr>
              <a:t>. Memorias que permanecen vivas apenas en circuitos orales y son sostenidas solamente de manera oral y sin soportes materiales en el espacio público, con el </a:t>
            </a:r>
            <a:r>
              <a:rPr lang="es-CO" sz="1800" b="1" strike="noStrike" spc="-1">
                <a:latin typeface="Arial"/>
                <a:ea typeface="Noto Sans CJK SC"/>
              </a:rPr>
              <a:t>riesgo de perderse entre 3 y 4 generaciones, si no son registradas</a:t>
            </a:r>
            <a:r>
              <a:rPr lang="es-CO" sz="1800" b="0" strike="noStrike" spc="-1">
                <a:latin typeface="Arial"/>
                <a:ea typeface="Noto Sans CJK SC"/>
              </a:rPr>
              <a:t> (Ansara, 2008; Baer, 2010; Michel, 2010; Pollak, 1989).</a:t>
            </a: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CO" sz="1800" b="0" strike="noStrike" spc="-1">
              <a:latin typeface="Arial"/>
            </a:endParaRPr>
          </a:p>
        </p:txBody>
      </p:sp>
      <p:pic>
        <p:nvPicPr>
          <p:cNvPr id="104" name="Imagem 103"/>
          <p:cNvPicPr/>
          <p:nvPr/>
        </p:nvPicPr>
        <p:blipFill>
          <a:blip r:embed="rId2" cstate="print"/>
          <a:stretch/>
        </p:blipFill>
        <p:spPr>
          <a:xfrm>
            <a:off x="-5400" y="3780000"/>
            <a:ext cx="10079280" cy="197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573</Words>
  <Application>Microsoft Office PowerPoint</Application>
  <PresentationFormat>Personalizar</PresentationFormat>
  <Paragraphs>54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19" baseType="lpstr">
      <vt:lpstr>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21</cp:revision>
  <dcterms:created xsi:type="dcterms:W3CDTF">2021-12-05T16:33:25Z</dcterms:created>
  <dcterms:modified xsi:type="dcterms:W3CDTF">2022-03-06T18:12:45Z</dcterms:modified>
  <dc:language>pt-BR</dc:language>
</cp:coreProperties>
</file>