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422C775-7A2F-2A2D-B850-51839214E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6190292E-DFBB-BC55-7712-6B1CD9EE6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C2DF090-CF89-DCAC-EEFF-54683D274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5B273C2-D246-92C6-2D0B-D0D279A10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8A4BD88-D790-48AA-63BD-3349633F0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13220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B4CADC0-E211-4B6E-5B7E-0F3784BFC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4497B12-65A7-F3B7-1DC6-0A883EFAE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FF4B3B4-6A94-5FE1-8FA4-2D38D07A5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A8B6017-D4D5-F70E-229C-F6F9325F8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F8AB190-1850-DD0F-94F1-51B947CD7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08728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21D4086-951B-E5F4-2937-5C16B580F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98F0115-F22D-9E22-6F78-908CD74A8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95BF8A6-2DD4-6423-92F1-626B2457F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5EBB09F-A0C3-1D37-4F5F-94049C9CD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F835AA5-E0F9-4FAD-A6EC-4F9A29D0E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28647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A965E6A-1641-B2D3-D31F-B51F606B9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FFC455B-F971-7211-56AD-05EC31EE6F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A0088FF4-6731-E57A-1857-1B6AB615B9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CDEB0C07-286B-DF93-22FA-3E9AAD9E8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29F1213-E665-F6AF-F789-69DEC358B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1BBDB8E-C88C-A213-6343-9CC23ABBD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01294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8232ADB-D8E5-F2B7-BC3B-72BD5EB01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536BD99-6A2C-49BE-A749-09C6D2B6C2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284EA445-CC1D-A9F7-26C8-68AFBB3CD7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D1C26393-F7A1-6310-5BC4-DF8FE4832E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29B55AC8-A681-6AAD-1E95-F62788D02E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E3BBE4D1-4603-FA56-16E5-97115C522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40C19B3-9F8C-AAB4-B307-6BA909D46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76444A65-305D-4CBC-AFE6-4E3935986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54014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1165258-425B-669C-E431-B99E91108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145C4CFE-6825-D2A9-7FD7-0B0CC040A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E737C01A-F6F7-079D-3424-080FB35AA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276919C5-4A79-3B65-D466-938D89800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38043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8A27EF8C-B443-2A3D-A9F3-1B61FA8F2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D856A26F-8EBE-12BE-6F55-795CF630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4A151CB-D0BA-F5C8-7F28-30C0D2080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42951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1539DD-385A-2AB4-9CA6-167EB8C7C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F924371-0620-2BF2-A011-BFB8CCA74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4E1E2A05-8C34-ADF2-5805-C9D38FF83F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DAE060B6-9C02-296D-F11E-EA4FE6447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60BC4B2-988C-9E2D-9BA7-F6FB29E58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44BDDE8-6853-7632-61F6-BFD21ADE0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84278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6034754-AA10-5A20-717D-AFFFDD073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E4CBD942-369E-04E3-DCD2-0D188248CA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5B70441-2E6A-0C6D-A67F-10813FFAEF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397B52C-7413-9CB5-9FCB-B159710CD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46CD2404-E32B-84ED-E187-7FEA867BD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AEB41F2A-B6EA-1FC9-066E-EA1288D37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30144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E5CFE4C-30BD-4A81-B63F-DF370A7F2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394BC855-151A-B134-2396-3738A5FDD9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213C085-C131-C30F-D30F-46CB2D72B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E5F8E86-8618-557E-1B7A-4096AE544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063A652-AE72-4A8D-D2F4-4F9E3A96C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22878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BD6CC638-2A1E-921C-A470-A3B0A8C898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7464BDE2-9806-6E60-CD19-9200A8AB23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BE56492-E926-0834-557C-6FD67D9E0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FBA7B9C-8725-E234-20A5-D6047FC97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151513B-E04F-8AAA-48C3-1CA5DE7CD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05424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0DCA2100-0CFC-3801-94EB-BD13F3C99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2D0DC32-D7F1-7281-D528-006AED6531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1BE8200-6D61-4860-F787-8A92840AA5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E4266-BA62-479D-87F7-94CA285B4421}" type="datetimeFigureOut">
              <a:rPr lang="pt-BR" smtClean="0"/>
              <a:t>16/02/2023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076C143-18CB-9AB8-057E-E440798D9D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8A539DC0-FCC4-BACD-6C4B-3B64D167ED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EF943-7A35-4E54-AF5A-C538069F8E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72991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2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5" Type="http://schemas.microsoft.com/office/2007/relationships/media" Target="../media/media3.mp4"/><Relationship Id="rId10" Type="http://schemas.openxmlformats.org/officeDocument/2006/relationships/image" Target="../media/image10.png"/><Relationship Id="rId4" Type="http://schemas.openxmlformats.org/officeDocument/2006/relationships/video" Target="../media/media2.mp4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microsoft.com/office/2007/relationships/media" Target="../media/media5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video" Target="../media/media6.mp4"/><Relationship Id="rId5" Type="http://schemas.microsoft.com/office/2007/relationships/media" Target="../media/media6.mp4"/><Relationship Id="rId10" Type="http://schemas.openxmlformats.org/officeDocument/2006/relationships/image" Target="../media/image21.png"/><Relationship Id="rId4" Type="http://schemas.openxmlformats.org/officeDocument/2006/relationships/video" Target="../media/media5.mp4"/><Relationship Id="rId9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8903D7E1-E97E-C99B-CF3A-1DCC98C5428D}"/>
              </a:ext>
            </a:extLst>
          </p:cNvPr>
          <p:cNvSpPr/>
          <p:nvPr/>
        </p:nvSpPr>
        <p:spPr>
          <a:xfrm>
            <a:off x="0" y="2016488"/>
            <a:ext cx="12192000" cy="282502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ABAB028-CC92-6AC7-50DA-5F082BEF6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59235"/>
            <a:ext cx="9144000" cy="1739529"/>
          </a:xfrm>
        </p:spPr>
        <p:txBody>
          <a:bodyPr/>
          <a:lstStyle/>
          <a:p>
            <a:r>
              <a:rPr lang="pt-BR" b="1" dirty="0" smtClean="0"/>
              <a:t>Ferramentas auxiliares na </a:t>
            </a:r>
            <a:r>
              <a:rPr lang="pt-BR" b="1" dirty="0" err="1" smtClean="0"/>
              <a:t>geocodificação</a:t>
            </a:r>
            <a:endParaRPr lang="pt-BR" b="1" dirty="0"/>
          </a:p>
        </p:txBody>
      </p:sp>
      <p:sp>
        <p:nvSpPr>
          <p:cNvPr id="4" name="Subtítulo 2">
            <a:extLst>
              <a:ext uri="{FF2B5EF4-FFF2-40B4-BE49-F238E27FC236}">
                <a16:creationId xmlns:a16="http://schemas.microsoft.com/office/drawing/2014/main" id="{0679DF5C-EEBC-CE6E-DDF3-E766AF753765}"/>
              </a:ext>
            </a:extLst>
          </p:cNvPr>
          <p:cNvSpPr txBox="1">
            <a:spLocks/>
          </p:cNvSpPr>
          <p:nvPr/>
        </p:nvSpPr>
        <p:spPr>
          <a:xfrm>
            <a:off x="1524000" y="473414"/>
            <a:ext cx="9144000" cy="1016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dirty="0"/>
              <a:t>Universidade Federal de Alagoas</a:t>
            </a:r>
          </a:p>
        </p:txBody>
      </p:sp>
      <p:sp>
        <p:nvSpPr>
          <p:cNvPr id="8" name="Subtítulo 2">
            <a:extLst>
              <a:ext uri="{FF2B5EF4-FFF2-40B4-BE49-F238E27FC236}">
                <a16:creationId xmlns:a16="http://schemas.microsoft.com/office/drawing/2014/main" id="{123CC996-558C-76C2-DE36-45BBA0F2985F}"/>
              </a:ext>
            </a:extLst>
          </p:cNvPr>
          <p:cNvSpPr txBox="1">
            <a:spLocks/>
          </p:cNvSpPr>
          <p:nvPr/>
        </p:nvSpPr>
        <p:spPr>
          <a:xfrm>
            <a:off x="1524000" y="5282120"/>
            <a:ext cx="9144000" cy="1506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dirty="0"/>
              <a:t>Nicole Almeida Conde Vidal</a:t>
            </a:r>
          </a:p>
          <a:p>
            <a:r>
              <a:rPr lang="pt-BR" sz="2800" dirty="0"/>
              <a:t>Nutricionista</a:t>
            </a:r>
          </a:p>
          <a:p>
            <a:r>
              <a:rPr lang="pt-BR" sz="2800" dirty="0"/>
              <a:t>Mestranda em Nutrição</a:t>
            </a:r>
          </a:p>
        </p:txBody>
      </p:sp>
    </p:spTree>
    <p:extLst>
      <p:ext uri="{BB962C8B-B14F-4D97-AF65-F5344CB8AC3E}">
        <p14:creationId xmlns:p14="http://schemas.microsoft.com/office/powerpoint/2010/main" val="2119953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690663" y="3069507"/>
            <a:ext cx="5126476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Físicos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F6582E4C-51A9-9FFF-FB76-419B1F27694C}"/>
              </a:ext>
            </a:extLst>
          </p:cNvPr>
          <p:cNvSpPr/>
          <p:nvPr/>
        </p:nvSpPr>
        <p:spPr>
          <a:xfrm>
            <a:off x="6325570" y="3069507"/>
            <a:ext cx="5126476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Eletrônicos</a:t>
            </a:r>
          </a:p>
        </p:txBody>
      </p:sp>
      <p:pic>
        <p:nvPicPr>
          <p:cNvPr id="1026" name="Picture 2" descr="mãos segurando a prancheta com lista de verificação com marcas de seleção  verdes e caneta. lista de controle de preenchimento humano no bloco de  notas. conceito de pesquisa, questionário, lista de tarefas ou acordo.  ilustração vetorial em estilo ...">
            <a:extLst>
              <a:ext uri="{FF2B5EF4-FFF2-40B4-BE49-F238E27FC236}">
                <a16:creationId xmlns:a16="http://schemas.microsoft.com/office/drawing/2014/main" id="{22546E43-E0DB-A49E-A973-3D309F94E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067" y="3881335"/>
            <a:ext cx="3071669" cy="279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oBoToolbox Pricing, Packages &amp; Plans 2023 | G2">
            <a:extLst>
              <a:ext uri="{FF2B5EF4-FFF2-40B4-BE49-F238E27FC236}">
                <a16:creationId xmlns:a16="http://schemas.microsoft.com/office/drawing/2014/main" id="{214BDF62-663B-1B54-8AB7-38310289B1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48" b="36869"/>
          <a:stretch/>
        </p:blipFill>
        <p:spPr bwMode="auto">
          <a:xfrm>
            <a:off x="7546391" y="5813232"/>
            <a:ext cx="2684835" cy="393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oogle Forms: como enviar um formulário no corpo do e-mail | Utilitários |  TechTudo">
            <a:extLst>
              <a:ext uri="{FF2B5EF4-FFF2-40B4-BE49-F238E27FC236}">
                <a16:creationId xmlns:a16="http://schemas.microsoft.com/office/drawing/2014/main" id="{2C1A6F4B-074A-28B0-B893-CB691EFD19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772" y="4502544"/>
            <a:ext cx="2337036" cy="131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urvey Monkey Gold Avançado | OSB Software - Parceiro Oficial no Brasil">
            <a:extLst>
              <a:ext uri="{FF2B5EF4-FFF2-40B4-BE49-F238E27FC236}">
                <a16:creationId xmlns:a16="http://schemas.microsoft.com/office/drawing/2014/main" id="{31237E87-5B95-7973-7E5F-CC1D6A071F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74" b="34171"/>
          <a:stretch/>
        </p:blipFill>
        <p:spPr bwMode="auto">
          <a:xfrm>
            <a:off x="8665726" y="4930330"/>
            <a:ext cx="2351205" cy="49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48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Físicos</a:t>
            </a:r>
          </a:p>
        </p:txBody>
      </p:sp>
      <p:pic>
        <p:nvPicPr>
          <p:cNvPr id="1026" name="Picture 2" descr="mãos segurando a prancheta com lista de verificação com marcas de seleção  verdes e caneta. lista de controle de preenchimento humano no bloco de  notas. conceito de pesquisa, questionário, lista de tarefas ou acordo.  ilustração vetorial em estilo ...">
            <a:extLst>
              <a:ext uri="{FF2B5EF4-FFF2-40B4-BE49-F238E27FC236}">
                <a16:creationId xmlns:a16="http://schemas.microsoft.com/office/drawing/2014/main" id="{22546E43-E0DB-A49E-A973-3D309F94E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331" y="4066161"/>
            <a:ext cx="3071669" cy="279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87F2549C-B4D0-E023-4F17-045A45C1C1A3}"/>
              </a:ext>
            </a:extLst>
          </p:cNvPr>
          <p:cNvSpPr txBox="1"/>
          <p:nvPr/>
        </p:nvSpPr>
        <p:spPr>
          <a:xfrm>
            <a:off x="778213" y="1429967"/>
            <a:ext cx="48882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/>
              <a:t>Etapas:</a:t>
            </a:r>
          </a:p>
          <a:p>
            <a:pPr marL="457200" indent="-457200">
              <a:buAutoNum type="arabicPeriod"/>
            </a:pPr>
            <a:r>
              <a:rPr lang="pt-BR" sz="2400" dirty="0"/>
              <a:t>Coleta de dados (escrita no papel)</a:t>
            </a:r>
          </a:p>
          <a:p>
            <a:pPr marL="457200" indent="-457200">
              <a:buAutoNum type="arabicPeriod"/>
            </a:pPr>
            <a:r>
              <a:rPr lang="pt-BR" sz="2400" dirty="0"/>
              <a:t>Digitação dos dados</a:t>
            </a:r>
          </a:p>
          <a:p>
            <a:pPr marL="457200" indent="-457200">
              <a:buAutoNum type="arabicPeriod"/>
            </a:pPr>
            <a:r>
              <a:rPr lang="pt-BR" sz="2400" dirty="0"/>
              <a:t>Validação dos dados</a:t>
            </a:r>
          </a:p>
        </p:txBody>
      </p:sp>
    </p:spTree>
    <p:extLst>
      <p:ext uri="{BB962C8B-B14F-4D97-AF65-F5344CB8AC3E}">
        <p14:creationId xmlns:p14="http://schemas.microsoft.com/office/powerpoint/2010/main" val="1003016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Físicos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87F2549C-B4D0-E023-4F17-045A45C1C1A3}"/>
              </a:ext>
            </a:extLst>
          </p:cNvPr>
          <p:cNvSpPr txBox="1"/>
          <p:nvPr/>
        </p:nvSpPr>
        <p:spPr>
          <a:xfrm>
            <a:off x="671209" y="1099226"/>
            <a:ext cx="4888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pt-BR" sz="2400" dirty="0"/>
              <a:t>Coleta de dados (escrita no papel)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3D412B92-B2D7-6B3F-07AF-551FAB719BCF}"/>
              </a:ext>
            </a:extLst>
          </p:cNvPr>
          <p:cNvSpPr txBox="1"/>
          <p:nvPr/>
        </p:nvSpPr>
        <p:spPr>
          <a:xfrm>
            <a:off x="671209" y="1756306"/>
            <a:ext cx="713394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/>
              <a:t>Fazer a partir do endereço (HERE e </a:t>
            </a:r>
            <a:r>
              <a:rPr lang="pt-BR" sz="2400" dirty="0" err="1"/>
              <a:t>GeoBatch</a:t>
            </a:r>
            <a:r>
              <a:rPr lang="pt-BR" sz="2400" dirty="0"/>
              <a:t>)</a:t>
            </a:r>
          </a:p>
          <a:p>
            <a:endParaRPr lang="pt-BR" sz="2400" dirty="0"/>
          </a:p>
          <a:p>
            <a:endParaRPr lang="pt-BR" sz="2400" dirty="0"/>
          </a:p>
          <a:p>
            <a:endParaRPr lang="pt-BR" sz="2400" dirty="0"/>
          </a:p>
          <a:p>
            <a:endParaRPr lang="pt-BR" sz="2400" dirty="0"/>
          </a:p>
          <a:p>
            <a:endParaRPr lang="pt-BR" sz="2400" dirty="0"/>
          </a:p>
          <a:p>
            <a:endParaRPr lang="pt-BR" sz="2400" dirty="0"/>
          </a:p>
          <a:p>
            <a:endParaRPr lang="pt-BR" sz="2400" dirty="0"/>
          </a:p>
          <a:p>
            <a:endParaRPr lang="pt-BR" sz="2400" dirty="0"/>
          </a:p>
          <a:p>
            <a:r>
              <a:rPr lang="pt-BR" sz="2400" dirty="0"/>
              <a:t>Espaço no questionário para anotar latitude e longitude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E5EC2FD-598E-DEE9-EFAB-BB35E111F5DE}"/>
              </a:ext>
            </a:extLst>
          </p:cNvPr>
          <p:cNvSpPr txBox="1"/>
          <p:nvPr/>
        </p:nvSpPr>
        <p:spPr>
          <a:xfrm>
            <a:off x="3466594" y="5737373"/>
            <a:ext cx="5258812" cy="461665"/>
          </a:xfrm>
          <a:prstGeom prst="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pt-BR" sz="2400" dirty="0"/>
              <a:t>Como vou coletar a latitude e longitude?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7DBBF471-0827-8DD6-D210-A6168FE161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23" y="2693343"/>
            <a:ext cx="3689545" cy="1921486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E14CBA29-696C-7DEA-7F78-A466E6BF4E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234" y="1698931"/>
            <a:ext cx="2739633" cy="3348441"/>
          </a:xfrm>
          <a:prstGeom prst="rect">
            <a:avLst/>
          </a:prstGeom>
        </p:spPr>
      </p:pic>
      <p:sp>
        <p:nvSpPr>
          <p:cNvPr id="10" name="Elipse 9">
            <a:extLst>
              <a:ext uri="{FF2B5EF4-FFF2-40B4-BE49-F238E27FC236}">
                <a16:creationId xmlns:a16="http://schemas.microsoft.com/office/drawing/2014/main" id="{B68824E8-7194-592F-4EF9-8FFFD425CA80}"/>
              </a:ext>
            </a:extLst>
          </p:cNvPr>
          <p:cNvSpPr/>
          <p:nvPr/>
        </p:nvSpPr>
        <p:spPr>
          <a:xfrm>
            <a:off x="7996136" y="1698930"/>
            <a:ext cx="2013626" cy="3348441"/>
          </a:xfrm>
          <a:prstGeom prst="ellipse">
            <a:avLst/>
          </a:prstGeom>
          <a:noFill/>
          <a:ln w="76200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26" name="Picture 2" descr="Cinema e Arquitetura: &quot;Cidade De Deus&quot; | ArchDaily Brasi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207" y="2693343"/>
            <a:ext cx="3266921" cy="195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952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Físicos – Coleta de dados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87F2549C-B4D0-E023-4F17-045A45C1C1A3}"/>
              </a:ext>
            </a:extLst>
          </p:cNvPr>
          <p:cNvSpPr txBox="1"/>
          <p:nvPr/>
        </p:nvSpPr>
        <p:spPr>
          <a:xfrm>
            <a:off x="671209" y="1099226"/>
            <a:ext cx="3084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/>
              <a:t>Android (Google Maps)</a:t>
            </a:r>
          </a:p>
        </p:txBody>
      </p:sp>
      <p:pic>
        <p:nvPicPr>
          <p:cNvPr id="6" name="IMG_4374">
            <a:hlinkClick r:id="" action="ppaction://media"/>
            <a:extLst>
              <a:ext uri="{FF2B5EF4-FFF2-40B4-BE49-F238E27FC236}">
                <a16:creationId xmlns:a16="http://schemas.microsoft.com/office/drawing/2014/main" id="{27627A12-69E7-5B85-D72E-DD14A09FC4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40447" y="1560891"/>
            <a:ext cx="2946021" cy="5237371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315CD94E-5AF6-397C-F8EB-03924E684CF4}"/>
              </a:ext>
            </a:extLst>
          </p:cNvPr>
          <p:cNvSpPr/>
          <p:nvPr/>
        </p:nvSpPr>
        <p:spPr>
          <a:xfrm>
            <a:off x="462794" y="1614792"/>
            <a:ext cx="3240142" cy="1040860"/>
          </a:xfrm>
          <a:prstGeom prst="rect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0A2D8C49-D266-788C-1C6E-A6BE457687B2}"/>
              </a:ext>
            </a:extLst>
          </p:cNvPr>
          <p:cNvSpPr txBox="1"/>
          <p:nvPr/>
        </p:nvSpPr>
        <p:spPr>
          <a:xfrm>
            <a:off x="4842227" y="1099226"/>
            <a:ext cx="2507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/>
              <a:t>IOS (Google Maps)</a:t>
            </a:r>
          </a:p>
        </p:txBody>
      </p:sp>
      <p:pic>
        <p:nvPicPr>
          <p:cNvPr id="9" name="VID_20230214_194835">
            <a:hlinkClick r:id="" action="ppaction://media"/>
            <a:extLst>
              <a:ext uri="{FF2B5EF4-FFF2-40B4-BE49-F238E27FC236}">
                <a16:creationId xmlns:a16="http://schemas.microsoft.com/office/drawing/2014/main" id="{B5270562-10BB-C8A0-587B-7D161CB91DE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9"/>
          <a:srcRect l="11294" t="-616" r="5686" b="9169"/>
          <a:stretch/>
        </p:blipFill>
        <p:spPr>
          <a:xfrm>
            <a:off x="4705554" y="1494912"/>
            <a:ext cx="2721406" cy="532942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694C1650-AD75-6221-1DF7-F4D687EEE717}"/>
              </a:ext>
            </a:extLst>
          </p:cNvPr>
          <p:cNvSpPr/>
          <p:nvPr/>
        </p:nvSpPr>
        <p:spPr>
          <a:xfrm>
            <a:off x="4446186" y="3893192"/>
            <a:ext cx="3240142" cy="1040860"/>
          </a:xfrm>
          <a:prstGeom prst="rect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B535FE64-32EA-0906-A196-96DBCDC418AA}"/>
              </a:ext>
            </a:extLst>
          </p:cNvPr>
          <p:cNvSpPr txBox="1"/>
          <p:nvPr/>
        </p:nvSpPr>
        <p:spPr>
          <a:xfrm>
            <a:off x="9013245" y="1094762"/>
            <a:ext cx="1701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/>
              <a:t>IOS (Mapas)</a:t>
            </a:r>
          </a:p>
        </p:txBody>
      </p:sp>
      <p:pic>
        <p:nvPicPr>
          <p:cNvPr id="12" name="VID_20230214_194935">
            <a:hlinkClick r:id="" action="ppaction://media"/>
            <a:extLst>
              <a:ext uri="{FF2B5EF4-FFF2-40B4-BE49-F238E27FC236}">
                <a16:creationId xmlns:a16="http://schemas.microsoft.com/office/drawing/2014/main" id="{728680EE-1D28-2A02-89DB-8354A7E42DF9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0"/>
          <a:srcRect l="12781" t="7793" r="5093" b="1397"/>
          <a:stretch/>
        </p:blipFill>
        <p:spPr>
          <a:xfrm>
            <a:off x="8636174" y="1556427"/>
            <a:ext cx="2666367" cy="5241835"/>
          </a:xfrm>
          <a:prstGeom prst="rect">
            <a:avLst/>
          </a:prstGeom>
        </p:spPr>
      </p:pic>
      <p:sp>
        <p:nvSpPr>
          <p:cNvPr id="13" name="Retângulo 12">
            <a:extLst>
              <a:ext uri="{FF2B5EF4-FFF2-40B4-BE49-F238E27FC236}">
                <a16:creationId xmlns:a16="http://schemas.microsoft.com/office/drawing/2014/main" id="{A84529A3-7EAE-5595-9F8A-3D1C7D72F5B5}"/>
              </a:ext>
            </a:extLst>
          </p:cNvPr>
          <p:cNvSpPr/>
          <p:nvPr/>
        </p:nvSpPr>
        <p:spPr>
          <a:xfrm>
            <a:off x="8429578" y="3893192"/>
            <a:ext cx="3240142" cy="1040860"/>
          </a:xfrm>
          <a:prstGeom prst="rect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40296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7" grpId="0" animBg="1"/>
      <p:bldP spid="8" grpId="0"/>
      <p:bldP spid="10" grpId="0" animBg="1"/>
      <p:bldP spid="11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Físicos – Coleta de dados</a:t>
            </a:r>
          </a:p>
        </p:txBody>
      </p:sp>
      <p:pic>
        <p:nvPicPr>
          <p:cNvPr id="2050" name="Picture 2" descr="Imagem de Navegador GPS Garmin GPSMAP 65">
            <a:extLst>
              <a:ext uri="{FF2B5EF4-FFF2-40B4-BE49-F238E27FC236}">
                <a16:creationId xmlns:a16="http://schemas.microsoft.com/office/drawing/2014/main" id="{0B7A52B5-77DD-BFCE-D814-4AA0D1893E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339174"/>
            <a:ext cx="5334000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8909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Físicos – Digitação dos dados</a:t>
            </a:r>
          </a:p>
        </p:txBody>
      </p:sp>
      <p:pic>
        <p:nvPicPr>
          <p:cNvPr id="3" name="Imagem 2" descr="Texto, Carta&#10;&#10;Descrição gerada automaticamente">
            <a:extLst>
              <a:ext uri="{FF2B5EF4-FFF2-40B4-BE49-F238E27FC236}">
                <a16:creationId xmlns:a16="http://schemas.microsoft.com/office/drawing/2014/main" id="{98CB55DC-66BF-D4F8-BE6C-13988239D81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78" t="22837" r="6029" b="20567"/>
          <a:stretch/>
        </p:blipFill>
        <p:spPr>
          <a:xfrm>
            <a:off x="749030" y="1702340"/>
            <a:ext cx="4462534" cy="2529192"/>
          </a:xfrm>
          <a:prstGeom prst="rect">
            <a:avLst/>
          </a:prstGeom>
        </p:spPr>
      </p:pic>
      <p:sp>
        <p:nvSpPr>
          <p:cNvPr id="5" name="Seta: para a Direita 4">
            <a:extLst>
              <a:ext uri="{FF2B5EF4-FFF2-40B4-BE49-F238E27FC236}">
                <a16:creationId xmlns:a16="http://schemas.microsoft.com/office/drawing/2014/main" id="{EB6104AB-9DF0-77B9-B0DD-9FFD288AF854}"/>
              </a:ext>
            </a:extLst>
          </p:cNvPr>
          <p:cNvSpPr/>
          <p:nvPr/>
        </p:nvSpPr>
        <p:spPr>
          <a:xfrm>
            <a:off x="5502613" y="1945532"/>
            <a:ext cx="593387" cy="3112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B7788535-810B-AF82-05A3-560D8A547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79" t="30638" r="71835" b="64823"/>
          <a:stretch/>
        </p:blipFill>
        <p:spPr>
          <a:xfrm>
            <a:off x="6789906" y="1692612"/>
            <a:ext cx="4350079" cy="875490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98F56F26-881D-D042-E372-19624C6F6F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399" t="41560" r="71835" b="54043"/>
          <a:stretch/>
        </p:blipFill>
        <p:spPr>
          <a:xfrm>
            <a:off x="6733788" y="2991255"/>
            <a:ext cx="4350079" cy="842829"/>
          </a:xfrm>
          <a:prstGeom prst="rect">
            <a:avLst/>
          </a:prstGeom>
        </p:spPr>
      </p:pic>
      <p:sp>
        <p:nvSpPr>
          <p:cNvPr id="10" name="Seta: para a Direita 9">
            <a:extLst>
              <a:ext uri="{FF2B5EF4-FFF2-40B4-BE49-F238E27FC236}">
                <a16:creationId xmlns:a16="http://schemas.microsoft.com/office/drawing/2014/main" id="{1218ACD6-7567-8EC3-1430-526AA4CA3BA2}"/>
              </a:ext>
            </a:extLst>
          </p:cNvPr>
          <p:cNvSpPr/>
          <p:nvPr/>
        </p:nvSpPr>
        <p:spPr>
          <a:xfrm>
            <a:off x="5502613" y="3298538"/>
            <a:ext cx="593387" cy="3112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C93574DC-BAFC-8429-94D1-EF357246CC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197" t="39858" r="18816" b="41560"/>
          <a:stretch/>
        </p:blipFill>
        <p:spPr>
          <a:xfrm>
            <a:off x="1709630" y="4651544"/>
            <a:ext cx="8772740" cy="1834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60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Físicos – Validação</a:t>
            </a: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84285148-EEBD-6726-04A7-57A07D0364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19" t="41418" r="56357" b="54043"/>
          <a:stretch/>
        </p:blipFill>
        <p:spPr>
          <a:xfrm>
            <a:off x="6096000" y="1896893"/>
            <a:ext cx="5287878" cy="476655"/>
          </a:xfrm>
          <a:prstGeom prst="rect">
            <a:avLst/>
          </a:prstGeom>
        </p:spPr>
      </p:pic>
      <p:pic>
        <p:nvPicPr>
          <p:cNvPr id="11" name="Imagem 10" descr="Texto, Carta&#10;&#10;Descrição gerada automaticamente">
            <a:extLst>
              <a:ext uri="{FF2B5EF4-FFF2-40B4-BE49-F238E27FC236}">
                <a16:creationId xmlns:a16="http://schemas.microsoft.com/office/drawing/2014/main" id="{CCAF45EB-75C6-6AC3-5083-59C118812B7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78" t="51788" r="6029" b="28186"/>
          <a:stretch/>
        </p:blipFill>
        <p:spPr>
          <a:xfrm>
            <a:off x="680937" y="1765568"/>
            <a:ext cx="4462534" cy="894946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212CFF02-7378-4381-6035-E34C09C150E8}"/>
              </a:ext>
            </a:extLst>
          </p:cNvPr>
          <p:cNvSpPr txBox="1"/>
          <p:nvPr/>
        </p:nvSpPr>
        <p:spPr>
          <a:xfrm>
            <a:off x="680937" y="3291438"/>
            <a:ext cx="108014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Conferir no Maps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Usar ferramentas de georreferenciamento a partir de endereços (HERE, </a:t>
            </a:r>
            <a:r>
              <a:rPr lang="pt-BR" sz="2400" dirty="0" err="1"/>
              <a:t>BatchGeo</a:t>
            </a:r>
            <a:r>
              <a:rPr lang="pt-BR" sz="2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43318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Eletrônicos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212CFF02-7378-4381-6035-E34C09C150E8}"/>
              </a:ext>
            </a:extLst>
          </p:cNvPr>
          <p:cNvSpPr txBox="1"/>
          <p:nvPr/>
        </p:nvSpPr>
        <p:spPr>
          <a:xfrm>
            <a:off x="3259262" y="1617893"/>
            <a:ext cx="61110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Autoaplicável</a:t>
            </a:r>
          </a:p>
          <a:p>
            <a:r>
              <a:rPr lang="pt-BR" sz="2400" dirty="0"/>
              <a:t>Não georreferencia</a:t>
            </a:r>
          </a:p>
        </p:txBody>
      </p:sp>
      <p:pic>
        <p:nvPicPr>
          <p:cNvPr id="2" name="Picture 4" descr="KoBoToolbox Pricing, Packages &amp; Plans 2023 | G2">
            <a:extLst>
              <a:ext uri="{FF2B5EF4-FFF2-40B4-BE49-F238E27FC236}">
                <a16:creationId xmlns:a16="http://schemas.microsoft.com/office/drawing/2014/main" id="{1DDC1499-98E3-08EF-5CB9-399B311777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48" b="36869"/>
          <a:stretch/>
        </p:blipFill>
        <p:spPr bwMode="auto">
          <a:xfrm>
            <a:off x="353987" y="5836313"/>
            <a:ext cx="2684835" cy="393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Google Forms: como enviar um formulário no corpo do e-mail | Utilitários |  TechTudo">
            <a:extLst>
              <a:ext uri="{FF2B5EF4-FFF2-40B4-BE49-F238E27FC236}">
                <a16:creationId xmlns:a16="http://schemas.microsoft.com/office/drawing/2014/main" id="{00DBD165-7FF3-27AA-07B1-BE35F4DC08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3" y="1241021"/>
            <a:ext cx="2825692" cy="158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Survey Monkey Gold Avançado | OSB Software - Parceiro Oficial no Brasil">
            <a:extLst>
              <a:ext uri="{FF2B5EF4-FFF2-40B4-BE49-F238E27FC236}">
                <a16:creationId xmlns:a16="http://schemas.microsoft.com/office/drawing/2014/main" id="{FC6AC28B-E9BF-2AE9-CB57-87DB475DC2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74" b="34171"/>
          <a:stretch/>
        </p:blipFill>
        <p:spPr bwMode="auto">
          <a:xfrm>
            <a:off x="0" y="3783109"/>
            <a:ext cx="3392810" cy="718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A5D40A94-1956-BF5B-CE32-A00B1BADCA87}"/>
              </a:ext>
            </a:extLst>
          </p:cNvPr>
          <p:cNvSpPr txBox="1"/>
          <p:nvPr/>
        </p:nvSpPr>
        <p:spPr>
          <a:xfrm>
            <a:off x="3259262" y="3542436"/>
            <a:ext cx="61110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Autoaplicável</a:t>
            </a:r>
          </a:p>
          <a:p>
            <a:r>
              <a:rPr lang="pt-BR" sz="2400" dirty="0"/>
              <a:t>Georreferenciamento</a:t>
            </a:r>
          </a:p>
          <a:p>
            <a:r>
              <a:rPr lang="pt-BR" sz="2400" dirty="0"/>
              <a:t>Pago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DABC919-2090-4623-3D2D-9F80EC61B96F}"/>
              </a:ext>
            </a:extLst>
          </p:cNvPr>
          <p:cNvSpPr txBox="1"/>
          <p:nvPr/>
        </p:nvSpPr>
        <p:spPr>
          <a:xfrm>
            <a:off x="3259262" y="5328188"/>
            <a:ext cx="61110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Pesquisador aplica</a:t>
            </a:r>
          </a:p>
          <a:p>
            <a:r>
              <a:rPr lang="pt-BR" sz="2400" dirty="0"/>
              <a:t>Georreferenciamento</a:t>
            </a:r>
          </a:p>
          <a:p>
            <a:r>
              <a:rPr lang="pt-BR" sz="2400" dirty="0"/>
              <a:t>Gratuito</a:t>
            </a:r>
          </a:p>
        </p:txBody>
      </p:sp>
    </p:spTree>
    <p:extLst>
      <p:ext uri="{BB962C8B-B14F-4D97-AF65-F5344CB8AC3E}">
        <p14:creationId xmlns:p14="http://schemas.microsoft.com/office/powerpoint/2010/main" val="2519241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Eletrônicos</a:t>
            </a:r>
          </a:p>
        </p:txBody>
      </p:sp>
      <p:pic>
        <p:nvPicPr>
          <p:cNvPr id="2" name="Picture 4" descr="KoBoToolbox Pricing, Packages &amp; Plans 2023 | G2">
            <a:extLst>
              <a:ext uri="{FF2B5EF4-FFF2-40B4-BE49-F238E27FC236}">
                <a16:creationId xmlns:a16="http://schemas.microsoft.com/office/drawing/2014/main" id="{1DDC1499-98E3-08EF-5CB9-399B311777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48" b="36869"/>
          <a:stretch/>
        </p:blipFill>
        <p:spPr bwMode="auto">
          <a:xfrm>
            <a:off x="422081" y="1390772"/>
            <a:ext cx="3789786" cy="55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6DABC919-2090-4623-3D2D-9F80EC61B96F}"/>
              </a:ext>
            </a:extLst>
          </p:cNvPr>
          <p:cNvSpPr txBox="1"/>
          <p:nvPr/>
        </p:nvSpPr>
        <p:spPr>
          <a:xfrm>
            <a:off x="539130" y="2201660"/>
            <a:ext cx="78072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Ferramenta de criação e gerenciamento de formulários</a:t>
            </a:r>
          </a:p>
          <a:p>
            <a:r>
              <a:rPr lang="pt-BR" sz="2400" dirty="0"/>
              <a:t>Gratuita</a:t>
            </a:r>
          </a:p>
          <a:p>
            <a:r>
              <a:rPr lang="pt-BR" sz="2400" dirty="0"/>
              <a:t>Pode ser utilizada offline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4FD977B1-D99B-63B6-98D2-85C0B58F7D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34" t="18156" r="72394" b="50000"/>
          <a:stretch/>
        </p:blipFill>
        <p:spPr>
          <a:xfrm>
            <a:off x="4056434" y="3243381"/>
            <a:ext cx="1896894" cy="3275790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3EB87B06-63C5-AFDF-D4DA-57A8CCBCCD3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675" t="32104" r="28910" b="26525"/>
          <a:stretch/>
        </p:blipFill>
        <p:spPr>
          <a:xfrm>
            <a:off x="6454302" y="3161964"/>
            <a:ext cx="3784060" cy="2234205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9A6849A5-8F28-9DE3-2A50-1C8C08F2A0E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696" t="25106" r="21809" b="41135"/>
          <a:stretch/>
        </p:blipFill>
        <p:spPr>
          <a:xfrm>
            <a:off x="539130" y="2919285"/>
            <a:ext cx="11260838" cy="392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69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Eletrônicos</a:t>
            </a:r>
          </a:p>
        </p:txBody>
      </p:sp>
      <p:pic>
        <p:nvPicPr>
          <p:cNvPr id="3" name="IMG_4378">
            <a:hlinkClick r:id="" action="ppaction://media"/>
            <a:extLst>
              <a:ext uri="{FF2B5EF4-FFF2-40B4-BE49-F238E27FC236}">
                <a16:creationId xmlns:a16="http://schemas.microsoft.com/office/drawing/2014/main" id="{A4BCA7F6-8FDF-FE2F-92BB-1F78FF4095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58057" y="1040429"/>
            <a:ext cx="3168419" cy="5632745"/>
          </a:xfrm>
          <a:prstGeom prst="rect">
            <a:avLst/>
          </a:prstGeom>
        </p:spPr>
      </p:pic>
      <p:pic>
        <p:nvPicPr>
          <p:cNvPr id="5" name="IMG_4383">
            <a:hlinkClick r:id="" action="ppaction://media"/>
            <a:extLst>
              <a:ext uri="{FF2B5EF4-FFF2-40B4-BE49-F238E27FC236}">
                <a16:creationId xmlns:a16="http://schemas.microsoft.com/office/drawing/2014/main" id="{65BC1761-25F3-6F6E-4F10-7B538F560E1E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03609" y="1040429"/>
            <a:ext cx="3168419" cy="5632745"/>
          </a:xfrm>
          <a:prstGeom prst="rect">
            <a:avLst/>
          </a:prstGeom>
        </p:spPr>
      </p:pic>
      <p:pic>
        <p:nvPicPr>
          <p:cNvPr id="6" name="IMG_4382">
            <a:hlinkClick r:id="" action="ppaction://media"/>
            <a:extLst>
              <a:ext uri="{FF2B5EF4-FFF2-40B4-BE49-F238E27FC236}">
                <a16:creationId xmlns:a16="http://schemas.microsoft.com/office/drawing/2014/main" id="{4EA443D1-9E35-5CB7-5293-57A60BE3904B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761525" y="1040427"/>
            <a:ext cx="3168420" cy="563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797356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4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Eletrônicos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B9B40260-8966-EC94-65FD-3280F06145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1576184"/>
            <a:ext cx="9448800" cy="2771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415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Eletrônicos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D2901C21-772B-F92A-3BFF-F0463510E4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23" t="11773" r="11197" b="30071"/>
          <a:stretch/>
        </p:blipFill>
        <p:spPr>
          <a:xfrm>
            <a:off x="1519135" y="1663431"/>
            <a:ext cx="9153729" cy="398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3945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0" y="184826"/>
            <a:ext cx="12192000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Eletrônicos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C2BB670C-5BA8-968F-62DB-871D86111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246" y="2330484"/>
            <a:ext cx="10053507" cy="219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6774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A1288D1E-E661-1880-80CE-5308EA549022}"/>
              </a:ext>
            </a:extLst>
          </p:cNvPr>
          <p:cNvSpPr/>
          <p:nvPr/>
        </p:nvSpPr>
        <p:spPr>
          <a:xfrm>
            <a:off x="691317" y="481949"/>
            <a:ext cx="5126476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Físicos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F6582E4C-51A9-9FFF-FB76-419B1F27694C}"/>
              </a:ext>
            </a:extLst>
          </p:cNvPr>
          <p:cNvSpPr/>
          <p:nvPr/>
        </p:nvSpPr>
        <p:spPr>
          <a:xfrm>
            <a:off x="6374208" y="481949"/>
            <a:ext cx="5126476" cy="718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>
                <a:solidFill>
                  <a:schemeClr val="tx1"/>
                </a:solidFill>
              </a:rPr>
              <a:t>Questionários Eletrônicos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7359BB31-282B-E0FD-F573-6D6A2F78A684}"/>
              </a:ext>
            </a:extLst>
          </p:cNvPr>
          <p:cNvSpPr txBox="1"/>
          <p:nvPr/>
        </p:nvSpPr>
        <p:spPr>
          <a:xfrm>
            <a:off x="691317" y="1578983"/>
            <a:ext cx="51264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Excesso de materiais para coleta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Necessidade de captar coordenada por aparelho e anotar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Tempo gasto para validação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53A310A2-8A56-C082-7035-08A8CCFECD2A}"/>
              </a:ext>
            </a:extLst>
          </p:cNvPr>
          <p:cNvSpPr txBox="1"/>
          <p:nvPr/>
        </p:nvSpPr>
        <p:spPr>
          <a:xfrm>
            <a:off x="6374207" y="1578983"/>
            <a:ext cx="51264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Prático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Reduz tempo de coleta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Não precisa digitar questionários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Coleta coordenadas no próprio questionário automaticamente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/>
              <a:t>Pode anexar fotos no questionário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2400" dirty="0"/>
          </a:p>
          <a:p>
            <a:endParaRPr lang="pt-BR" sz="2400" dirty="0"/>
          </a:p>
          <a:p>
            <a:r>
              <a:rPr lang="pt-BR" sz="2400" dirty="0"/>
              <a:t>Desvantagem: precisa ter um telefone ou tablet ANDROID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2400" dirty="0"/>
          </a:p>
        </p:txBody>
      </p:sp>
    </p:spTree>
    <p:extLst>
      <p:ext uri="{BB962C8B-B14F-4D97-AF65-F5344CB8AC3E}">
        <p14:creationId xmlns:p14="http://schemas.microsoft.com/office/powerpoint/2010/main" val="1721162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8903D7E1-E97E-C99B-CF3A-1DCC98C5428D}"/>
              </a:ext>
            </a:extLst>
          </p:cNvPr>
          <p:cNvSpPr/>
          <p:nvPr/>
        </p:nvSpPr>
        <p:spPr>
          <a:xfrm>
            <a:off x="0" y="2016486"/>
            <a:ext cx="12192000" cy="282502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ABAB028-CC92-6AC7-50DA-5F082BEF6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59234"/>
            <a:ext cx="9144000" cy="1739529"/>
          </a:xfrm>
        </p:spPr>
        <p:txBody>
          <a:bodyPr>
            <a:normAutofit fontScale="90000"/>
          </a:bodyPr>
          <a:lstStyle/>
          <a:p>
            <a:r>
              <a:rPr lang="pt-BR" sz="5000" b="1" dirty="0"/>
              <a:t>Obrigada!</a:t>
            </a:r>
            <a:r>
              <a:rPr lang="pt-BR" sz="3000" b="1" dirty="0"/>
              <a:t/>
            </a:r>
            <a:br>
              <a:rPr lang="pt-BR" sz="3000" b="1" dirty="0"/>
            </a:br>
            <a:r>
              <a:rPr lang="pt-BR" sz="3000" b="1" dirty="0"/>
              <a:t/>
            </a:r>
            <a:br>
              <a:rPr lang="pt-BR" sz="3000" b="1" dirty="0"/>
            </a:br>
            <a:r>
              <a:rPr lang="pt-BR" sz="3000" b="1" dirty="0"/>
              <a:t>Nicole Almeida Conde Vidal</a:t>
            </a:r>
            <a:br>
              <a:rPr lang="pt-BR" sz="3000" b="1" dirty="0"/>
            </a:br>
            <a:r>
              <a:rPr lang="pt-BR" sz="3000" b="1" dirty="0"/>
              <a:t>acv.nicole@gmail.com</a:t>
            </a:r>
          </a:p>
        </p:txBody>
      </p:sp>
    </p:spTree>
    <p:extLst>
      <p:ext uri="{BB962C8B-B14F-4D97-AF65-F5344CB8AC3E}">
        <p14:creationId xmlns:p14="http://schemas.microsoft.com/office/powerpoint/2010/main" val="3086003373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220</Words>
  <Application>Microsoft Office PowerPoint</Application>
  <PresentationFormat>Widescreen</PresentationFormat>
  <Paragraphs>65</Paragraphs>
  <Slides>16</Slides>
  <Notes>0</Notes>
  <HiddenSlides>0</HiddenSlides>
  <MMClips>6</MMClips>
  <ScaleCrop>false</ScaleCrop>
  <HeadingPairs>
    <vt:vector size="6" baseType="variant">
      <vt:variant>
        <vt:lpstr>Fontes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Tema do Office</vt:lpstr>
      <vt:lpstr>Ferramentas auxiliares na geocodificação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Obrigada!  Nicole Almeida Conde Vidal acv.nicole@gmail.com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Como fazer o georreferenciamento</dc:title>
  <dc:creator>Nicole Vidal</dc:creator>
  <cp:lastModifiedBy>Docente</cp:lastModifiedBy>
  <cp:revision>4</cp:revision>
  <dcterms:created xsi:type="dcterms:W3CDTF">2023-02-14T22:32:34Z</dcterms:created>
  <dcterms:modified xsi:type="dcterms:W3CDTF">2023-02-16T12:59:40Z</dcterms:modified>
</cp:coreProperties>
</file>