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61" r:id="rId4"/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59" r:id="rId31"/>
    <p:sldId id="260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8" autoAdjust="0"/>
    <p:restoredTop sz="94660"/>
  </p:normalViewPr>
  <p:slideViewPr>
    <p:cSldViewPr showGuides="1">
      <p:cViewPr varScale="1">
        <p:scale>
          <a:sx n="73" d="100"/>
          <a:sy n="73" d="100"/>
        </p:scale>
        <p:origin x="4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29A88-7215-4FBC-8E2A-4E3B592514A0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680A2-E858-4274-ADC6-5D6992AC313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33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680A2-E858-4274-ADC6-5D6992AC313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02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680A2-E858-4274-ADC6-5D6992AC313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6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680A2-E858-4274-ADC6-5D6992AC313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92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8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marca-dagua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-475015"/>
            <a:ext cx="7376400" cy="780803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6512" y="0"/>
            <a:ext cx="9144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31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Giltus T" panose="020B0500000000000000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16902"/>
            <a:ext cx="5397287" cy="2084101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8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467544" y="1196752"/>
            <a:ext cx="8208912" cy="5138753"/>
            <a:chOff x="395536" y="1195313"/>
            <a:chExt cx="8399440" cy="5258023"/>
          </a:xfrm>
        </p:grpSpPr>
        <p:sp>
          <p:nvSpPr>
            <p:cNvPr id="11" name="CaixaDeTexto 10"/>
            <p:cNvSpPr txBox="1"/>
            <p:nvPr userDrawn="1"/>
          </p:nvSpPr>
          <p:spPr>
            <a:xfrm>
              <a:off x="4422878" y="119531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600" dirty="0" smtClean="0">
                  <a:solidFill>
                    <a:schemeClr val="tx1"/>
                  </a:solidFill>
                  <a:latin typeface="Giltus T" pitchFamily="34" charset="0"/>
                </a:rPr>
                <a:t>PARCERIA:</a:t>
              </a:r>
              <a:endParaRPr lang="pt-BR" sz="1600" dirty="0">
                <a:solidFill>
                  <a:schemeClr val="tx1"/>
                </a:solidFill>
                <a:latin typeface="Giltus T" pitchFamily="34" charset="0"/>
              </a:endParaRPr>
            </a:p>
          </p:txBody>
        </p:sp>
        <p:pic>
          <p:nvPicPr>
            <p:cNvPr id="2" name="Imagem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843385"/>
              <a:ext cx="3240360" cy="1249578"/>
            </a:xfrm>
            <a:prstGeom prst="rect">
              <a:avLst/>
            </a:prstGeom>
          </p:spPr>
        </p:pic>
        <p:pic>
          <p:nvPicPr>
            <p:cNvPr id="102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544" y="1458084"/>
              <a:ext cx="3215856" cy="169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995513"/>
              <a:ext cx="8399440" cy="345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96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13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6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36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7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30846"/>
            <a:ext cx="3008313" cy="95981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330847"/>
            <a:ext cx="5111750" cy="48344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2492897"/>
            <a:ext cx="3008313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32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556791"/>
            <a:ext cx="5486400" cy="31707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7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2016902"/>
            <a:ext cx="5404413" cy="2084101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3995936" y="5164656"/>
            <a:ext cx="5065722" cy="1288531"/>
            <a:chOff x="3275856" y="4981496"/>
            <a:chExt cx="5785802" cy="1471692"/>
          </a:xfrm>
        </p:grpSpPr>
        <p:pic>
          <p:nvPicPr>
            <p:cNvPr id="17" name="Picture 3" descr="C:\Users\SilviaFA\Dropbox\0_Cecip\fmcsv\logotipos\estado-de-sao-paulo\SP_Logo SES 2011_5000px-01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754" y="4981496"/>
              <a:ext cx="3574904" cy="147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SilviaFA\Dropbox\0_Cecip\fmcsv\logotipos\fmcsv\FMCSV TAGLINE PRIMEIRA INFÂNCIA-01.png"/>
            <p:cNvPicPr>
              <a:picLocks noChangeAspect="1" noChangeArrowheads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2121639" cy="111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13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8509" y="200981"/>
            <a:ext cx="9162509" cy="610833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043608" y="5047200"/>
            <a:ext cx="8100392" cy="181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0" y="-99392"/>
            <a:ext cx="9144000" cy="466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0" y="5047200"/>
            <a:ext cx="1533600" cy="181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67544" y="4941168"/>
            <a:ext cx="792088" cy="199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333" dirty="0" smtClean="0">
                <a:solidFill>
                  <a:schemeClr val="bg1"/>
                </a:solidFill>
                <a:latin typeface="Giltus T" pitchFamily="34" charset="0"/>
              </a:rPr>
              <a:t>6</a:t>
            </a:r>
            <a:endParaRPr lang="pt-BR" sz="12333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537321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4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508000"/>
            <a:ext cx="2654439" cy="102565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763688" y="5517232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Formação em puericultura:</a:t>
            </a:r>
          </a:p>
          <a:p>
            <a:r>
              <a:rPr lang="pt-BR" sz="2400" b="1" dirty="0" smtClean="0">
                <a:solidFill>
                  <a:schemeClr val="tx1"/>
                </a:solidFill>
                <a:latin typeface="Gill Sans Std" pitchFamily="34" charset="0"/>
              </a:rPr>
              <a:t>práticas ampliadas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340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708920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BE569-1EF7-4BC6-906E-73E32B4BD099}" type="datetimeFigureOut">
              <a:rPr lang="pt-BR" smtClean="0"/>
              <a:pPr/>
              <a:t>04/10/2016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A4517-9AAC-4C26-A33A-CC6784865E3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 descr="marca-dagua-2.png"/>
          <p:cNvPicPr>
            <a:picLocks noChangeAspect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 trans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188640"/>
            <a:ext cx="6478888" cy="6858000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1187624" y="0"/>
            <a:ext cx="7956376" cy="1072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0" y="0"/>
            <a:ext cx="1332000" cy="107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 userDrawn="1"/>
        </p:nvSpPr>
        <p:spPr>
          <a:xfrm>
            <a:off x="1475656" y="26064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  <a:latin typeface="Gill Sans Std" pitchFamily="34" charset="0"/>
              </a:rPr>
              <a:t>Formação em puericultura: </a:t>
            </a:r>
          </a:p>
          <a:p>
            <a:r>
              <a:rPr lang="pt-BR" sz="2000" b="1" dirty="0" smtClean="0">
                <a:solidFill>
                  <a:schemeClr val="tx1"/>
                </a:solidFill>
                <a:latin typeface="Gill Sans Std" pitchFamily="34" charset="0"/>
              </a:rPr>
              <a:t>práticas ampliadas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39552" y="-243408"/>
            <a:ext cx="79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  <a:latin typeface="Giltus T" pitchFamily="34" charset="0"/>
              </a:rPr>
              <a:t>6</a:t>
            </a:r>
            <a:endParaRPr lang="pt-BR" sz="9600" dirty="0">
              <a:solidFill>
                <a:schemeClr val="bg1"/>
              </a:solidFill>
              <a:latin typeface="Giltus T" pitchFamily="34" charset="0"/>
            </a:endParaRP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79512" y="18864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Giltus T" pitchFamily="34" charset="0"/>
              </a:rPr>
              <a:t>caderno</a:t>
            </a:r>
            <a:endParaRPr lang="pt-BR" sz="1200" dirty="0">
              <a:solidFill>
                <a:schemeClr val="bg1"/>
              </a:solidFill>
              <a:latin typeface="Giltus T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48" y="243101"/>
            <a:ext cx="1722644" cy="66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0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3" r:id="rId9"/>
    <p:sldLayoutId id="2147483674" r:id="rId10"/>
    <p:sldLayoutId id="2147483680" r:id="rId11"/>
    <p:sldLayoutId id="21474836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764704"/>
            <a:ext cx="8229600" cy="121500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Breve histórico da </a:t>
            </a:r>
            <a:r>
              <a:rPr lang="pt-BR" sz="2400" b="1" dirty="0" smtClean="0"/>
              <a:t>puericultura </a:t>
            </a:r>
            <a:r>
              <a:rPr lang="pt-BR" sz="2400" b="1" dirty="0"/>
              <a:t>no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700808"/>
            <a:ext cx="8208912" cy="4680520"/>
          </a:xfrm>
        </p:spPr>
        <p:txBody>
          <a:bodyPr>
            <a:normAutofit fontScale="25000" lnSpcReduction="20000"/>
          </a:bodyPr>
          <a:lstStyle/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9600" dirty="0"/>
              <a:t>Final do século </a:t>
            </a:r>
            <a:r>
              <a:rPr lang="pt-BR" sz="9600" dirty="0" smtClean="0"/>
              <a:t>XVIII </a:t>
            </a:r>
            <a:r>
              <a:rPr lang="pt-BR" sz="9600" dirty="0"/>
              <a:t>– eleva-se a atenção médica às </a:t>
            </a:r>
            <a:r>
              <a:rPr lang="pt-BR" sz="9600" dirty="0" smtClean="0"/>
              <a:t>crianças</a:t>
            </a:r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9600" dirty="0"/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9600" dirty="0"/>
              <a:t>1890 – a </a:t>
            </a:r>
            <a:r>
              <a:rPr lang="pt-BR" sz="9600" dirty="0" smtClean="0"/>
              <a:t>puericultura </a:t>
            </a:r>
            <a:r>
              <a:rPr lang="pt-BR" sz="9600" dirty="0"/>
              <a:t>chega ao Brasil trazida da França  por </a:t>
            </a:r>
            <a:r>
              <a:rPr lang="pt-BR" sz="9600" dirty="0" err="1"/>
              <a:t>Moncorvo</a:t>
            </a:r>
            <a:r>
              <a:rPr lang="pt-BR" sz="9600" dirty="0"/>
              <a:t> Filho na época da difusão da teoria microbiana das doenças de </a:t>
            </a:r>
            <a:r>
              <a:rPr lang="pt-BR" sz="9600" dirty="0" smtClean="0"/>
              <a:t>Pasteur.</a:t>
            </a:r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9600" dirty="0"/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9600" dirty="0"/>
              <a:t>1899 – </a:t>
            </a:r>
            <a:r>
              <a:rPr lang="pt-BR" sz="9600" dirty="0" err="1"/>
              <a:t>Moncorvo</a:t>
            </a:r>
            <a:r>
              <a:rPr lang="pt-BR" sz="9600" dirty="0"/>
              <a:t> Filho funda o Instituto de Proteção e Assistência à Infância do Rio de </a:t>
            </a:r>
            <a:r>
              <a:rPr lang="pt-BR" sz="9600" dirty="0" smtClean="0"/>
              <a:t>Janeiro.</a:t>
            </a:r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pt-BR" sz="9600" dirty="0"/>
          </a:p>
          <a:p>
            <a:pPr marL="0" indent="-342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pt-BR" sz="9600" dirty="0"/>
              <a:t>Entre 1910 e 1930 – a </a:t>
            </a:r>
            <a:r>
              <a:rPr lang="pt-BR" sz="9600" dirty="0" smtClean="0"/>
              <a:t>puericultura </a:t>
            </a:r>
            <a:r>
              <a:rPr lang="pt-BR" sz="9600" dirty="0"/>
              <a:t>se institucionaliza, incorpora-se às leis, às propostas de saúde pública e à prática </a:t>
            </a:r>
            <a:r>
              <a:rPr lang="pt-BR" sz="9600" dirty="0" smtClean="0"/>
              <a:t>pediátrica.</a:t>
            </a:r>
            <a:endParaRPr lang="pt-BR" sz="9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7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121500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Breve histórico da </a:t>
            </a:r>
            <a:r>
              <a:rPr lang="pt-BR" sz="2400" b="1" dirty="0" smtClean="0"/>
              <a:t>puericultura </a:t>
            </a:r>
            <a:r>
              <a:rPr lang="pt-BR" sz="2400" b="1" dirty="0"/>
              <a:t>no Brasil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88840"/>
            <a:ext cx="8820472" cy="43924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  <a:defRPr/>
            </a:pPr>
            <a:r>
              <a:rPr lang="pt-BR" sz="2200" dirty="0"/>
              <a:t>Década de </a:t>
            </a:r>
            <a:r>
              <a:rPr lang="pt-BR" sz="2200" dirty="0" smtClean="0"/>
              <a:t>1950 – </a:t>
            </a:r>
            <a:r>
              <a:rPr lang="pt-BR" sz="2200" dirty="0"/>
              <a:t>perda da importância da </a:t>
            </a:r>
            <a:r>
              <a:rPr lang="pt-BR" sz="2200" dirty="0" smtClean="0"/>
              <a:t>puericultura para</a:t>
            </a:r>
            <a:br>
              <a:rPr lang="pt-BR" sz="2200" dirty="0" smtClean="0"/>
            </a:br>
            <a:r>
              <a:rPr lang="pt-BR" sz="2200" dirty="0" smtClean="0"/>
              <a:t>uma </a:t>
            </a:r>
            <a:r>
              <a:rPr lang="pt-BR" sz="2200" dirty="0"/>
              <a:t>assistência mais </a:t>
            </a:r>
            <a:r>
              <a:rPr lang="pt-BR" sz="2200" dirty="0" smtClean="0"/>
              <a:t>curativa.</a:t>
            </a:r>
            <a:endParaRPr lang="pt-BR" sz="2200" dirty="0"/>
          </a:p>
          <a:p>
            <a:pPr>
              <a:lnSpc>
                <a:spcPct val="120000"/>
              </a:lnSpc>
              <a:buNone/>
              <a:defRPr/>
            </a:pPr>
            <a:r>
              <a:rPr lang="pt-BR" sz="2200" dirty="0"/>
              <a:t>Década de </a:t>
            </a:r>
            <a:r>
              <a:rPr lang="pt-BR" sz="2200" dirty="0" smtClean="0"/>
              <a:t>1960 – novas </a:t>
            </a:r>
            <a:r>
              <a:rPr lang="pt-BR" sz="2200" dirty="0"/>
              <a:t>estratégias como Medicina Preventiva </a:t>
            </a:r>
            <a:r>
              <a:rPr lang="pt-BR" sz="2200" dirty="0" smtClean="0"/>
              <a:t/>
            </a:r>
            <a:br>
              <a:rPr lang="pt-BR" sz="2200" dirty="0" smtClean="0"/>
            </a:br>
            <a:r>
              <a:rPr lang="pt-BR" sz="2200" dirty="0" smtClean="0"/>
              <a:t>e </a:t>
            </a:r>
            <a:r>
              <a:rPr lang="pt-BR" sz="2200" dirty="0"/>
              <a:t>a Medicina Comunitária trazidas dos EUA são incorporadas </a:t>
            </a:r>
            <a:r>
              <a:rPr lang="pt-BR" sz="2200" dirty="0" smtClean="0"/>
              <a:t/>
            </a:r>
            <a:br>
              <a:rPr lang="pt-BR" sz="2200" dirty="0" smtClean="0"/>
            </a:br>
            <a:r>
              <a:rPr lang="pt-BR" sz="2200" dirty="0" smtClean="0"/>
              <a:t>à puericultura.</a:t>
            </a:r>
            <a:endParaRPr lang="pt-BR" sz="2200" dirty="0"/>
          </a:p>
          <a:p>
            <a:pPr>
              <a:lnSpc>
                <a:spcPct val="120000"/>
              </a:lnSpc>
              <a:buNone/>
              <a:defRPr/>
            </a:pPr>
            <a:r>
              <a:rPr lang="pt-BR" sz="2200" dirty="0"/>
              <a:t>Década de </a:t>
            </a:r>
            <a:r>
              <a:rPr lang="pt-BR" sz="2200" dirty="0" smtClean="0"/>
              <a:t>1990 – considerada </a:t>
            </a:r>
            <a:r>
              <a:rPr lang="pt-BR" sz="2200" dirty="0"/>
              <a:t>a década do cérebro; a </a:t>
            </a:r>
            <a:r>
              <a:rPr lang="pt-BR" sz="2200" dirty="0" smtClean="0"/>
              <a:t>puericultura </a:t>
            </a:r>
            <a:r>
              <a:rPr lang="pt-BR" sz="2200" dirty="0"/>
              <a:t>passa a se basear em evidências científicas e o desenvolvimento infantil floresce principalmente nos EUA, Reino Unido e Canadá chegando depois ao </a:t>
            </a:r>
            <a:r>
              <a:rPr lang="pt-BR" sz="2200" dirty="0" smtClean="0"/>
              <a:t>Brasil.</a:t>
            </a:r>
            <a:endParaRPr lang="pt-BR" sz="22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323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1215008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Conversando sobre </a:t>
            </a:r>
            <a:r>
              <a:rPr lang="pt-BR" sz="2400" b="1" dirty="0" smtClean="0"/>
              <a:t>puericultura: práticas ampliadas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060848"/>
            <a:ext cx="8229600" cy="3417243"/>
          </a:xfrm>
        </p:spPr>
        <p:txBody>
          <a:bodyPr/>
          <a:lstStyle/>
          <a:p>
            <a:pPr>
              <a:buNone/>
            </a:pPr>
            <a:r>
              <a:rPr lang="pt-BR" sz="2400" dirty="0" smtClean="0"/>
              <a:t>A </a:t>
            </a:r>
            <a:r>
              <a:rPr lang="pt-BR" sz="2400" dirty="0"/>
              <a:t>clínica ampliada é uma diretriz do SUS que toma </a:t>
            </a:r>
            <a:r>
              <a:rPr lang="pt-BR" sz="2400" dirty="0" smtClean="0"/>
              <a:t>a </a:t>
            </a:r>
          </a:p>
          <a:p>
            <a:pPr>
              <a:buNone/>
            </a:pPr>
            <a:r>
              <a:rPr lang="pt-BR" sz="2400" dirty="0" smtClean="0"/>
              <a:t>pessoa </a:t>
            </a:r>
            <a:r>
              <a:rPr lang="pt-BR" sz="2400" dirty="0"/>
              <a:t>e não a doença como o objetivo do trabalho em </a:t>
            </a:r>
            <a:endParaRPr lang="pt-BR" sz="2400" dirty="0" smtClean="0"/>
          </a:p>
          <a:p>
            <a:pPr>
              <a:buNone/>
            </a:pPr>
            <a:r>
              <a:rPr lang="pt-BR" sz="2400" dirty="0" smtClean="0"/>
              <a:t>Saúde</a:t>
            </a:r>
            <a:r>
              <a:rPr lang="pt-BR" sz="2400" dirty="0"/>
              <a:t>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37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1224136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Conversando sobre </a:t>
            </a:r>
            <a:r>
              <a:rPr lang="pt-BR" sz="2400" b="1" dirty="0" smtClean="0"/>
              <a:t>puericultura</a:t>
            </a:r>
            <a:r>
              <a:rPr lang="pt-BR" sz="2400" b="1" dirty="0"/>
              <a:t>: práticas ampliadas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988840"/>
            <a:ext cx="8229600" cy="40324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BR" sz="2400" dirty="0"/>
              <a:t>Visa à construção de vínculos e à </a:t>
            </a:r>
            <a:r>
              <a:rPr lang="pt-BR" sz="2400" dirty="0" smtClean="0"/>
              <a:t>corresponsabilidade</a:t>
            </a:r>
          </a:p>
          <a:p>
            <a:pPr>
              <a:lnSpc>
                <a:spcPct val="120000"/>
              </a:lnSpc>
              <a:defRPr/>
            </a:pPr>
            <a:r>
              <a:rPr lang="pt-BR" sz="2400" dirty="0" smtClean="0"/>
              <a:t>Propõe </a:t>
            </a:r>
            <a:r>
              <a:rPr lang="pt-BR" sz="2400" dirty="0"/>
              <a:t>o estímulo ao </a:t>
            </a:r>
            <a:r>
              <a:rPr lang="pt-BR" sz="2400" dirty="0" smtClean="0"/>
              <a:t>autocuidado </a:t>
            </a:r>
            <a:r>
              <a:rPr lang="pt-BR" sz="2400" dirty="0"/>
              <a:t>através da educação em saúde com vistas à promoção da autonomia dos indivíduos e </a:t>
            </a:r>
            <a:r>
              <a:rPr lang="pt-BR" sz="2400" dirty="0" smtClean="0"/>
              <a:t>famílias </a:t>
            </a:r>
          </a:p>
          <a:p>
            <a:pPr>
              <a:lnSpc>
                <a:spcPct val="120000"/>
              </a:lnSpc>
              <a:defRPr/>
            </a:pPr>
            <a:r>
              <a:rPr lang="pt-BR" sz="2400" dirty="0" smtClean="0"/>
              <a:t>As </a:t>
            </a:r>
            <a:r>
              <a:rPr lang="pt-BR" sz="2400" dirty="0"/>
              <a:t>ações são desenvolvidas com sujeitos, pessoas reais em sua existência concreta, considerando sempre a doença </a:t>
            </a:r>
            <a:r>
              <a:rPr lang="pt-BR" sz="2400" dirty="0" smtClean="0"/>
              <a:t>como apenas uma parte de suas </a:t>
            </a:r>
            <a:r>
              <a:rPr lang="pt-BR" sz="2400" dirty="0" err="1" smtClean="0"/>
              <a:t>existências</a:t>
            </a:r>
            <a:r>
              <a:rPr lang="pt-BR" sz="2400" dirty="0" err="1" smtClean="0">
                <a:solidFill>
                  <a:schemeClr val="bg1"/>
                </a:solidFill>
              </a:rPr>
              <a:t>enas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uma </a:t>
            </a:r>
            <a:r>
              <a:rPr lang="pt-BR" sz="2400" i="1" dirty="0">
                <a:solidFill>
                  <a:schemeClr val="bg1"/>
                </a:solidFill>
              </a:rPr>
              <a:t>parte</a:t>
            </a:r>
            <a:r>
              <a:rPr lang="pt-BR" sz="2400" dirty="0">
                <a:solidFill>
                  <a:schemeClr val="bg1"/>
                </a:solidFill>
              </a:rPr>
              <a:t> de suas existências.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106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229600" cy="108012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Definição de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132856"/>
            <a:ext cx="8136904" cy="496855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pt-BR" sz="2100" dirty="0"/>
              <a:t>Processo complexo e </a:t>
            </a:r>
            <a:r>
              <a:rPr lang="pt-BR" sz="2100" dirty="0" smtClean="0"/>
              <a:t>dinâmico através </a:t>
            </a:r>
            <a:r>
              <a:rPr lang="pt-BR" sz="2100" dirty="0"/>
              <a:t>do qual a criança adquire </a:t>
            </a:r>
            <a:r>
              <a:rPr lang="pt-BR" sz="2100" dirty="0" smtClean="0"/>
              <a:t/>
            </a:r>
            <a:br>
              <a:rPr lang="pt-BR" sz="2100" dirty="0" smtClean="0"/>
            </a:br>
            <a:r>
              <a:rPr lang="pt-BR" sz="2100" dirty="0" smtClean="0"/>
              <a:t>e </a:t>
            </a:r>
            <a:r>
              <a:rPr lang="pt-BR" sz="2100" dirty="0"/>
              <a:t>modifica </a:t>
            </a:r>
            <a:r>
              <a:rPr lang="pt-BR" sz="2100" dirty="0" smtClean="0"/>
              <a:t>habilidades físicas</a:t>
            </a:r>
            <a:r>
              <a:rPr lang="pt-BR" sz="2100" dirty="0"/>
              <a:t>, psíquicas e sociais sob influência do </a:t>
            </a:r>
            <a:r>
              <a:rPr lang="pt-BR" sz="2100" dirty="0" smtClean="0"/>
              <a:t/>
            </a:r>
            <a:br>
              <a:rPr lang="pt-BR" sz="2100" dirty="0" smtClean="0"/>
            </a:br>
            <a:r>
              <a:rPr lang="pt-BR" sz="2100" dirty="0" smtClean="0"/>
              <a:t>seu </a:t>
            </a:r>
            <a:r>
              <a:rPr lang="pt-BR" sz="2100" dirty="0"/>
              <a:t>patrimônio genético e do meio em que vive. </a:t>
            </a:r>
            <a:endParaRPr lang="pt-BR" sz="2100" dirty="0" smtClean="0"/>
          </a:p>
          <a:p>
            <a:pPr marL="0" indent="0">
              <a:spcBef>
                <a:spcPts val="0"/>
              </a:spcBef>
              <a:buNone/>
              <a:defRPr/>
            </a:pPr>
            <a:endParaRPr lang="pt-BR" sz="21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2100" dirty="0" smtClean="0"/>
              <a:t>Os </a:t>
            </a:r>
            <a:r>
              <a:rPr lang="pt-BR" sz="2100" dirty="0"/>
              <a:t>acontecimentos da gestação e </a:t>
            </a:r>
            <a:r>
              <a:rPr lang="pt-BR" sz="2100" dirty="0" smtClean="0"/>
              <a:t>dos primeiros </a:t>
            </a:r>
            <a:r>
              <a:rPr lang="pt-BR" sz="2100" dirty="0"/>
              <a:t>anos afetam o desenvolvimento pelo restante da vida</a:t>
            </a:r>
            <a:r>
              <a:rPr lang="pt-BR" sz="2100" dirty="0" smtClean="0"/>
              <a:t>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t-BR" sz="21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2100" dirty="0" smtClean="0"/>
              <a:t>O cuidado desempenha </a:t>
            </a:r>
            <a:r>
              <a:rPr lang="pt-BR" sz="2100" dirty="0"/>
              <a:t>papel fundamental no </a:t>
            </a:r>
            <a:r>
              <a:rPr lang="pt-BR" sz="2100" dirty="0" smtClean="0"/>
              <a:t>desenvolvimento </a:t>
            </a:r>
            <a:r>
              <a:rPr lang="pt-BR" sz="2100" dirty="0"/>
              <a:t>infantil no qual a criança deve ter </a:t>
            </a:r>
            <a:r>
              <a:rPr lang="pt-BR" sz="2100" dirty="0" smtClean="0"/>
              <a:t>participação ativa, </a:t>
            </a:r>
            <a:r>
              <a:rPr lang="pt-BR" sz="2100" dirty="0"/>
              <a:t>com </a:t>
            </a:r>
            <a:r>
              <a:rPr lang="pt-BR" sz="2100" dirty="0" smtClean="0"/>
              <a:t>o auxílio </a:t>
            </a:r>
            <a:br>
              <a:rPr lang="pt-BR" sz="2100" dirty="0" smtClean="0"/>
            </a:br>
            <a:r>
              <a:rPr lang="pt-BR" sz="2100" dirty="0" smtClean="0"/>
              <a:t>de </a:t>
            </a:r>
            <a:r>
              <a:rPr lang="pt-BR" sz="2100" dirty="0"/>
              <a:t>um </a:t>
            </a:r>
            <a:r>
              <a:rPr lang="pt-BR" sz="2100" dirty="0" smtClean="0"/>
              <a:t>adulto </a:t>
            </a:r>
            <a:r>
              <a:rPr lang="pt-BR" sz="2100" dirty="0"/>
              <a:t>constante e responsivo que facilite o estabelecimento de </a:t>
            </a:r>
            <a:r>
              <a:rPr lang="pt-BR" sz="2100" dirty="0" smtClean="0"/>
              <a:t>vínculos e a estimulação adequada ao </a:t>
            </a:r>
            <a:r>
              <a:rPr lang="pt-BR" sz="2100" dirty="0"/>
              <a:t>ritmo e potencial de cada </a:t>
            </a:r>
            <a:r>
              <a:rPr lang="pt-BR" sz="2100" dirty="0" smtClean="0"/>
              <a:t>estágio do desenvolvimento</a:t>
            </a:r>
            <a:r>
              <a:rPr lang="pt-BR" sz="2100" dirty="0"/>
              <a:t>.</a:t>
            </a:r>
          </a:p>
          <a:p>
            <a:endParaRPr lang="pt-BR" sz="2100" dirty="0"/>
          </a:p>
        </p:txBody>
      </p:sp>
    </p:spTree>
    <p:extLst>
      <p:ext uri="{BB962C8B-B14F-4D97-AF65-F5344CB8AC3E}">
        <p14:creationId xmlns:p14="http://schemas.microsoft.com/office/powerpoint/2010/main" val="5837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435280" cy="1224136"/>
          </a:xfrm>
        </p:spPr>
        <p:txBody>
          <a:bodyPr>
            <a:noAutofit/>
          </a:bodyPr>
          <a:lstStyle/>
          <a:p>
            <a:pPr algn="l"/>
            <a:r>
              <a:rPr lang="pt-BR" sz="2400" b="1" dirty="0"/>
              <a:t>Desdobramentos da definição de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r>
              <a:rPr lang="pt-BR" sz="2400" b="1" dirty="0"/>
              <a:t>: vínculo e apego</a:t>
            </a:r>
            <a:r>
              <a:rPr lang="pt-BR" sz="2400" dirty="0">
                <a:solidFill>
                  <a:srgbClr val="FFC000"/>
                </a:solidFill>
              </a:rPr>
              <a:t/>
            </a:r>
            <a:br>
              <a:rPr lang="pt-BR" sz="2400" dirty="0">
                <a:solidFill>
                  <a:srgbClr val="FFC000"/>
                </a:solidFill>
              </a:rPr>
            </a:b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7776864" cy="352839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pt-BR" sz="2300" dirty="0"/>
              <a:t>Relacionamentos </a:t>
            </a:r>
            <a:r>
              <a:rPr lang="pt-BR" sz="2300" dirty="0" smtClean="0"/>
              <a:t>estáveis e </a:t>
            </a:r>
            <a:r>
              <a:rPr lang="pt-BR" sz="2300" dirty="0"/>
              <a:t>protetivos promovem </a:t>
            </a:r>
            <a:r>
              <a:rPr lang="pt-BR" sz="2300" dirty="0" smtClean="0"/>
              <a:t>o desenvolvimento infantil </a:t>
            </a:r>
            <a:r>
              <a:rPr lang="pt-BR" sz="2300" dirty="0"/>
              <a:t>como um </a:t>
            </a:r>
            <a:r>
              <a:rPr lang="pt-BR" sz="2300" dirty="0" smtClean="0"/>
              <a:t>todo, facilitam </a:t>
            </a:r>
            <a:r>
              <a:rPr lang="pt-BR" sz="2300" dirty="0"/>
              <a:t>o processo </a:t>
            </a:r>
            <a:r>
              <a:rPr lang="pt-BR" sz="2300" dirty="0" smtClean="0"/>
              <a:t/>
            </a:r>
            <a:br>
              <a:rPr lang="pt-BR" sz="2300" dirty="0" smtClean="0"/>
            </a:br>
            <a:r>
              <a:rPr lang="pt-BR" sz="2300" dirty="0" smtClean="0"/>
              <a:t>de </a:t>
            </a:r>
            <a:r>
              <a:rPr lang="pt-BR" sz="2300" dirty="0"/>
              <a:t>aprendizagem e trazem amor e segurança necessários para  </a:t>
            </a:r>
            <a:r>
              <a:rPr lang="pt-BR" sz="2300" dirty="0" smtClean="0"/>
              <a:t/>
            </a:r>
            <a:br>
              <a:rPr lang="pt-BR" sz="2300" dirty="0" smtClean="0"/>
            </a:br>
            <a:r>
              <a:rPr lang="pt-BR" sz="2300" dirty="0" smtClean="0"/>
              <a:t>a </a:t>
            </a:r>
            <a:r>
              <a:rPr lang="pt-BR" sz="2300" dirty="0"/>
              <a:t>criança</a:t>
            </a:r>
            <a:r>
              <a:rPr lang="pt-BR" sz="2300" dirty="0" smtClean="0"/>
              <a:t>.</a:t>
            </a:r>
            <a:br>
              <a:rPr lang="pt-BR" sz="2300" dirty="0" smtClean="0"/>
            </a:br>
            <a:endParaRPr lang="pt-BR" sz="23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2300" dirty="0"/>
              <a:t>Apego e vínculo são duas maneiras de definir e </a:t>
            </a:r>
            <a:r>
              <a:rPr lang="pt-BR" sz="2300" dirty="0" smtClean="0"/>
              <a:t>observar</a:t>
            </a:r>
            <a:br>
              <a:rPr lang="pt-BR" sz="2300" dirty="0" smtClean="0"/>
            </a:br>
            <a:r>
              <a:rPr lang="pt-BR" sz="2300" dirty="0" smtClean="0"/>
              <a:t>a </a:t>
            </a:r>
            <a:r>
              <a:rPr lang="pt-BR" sz="2300" dirty="0"/>
              <a:t>maneira como a criança e </a:t>
            </a:r>
            <a:r>
              <a:rPr lang="pt-BR" sz="2300" dirty="0" smtClean="0"/>
              <a:t>seus </a:t>
            </a:r>
            <a:r>
              <a:rPr lang="pt-BR" sz="2300" dirty="0" err="1" smtClean="0"/>
              <a:t>cuidadores</a:t>
            </a:r>
            <a:r>
              <a:rPr lang="pt-BR" sz="2300" dirty="0" smtClean="0"/>
              <a:t> se relacionam. </a:t>
            </a:r>
            <a:r>
              <a:rPr lang="pt-BR" dirty="0">
                <a:solidFill>
                  <a:schemeClr val="bg1"/>
                </a:solidFill>
              </a:rPr>
              <a:t>cuidadores se relacionam.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80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Desdobramentos da definição de </a:t>
            </a:r>
            <a:r>
              <a:rPr lang="pt-BR" sz="2400" b="1" dirty="0" smtClean="0"/>
              <a:t>desenvolvimento infantil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8229600" cy="3417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pt-BR" sz="2400" dirty="0"/>
              <a:t>Cada criança é </a:t>
            </a:r>
            <a:r>
              <a:rPr lang="pt-BR" sz="2400" dirty="0" smtClean="0"/>
              <a:t>única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pt-BR" sz="2400" dirty="0" smtClean="0"/>
              <a:t>Cada </a:t>
            </a:r>
            <a:r>
              <a:rPr lang="pt-BR" sz="2400" dirty="0"/>
              <a:t>criança tem seu ritmo </a:t>
            </a:r>
            <a:r>
              <a:rPr lang="pt-BR" sz="2400" dirty="0" smtClean="0"/>
              <a:t>e </a:t>
            </a:r>
            <a:r>
              <a:rPr lang="pt-BR" sz="2400" dirty="0"/>
              <a:t>potencial de desenvolvimento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149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Desdobramentos da definição de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r>
              <a:rPr lang="pt-BR" sz="2400" b="1" dirty="0"/>
              <a:t>: abordagem transdisciplinar e </a:t>
            </a:r>
            <a:r>
              <a:rPr lang="pt-BR" sz="2400" b="1" dirty="0" smtClean="0"/>
              <a:t>intersetorial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7920880" cy="396044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700"/>
              </a:spcAft>
              <a:defRPr/>
            </a:pPr>
            <a:r>
              <a:rPr lang="pt-BR" sz="2400" dirty="0"/>
              <a:t>Conhecimentos e práticas de diferentes disciplinas contribuem para o desenvolvimento infantil  </a:t>
            </a:r>
            <a:endParaRPr lang="pt-BR" sz="2400" dirty="0" smtClean="0"/>
          </a:p>
          <a:p>
            <a:pPr>
              <a:spcBef>
                <a:spcPts val="0"/>
              </a:spcBef>
              <a:spcAft>
                <a:spcPts val="700"/>
              </a:spcAft>
              <a:defRPr/>
            </a:pPr>
            <a:r>
              <a:rPr lang="pt-BR" sz="2400" dirty="0" smtClean="0"/>
              <a:t>A </a:t>
            </a:r>
            <a:r>
              <a:rPr lang="pt-BR" sz="2400" dirty="0"/>
              <a:t>partir da década de </a:t>
            </a:r>
            <a:r>
              <a:rPr lang="pt-BR" sz="2400" dirty="0" smtClean="0"/>
              <a:t>1990 houve </a:t>
            </a:r>
            <a:r>
              <a:rPr lang="pt-BR" sz="2400" dirty="0"/>
              <a:t>acúmulo de relevante conhecimento científico principalmente no campo das neurociências e da </a:t>
            </a:r>
            <a:r>
              <a:rPr lang="pt-BR" sz="2400" dirty="0" smtClean="0"/>
              <a:t>genética</a:t>
            </a:r>
          </a:p>
          <a:p>
            <a:pPr>
              <a:spcBef>
                <a:spcPts val="0"/>
              </a:spcBef>
              <a:spcAft>
                <a:spcPts val="700"/>
              </a:spcAft>
              <a:defRPr/>
            </a:pPr>
            <a:r>
              <a:rPr lang="pt-BR" sz="2400" dirty="0" smtClean="0"/>
              <a:t>Diferentes </a:t>
            </a:r>
            <a:r>
              <a:rPr lang="pt-BR" sz="2400" dirty="0"/>
              <a:t>setores estão envolvidos na atenção ao desenvolvimento </a:t>
            </a:r>
            <a:r>
              <a:rPr lang="pt-BR" sz="2400" dirty="0" smtClean="0"/>
              <a:t>infantil, </a:t>
            </a:r>
            <a:r>
              <a:rPr lang="pt-BR" sz="2400" dirty="0"/>
              <a:t>sendo </a:t>
            </a:r>
            <a:r>
              <a:rPr lang="pt-BR" sz="2400" dirty="0" smtClean="0"/>
              <a:t>recomendável a integração de serviços e de políticas públicas </a:t>
            </a:r>
            <a:r>
              <a:rPr lang="pt-BR" sz="2400" dirty="0"/>
              <a:t>a integração de serviços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 </a:t>
            </a:r>
            <a:r>
              <a:rPr lang="pt-BR" sz="2400" dirty="0"/>
              <a:t>de políticas públicas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65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/>
              <a:t>Desdobramentos da definição de </a:t>
            </a:r>
            <a:r>
              <a:rPr lang="pt-BR" sz="2700" b="1" dirty="0" smtClean="0"/>
              <a:t>desenvolvimento </a:t>
            </a:r>
            <a:r>
              <a:rPr lang="pt-BR" sz="2700" b="1" dirty="0"/>
              <a:t>i</a:t>
            </a:r>
            <a:r>
              <a:rPr lang="pt-BR" sz="2700" b="1" dirty="0" smtClean="0"/>
              <a:t>nfantil</a:t>
            </a:r>
            <a:r>
              <a:rPr lang="pt-BR" sz="2700" b="1" dirty="0"/>
              <a:t>: importância do cuidado e do cuidador principal da </a:t>
            </a:r>
            <a:r>
              <a:rPr lang="pt-BR" sz="2700" b="1" dirty="0" smtClean="0"/>
              <a:t>criança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483768"/>
            <a:ext cx="7920880" cy="3897560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pt-BR" sz="4400" dirty="0"/>
              <a:t>O cuidado e o cuidador principal assumem papel </a:t>
            </a:r>
            <a:r>
              <a:rPr lang="pt-BR" sz="4400" dirty="0" smtClean="0"/>
              <a:t>de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pt-BR" sz="4400" dirty="0" smtClean="0"/>
              <a:t>destaque </a:t>
            </a:r>
            <a:r>
              <a:rPr lang="pt-BR" sz="4400" dirty="0"/>
              <a:t>na promoção do desenvolvimento infantil</a:t>
            </a:r>
          </a:p>
          <a:p>
            <a:pPr>
              <a:spcBef>
                <a:spcPts val="0"/>
              </a:spcBef>
              <a:defRPr/>
            </a:pPr>
            <a:endParaRPr lang="pt-BR" sz="4400" dirty="0"/>
          </a:p>
          <a:p>
            <a:pPr>
              <a:spcBef>
                <a:spcPts val="0"/>
              </a:spcBef>
              <a:buNone/>
              <a:defRPr/>
            </a:pPr>
            <a:r>
              <a:rPr lang="pt-BR" sz="4400" dirty="0"/>
              <a:t>Qualidades fundamentais do cuidador:</a:t>
            </a:r>
          </a:p>
          <a:p>
            <a:pPr>
              <a:spcBef>
                <a:spcPts val="0"/>
              </a:spcBef>
              <a:defRPr/>
            </a:pPr>
            <a:endParaRPr lang="pt-BR" sz="4400" dirty="0"/>
          </a:p>
          <a:p>
            <a:pPr>
              <a:spcBef>
                <a:spcPts val="0"/>
              </a:spcBef>
              <a:defRPr/>
            </a:pPr>
            <a:r>
              <a:rPr lang="pt-BR" sz="4400" dirty="0"/>
              <a:t>Sensibilidade às aflições da criança</a:t>
            </a:r>
          </a:p>
          <a:p>
            <a:pPr>
              <a:spcBef>
                <a:spcPts val="0"/>
              </a:spcBef>
              <a:defRPr/>
            </a:pPr>
            <a:endParaRPr lang="pt-BR" sz="4400" dirty="0"/>
          </a:p>
          <a:p>
            <a:pPr>
              <a:spcBef>
                <a:spcPts val="0"/>
              </a:spcBef>
              <a:defRPr/>
            </a:pPr>
            <a:r>
              <a:rPr lang="pt-BR" sz="4400" dirty="0"/>
              <a:t>Constância</a:t>
            </a:r>
          </a:p>
          <a:p>
            <a:pPr>
              <a:spcBef>
                <a:spcPts val="0"/>
              </a:spcBef>
              <a:defRPr/>
            </a:pPr>
            <a:endParaRPr lang="pt-BR" sz="4400" dirty="0"/>
          </a:p>
          <a:p>
            <a:pPr>
              <a:spcBef>
                <a:spcPts val="0"/>
              </a:spcBef>
              <a:defRPr/>
            </a:pPr>
            <a:r>
              <a:rPr lang="pt-BR" sz="4400" dirty="0"/>
              <a:t>Previsibilidade</a:t>
            </a:r>
          </a:p>
          <a:p>
            <a:pPr>
              <a:spcBef>
                <a:spcPts val="0"/>
              </a:spcBef>
              <a:defRPr/>
            </a:pPr>
            <a:endParaRPr lang="pt-BR" sz="4400" dirty="0"/>
          </a:p>
          <a:p>
            <a:pPr>
              <a:spcBef>
                <a:spcPts val="0"/>
              </a:spcBef>
              <a:defRPr/>
            </a:pPr>
            <a:r>
              <a:rPr lang="pt-BR" sz="4400" dirty="0"/>
              <a:t>Proteção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3296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Desdobramentos da definição de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r>
              <a:rPr lang="pt-BR" sz="2400" b="1" dirty="0"/>
              <a:t>: </a:t>
            </a:r>
            <a:r>
              <a:rPr lang="pt-BR" sz="2400" b="1" dirty="0" smtClean="0"/>
              <a:t>conceito </a:t>
            </a:r>
            <a:r>
              <a:rPr lang="pt-BR" sz="2400" b="1" dirty="0"/>
              <a:t>de cuidado sensível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708920"/>
            <a:ext cx="7931224" cy="341724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pt-BR" sz="2400" dirty="0"/>
              <a:t>Modalidade de cuidado no qual o </a:t>
            </a:r>
            <a:r>
              <a:rPr lang="pt-BR" sz="2400" dirty="0" err="1"/>
              <a:t>cuidador</a:t>
            </a:r>
            <a:r>
              <a:rPr lang="pt-BR" sz="2400" dirty="0"/>
              <a:t> </a:t>
            </a:r>
            <a:r>
              <a:rPr lang="pt-BR" sz="2400" dirty="0" smtClean="0"/>
              <a:t>principal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pt-BR" sz="2400" dirty="0" smtClean="0"/>
              <a:t>Assume papel </a:t>
            </a:r>
            <a:r>
              <a:rPr lang="pt-BR" sz="2400" dirty="0"/>
              <a:t>de destaque </a:t>
            </a:r>
            <a:r>
              <a:rPr lang="pt-BR" sz="2400" dirty="0" smtClean="0"/>
              <a:t>na </a:t>
            </a:r>
            <a:r>
              <a:rPr lang="pt-BR" sz="2400" dirty="0"/>
              <a:t>atenção às </a:t>
            </a:r>
            <a:r>
              <a:rPr lang="pt-BR" sz="2400" dirty="0" smtClean="0"/>
              <a:t>crianças.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pt-BR" sz="24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pt-BR" sz="2400" dirty="0"/>
              <a:t>O cuidador responde com sensibilidade às aflições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da criança</a:t>
            </a:r>
            <a:r>
              <a:rPr lang="pt-BR" sz="2400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926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992888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Conceitos básicos do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Infantil: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do cérebro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687855"/>
            <a:ext cx="3659205" cy="42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pt-BR" sz="2000" dirty="0"/>
              <a:t>Ao nascimento: 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100 </a:t>
            </a:r>
            <a:r>
              <a:rPr lang="pt-BR" sz="2000" dirty="0"/>
              <a:t>bilhões de células </a:t>
            </a:r>
            <a:r>
              <a:rPr lang="pt-BR" sz="2000" dirty="0" smtClean="0"/>
              <a:t>cerebrais</a:t>
            </a:r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endParaRPr lang="pt-BR" sz="2000" dirty="0"/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pt-BR" sz="2000" dirty="0"/>
              <a:t>Desenvolvimento rápido das sinapses nos primeiros </a:t>
            </a:r>
            <a:r>
              <a:rPr lang="pt-BR" sz="2000" dirty="0" smtClean="0"/>
              <a:t>anos</a:t>
            </a:r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endParaRPr lang="pt-BR" sz="2000" dirty="0"/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pt-BR" sz="2000" dirty="0"/>
              <a:t>Aos </a:t>
            </a:r>
            <a:r>
              <a:rPr lang="pt-BR" sz="2000" dirty="0" smtClean="0"/>
              <a:t>3 anos</a:t>
            </a:r>
            <a:r>
              <a:rPr lang="pt-BR" sz="2000" dirty="0"/>
              <a:t>: dobro da conexão de um </a:t>
            </a:r>
            <a:r>
              <a:rPr lang="pt-BR" sz="2000" dirty="0" smtClean="0"/>
              <a:t>adulto</a:t>
            </a:r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endParaRPr lang="pt-BR" sz="2000" dirty="0"/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pt-BR" sz="2000" dirty="0"/>
              <a:t>Na segunda década de vida: conexões </a:t>
            </a:r>
            <a:r>
              <a:rPr lang="pt-BR" sz="2000" dirty="0" smtClean="0"/>
              <a:t>perdidas</a:t>
            </a:r>
            <a:endParaRPr lang="pt-BR" sz="2000" dirty="0"/>
          </a:p>
          <a:p>
            <a:pPr>
              <a:lnSpc>
                <a:spcPct val="80000"/>
              </a:lnSpc>
              <a:spcBef>
                <a:spcPts val="0"/>
              </a:spcBef>
              <a:defRPr/>
            </a:pPr>
            <a:endParaRPr lang="pt-BR" sz="2400" dirty="0"/>
          </a:p>
        </p:txBody>
      </p:sp>
      <p:pic>
        <p:nvPicPr>
          <p:cNvPr id="4" name="Picture 4" descr="Arvore dendrit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2687855"/>
            <a:ext cx="4321324" cy="374050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60032" y="573325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Recém-nascido</a:t>
            </a:r>
            <a:endParaRPr lang="pt-BR" sz="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084168" y="573325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3 meses de idade</a:t>
            </a:r>
            <a:endParaRPr lang="pt-BR" sz="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24328" y="5733256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2 anos de idade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4138322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Conceitos básicos </a:t>
            </a:r>
            <a:r>
              <a:rPr lang="pt-BR" sz="2400" b="1" dirty="0" smtClean="0"/>
              <a:t>do 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r>
              <a:rPr lang="pt-BR" sz="2400" b="1" dirty="0"/>
              <a:t>: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estresse </a:t>
            </a:r>
            <a:r>
              <a:rPr lang="pt-BR" sz="2400" b="1" dirty="0"/>
              <a:t>t</a:t>
            </a:r>
            <a:r>
              <a:rPr lang="pt-BR" sz="2400" b="1" dirty="0" smtClean="0"/>
              <a:t>óxico </a:t>
            </a:r>
            <a:r>
              <a:rPr lang="pt-BR" sz="2400" b="1" dirty="0"/>
              <a:t>cerebral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8229600" cy="3600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pt-BR" sz="24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pt-BR" sz="2400" b="1" dirty="0" smtClean="0"/>
              <a:t>Estresse </a:t>
            </a:r>
            <a:r>
              <a:rPr lang="pt-BR" sz="2400" b="1" dirty="0"/>
              <a:t>positivo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pt-BR" sz="2400" dirty="0"/>
          </a:p>
          <a:p>
            <a:pPr marL="3175" indent="-3175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pt-BR" sz="2400" dirty="0"/>
              <a:t>Lidar com frustrações é um importante aspecto </a:t>
            </a:r>
            <a:r>
              <a:rPr lang="pt-BR" sz="2400" dirty="0" smtClean="0"/>
              <a:t>do</a:t>
            </a:r>
          </a:p>
          <a:p>
            <a:pPr marL="3175" indent="-3175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pt-BR" sz="2400" dirty="0" smtClean="0"/>
              <a:t>desenvolvimento </a:t>
            </a:r>
            <a:r>
              <a:rPr lang="pt-BR" sz="2400" dirty="0"/>
              <a:t>saudável </a:t>
            </a:r>
            <a:r>
              <a:rPr lang="pt-BR" sz="2400" dirty="0" smtClean="0"/>
              <a:t>quando se </a:t>
            </a:r>
            <a:r>
              <a:rPr lang="pt-BR" sz="2400" dirty="0"/>
              <a:t>dá no contexto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de relações </a:t>
            </a:r>
            <a:r>
              <a:rPr lang="pt-BR" sz="2400" dirty="0"/>
              <a:t>estáveis e sustentadoras que facilitam </a:t>
            </a:r>
            <a:r>
              <a:rPr lang="pt-BR" sz="2400" dirty="0" smtClean="0"/>
              <a:t>as</a:t>
            </a:r>
          </a:p>
          <a:p>
            <a:pPr marL="3175" indent="-3175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pt-BR" sz="2400" dirty="0" smtClean="0"/>
              <a:t>respostas </a:t>
            </a:r>
            <a:r>
              <a:rPr lang="pt-BR" sz="2400" dirty="0"/>
              <a:t>adaptativas ao </a:t>
            </a:r>
            <a:r>
              <a:rPr lang="pt-BR" sz="2400" dirty="0" smtClean="0"/>
              <a:t>estresse.</a:t>
            </a:r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7549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Conceitos básicos do </a:t>
            </a:r>
            <a:r>
              <a:rPr lang="pt-BR" sz="2400" b="1" dirty="0" smtClean="0"/>
              <a:t>desenvolvimento infantil</a:t>
            </a:r>
            <a:r>
              <a:rPr lang="pt-BR" sz="2400" b="1" dirty="0"/>
              <a:t>: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estresse </a:t>
            </a:r>
            <a:r>
              <a:rPr lang="pt-BR" sz="2400" b="1" dirty="0"/>
              <a:t>t</a:t>
            </a:r>
            <a:r>
              <a:rPr lang="pt-BR" sz="2400" b="1" dirty="0" smtClean="0"/>
              <a:t>óxico </a:t>
            </a:r>
            <a:r>
              <a:rPr lang="pt-BR" sz="2400" b="1" dirty="0"/>
              <a:t>cerebral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8229600" cy="3417243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endParaRPr lang="pt-BR" sz="2400" b="1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2400" b="1" dirty="0" smtClean="0"/>
              <a:t>Estresse </a:t>
            </a:r>
            <a:r>
              <a:rPr lang="pt-BR" sz="2400" b="1" dirty="0"/>
              <a:t>tolerável</a:t>
            </a:r>
          </a:p>
          <a:p>
            <a:pPr>
              <a:spcBef>
                <a:spcPts val="0"/>
              </a:spcBef>
              <a:defRPr/>
            </a:pPr>
            <a:endParaRPr lang="pt-BR" sz="2400" dirty="0"/>
          </a:p>
          <a:p>
            <a:pPr>
              <a:spcBef>
                <a:spcPts val="0"/>
              </a:spcBef>
              <a:buNone/>
              <a:defRPr/>
            </a:pPr>
            <a:r>
              <a:rPr lang="pt-BR" sz="2400" dirty="0" smtClean="0"/>
              <a:t>Decorre </a:t>
            </a:r>
            <a:r>
              <a:rPr lang="pt-BR" sz="2400" dirty="0"/>
              <a:t>de experiências difíceis como a perda de um </a:t>
            </a:r>
            <a:r>
              <a:rPr lang="pt-BR" sz="2400" dirty="0" smtClean="0"/>
              <a:t>ente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pt-BR" sz="2400" dirty="0" smtClean="0"/>
              <a:t>amado</a:t>
            </a:r>
            <a:r>
              <a:rPr lang="pt-BR" sz="2400" dirty="0"/>
              <a:t>, doença grave, desastre </a:t>
            </a:r>
            <a:r>
              <a:rPr lang="pt-BR" sz="2400" dirty="0" smtClean="0"/>
              <a:t>natural.</a:t>
            </a:r>
          </a:p>
          <a:p>
            <a:pPr>
              <a:spcBef>
                <a:spcPts val="0"/>
              </a:spcBef>
              <a:defRPr/>
            </a:pPr>
            <a:endParaRPr lang="pt-BR" sz="2400" dirty="0"/>
          </a:p>
          <a:p>
            <a:pPr>
              <a:spcBef>
                <a:spcPts val="0"/>
              </a:spcBef>
              <a:buNone/>
              <a:defRPr/>
            </a:pPr>
            <a:r>
              <a:rPr lang="pt-BR" sz="2400" dirty="0"/>
              <a:t>Ocorre num período de tempo limitado no qual </a:t>
            </a:r>
            <a:r>
              <a:rPr lang="pt-BR" sz="2400" dirty="0" smtClean="0"/>
              <a:t>relações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pt-BR" sz="2400" dirty="0" err="1" smtClean="0"/>
              <a:t>protetivas</a:t>
            </a:r>
            <a:r>
              <a:rPr lang="pt-BR" sz="2400" dirty="0" smtClean="0"/>
              <a:t> </a:t>
            </a:r>
            <a:r>
              <a:rPr lang="pt-BR" sz="2400" dirty="0"/>
              <a:t>ajudam a trazer os sistemas de </a:t>
            </a:r>
            <a:r>
              <a:rPr lang="pt-BR" sz="2400" dirty="0" smtClean="0"/>
              <a:t>resposta do estresse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pt-BR" sz="2400" dirty="0" smtClean="0"/>
              <a:t>ao nível basal. </a:t>
            </a:r>
            <a:r>
              <a:rPr lang="pt-BR" sz="2400" dirty="0">
                <a:solidFill>
                  <a:schemeClr val="bg1"/>
                </a:solidFill>
              </a:rPr>
              <a:t>ao </a:t>
            </a:r>
            <a:r>
              <a:rPr lang="pt-BR" dirty="0">
                <a:solidFill>
                  <a:schemeClr val="bg1"/>
                </a:solidFill>
              </a:rPr>
              <a:t>estresse ao nível basal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88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2708920"/>
            <a:ext cx="7416824" cy="3888432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pt-BR" sz="6000" b="1" dirty="0"/>
              <a:t>Estresse </a:t>
            </a:r>
            <a:r>
              <a:rPr lang="pt-BR" sz="6000" b="1" dirty="0" smtClean="0"/>
              <a:t>tóxico</a:t>
            </a:r>
            <a:endParaRPr lang="pt-BR" sz="60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pt-BR" sz="5100" dirty="0" smtClean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5300" dirty="0" smtClean="0"/>
              <a:t>Ativação </a:t>
            </a:r>
            <a:r>
              <a:rPr lang="pt-BR" sz="5300" dirty="0"/>
              <a:t>forte, frequente </a:t>
            </a:r>
            <a:r>
              <a:rPr lang="pt-BR" sz="5300" dirty="0" smtClean="0"/>
              <a:t>e/ou </a:t>
            </a:r>
            <a:r>
              <a:rPr lang="pt-BR" sz="5300" dirty="0"/>
              <a:t>prolongada dos </a:t>
            </a:r>
            <a:r>
              <a:rPr lang="pt-BR" sz="5300" dirty="0" smtClean="0"/>
              <a:t>sistemas </a:t>
            </a:r>
            <a:r>
              <a:rPr lang="pt-BR" sz="5300" dirty="0"/>
              <a:t>corporais de resposta ao estresse na ausência da proteção de suporte de um adulto.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pt-BR" sz="53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t-BR" sz="5300" dirty="0"/>
              <a:t>Principais fatores de risco: </a:t>
            </a:r>
          </a:p>
          <a:p>
            <a:pPr>
              <a:spcBef>
                <a:spcPts val="0"/>
              </a:spcBef>
              <a:defRPr/>
            </a:pPr>
            <a:r>
              <a:rPr lang="pt-BR" sz="5300" dirty="0"/>
              <a:t>pobreza extrema</a:t>
            </a:r>
          </a:p>
          <a:p>
            <a:pPr>
              <a:spcBef>
                <a:spcPts val="0"/>
              </a:spcBef>
              <a:defRPr/>
            </a:pPr>
            <a:r>
              <a:rPr lang="pt-BR" sz="5300" dirty="0"/>
              <a:t>abuso físico e/ou emocional </a:t>
            </a:r>
            <a:r>
              <a:rPr lang="pt-BR" sz="5300" dirty="0" smtClean="0"/>
              <a:t>recorrentes</a:t>
            </a:r>
            <a:endParaRPr lang="pt-BR" sz="5300" dirty="0"/>
          </a:p>
          <a:p>
            <a:pPr>
              <a:spcBef>
                <a:spcPts val="0"/>
              </a:spcBef>
              <a:defRPr/>
            </a:pPr>
            <a:r>
              <a:rPr lang="pt-BR" sz="5300" dirty="0"/>
              <a:t>negligência crônica</a:t>
            </a:r>
          </a:p>
          <a:p>
            <a:pPr>
              <a:spcBef>
                <a:spcPts val="0"/>
              </a:spcBef>
              <a:defRPr/>
            </a:pPr>
            <a:r>
              <a:rPr lang="pt-BR" sz="5300" dirty="0" smtClean="0"/>
              <a:t>depressão </a:t>
            </a:r>
            <a:r>
              <a:rPr lang="pt-BR" sz="5300" dirty="0"/>
              <a:t>materna grave</a:t>
            </a:r>
          </a:p>
          <a:p>
            <a:pPr>
              <a:spcBef>
                <a:spcPts val="0"/>
              </a:spcBef>
              <a:defRPr/>
            </a:pPr>
            <a:r>
              <a:rPr lang="pt-BR" sz="5300" dirty="0"/>
              <a:t>abuso de </a:t>
            </a:r>
            <a:r>
              <a:rPr lang="pt-BR" sz="5300" dirty="0" smtClean="0"/>
              <a:t>substâncias tóxicas </a:t>
            </a:r>
            <a:r>
              <a:rPr lang="pt-BR" sz="5300" dirty="0"/>
              <a:t>pelos </a:t>
            </a:r>
            <a:r>
              <a:rPr lang="pt-BR" sz="5300" dirty="0" smtClean="0"/>
              <a:t>pais</a:t>
            </a:r>
          </a:p>
          <a:p>
            <a:pPr>
              <a:spcBef>
                <a:spcPts val="0"/>
              </a:spcBef>
              <a:defRPr/>
            </a:pPr>
            <a:r>
              <a:rPr lang="pt-BR" sz="5300" dirty="0" smtClean="0"/>
              <a:t>violência familiar</a:t>
            </a:r>
            <a:endParaRPr lang="pt-BR" sz="5300" dirty="0">
              <a:solidFill>
                <a:schemeClr val="bg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55576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Conceitos básicos do desenvolvimento infantil: </a:t>
            </a:r>
            <a:b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estresse tóxico cerebral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14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pt-BR" altLang="pt-BR" sz="2400" b="1" dirty="0"/>
              <a:t>Conceitos básicos do </a:t>
            </a:r>
            <a:r>
              <a:rPr lang="pt-BR" altLang="pt-BR" sz="2400" b="1" dirty="0" smtClean="0"/>
              <a:t>desenvolvimento </a:t>
            </a:r>
            <a:r>
              <a:rPr lang="pt-BR" altLang="pt-BR" sz="2400" b="1" dirty="0"/>
              <a:t>i</a:t>
            </a:r>
            <a:r>
              <a:rPr lang="pt-BR" altLang="pt-BR" sz="2400" b="1" dirty="0" smtClean="0"/>
              <a:t>nfantil</a:t>
            </a:r>
            <a:r>
              <a:rPr lang="pt-BR" altLang="pt-BR" sz="2400" b="1" dirty="0"/>
              <a:t>: </a:t>
            </a:r>
            <a:r>
              <a:rPr lang="pt-BR" altLang="pt-BR" sz="2400" b="1" dirty="0" smtClean="0"/>
              <a:t/>
            </a:r>
            <a:br>
              <a:rPr lang="pt-BR" altLang="pt-BR" sz="2400" b="1" dirty="0" smtClean="0"/>
            </a:br>
            <a:r>
              <a:rPr lang="pt-BR" altLang="pt-BR" sz="2400" b="1" dirty="0" smtClean="0"/>
              <a:t>estresse </a:t>
            </a:r>
            <a:r>
              <a:rPr lang="pt-BR" altLang="pt-BR" sz="2400" b="1" dirty="0"/>
              <a:t>t</a:t>
            </a:r>
            <a:r>
              <a:rPr lang="pt-BR" altLang="pt-BR" sz="2400" b="1" dirty="0" smtClean="0"/>
              <a:t>óxico </a:t>
            </a:r>
            <a:r>
              <a:rPr lang="pt-BR" altLang="pt-BR" sz="2400" b="1" dirty="0"/>
              <a:t>cerebral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348880"/>
            <a:ext cx="8229600" cy="3417243"/>
          </a:xfrm>
        </p:spPr>
        <p:txBody>
          <a:bodyPr/>
          <a:lstStyle/>
          <a:p>
            <a:pPr marL="0" indent="0">
              <a:buNone/>
            </a:pP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Estresse tóxico</a:t>
            </a:r>
          </a:p>
          <a:p>
            <a:pPr marL="0" indent="0">
              <a:buNone/>
            </a:pPr>
            <a:r>
              <a:rPr lang="pt-BR" sz="2400" dirty="0" smtClean="0"/>
              <a:t>O </a:t>
            </a:r>
            <a:r>
              <a:rPr lang="pt-BR" sz="2400" dirty="0"/>
              <a:t>estresse tóxico rompe a arquitetura cerebral, afeta órgãos de outros sistemas e leva a níveis mais baixos </a:t>
            </a:r>
            <a:r>
              <a:rPr lang="pt-BR" sz="2400" dirty="0" smtClean="0"/>
              <a:t>de </a:t>
            </a:r>
            <a:r>
              <a:rPr lang="pt-BR" sz="2400" dirty="0" err="1"/>
              <a:t>responsividade</a:t>
            </a:r>
            <a:r>
              <a:rPr lang="pt-BR" sz="2400" dirty="0"/>
              <a:t> dos sistemas de controle do estresse, e elevam o risco de doenças relacionadas aos estresse com impacto negativo na cognição mesmo em adultos.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3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Conceitos básicos do </a:t>
            </a:r>
            <a:r>
              <a:rPr lang="pt-BR" sz="2400" b="1" dirty="0" smtClean="0"/>
              <a:t>desenvolvimento </a:t>
            </a:r>
            <a:r>
              <a:rPr lang="pt-BR" sz="2400" b="1" dirty="0"/>
              <a:t>i</a:t>
            </a:r>
            <a:r>
              <a:rPr lang="pt-BR" sz="2400" b="1" dirty="0" smtClean="0"/>
              <a:t>nfantil</a:t>
            </a:r>
            <a:r>
              <a:rPr lang="pt-BR" sz="2400" b="1" dirty="0"/>
              <a:t>: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proteção </a:t>
            </a:r>
            <a:r>
              <a:rPr lang="pt-BR" sz="2400" b="1" dirty="0"/>
              <a:t>contra o </a:t>
            </a:r>
            <a:r>
              <a:rPr lang="pt-BR" sz="2400" b="1" dirty="0" smtClean="0"/>
              <a:t>estresse </a:t>
            </a:r>
            <a:r>
              <a:rPr lang="pt-BR" sz="2400" b="1" dirty="0"/>
              <a:t>t</a:t>
            </a:r>
            <a:r>
              <a:rPr lang="pt-BR" sz="2400" b="1" dirty="0" smtClean="0"/>
              <a:t>óxico </a:t>
            </a:r>
            <a:r>
              <a:rPr lang="pt-BR" sz="2400" b="1" dirty="0"/>
              <a:t>cerebral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1409" y="2636912"/>
            <a:ext cx="8099063" cy="2736304"/>
          </a:xfrm>
        </p:spPr>
        <p:txBody>
          <a:bodyPr/>
          <a:lstStyle/>
          <a:p>
            <a:pPr>
              <a:defRPr/>
            </a:pPr>
            <a:r>
              <a:rPr lang="pt-BR" sz="2400" dirty="0"/>
              <a:t>Relacionamentos estáveis e </a:t>
            </a:r>
            <a:r>
              <a:rPr lang="pt-BR" sz="2400" dirty="0" smtClean="0"/>
              <a:t>sustentadores que </a:t>
            </a:r>
            <a:r>
              <a:rPr lang="pt-BR" sz="2400" dirty="0"/>
              <a:t>apoiem as respostas adaptativas das crianças ao </a:t>
            </a:r>
            <a:r>
              <a:rPr lang="pt-BR" sz="2400" dirty="0" smtClean="0"/>
              <a:t>estresse</a:t>
            </a:r>
            <a:endParaRPr lang="pt-BR" sz="2400" dirty="0"/>
          </a:p>
          <a:p>
            <a:pPr>
              <a:defRPr/>
            </a:pPr>
            <a:r>
              <a:rPr lang="pt-BR" sz="2400" dirty="0"/>
              <a:t>Redes de apoio para as crianças e famílias em situação de maior vulnerabilidade, entre </a:t>
            </a:r>
            <a:r>
              <a:rPr lang="pt-BR" sz="2400" dirty="0" err="1"/>
              <a:t>outrasidade</a:t>
            </a:r>
            <a:r>
              <a:rPr lang="pt-BR" dirty="0">
                <a:solidFill>
                  <a:schemeClr val="bg1"/>
                </a:solidFill>
              </a:rPr>
              <a:t>, entre outras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20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338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Apresentação da </a:t>
            </a:r>
            <a:r>
              <a:rPr lang="pt-BR" sz="2400" b="1" i="1" dirty="0" smtClean="0"/>
              <a:t>Formação em puericultura: </a:t>
            </a:r>
            <a:br>
              <a:rPr lang="pt-BR" sz="2400" b="1" i="1" dirty="0" smtClean="0"/>
            </a:br>
            <a:r>
              <a:rPr lang="pt-BR" sz="2400" b="1" i="1" dirty="0" smtClean="0"/>
              <a:t>práticas ampliadas</a:t>
            </a:r>
            <a:endParaRPr lang="pt-BR" sz="2400" b="1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276872"/>
            <a:ext cx="8352928" cy="4032448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pt-BR" sz="1900" b="1" dirty="0"/>
              <a:t>Abordagem intersetorial: </a:t>
            </a:r>
            <a:r>
              <a:rPr lang="pt-BR" sz="1900" dirty="0" smtClean="0"/>
              <a:t>Saúde</a:t>
            </a:r>
            <a:r>
              <a:rPr lang="pt-BR" sz="1900" dirty="0"/>
              <a:t>, </a:t>
            </a:r>
            <a:r>
              <a:rPr lang="pt-BR" sz="1900" dirty="0" smtClean="0"/>
              <a:t>Educação </a:t>
            </a:r>
            <a:r>
              <a:rPr lang="pt-BR" sz="1900" dirty="0"/>
              <a:t>e </a:t>
            </a:r>
            <a:r>
              <a:rPr lang="pt-BR" sz="1900" dirty="0" smtClean="0"/>
              <a:t>Desenvolvimento Social</a:t>
            </a:r>
            <a:endParaRPr lang="pt-BR" sz="1900" dirty="0">
              <a:solidFill>
                <a:schemeClr val="bg1"/>
              </a:solidFill>
            </a:endParaRPr>
          </a:p>
          <a:p>
            <a:pPr>
              <a:buNone/>
              <a:defRPr/>
            </a:pPr>
            <a:r>
              <a:rPr lang="pt-BR" sz="1900" b="1" dirty="0" smtClean="0"/>
              <a:t>Metodologia: </a:t>
            </a:r>
            <a:r>
              <a:rPr lang="pt-BR" sz="1900" dirty="0" smtClean="0"/>
              <a:t>participativa</a:t>
            </a:r>
          </a:p>
          <a:p>
            <a:pPr>
              <a:buNone/>
              <a:defRPr/>
            </a:pPr>
            <a:r>
              <a:rPr lang="pt-BR" sz="1900" b="1" dirty="0" smtClean="0"/>
              <a:t>Carga horária: </a:t>
            </a:r>
            <a:r>
              <a:rPr lang="pt-BR" sz="1900" dirty="0" smtClean="0"/>
              <a:t>16h (8 horas por dia)</a:t>
            </a:r>
          </a:p>
          <a:p>
            <a:pPr>
              <a:buNone/>
              <a:defRPr/>
            </a:pPr>
            <a:r>
              <a:rPr lang="pt-BR" sz="1900" b="1" dirty="0" smtClean="0"/>
              <a:t>Acompanhamento</a:t>
            </a:r>
            <a:r>
              <a:rPr lang="pt-BR" sz="1900" b="1" dirty="0"/>
              <a:t>: </a:t>
            </a:r>
            <a:r>
              <a:rPr lang="pt-BR" sz="1900" dirty="0"/>
              <a:t>através de encontros de supervisão (30, 60 e 90 dias</a:t>
            </a:r>
            <a:r>
              <a:rPr lang="pt-BR" sz="1900" dirty="0" smtClean="0"/>
              <a:t>)</a:t>
            </a:r>
            <a:endParaRPr lang="pt-BR" sz="1900" dirty="0"/>
          </a:p>
          <a:p>
            <a:pPr>
              <a:buNone/>
              <a:defRPr/>
            </a:pPr>
            <a:endParaRPr lang="pt-BR" sz="1900" dirty="0" smtClean="0"/>
          </a:p>
          <a:p>
            <a:pPr>
              <a:buNone/>
              <a:defRPr/>
            </a:pPr>
            <a:r>
              <a:rPr lang="pt-BR" sz="1900" b="1" dirty="0" smtClean="0"/>
              <a:t>Elaboração </a:t>
            </a:r>
            <a:r>
              <a:rPr lang="pt-BR" sz="1900" b="1" dirty="0"/>
              <a:t>de um plano de ações</a:t>
            </a:r>
            <a:r>
              <a:rPr lang="pt-BR" sz="1900" b="1" dirty="0" smtClean="0"/>
              <a:t>:</a:t>
            </a:r>
            <a:endParaRPr lang="pt-BR" sz="1900" b="1" dirty="0"/>
          </a:p>
          <a:p>
            <a:pPr>
              <a:defRPr/>
            </a:pPr>
            <a:r>
              <a:rPr lang="pt-BR" sz="1900" dirty="0"/>
              <a:t>Ações tipo I </a:t>
            </a:r>
            <a:r>
              <a:rPr lang="pt-BR" sz="1900" dirty="0" smtClean="0"/>
              <a:t>- </a:t>
            </a:r>
            <a:r>
              <a:rPr lang="pt-BR" sz="1900" dirty="0"/>
              <a:t>já existem</a:t>
            </a:r>
          </a:p>
          <a:p>
            <a:pPr>
              <a:defRPr/>
            </a:pPr>
            <a:r>
              <a:rPr lang="pt-BR" sz="1900" dirty="0"/>
              <a:t>Ações tipo II </a:t>
            </a:r>
            <a:r>
              <a:rPr lang="pt-BR" sz="1900" dirty="0" smtClean="0"/>
              <a:t>- são </a:t>
            </a:r>
            <a:r>
              <a:rPr lang="pt-BR" sz="1900" dirty="0"/>
              <a:t>planejadas nas reedições </a:t>
            </a:r>
            <a:r>
              <a:rPr lang="pt-BR" sz="1900" dirty="0" smtClean="0"/>
              <a:t>de </a:t>
            </a:r>
            <a:r>
              <a:rPr lang="pt-BR" sz="1900" dirty="0"/>
              <a:t>modo colaborativo</a:t>
            </a:r>
          </a:p>
          <a:p>
            <a:pPr>
              <a:defRPr/>
            </a:pPr>
            <a:r>
              <a:rPr lang="pt-BR" sz="1900" dirty="0"/>
              <a:t>Ações tipo III </a:t>
            </a:r>
            <a:r>
              <a:rPr lang="pt-BR" sz="1900" dirty="0" smtClean="0"/>
              <a:t>- </a:t>
            </a:r>
            <a:r>
              <a:rPr lang="pt-BR" sz="1900" dirty="0"/>
              <a:t>são implantadas e </a:t>
            </a:r>
            <a:r>
              <a:rPr lang="pt-BR" sz="1900" dirty="0" smtClean="0"/>
              <a:t>acompanhadas/monitoradas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33063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8924" y="141277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Principais eixos conceituais da </a:t>
            </a:r>
            <a:r>
              <a:rPr lang="pt-BR" sz="2400" b="1" i="1" dirty="0" smtClean="0"/>
              <a:t>Formação em puericultura: práticas ampliadas </a:t>
            </a:r>
            <a:r>
              <a:rPr lang="pt-BR" sz="2400" b="1" dirty="0"/>
              <a:t/>
            </a:r>
            <a:br>
              <a:rPr lang="pt-BR" sz="2400" b="1" dirty="0"/>
            </a:br>
            <a:endParaRPr lang="pt-BR" sz="2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8924" y="2780928"/>
            <a:ext cx="7918648" cy="2880320"/>
          </a:xfrm>
        </p:spPr>
        <p:txBody>
          <a:bodyPr>
            <a:normAutofit fontScale="70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pt-BR" sz="3100" dirty="0">
                <a:solidFill>
                  <a:schemeClr val="tx1"/>
                </a:solidFill>
              </a:rPr>
              <a:t>Promoção ampla do desenvolvimento da </a:t>
            </a:r>
            <a:r>
              <a:rPr lang="pt-BR" sz="3100" dirty="0" smtClean="0">
                <a:solidFill>
                  <a:schemeClr val="tx1"/>
                </a:solidFill>
              </a:rPr>
              <a:t>Primeira </a:t>
            </a:r>
            <a:r>
              <a:rPr lang="pt-BR" sz="3100" dirty="0">
                <a:solidFill>
                  <a:schemeClr val="tx1"/>
                </a:solidFill>
              </a:rPr>
              <a:t>I</a:t>
            </a:r>
            <a:r>
              <a:rPr lang="pt-BR" sz="3100" dirty="0" smtClean="0">
                <a:solidFill>
                  <a:schemeClr val="tx1"/>
                </a:solidFill>
              </a:rPr>
              <a:t>nfância </a:t>
            </a:r>
            <a:r>
              <a:rPr lang="pt-BR" sz="3100" dirty="0">
                <a:solidFill>
                  <a:schemeClr val="tx1"/>
                </a:solidFill>
              </a:rPr>
              <a:t>com foco nas crianças de </a:t>
            </a:r>
            <a:r>
              <a:rPr lang="pt-BR" sz="3100" dirty="0" smtClean="0">
                <a:solidFill>
                  <a:schemeClr val="tx1"/>
                </a:solidFill>
              </a:rPr>
              <a:t>0 a 3 anos</a:t>
            </a:r>
            <a:endParaRPr lang="pt-BR" sz="31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pt-BR" sz="31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t-BR" sz="3100" dirty="0">
                <a:solidFill>
                  <a:schemeClr val="tx1"/>
                </a:solidFill>
              </a:rPr>
              <a:t>Proteção emocional e física de crianças durante </a:t>
            </a:r>
            <a:r>
              <a:rPr lang="pt-BR" sz="3100" dirty="0" smtClean="0">
                <a:solidFill>
                  <a:schemeClr val="tx1"/>
                </a:solidFill>
              </a:rPr>
              <a:t>procedimentos </a:t>
            </a:r>
            <a:r>
              <a:rPr lang="pt-BR" sz="3100" dirty="0">
                <a:solidFill>
                  <a:schemeClr val="tx1"/>
                </a:solidFill>
              </a:rPr>
              <a:t>dolorosos ou </a:t>
            </a:r>
            <a:r>
              <a:rPr lang="pt-BR" sz="3100" dirty="0" smtClean="0">
                <a:solidFill>
                  <a:schemeClr val="tx1"/>
                </a:solidFill>
              </a:rPr>
              <a:t>ameaçadores</a:t>
            </a:r>
            <a:endParaRPr lang="pt-BR" sz="31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pt-BR" sz="3100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pt-BR" sz="3100" dirty="0">
                <a:solidFill>
                  <a:schemeClr val="tx1"/>
                </a:solidFill>
              </a:rPr>
              <a:t>Obtenção e </a:t>
            </a:r>
            <a:r>
              <a:rPr lang="pt-BR" sz="3100" dirty="0" smtClean="0">
                <a:solidFill>
                  <a:schemeClr val="tx1"/>
                </a:solidFill>
              </a:rPr>
              <a:t>registro </a:t>
            </a:r>
            <a:r>
              <a:rPr lang="pt-BR" sz="3100" dirty="0">
                <a:solidFill>
                  <a:schemeClr val="tx1"/>
                </a:solidFill>
              </a:rPr>
              <a:t>de dados e geração de informação </a:t>
            </a:r>
            <a:r>
              <a:rPr lang="pt-BR" sz="3100" dirty="0" smtClean="0">
                <a:solidFill>
                  <a:schemeClr val="tx1"/>
                </a:solidFill>
              </a:rPr>
              <a:t/>
            </a:r>
            <a:br>
              <a:rPr lang="pt-BR" sz="3100" dirty="0" smtClean="0">
                <a:solidFill>
                  <a:schemeClr val="tx1"/>
                </a:solidFill>
              </a:rPr>
            </a:br>
            <a:r>
              <a:rPr lang="pt-BR" sz="3100" dirty="0" smtClean="0">
                <a:solidFill>
                  <a:schemeClr val="tx1"/>
                </a:solidFill>
              </a:rPr>
              <a:t>em </a:t>
            </a:r>
            <a:r>
              <a:rPr lang="pt-BR" sz="3100" dirty="0">
                <a:solidFill>
                  <a:schemeClr val="tx1"/>
                </a:solidFill>
              </a:rPr>
              <a:t>desenvolvimento </a:t>
            </a:r>
            <a:r>
              <a:rPr lang="pt-BR" sz="3100" dirty="0" smtClean="0">
                <a:solidFill>
                  <a:schemeClr val="tx1"/>
                </a:solidFill>
              </a:rPr>
              <a:t>infantil</a:t>
            </a:r>
            <a:endParaRPr lang="pt-BR" sz="31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85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4016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Resultados esperados da </a:t>
            </a:r>
            <a:r>
              <a:rPr lang="pt-BR" sz="2400" b="1" i="1" dirty="0" smtClean="0"/>
              <a:t>Formação em puericultura: práticas ampliadas</a:t>
            </a:r>
            <a:endParaRPr lang="pt-BR" sz="2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7632848" cy="360040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200"/>
              </a:spcBef>
              <a:buFont typeface="+mj-lt"/>
              <a:buAutoNum type="arabicPeriod"/>
            </a:pPr>
            <a:r>
              <a:rPr lang="pt-BR" sz="2400" dirty="0" smtClean="0">
                <a:solidFill>
                  <a:schemeClr val="tx1"/>
                </a:solidFill>
              </a:rPr>
              <a:t>Reedição</a:t>
            </a:r>
            <a:r>
              <a:rPr lang="pt-BR" sz="2400" dirty="0" smtClean="0"/>
              <a:t> </a:t>
            </a:r>
            <a:r>
              <a:rPr lang="pt-BR" sz="2400" dirty="0">
                <a:solidFill>
                  <a:schemeClr val="tx1"/>
                </a:solidFill>
              </a:rPr>
              <a:t>da </a:t>
            </a:r>
            <a:r>
              <a:rPr lang="pt-BR" sz="2400" dirty="0" smtClean="0">
                <a:solidFill>
                  <a:schemeClr val="tx1"/>
                </a:solidFill>
              </a:rPr>
              <a:t>Oficina  </a:t>
            </a:r>
            <a:r>
              <a:rPr lang="pt-BR" sz="2400" dirty="0">
                <a:solidFill>
                  <a:schemeClr val="tx1"/>
                </a:solidFill>
              </a:rPr>
              <a:t>para disseminação do conhecimento em </a:t>
            </a:r>
            <a:r>
              <a:rPr lang="pt-BR" sz="2400" dirty="0" smtClean="0">
                <a:solidFill>
                  <a:schemeClr val="tx1"/>
                </a:solidFill>
              </a:rPr>
              <a:t>Desenvolvimento Infantil</a:t>
            </a:r>
          </a:p>
          <a:p>
            <a:pPr marL="457200" indent="-457200" algn="l">
              <a:spcBef>
                <a:spcPts val="200"/>
              </a:spcBef>
              <a:buAutoNum type="arabicPeriod"/>
            </a:pPr>
            <a:endParaRPr lang="pt-BR" sz="2400" dirty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200"/>
              </a:spcBef>
              <a:buFont typeface="+mj-lt"/>
              <a:buAutoNum type="arabicPeriod"/>
            </a:pPr>
            <a:r>
              <a:rPr lang="pt-BR" sz="2400" dirty="0" smtClean="0">
                <a:solidFill>
                  <a:schemeClr val="tx1"/>
                </a:solidFill>
              </a:rPr>
              <a:t>Obtenção </a:t>
            </a:r>
            <a:r>
              <a:rPr lang="pt-BR" sz="2400" dirty="0">
                <a:solidFill>
                  <a:schemeClr val="tx1"/>
                </a:solidFill>
              </a:rPr>
              <a:t>de um plano de ação a ser implantado nas </a:t>
            </a:r>
            <a:r>
              <a:rPr lang="pt-BR" sz="2400" dirty="0" smtClean="0">
                <a:solidFill>
                  <a:schemeClr val="tx1"/>
                </a:solidFill>
              </a:rPr>
              <a:t>Unidades </a:t>
            </a:r>
            <a:r>
              <a:rPr lang="pt-BR" sz="2400" dirty="0">
                <a:solidFill>
                  <a:schemeClr val="tx1"/>
                </a:solidFill>
              </a:rPr>
              <a:t>de </a:t>
            </a:r>
            <a:r>
              <a:rPr lang="pt-BR" sz="2400" dirty="0" smtClean="0">
                <a:solidFill>
                  <a:schemeClr val="tx1"/>
                </a:solidFill>
              </a:rPr>
              <a:t>Saúde</a:t>
            </a:r>
            <a:r>
              <a:rPr lang="pt-BR" sz="2400" dirty="0">
                <a:solidFill>
                  <a:schemeClr val="tx1"/>
                </a:solidFill>
              </a:rPr>
              <a:t>, </a:t>
            </a:r>
            <a:r>
              <a:rPr lang="pt-BR" sz="2400" dirty="0" smtClean="0">
                <a:solidFill>
                  <a:schemeClr val="tx1"/>
                </a:solidFill>
              </a:rPr>
              <a:t>Educação </a:t>
            </a:r>
            <a:r>
              <a:rPr lang="pt-BR" sz="2400" dirty="0">
                <a:solidFill>
                  <a:schemeClr val="tx1"/>
                </a:solidFill>
              </a:rPr>
              <a:t>e </a:t>
            </a:r>
            <a:r>
              <a:rPr lang="pt-BR" sz="2400" dirty="0" smtClean="0">
                <a:solidFill>
                  <a:schemeClr val="tx1"/>
                </a:solidFill>
              </a:rPr>
              <a:t>Assistência </a:t>
            </a:r>
            <a:r>
              <a:rPr lang="pt-BR" sz="2400" dirty="0">
                <a:solidFill>
                  <a:schemeClr val="tx1"/>
                </a:solidFill>
              </a:rPr>
              <a:t>S</a:t>
            </a:r>
            <a:r>
              <a:rPr lang="pt-BR" sz="2400" dirty="0" smtClean="0">
                <a:solidFill>
                  <a:schemeClr val="tx1"/>
                </a:solidFill>
              </a:rPr>
              <a:t>ocial </a:t>
            </a:r>
            <a:r>
              <a:rPr lang="pt-BR" sz="2400" dirty="0">
                <a:solidFill>
                  <a:schemeClr val="tx1"/>
                </a:solidFill>
              </a:rPr>
              <a:t>através de metodologia </a:t>
            </a:r>
            <a:r>
              <a:rPr lang="pt-BR" sz="2400" dirty="0" smtClean="0">
                <a:solidFill>
                  <a:schemeClr val="tx1"/>
                </a:solidFill>
              </a:rPr>
              <a:t>participativa</a:t>
            </a:r>
            <a:endParaRPr lang="pt-BR" sz="2400" dirty="0">
              <a:solidFill>
                <a:schemeClr val="tx1"/>
              </a:solidFill>
            </a:endParaRPr>
          </a:p>
          <a:p>
            <a:pPr algn="l">
              <a:spcBef>
                <a:spcPts val="200"/>
              </a:spcBef>
            </a:pPr>
            <a:endParaRPr lang="pt-BR" sz="2400" dirty="0" smtClean="0">
              <a:solidFill>
                <a:schemeClr val="tx1"/>
              </a:solidFill>
            </a:endParaRPr>
          </a:p>
          <a:p>
            <a:pPr algn="l">
              <a:spcBef>
                <a:spcPts val="200"/>
              </a:spcBef>
            </a:pPr>
            <a:r>
              <a:rPr lang="pt-BR" sz="2400" dirty="0" smtClean="0">
                <a:solidFill>
                  <a:schemeClr val="tx1"/>
                </a:solidFill>
              </a:rPr>
              <a:t>3. Acompanhamento </a:t>
            </a:r>
            <a:r>
              <a:rPr lang="pt-BR" sz="2400" dirty="0">
                <a:solidFill>
                  <a:schemeClr val="tx1"/>
                </a:solidFill>
              </a:rPr>
              <a:t>das ações </a:t>
            </a:r>
            <a:r>
              <a:rPr lang="pt-BR" sz="2400" dirty="0" smtClean="0">
                <a:solidFill>
                  <a:schemeClr val="tx1"/>
                </a:solidFill>
              </a:rPr>
              <a:t>implementadas</a:t>
            </a:r>
            <a:endParaRPr lang="pt-BR" sz="2400" dirty="0">
              <a:solidFill>
                <a:schemeClr val="tx1"/>
              </a:solidFill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769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t-BR" sz="2400" b="1" dirty="0"/>
              <a:t>Para não esquecermos</a:t>
            </a:r>
            <a:r>
              <a:rPr lang="pt-BR" sz="2400" b="1" dirty="0" smtClean="0"/>
              <a:t>...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636912"/>
            <a:ext cx="7704856" cy="2664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mtClean="0"/>
              <a:t>Proporcionar </a:t>
            </a:r>
            <a:r>
              <a:rPr lang="pt-BR" dirty="0" smtClean="0"/>
              <a:t>à criança oportunidades para que tenha um desenvolvimento adequado é talvez o que de mais importante se pode oferecer à espécie </a:t>
            </a:r>
            <a:r>
              <a:rPr lang="pt-BR" smtClean="0"/>
              <a:t>humana. </a:t>
            </a:r>
            <a:endParaRPr lang="pt-BR" sz="1600" dirty="0" smtClean="0"/>
          </a:p>
          <a:p>
            <a:pPr marL="0" indent="0" algn="r">
              <a:buNone/>
            </a:pPr>
            <a:r>
              <a:rPr lang="pt-BR" sz="1600" dirty="0" smtClean="0"/>
              <a:t>Manual de vigilância do DI no contexto da AIDPI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51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993586"/>
            <a:ext cx="8229600" cy="2371518"/>
          </a:xfrm>
        </p:spPr>
        <p:txBody>
          <a:bodyPr/>
          <a:lstStyle/>
          <a:p>
            <a:r>
              <a:rPr lang="pt-BR" sz="4800" dirty="0">
                <a:latin typeface="Giltus T (Corpo)"/>
              </a:rPr>
              <a:t>Abordando o </a:t>
            </a:r>
            <a:r>
              <a:rPr lang="pt-BR" sz="4800" dirty="0" smtClean="0">
                <a:latin typeface="Giltus T (Corpo)"/>
              </a:rPr>
              <a:t>desenvolvimento </a:t>
            </a:r>
            <a:r>
              <a:rPr lang="pt-BR" sz="4800" dirty="0">
                <a:latin typeface="Giltus T (Corpo)"/>
              </a:rPr>
              <a:t>i</a:t>
            </a:r>
            <a:r>
              <a:rPr lang="pt-BR" sz="4800" dirty="0" smtClean="0">
                <a:latin typeface="Giltus T (Corpo)"/>
              </a:rPr>
              <a:t>nfantil </a:t>
            </a:r>
            <a:r>
              <a:rPr lang="pt-BR" sz="4800" dirty="0">
                <a:latin typeface="Giltus T (Corpo)"/>
              </a:rPr>
              <a:t>de forma ampliada </a:t>
            </a:r>
          </a:p>
        </p:txBody>
      </p:sp>
    </p:spTree>
    <p:extLst>
      <p:ext uri="{BB962C8B-B14F-4D97-AF65-F5344CB8AC3E}">
        <p14:creationId xmlns:p14="http://schemas.microsoft.com/office/powerpoint/2010/main" val="17531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7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229600" cy="1296144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O Programa São Paulo pela Primeiríssima Infância </a:t>
            </a:r>
            <a:endParaRPr lang="pt-BR" sz="24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83568" y="2204864"/>
            <a:ext cx="8229600" cy="39604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2400" dirty="0"/>
              <a:t>É composto por seis </a:t>
            </a:r>
            <a:r>
              <a:rPr lang="pt-BR" sz="2400" dirty="0" err="1" smtClean="0"/>
              <a:t>intervenções-chaves</a:t>
            </a:r>
            <a:r>
              <a:rPr lang="pt-BR" sz="2400" dirty="0"/>
              <a:t>:</a:t>
            </a:r>
          </a:p>
          <a:p>
            <a:pPr marL="0" indent="0">
              <a:buNone/>
            </a:pPr>
            <a:endParaRPr lang="pt-BR" sz="2400" dirty="0" smtClean="0"/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1. </a:t>
            </a:r>
            <a:r>
              <a:rPr lang="pt-BR" sz="3100" i="1" dirty="0" smtClean="0"/>
              <a:t>Formação </a:t>
            </a:r>
            <a:r>
              <a:rPr lang="pt-BR" sz="3100" i="1" dirty="0"/>
              <a:t>em pré-natal, puerpério e amamentação</a:t>
            </a:r>
            <a:r>
              <a:rPr lang="pt-BR" sz="3100" i="1" dirty="0" smtClean="0"/>
              <a:t>: </a:t>
            </a:r>
            <a:br>
              <a:rPr lang="pt-BR" sz="3100" i="1" dirty="0" smtClean="0"/>
            </a:br>
            <a:r>
              <a:rPr lang="pt-BR" sz="3100" i="1" dirty="0" smtClean="0"/>
              <a:t>práticas ampliadas</a:t>
            </a:r>
            <a:endParaRPr lang="pt-BR" sz="3100" i="1" dirty="0"/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2. </a:t>
            </a:r>
            <a:r>
              <a:rPr lang="pt-BR" sz="3100" i="1" dirty="0" smtClean="0"/>
              <a:t>Formação </a:t>
            </a:r>
            <a:r>
              <a:rPr lang="pt-BR" sz="3100" i="1" dirty="0"/>
              <a:t>em trabalho com grupos: famílias grávidas </a:t>
            </a:r>
            <a:r>
              <a:rPr lang="pt-BR" sz="3100" i="1" dirty="0" smtClean="0"/>
              <a:t/>
            </a:r>
            <a:br>
              <a:rPr lang="pt-BR" sz="3100" i="1" dirty="0" smtClean="0"/>
            </a:br>
            <a:r>
              <a:rPr lang="pt-BR" sz="3100" i="1" dirty="0" smtClean="0"/>
              <a:t>e </a:t>
            </a:r>
            <a:r>
              <a:rPr lang="pt-BR" sz="3100" i="1" dirty="0"/>
              <a:t>com crianças de até 3 anos</a:t>
            </a:r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3. </a:t>
            </a:r>
            <a:r>
              <a:rPr lang="pt-BR" sz="3100" i="1" dirty="0" smtClean="0"/>
              <a:t>Formação </a:t>
            </a:r>
            <a:r>
              <a:rPr lang="pt-BR" sz="3100" i="1" dirty="0"/>
              <a:t>em espaços lúdicos</a:t>
            </a:r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4. </a:t>
            </a:r>
            <a:r>
              <a:rPr lang="pt-BR" sz="3100" i="1" dirty="0" smtClean="0"/>
              <a:t>Formação </a:t>
            </a:r>
            <a:r>
              <a:rPr lang="pt-BR" sz="3100" i="1" dirty="0"/>
              <a:t>em Educação Infantil: 0 a 3 anos</a:t>
            </a:r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5. </a:t>
            </a:r>
            <a:r>
              <a:rPr lang="pt-BR" sz="3100" i="1" dirty="0" smtClean="0"/>
              <a:t>Formação </a:t>
            </a:r>
            <a:r>
              <a:rPr lang="pt-BR" sz="3100" i="1" dirty="0"/>
              <a:t>em humanização do parto e nascimento</a:t>
            </a:r>
          </a:p>
          <a:p>
            <a:pPr>
              <a:spcBef>
                <a:spcPts val="1000"/>
              </a:spcBef>
              <a:buNone/>
            </a:pPr>
            <a:r>
              <a:rPr lang="pt-BR" sz="3100" dirty="0" smtClean="0"/>
              <a:t>6. </a:t>
            </a:r>
            <a:r>
              <a:rPr lang="pt-BR" sz="3100" i="1" dirty="0" smtClean="0"/>
              <a:t>Formação </a:t>
            </a:r>
            <a:r>
              <a:rPr lang="pt-BR" sz="3100" i="1" dirty="0"/>
              <a:t>em puericultura: práticas ampliadas</a:t>
            </a:r>
          </a:p>
        </p:txBody>
      </p:sp>
    </p:spTree>
    <p:extLst>
      <p:ext uri="{BB962C8B-B14F-4D97-AF65-F5344CB8AC3E}">
        <p14:creationId xmlns:p14="http://schemas.microsoft.com/office/powerpoint/2010/main" val="3625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altLang="pt-BR" sz="2400" b="1" dirty="0"/>
              <a:t>O Programa </a:t>
            </a:r>
            <a:r>
              <a:rPr lang="pt-BR" altLang="pt-BR" sz="2400" b="1" dirty="0" smtClean="0"/>
              <a:t>São Paulo pela Primeiríssima </a:t>
            </a:r>
            <a:r>
              <a:rPr lang="pt-BR" altLang="pt-BR" sz="2400" b="1" dirty="0"/>
              <a:t>Infância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132856"/>
            <a:ext cx="7848872" cy="4185592"/>
          </a:xfrm>
        </p:spPr>
        <p:txBody>
          <a:bodyPr>
            <a:noAutofit/>
          </a:bodyPr>
          <a:lstStyle/>
          <a:p>
            <a:pPr marL="265113" indent="-265113">
              <a:spcBef>
                <a:spcPts val="600"/>
              </a:spcBef>
              <a:tabLst>
                <a:tab pos="265113" algn="l"/>
              </a:tabLst>
              <a:defRPr/>
            </a:pPr>
            <a:r>
              <a:rPr lang="pt-BR" sz="2400" dirty="0" smtClean="0"/>
              <a:t>Foco </a:t>
            </a:r>
            <a:r>
              <a:rPr lang="pt-BR" sz="2400" dirty="0"/>
              <a:t>nas gestantes, crianças de </a:t>
            </a:r>
            <a:r>
              <a:rPr lang="pt-BR" sz="2400" dirty="0" smtClean="0"/>
              <a:t>0 a 3 </a:t>
            </a:r>
            <a:r>
              <a:rPr lang="pt-BR" sz="2400" dirty="0"/>
              <a:t>anos e suas </a:t>
            </a:r>
            <a:r>
              <a:rPr lang="pt-BR" sz="2400" dirty="0" smtClean="0"/>
              <a:t>famílias</a:t>
            </a:r>
          </a:p>
          <a:p>
            <a:pPr marL="265113" indent="-265113">
              <a:spcBef>
                <a:spcPts val="600"/>
              </a:spcBef>
              <a:tabLst>
                <a:tab pos="265113" algn="l"/>
              </a:tabLst>
              <a:defRPr/>
            </a:pPr>
            <a:r>
              <a:rPr lang="pt-BR" sz="2400" dirty="0" smtClean="0"/>
              <a:t>Abordagem  </a:t>
            </a:r>
            <a:r>
              <a:rPr lang="pt-BR" sz="2400" dirty="0"/>
              <a:t>intersetorial </a:t>
            </a:r>
          </a:p>
          <a:p>
            <a:pPr marL="265113" indent="-265113">
              <a:spcBef>
                <a:spcPts val="600"/>
              </a:spcBef>
              <a:tabLst>
                <a:tab pos="265113" algn="l"/>
              </a:tabLst>
              <a:defRPr/>
            </a:pPr>
            <a:r>
              <a:rPr lang="pt-BR" sz="2400" dirty="0" smtClean="0"/>
              <a:t>Prevê </a:t>
            </a:r>
            <a:r>
              <a:rPr lang="pt-BR" sz="2400" dirty="0"/>
              <a:t>ações </a:t>
            </a:r>
            <a:r>
              <a:rPr lang="pt-BR" sz="2400" dirty="0" smtClean="0"/>
              <a:t>voltadas </a:t>
            </a:r>
            <a:r>
              <a:rPr lang="pt-BR" sz="2400" dirty="0"/>
              <a:t>para gestores e ações de </a:t>
            </a:r>
            <a:r>
              <a:rPr lang="pt-BR" sz="2400" dirty="0" smtClean="0"/>
              <a:t>comunicação</a:t>
            </a:r>
            <a:endParaRPr lang="pt-BR" sz="2400" dirty="0"/>
          </a:p>
          <a:p>
            <a:pPr marL="265113" indent="-265113">
              <a:spcBef>
                <a:spcPts val="600"/>
              </a:spcBef>
              <a:tabLst>
                <a:tab pos="265113" algn="l"/>
              </a:tabLst>
              <a:defRPr/>
            </a:pPr>
            <a:r>
              <a:rPr lang="pt-BR" sz="2400" dirty="0" smtClean="0"/>
              <a:t>Apoia-se </a:t>
            </a:r>
            <a:r>
              <a:rPr lang="pt-BR" sz="2400" dirty="0"/>
              <a:t>no trabalho em </a:t>
            </a:r>
            <a:r>
              <a:rPr lang="pt-BR" sz="2400" dirty="0" smtClean="0"/>
              <a:t>rede</a:t>
            </a:r>
            <a:endParaRPr lang="pt-BR" sz="2400" dirty="0"/>
          </a:p>
          <a:p>
            <a:pPr marL="265113" indent="-265113">
              <a:spcBef>
                <a:spcPts val="600"/>
              </a:spcBef>
              <a:tabLst>
                <a:tab pos="265113" algn="l"/>
              </a:tabLst>
              <a:defRPr/>
            </a:pPr>
            <a:r>
              <a:rPr lang="pt-BR" sz="2400" dirty="0" smtClean="0"/>
              <a:t>Recomenda </a:t>
            </a:r>
            <a:r>
              <a:rPr lang="pt-BR" sz="2400" dirty="0"/>
              <a:t>o envolvimento dos </a:t>
            </a:r>
            <a:r>
              <a:rPr lang="pt-BR" sz="2400" dirty="0" smtClean="0"/>
              <a:t>empresários, </a:t>
            </a:r>
            <a:r>
              <a:rPr lang="pt-BR" sz="2400" dirty="0"/>
              <a:t>da sociedade civil </a:t>
            </a:r>
            <a:r>
              <a:rPr lang="pt-BR" sz="2400" dirty="0" smtClean="0"/>
              <a:t>e da </a:t>
            </a:r>
            <a:r>
              <a:rPr lang="pt-BR" sz="2400" dirty="0"/>
              <a:t>comunidade</a:t>
            </a:r>
          </a:p>
          <a:p>
            <a:pPr marL="0" indent="0">
              <a:buNone/>
              <a:defRPr/>
            </a:pPr>
            <a:endParaRPr lang="pt-BR" sz="2400" dirty="0"/>
          </a:p>
          <a:p>
            <a:pPr marL="0" indent="0">
              <a:buNone/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972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Definição tradicional da </a:t>
            </a:r>
            <a:r>
              <a:rPr lang="pt-BR" sz="2400" b="1" dirty="0" smtClean="0"/>
              <a:t>puericultura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060848"/>
            <a:ext cx="8229600" cy="341724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BR" sz="2400" dirty="0"/>
              <a:t>Conjunto de técnicas empregadas para assegurar o perfeito desenvolvimento físico e mental da criança, desde o período da gestação até a idade de 4 ou 5 anos, e, por extensão, </a:t>
            </a:r>
            <a:r>
              <a:rPr lang="pt-BR" sz="2400" dirty="0" smtClean="0"/>
              <a:t>da gestação </a:t>
            </a:r>
            <a:r>
              <a:rPr lang="pt-BR" sz="2400" dirty="0"/>
              <a:t>à </a:t>
            </a:r>
            <a:r>
              <a:rPr lang="pt-BR" sz="2400" dirty="0" smtClean="0"/>
              <a:t>puberdade.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92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29600" cy="79208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t-BR" sz="2400" b="1" dirty="0" smtClean="0"/>
              <a:t>Implicações </a:t>
            </a:r>
            <a:r>
              <a:rPr lang="pt-BR" sz="2400" b="1" dirty="0"/>
              <a:t>da definição tradicional da </a:t>
            </a:r>
            <a:r>
              <a:rPr lang="pt-BR" sz="2400" b="1" dirty="0" smtClean="0"/>
              <a:t>puericultura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2060848"/>
            <a:ext cx="8229600" cy="39604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400" dirty="0"/>
              <a:t>O desenvolvimento da criança é visto </a:t>
            </a:r>
            <a:r>
              <a:rPr lang="pt-BR" sz="2400" dirty="0" smtClean="0"/>
              <a:t>como </a:t>
            </a:r>
            <a:r>
              <a:rPr lang="pt-BR" sz="2400" dirty="0"/>
              <a:t>livre das interferências do meio </a:t>
            </a:r>
          </a:p>
          <a:p>
            <a:pPr>
              <a:defRPr/>
            </a:pPr>
            <a:r>
              <a:rPr lang="pt-BR" sz="2400" dirty="0"/>
              <a:t>Baseia-se em roteiros científicos da nutrição, antropometria, imunologia, psicologia e odontologia visando a um adulto mais </a:t>
            </a:r>
            <a:r>
              <a:rPr lang="pt-BR" sz="2400" dirty="0" smtClean="0"/>
              <a:t>saudável</a:t>
            </a:r>
            <a:endParaRPr lang="pt-BR" sz="2400" dirty="0"/>
          </a:p>
          <a:p>
            <a:pPr>
              <a:defRPr/>
            </a:pPr>
            <a:r>
              <a:rPr lang="pt-BR" sz="2400" dirty="0"/>
              <a:t>Apresenta-se neutra do ponto de vista político-ideológico e econômico (visão positivista</a:t>
            </a:r>
            <a:r>
              <a:rPr lang="pt-BR" sz="2400" dirty="0" smtClean="0"/>
              <a:t>)</a:t>
            </a:r>
            <a:endParaRPr lang="pt-BR" sz="2400" dirty="0"/>
          </a:p>
          <a:p>
            <a:pPr>
              <a:defRPr/>
            </a:pPr>
            <a:r>
              <a:rPr lang="pt-BR" sz="2400" dirty="0"/>
              <a:t>Permanece em livros-texto, periódicos científicos e protocolos que embasam normas, orientações e consensos que normatizam a vida familiar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4488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1215008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2400" b="1" dirty="0"/>
              <a:t>Implicações da definição social </a:t>
            </a:r>
            <a:r>
              <a:rPr lang="pt-BR" sz="2400" b="1" dirty="0" smtClean="0"/>
              <a:t>da puericultura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5697" y="2060848"/>
            <a:ext cx="7724735" cy="35283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dirty="0"/>
              <a:t>Vai além do caráter neutro e positivista da puericultura </a:t>
            </a:r>
            <a:r>
              <a:rPr lang="pt-BR" sz="2400" dirty="0" smtClean="0"/>
              <a:t>tradicional</a:t>
            </a:r>
            <a:endParaRPr lang="pt-BR" sz="2400" dirty="0"/>
          </a:p>
          <a:p>
            <a:pPr>
              <a:defRPr/>
            </a:pPr>
            <a:r>
              <a:rPr lang="pt-BR" sz="2400" dirty="0"/>
              <a:t>Critica o estabelecimento de um padrão de comportamento para as crianças e as </a:t>
            </a:r>
            <a:r>
              <a:rPr lang="pt-BR" sz="2400" dirty="0" smtClean="0"/>
              <a:t>famílias</a:t>
            </a:r>
            <a:endParaRPr lang="pt-BR" sz="2400" dirty="0"/>
          </a:p>
          <a:p>
            <a:pPr>
              <a:defRPr/>
            </a:pPr>
            <a:r>
              <a:rPr lang="pt-BR" sz="2400" dirty="0"/>
              <a:t>Reflete sobre o ideal de crescimento e desenvolvimento </a:t>
            </a:r>
            <a:r>
              <a:rPr lang="pt-BR" sz="2400" dirty="0" smtClean="0"/>
              <a:t>e do papel das </a:t>
            </a:r>
            <a:r>
              <a:rPr lang="pt-BR" sz="2400" dirty="0"/>
              <a:t>mães, crianças e famílias de acordo com </a:t>
            </a:r>
            <a:r>
              <a:rPr lang="pt-BR" sz="2400" dirty="0" smtClean="0"/>
              <a:t>os </a:t>
            </a:r>
            <a:r>
              <a:rPr lang="pt-BR" sz="2400" dirty="0"/>
              <a:t>padrões </a:t>
            </a:r>
            <a:r>
              <a:rPr lang="pt-BR" sz="2400" dirty="0" smtClean="0"/>
              <a:t>das </a:t>
            </a:r>
            <a:r>
              <a:rPr lang="pt-BR" sz="2400" dirty="0"/>
              <a:t>classes dominantes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7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340768"/>
            <a:ext cx="8208912" cy="1143000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/>
              <a:t>Complementaridade das definições tradicional e social </a:t>
            </a: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400" b="1" dirty="0" smtClean="0"/>
              <a:t>da puericultura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9573" y="2420888"/>
            <a:ext cx="7762867" cy="331236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BR" sz="2400" dirty="0"/>
              <a:t>A puericultura é determinada pelos avanços da ciência, por fatores </a:t>
            </a:r>
            <a:r>
              <a:rPr lang="pt-BR" sz="2400" dirty="0" smtClean="0"/>
              <a:t>sociais, </a:t>
            </a:r>
            <a:r>
              <a:rPr lang="pt-BR" sz="2400" dirty="0" err="1" smtClean="0"/>
              <a:t>político-ideológicos</a:t>
            </a:r>
            <a:r>
              <a:rPr lang="pt-BR" sz="2400" dirty="0" smtClean="0"/>
              <a:t> </a:t>
            </a:r>
            <a:r>
              <a:rPr lang="pt-BR" sz="2400" dirty="0"/>
              <a:t>e </a:t>
            </a:r>
            <a:r>
              <a:rPr lang="pt-BR" sz="2400" dirty="0" smtClean="0"/>
              <a:t>econômicos e </a:t>
            </a:r>
            <a:r>
              <a:rPr lang="pt-BR" sz="2400" dirty="0"/>
              <a:t>também pela concepção predominante sobre criança 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e infância.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2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MCSV-cad-1">
  <a:themeElements>
    <a:clrScheme name="Caderno 6 FMCSV">
      <a:dk1>
        <a:srgbClr val="DB6014"/>
      </a:dk1>
      <a:lt1>
        <a:sysClr val="window" lastClr="FFFFFF"/>
      </a:lt1>
      <a:dk2>
        <a:srgbClr val="DB6014"/>
      </a:dk2>
      <a:lt2>
        <a:srgbClr val="F6CB92"/>
      </a:lt2>
      <a:accent1>
        <a:srgbClr val="EB7025"/>
      </a:accent1>
      <a:accent2>
        <a:srgbClr val="B34F11"/>
      </a:accent2>
      <a:accent3>
        <a:srgbClr val="F3AC81"/>
      </a:accent3>
      <a:accent4>
        <a:srgbClr val="F6CB92"/>
      </a:accent4>
      <a:accent5>
        <a:srgbClr val="FF9900"/>
      </a:accent5>
      <a:accent6>
        <a:srgbClr val="FF6600"/>
      </a:accent6>
      <a:hlink>
        <a:srgbClr val="0000FF"/>
      </a:hlink>
      <a:folHlink>
        <a:srgbClr val="800080"/>
      </a:folHlink>
    </a:clrScheme>
    <a:fontScheme name="FMCSV">
      <a:majorFont>
        <a:latin typeface="Giltus T"/>
        <a:ea typeface=""/>
        <a:cs typeface=""/>
      </a:majorFont>
      <a:minorFont>
        <a:latin typeface="Giltus 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FMCSV-cad-1</Template>
  <TotalTime>335</TotalTime>
  <Words>1128</Words>
  <Application>Microsoft Office PowerPoint</Application>
  <PresentationFormat>Apresentação na tela (4:3)</PresentationFormat>
  <Paragraphs>158</Paragraphs>
  <Slides>31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Std</vt:lpstr>
      <vt:lpstr>Giltus T</vt:lpstr>
      <vt:lpstr>Giltus T (Corpo)</vt:lpstr>
      <vt:lpstr>FMCSV-cad-1</vt:lpstr>
      <vt:lpstr>Apresentação do PowerPoint</vt:lpstr>
      <vt:lpstr>Apresentação do PowerPoint</vt:lpstr>
      <vt:lpstr>Abordando o desenvolvimento infantil de forma ampliada </vt:lpstr>
      <vt:lpstr>O Programa São Paulo pela Primeiríssima Infância </vt:lpstr>
      <vt:lpstr>O Programa São Paulo pela Primeiríssima Infância</vt:lpstr>
      <vt:lpstr>Definição tradicional da puericultura</vt:lpstr>
      <vt:lpstr>Implicações da definição tradicional da puericultura</vt:lpstr>
      <vt:lpstr>Implicações da definição social da puericultura</vt:lpstr>
      <vt:lpstr>Complementaridade das definições tradicional e social  da puericultura</vt:lpstr>
      <vt:lpstr>Breve histórico da puericultura no Brasil</vt:lpstr>
      <vt:lpstr>Breve histórico da puericultura no Brasil</vt:lpstr>
      <vt:lpstr>Conversando sobre puericultura: práticas ampliadas</vt:lpstr>
      <vt:lpstr>Conversando sobre puericultura: práticas ampliadas</vt:lpstr>
      <vt:lpstr>Definição de desenvolvimento infantil</vt:lpstr>
      <vt:lpstr>Desdobramentos da definição de desenvolvimento infantil: vínculo e apego </vt:lpstr>
      <vt:lpstr>Desdobramentos da definição de desenvolvimento infantil</vt:lpstr>
      <vt:lpstr>Desdobramentos da definição de desenvolvimento infantil: abordagem transdisciplinar e intersetorial</vt:lpstr>
      <vt:lpstr>Desdobramentos da definição de desenvolvimento infantil: importância do cuidado e do cuidador principal da criança</vt:lpstr>
      <vt:lpstr>Desdobramentos da definição de desenvolvimento infantil: conceito de cuidado sensível</vt:lpstr>
      <vt:lpstr>Conceitos básicos do desenvolvimento Infantil: desenvolvimento do cérebro </vt:lpstr>
      <vt:lpstr>Conceitos básicos do desenvolvimento infantil:  estresse tóxico cerebral</vt:lpstr>
      <vt:lpstr>Conceitos básicos do desenvolvimento infantil:  estresse tóxico cerebral</vt:lpstr>
      <vt:lpstr>Apresentação do PowerPoint</vt:lpstr>
      <vt:lpstr>Conceitos básicos do desenvolvimento infantil:  estresse tóxico cerebral</vt:lpstr>
      <vt:lpstr>Conceitos básicos do desenvolvimento infantil:  proteção contra o estresse tóxico cerebral</vt:lpstr>
      <vt:lpstr>Apresentação da Formação em puericultura:  práticas ampliadas</vt:lpstr>
      <vt:lpstr>Principais eixos conceituais da Formação em puericultura: práticas ampliadas  </vt:lpstr>
      <vt:lpstr>Resultados esperados da Formação em puericultura: práticas ampliadas</vt:lpstr>
      <vt:lpstr>Para não esquecermos...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SilviaFA</dc:creator>
  <cp:lastModifiedBy>aula sala</cp:lastModifiedBy>
  <cp:revision>81</cp:revision>
  <dcterms:created xsi:type="dcterms:W3CDTF">2014-03-06T15:28:41Z</dcterms:created>
  <dcterms:modified xsi:type="dcterms:W3CDTF">2016-10-04T14:51:40Z</dcterms:modified>
</cp:coreProperties>
</file>