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1" r:id="rId4"/>
    <p:sldId id="256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59" r:id="rId17"/>
    <p:sldId id="260" r:id="rId1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C6FE"/>
    <a:srgbClr val="FFD9D9"/>
    <a:srgbClr val="8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995" autoAdjust="0"/>
    <p:restoredTop sz="94660"/>
  </p:normalViewPr>
  <p:slideViewPr>
    <p:cSldViewPr showGuides="1">
      <p:cViewPr varScale="1">
        <p:scale>
          <a:sx n="73" d="100"/>
          <a:sy n="73" d="100"/>
        </p:scale>
        <p:origin x="57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BE569-1EF7-4BC6-906E-73E32B4BD099}" type="datetimeFigureOut">
              <a:rPr lang="pt-BR" smtClean="0"/>
              <a:pPr/>
              <a:t>04/10/2016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A4517-9AAC-4C26-A33A-CC6784865E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682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BE569-1EF7-4BC6-906E-73E32B4BD099}" type="datetimeFigureOut">
              <a:rPr lang="pt-BR" smtClean="0"/>
              <a:pPr/>
              <a:t>04/10/2016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A4517-9AAC-4C26-A33A-CC6784865E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8137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BE569-1EF7-4BC6-906E-73E32B4BD099}" type="datetimeFigureOut">
              <a:rPr lang="pt-BR" smtClean="0"/>
              <a:pPr/>
              <a:t>04/10/2016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A4517-9AAC-4C26-A33A-CC6784865E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3964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BE569-1EF7-4BC6-906E-73E32B4BD099}" type="datetimeFigureOut">
              <a:rPr lang="pt-BR" smtClean="0"/>
              <a:pPr/>
              <a:t>04/10/2016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A4517-9AAC-4C26-A33A-CC6784865E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5363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BE569-1EF7-4BC6-906E-73E32B4BD099}" type="datetimeFigureOut">
              <a:rPr lang="pt-BR" smtClean="0"/>
              <a:pPr/>
              <a:t>04/10/2016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A4517-9AAC-4C26-A33A-CC6784865E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779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330846"/>
            <a:ext cx="3008313" cy="95981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1330847"/>
            <a:ext cx="5111750" cy="483445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2492897"/>
            <a:ext cx="3008313" cy="367240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BE569-1EF7-4BC6-906E-73E32B4BD099}" type="datetimeFigureOut">
              <a:rPr lang="pt-BR" smtClean="0"/>
              <a:pPr/>
              <a:t>04/10/2016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A4517-9AAC-4C26-A33A-CC6784865E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0320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1556791"/>
            <a:ext cx="5486400" cy="31707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BE569-1EF7-4BC6-906E-73E32B4BD099}" type="datetimeFigureOut">
              <a:rPr lang="pt-BR" smtClean="0"/>
              <a:pPr/>
              <a:t>04/10/2016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6A4517-9AAC-4C26-A33A-CC6784865E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5798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083" y="2016902"/>
            <a:ext cx="5404413" cy="2084101"/>
          </a:xfrm>
          <a:prstGeom prst="rect">
            <a:avLst/>
          </a:prstGeom>
        </p:spPr>
      </p:pic>
      <p:grpSp>
        <p:nvGrpSpPr>
          <p:cNvPr id="2" name="Grupo 1"/>
          <p:cNvGrpSpPr/>
          <p:nvPr/>
        </p:nvGrpSpPr>
        <p:grpSpPr>
          <a:xfrm>
            <a:off x="3995936" y="5164656"/>
            <a:ext cx="5065722" cy="1288531"/>
            <a:chOff x="3275856" y="4981496"/>
            <a:chExt cx="5785802" cy="1471692"/>
          </a:xfrm>
        </p:grpSpPr>
        <p:pic>
          <p:nvPicPr>
            <p:cNvPr id="17" name="Picture 3" descr="C:\Users\SilviaFA\Dropbox\0_Cecip\fmcsv\logotipos\estado-de-sao-paulo\SP_Logo SES 2011_5000px-01.png"/>
            <p:cNvPicPr>
              <a:picLocks noChangeAspect="1" noChangeArrowheads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754" y="4981496"/>
              <a:ext cx="3574904" cy="14716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" name="Picture 2" descr="C:\Users\SilviaFA\Dropbox\0_Cecip\fmcsv\logotipos\fmcsv\FMCSV TAGLINE PRIMEIRA INFÂNCIA-01.png"/>
            <p:cNvPicPr>
              <a:picLocks noChangeAspect="1" noChangeArrowheads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5856" y="5157192"/>
              <a:ext cx="2121639" cy="11169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06133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-18509" y="200981"/>
            <a:ext cx="9162509" cy="6108339"/>
          </a:xfrm>
          <a:prstGeom prst="rect">
            <a:avLst/>
          </a:prstGeom>
        </p:spPr>
      </p:pic>
      <p:sp>
        <p:nvSpPr>
          <p:cNvPr id="13" name="Retângulo 12"/>
          <p:cNvSpPr/>
          <p:nvPr/>
        </p:nvSpPr>
        <p:spPr>
          <a:xfrm>
            <a:off x="1043608" y="5047200"/>
            <a:ext cx="8100392" cy="1810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/>
          <p:cNvSpPr/>
          <p:nvPr/>
        </p:nvSpPr>
        <p:spPr>
          <a:xfrm>
            <a:off x="0" y="-99392"/>
            <a:ext cx="9144000" cy="46659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0" y="5047200"/>
            <a:ext cx="1533600" cy="181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/>
          <p:cNvSpPr txBox="1"/>
          <p:nvPr/>
        </p:nvSpPr>
        <p:spPr>
          <a:xfrm>
            <a:off x="467544" y="4941168"/>
            <a:ext cx="792088" cy="1990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333" dirty="0" smtClean="0">
                <a:solidFill>
                  <a:schemeClr val="bg1"/>
                </a:solidFill>
                <a:latin typeface="Giltus T" pitchFamily="34" charset="0"/>
              </a:rPr>
              <a:t>6</a:t>
            </a:r>
            <a:endParaRPr lang="pt-BR" sz="12333" dirty="0">
              <a:solidFill>
                <a:schemeClr val="bg1"/>
              </a:solidFill>
              <a:latin typeface="Giltus T" pitchFamily="34" charset="0"/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179512" y="5373216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solidFill>
                  <a:schemeClr val="bg1"/>
                </a:solidFill>
                <a:latin typeface="Giltus T" pitchFamily="34" charset="0"/>
              </a:rPr>
              <a:t>caderno</a:t>
            </a:r>
            <a:endParaRPr lang="pt-BR" sz="1400" dirty="0">
              <a:solidFill>
                <a:schemeClr val="bg1"/>
              </a:solidFill>
              <a:latin typeface="Giltus T" pitchFamily="34" charset="0"/>
            </a:endParaRPr>
          </a:p>
        </p:txBody>
      </p:sp>
      <p:pic>
        <p:nvPicPr>
          <p:cNvPr id="18" name="Imagem 1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5508000"/>
            <a:ext cx="2654439" cy="1025659"/>
          </a:xfrm>
          <a:prstGeom prst="rect">
            <a:avLst/>
          </a:prstGeom>
        </p:spPr>
      </p:pic>
      <p:sp>
        <p:nvSpPr>
          <p:cNvPr id="19" name="CaixaDeTexto 18"/>
          <p:cNvSpPr txBox="1"/>
          <p:nvPr/>
        </p:nvSpPr>
        <p:spPr>
          <a:xfrm>
            <a:off x="1763688" y="5517232"/>
            <a:ext cx="4248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solidFill>
                  <a:schemeClr val="tx1"/>
                </a:solidFill>
                <a:latin typeface="Gill Sans Std" pitchFamily="34" charset="0"/>
              </a:rPr>
              <a:t>Formação em puericultura:</a:t>
            </a:r>
          </a:p>
          <a:p>
            <a:r>
              <a:rPr lang="pt-BR" sz="2400" b="1" dirty="0" smtClean="0">
                <a:solidFill>
                  <a:schemeClr val="tx1"/>
                </a:solidFill>
                <a:latin typeface="Gill Sans Std" pitchFamily="34" charset="0"/>
              </a:rPr>
              <a:t>práticas ampliadas</a:t>
            </a:r>
            <a:endParaRPr lang="pt-BR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marca-dagua.png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63888" y="-475015"/>
            <a:ext cx="7376400" cy="7808030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36512" y="0"/>
            <a:ext cx="9144000" cy="6858000"/>
          </a:xfrm>
          <a:prstGeom prst="rect">
            <a:avLst/>
          </a:prstGeom>
          <a:solidFill>
            <a:schemeClr val="tx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857318"/>
            <a:ext cx="8229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>
            <a:lvl1pPr algn="l">
              <a:defRPr sz="5000" b="1">
                <a:solidFill>
                  <a:schemeClr val="bg1"/>
                </a:solidFill>
                <a:latin typeface="Giltus T" panose="020B0500000000000000" pitchFamily="34" charset="0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6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ângulo 1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/>
          <p:cNvSpPr/>
          <p:nvPr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6" name="Imagem 1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016902"/>
            <a:ext cx="5397287" cy="2084101"/>
          </a:xfrm>
          <a:prstGeom prst="rect">
            <a:avLst/>
          </a:prstGeom>
        </p:spPr>
      </p:pic>
      <p:grpSp>
        <p:nvGrpSpPr>
          <p:cNvPr id="17" name="Grupo 16"/>
          <p:cNvGrpSpPr/>
          <p:nvPr/>
        </p:nvGrpSpPr>
        <p:grpSpPr>
          <a:xfrm>
            <a:off x="3995936" y="5164656"/>
            <a:ext cx="5065722" cy="1288531"/>
            <a:chOff x="3275856" y="4981496"/>
            <a:chExt cx="5785802" cy="1471692"/>
          </a:xfrm>
        </p:grpSpPr>
        <p:pic>
          <p:nvPicPr>
            <p:cNvPr id="18" name="Picture 3" descr="C:\Users\SilviaFA\Dropbox\0_Cecip\fmcsv\logotipos\estado-de-sao-paulo\SP_Logo SES 2011_5000px-01.png"/>
            <p:cNvPicPr>
              <a:picLocks noChangeAspect="1" noChangeArrowheads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6754" y="4981496"/>
              <a:ext cx="3574904" cy="14716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 descr="C:\Users\SilviaFA\Dropbox\0_Cecip\fmcsv\logotipos\fmcsv\FMCSV TAGLINE PRIMEIRA INFÂNCIA-01.png"/>
            <p:cNvPicPr>
              <a:picLocks noChangeAspect="1" noChangeArrowheads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5856" y="5157192"/>
              <a:ext cx="2121639" cy="11169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7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5" name="Grupo 14"/>
          <p:cNvGrpSpPr/>
          <p:nvPr/>
        </p:nvGrpSpPr>
        <p:grpSpPr>
          <a:xfrm>
            <a:off x="467544" y="1196752"/>
            <a:ext cx="8208912" cy="5138753"/>
            <a:chOff x="395536" y="1195313"/>
            <a:chExt cx="8399440" cy="5258023"/>
          </a:xfrm>
        </p:grpSpPr>
        <p:sp>
          <p:nvSpPr>
            <p:cNvPr id="11" name="CaixaDeTexto 10"/>
            <p:cNvSpPr txBox="1"/>
            <p:nvPr userDrawn="1"/>
          </p:nvSpPr>
          <p:spPr>
            <a:xfrm>
              <a:off x="4422878" y="1195313"/>
              <a:ext cx="12961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pt-BR" sz="1600" dirty="0" smtClean="0">
                  <a:solidFill>
                    <a:schemeClr val="tx1"/>
                  </a:solidFill>
                  <a:latin typeface="Giltus T" pitchFamily="34" charset="0"/>
                </a:rPr>
                <a:t>PARCERIA:</a:t>
              </a:r>
              <a:endParaRPr lang="pt-BR" sz="1600" dirty="0">
                <a:solidFill>
                  <a:schemeClr val="tx1"/>
                </a:solidFill>
                <a:latin typeface="Giltus T" pitchFamily="34" charset="0"/>
              </a:endParaRPr>
            </a:p>
          </p:txBody>
        </p:sp>
        <p:pic>
          <p:nvPicPr>
            <p:cNvPr id="2" name="Imagem 1"/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1600" y="1843385"/>
              <a:ext cx="3240360" cy="1249578"/>
            </a:xfrm>
            <a:prstGeom prst="rect">
              <a:avLst/>
            </a:prstGeom>
          </p:spPr>
        </p:pic>
        <p:pic>
          <p:nvPicPr>
            <p:cNvPr id="1026" name="Picture 2" descr="C:\Users\SilviaFA\Dropbox\0_Cecip\fmcsv\logotipos\fmcsv\FMCSV TAGLINE PRIMEIRA INFÂNCIA-01.png"/>
            <p:cNvPicPr>
              <a:picLocks noChangeAspect="1" noChangeArrowheads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6544" y="1458084"/>
              <a:ext cx="3215856" cy="16930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7" name="Picture 3" descr="C:\Users\SilviaFA\Dropbox\0_Cecip\fmcsv\logotipos\estado-de-sao-paulo\SP_Logo SES 2011_5000px-01.png"/>
            <p:cNvPicPr>
              <a:picLocks noChangeAspect="1" noChangeArrowheads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536" y="2995513"/>
              <a:ext cx="8399440" cy="34578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01961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134004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2708920"/>
            <a:ext cx="8229600" cy="3417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BE569-1EF7-4BC6-906E-73E32B4BD099}" type="datetimeFigureOut">
              <a:rPr lang="pt-BR" smtClean="0"/>
              <a:pPr/>
              <a:t>04/10/2016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6A4517-9AAC-4C26-A33A-CC6784865E34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7" name="Imagem 6" descr="marca-dagua-2.png"/>
          <p:cNvPicPr>
            <a:picLocks noChangeAspect="1"/>
          </p:cNvPicPr>
          <p:nvPr userDrawn="1"/>
        </p:nvPicPr>
        <p:blipFill>
          <a:blip r:embed="rId14" cstate="screen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LineDrawing trans="8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07904" y="188640"/>
            <a:ext cx="6478888" cy="6858000"/>
          </a:xfrm>
          <a:prstGeom prst="rect">
            <a:avLst/>
          </a:prstGeom>
        </p:spPr>
      </p:pic>
      <p:sp>
        <p:nvSpPr>
          <p:cNvPr id="8" name="Retângulo 7"/>
          <p:cNvSpPr/>
          <p:nvPr userDrawn="1"/>
        </p:nvSpPr>
        <p:spPr>
          <a:xfrm>
            <a:off x="1187624" y="0"/>
            <a:ext cx="7956376" cy="10728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/>
          <p:cNvSpPr/>
          <p:nvPr userDrawn="1"/>
        </p:nvSpPr>
        <p:spPr>
          <a:xfrm>
            <a:off x="0" y="0"/>
            <a:ext cx="1332000" cy="1072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/>
          <p:cNvSpPr/>
          <p:nvPr userDrawn="1"/>
        </p:nvSpPr>
        <p:spPr>
          <a:xfrm>
            <a:off x="0" y="6525344"/>
            <a:ext cx="9144000" cy="33265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/>
          <p:cNvSpPr txBox="1"/>
          <p:nvPr userDrawn="1"/>
        </p:nvSpPr>
        <p:spPr>
          <a:xfrm>
            <a:off x="1475656" y="260648"/>
            <a:ext cx="525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chemeClr val="tx1"/>
                </a:solidFill>
                <a:latin typeface="Gill Sans Std" pitchFamily="34" charset="0"/>
              </a:rPr>
              <a:t>Formação em puericultura: </a:t>
            </a:r>
          </a:p>
          <a:p>
            <a:r>
              <a:rPr lang="pt-BR" sz="2000" b="1" dirty="0" smtClean="0">
                <a:solidFill>
                  <a:schemeClr val="tx1"/>
                </a:solidFill>
                <a:latin typeface="Gill Sans Std" pitchFamily="34" charset="0"/>
              </a:rPr>
              <a:t>práticas ampliadas</a:t>
            </a:r>
          </a:p>
        </p:txBody>
      </p:sp>
      <p:sp>
        <p:nvSpPr>
          <p:cNvPr id="12" name="CaixaDeTexto 11"/>
          <p:cNvSpPr txBox="1"/>
          <p:nvPr userDrawn="1"/>
        </p:nvSpPr>
        <p:spPr>
          <a:xfrm>
            <a:off x="539552" y="-243408"/>
            <a:ext cx="7920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dirty="0" smtClean="0">
                <a:solidFill>
                  <a:schemeClr val="bg1"/>
                </a:solidFill>
                <a:latin typeface="Giltus T" pitchFamily="34" charset="0"/>
              </a:rPr>
              <a:t>6</a:t>
            </a:r>
            <a:endParaRPr lang="pt-BR" sz="9600" dirty="0">
              <a:solidFill>
                <a:schemeClr val="bg1"/>
              </a:solidFill>
              <a:latin typeface="Giltus T" pitchFamily="34" charset="0"/>
            </a:endParaRPr>
          </a:p>
        </p:txBody>
      </p:sp>
      <p:sp>
        <p:nvSpPr>
          <p:cNvPr id="13" name="CaixaDeTexto 12"/>
          <p:cNvSpPr txBox="1"/>
          <p:nvPr userDrawn="1"/>
        </p:nvSpPr>
        <p:spPr>
          <a:xfrm>
            <a:off x="179512" y="188640"/>
            <a:ext cx="936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>
                <a:solidFill>
                  <a:schemeClr val="bg1"/>
                </a:solidFill>
                <a:latin typeface="Giltus T" pitchFamily="34" charset="0"/>
              </a:rPr>
              <a:t>caderno</a:t>
            </a:r>
            <a:endParaRPr lang="pt-BR" sz="1200" dirty="0">
              <a:solidFill>
                <a:schemeClr val="bg1"/>
              </a:solidFill>
              <a:latin typeface="Giltus T" pitchFamily="34" charset="0"/>
            </a:endParaRPr>
          </a:p>
        </p:txBody>
      </p:sp>
      <p:pic>
        <p:nvPicPr>
          <p:cNvPr id="14" name="Imagem 13"/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348" y="243101"/>
            <a:ext cx="1722644" cy="665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80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2" r:id="rId8"/>
    <p:sldLayoutId id="2147483673" r:id="rId9"/>
    <p:sldLayoutId id="2147483674" r:id="rId10"/>
    <p:sldLayoutId id="2147483680" r:id="rId11"/>
    <p:sldLayoutId id="2147483681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5315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092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8229600" cy="3019590"/>
          </a:xfrm>
        </p:spPr>
        <p:txBody>
          <a:bodyPr/>
          <a:lstStyle/>
          <a:p>
            <a:r>
              <a:rPr lang="pt-BR" sz="4800" dirty="0">
                <a:latin typeface="Giltus T (Corpo)"/>
              </a:rPr>
              <a:t>Acompanhamento do desenvolvimento </a:t>
            </a:r>
            <a:r>
              <a:rPr lang="pt-BR" sz="4800" dirty="0" smtClean="0">
                <a:latin typeface="Giltus T (Corpo)"/>
              </a:rPr>
              <a:t>infantil – </a:t>
            </a:r>
            <a:r>
              <a:rPr lang="pt-BR" sz="4800" dirty="0">
                <a:latin typeface="Giltus T (Corpo)"/>
              </a:rPr>
              <a:t/>
            </a:r>
            <a:br>
              <a:rPr lang="pt-BR" sz="4800" dirty="0">
                <a:latin typeface="Giltus T (Corpo)"/>
              </a:rPr>
            </a:br>
            <a:r>
              <a:rPr lang="pt-BR" sz="4800" dirty="0">
                <a:latin typeface="Giltus T (Corpo)"/>
              </a:rPr>
              <a:t>instrumentos e estratégias</a:t>
            </a:r>
            <a:r>
              <a:rPr lang="pt-BR" sz="4800" dirty="0"/>
              <a:t/>
            </a:r>
            <a:br>
              <a:rPr lang="pt-BR" sz="4800" dirty="0"/>
            </a:b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175312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67544" y="2276872"/>
            <a:ext cx="8229600" cy="34172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4800" dirty="0"/>
              <a:t>Qual a importância de acompanhar o desenvolvimento da criança?</a:t>
            </a:r>
          </a:p>
          <a:p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362540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467544" y="2492896"/>
            <a:ext cx="8229600" cy="34172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sz="4800" dirty="0"/>
              <a:t>O que tem sido feito nos serviços de Saúde?</a:t>
            </a:r>
          </a:p>
          <a:p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155019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683568" y="1196752"/>
            <a:ext cx="7848872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300" b="1" dirty="0" smtClean="0"/>
              <a:t>Pesquisa em instituição de reabilitação (</a:t>
            </a:r>
            <a:r>
              <a:rPr lang="pt-BR" sz="2300" b="1" dirty="0" err="1" smtClean="0"/>
              <a:t>Sigaud</a:t>
            </a:r>
            <a:r>
              <a:rPr lang="pt-BR" sz="2300" b="1" dirty="0" smtClean="0"/>
              <a:t>, 1994)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155267"/>
              </p:ext>
            </p:extLst>
          </p:nvPr>
        </p:nvGraphicFramePr>
        <p:xfrm>
          <a:off x="251520" y="1643028"/>
          <a:ext cx="8496944" cy="4450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42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2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2665">
                <a:tc rowSpan="2">
                  <a:txBody>
                    <a:bodyPr/>
                    <a:lstStyle/>
                    <a:p>
                      <a:pPr algn="ctr"/>
                      <a:r>
                        <a:rPr lang="pt-BR" sz="2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Diagnóstico clínico</a:t>
                      </a:r>
                      <a:endParaRPr lang="pt-BR" sz="22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pt-BR" sz="22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Idade da criança</a:t>
                      </a:r>
                      <a:endParaRPr lang="pt-BR" sz="2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7139">
                <a:tc vMerge="1"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Quando da suspeita materna</a:t>
                      </a:r>
                      <a:endParaRPr lang="pt-BR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 revelação do diagnóstico</a:t>
                      </a:r>
                      <a:endParaRPr lang="pt-BR" sz="18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Ao início da reabilitação</a:t>
                      </a:r>
                      <a:endParaRPr lang="pt-BR" sz="18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2616">
                <a:tc>
                  <a:txBody>
                    <a:bodyPr/>
                    <a:lstStyle/>
                    <a:p>
                      <a:pPr algn="ctr"/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Síndrome de </a:t>
                      </a:r>
                      <a:r>
                        <a:rPr lang="pt-BR" sz="2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Down</a:t>
                      </a:r>
                      <a:endParaRPr lang="pt-BR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nascimento </a:t>
                      </a:r>
                    </a:p>
                    <a:p>
                      <a:pPr algn="ctr"/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(0-1 m)</a:t>
                      </a:r>
                      <a:endParaRPr lang="pt-BR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m (1-12 m)</a:t>
                      </a:r>
                      <a:endParaRPr lang="pt-BR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m (2-26 m)</a:t>
                      </a:r>
                      <a:endParaRPr lang="pt-BR" sz="2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2616">
                <a:tc>
                  <a:txBody>
                    <a:bodyPr/>
                    <a:lstStyle/>
                    <a:p>
                      <a:pPr algn="ctr"/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Paralisia cerebral </a:t>
                      </a:r>
                      <a:endParaRPr lang="pt-BR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m (0-7 m)</a:t>
                      </a:r>
                      <a:endParaRPr lang="pt-BR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 m (1-48 m)</a:t>
                      </a:r>
                      <a:endParaRPr lang="pt-BR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 m (4-59 m)</a:t>
                      </a:r>
                      <a:endParaRPr lang="pt-BR" sz="2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2616">
                <a:tc>
                  <a:txBody>
                    <a:bodyPr/>
                    <a:lstStyle/>
                    <a:p>
                      <a:pPr algn="ctr"/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Atraso no DNPM</a:t>
                      </a:r>
                      <a:endParaRPr lang="pt-BR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 m (0-48 m)</a:t>
                      </a:r>
                      <a:endParaRPr lang="pt-BR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54 m (9-76 m)</a:t>
                      </a:r>
                      <a:endParaRPr lang="pt-BR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62 m (4-77 m)</a:t>
                      </a:r>
                      <a:endParaRPr lang="pt-BR" sz="2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2616">
                <a:tc>
                  <a:txBody>
                    <a:bodyPr/>
                    <a:lstStyle/>
                    <a:p>
                      <a:pPr algn="ctr"/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Outros *</a:t>
                      </a:r>
                      <a:endParaRPr lang="pt-BR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m (5-6 m)</a:t>
                      </a:r>
                      <a:endParaRPr lang="pt-BR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36 m</a:t>
                      </a:r>
                      <a:endParaRPr lang="pt-BR" sz="2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 m (13-31 m)</a:t>
                      </a:r>
                      <a:endParaRPr lang="pt-BR" sz="2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539552" y="6165304"/>
            <a:ext cx="7128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/>
              <a:t>*Erro inato de metabolismo, outras síndromes.</a:t>
            </a: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436881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683568" y="1556792"/>
            <a:ext cx="7920880" cy="4968552"/>
          </a:xfrm>
        </p:spPr>
        <p:txBody>
          <a:bodyPr>
            <a:normAutofit fontScale="4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t-BR" sz="6000" b="1" dirty="0"/>
              <a:t>Avaliação das práticas profissionais relativas ao acompanhamento do desenvolvimento infantil</a:t>
            </a:r>
            <a:endParaRPr lang="pt-BR" sz="6000" dirty="0"/>
          </a:p>
          <a:p>
            <a:endParaRPr lang="pt-BR" sz="6000" dirty="0"/>
          </a:p>
          <a:p>
            <a:pPr marL="0" indent="0">
              <a:buNone/>
            </a:pPr>
            <a:r>
              <a:rPr lang="pt-BR" sz="6000" b="1" dirty="0"/>
              <a:t>As mães entrevistadas afirmaram que:</a:t>
            </a:r>
            <a:endParaRPr lang="pt-BR" sz="6000" dirty="0"/>
          </a:p>
          <a:p>
            <a:pPr marL="0" indent="0">
              <a:buNone/>
            </a:pPr>
            <a:r>
              <a:rPr lang="pt-BR" sz="6000" dirty="0"/>
              <a:t> </a:t>
            </a:r>
          </a:p>
          <a:p>
            <a:pPr lvl="0">
              <a:lnSpc>
                <a:spcPct val="120000"/>
              </a:lnSpc>
              <a:spcBef>
                <a:spcPts val="700"/>
              </a:spcBef>
            </a:pPr>
            <a:r>
              <a:rPr lang="pt-BR" sz="6000" dirty="0"/>
              <a:t>21,8% foram indagadas sobre o desenvolvimento </a:t>
            </a:r>
            <a:r>
              <a:rPr lang="pt-BR" sz="6000" dirty="0" smtClean="0"/>
              <a:t/>
            </a:r>
            <a:br>
              <a:rPr lang="pt-BR" sz="6000" dirty="0" smtClean="0"/>
            </a:br>
            <a:r>
              <a:rPr lang="pt-BR" sz="6000" dirty="0" smtClean="0"/>
              <a:t>dos </a:t>
            </a:r>
            <a:r>
              <a:rPr lang="pt-BR" sz="6000" dirty="0"/>
              <a:t>seus filhos</a:t>
            </a:r>
          </a:p>
          <a:p>
            <a:pPr lvl="0">
              <a:lnSpc>
                <a:spcPct val="120000"/>
              </a:lnSpc>
              <a:spcBef>
                <a:spcPts val="700"/>
              </a:spcBef>
            </a:pPr>
            <a:r>
              <a:rPr lang="pt-BR" sz="6000" dirty="0"/>
              <a:t>27,6</a:t>
            </a:r>
            <a:r>
              <a:rPr lang="pt-BR" sz="6000" dirty="0" smtClean="0"/>
              <a:t>% responderam ao </a:t>
            </a:r>
            <a:r>
              <a:rPr lang="pt-BR" sz="6000" dirty="0"/>
              <a:t>profissional </a:t>
            </a:r>
            <a:r>
              <a:rPr lang="pt-BR" sz="6000" dirty="0" smtClean="0"/>
              <a:t>ou este observou</a:t>
            </a:r>
            <a:br>
              <a:rPr lang="pt-BR" sz="6000" dirty="0" smtClean="0"/>
            </a:br>
            <a:r>
              <a:rPr lang="pt-BR" sz="6000" dirty="0" smtClean="0"/>
              <a:t>o </a:t>
            </a:r>
            <a:r>
              <a:rPr lang="pt-BR" sz="6000" dirty="0"/>
              <a:t>desenvolvimento da criança</a:t>
            </a:r>
          </a:p>
          <a:p>
            <a:pPr lvl="0">
              <a:lnSpc>
                <a:spcPct val="120000"/>
              </a:lnSpc>
              <a:spcBef>
                <a:spcPts val="700"/>
              </a:spcBef>
            </a:pPr>
            <a:r>
              <a:rPr lang="pt-BR" sz="6000" dirty="0"/>
              <a:t>14,4% receberam orientação sobre como estimular </a:t>
            </a:r>
            <a:r>
              <a:rPr lang="pt-BR" sz="6000" dirty="0" smtClean="0"/>
              <a:t/>
            </a:r>
            <a:br>
              <a:rPr lang="pt-BR" sz="6000" dirty="0" smtClean="0"/>
            </a:br>
            <a:r>
              <a:rPr lang="pt-BR" sz="6000" dirty="0" smtClean="0"/>
              <a:t>a </a:t>
            </a:r>
            <a:r>
              <a:rPr lang="pt-BR" sz="6000" dirty="0"/>
              <a:t>criança</a:t>
            </a:r>
          </a:p>
          <a:p>
            <a:pPr marL="0" indent="0">
              <a:buNone/>
            </a:pPr>
            <a:endParaRPr lang="pt-BR" sz="4800" dirty="0" smtClean="0"/>
          </a:p>
          <a:p>
            <a:pPr marL="0" indent="0" algn="r">
              <a:buNone/>
            </a:pPr>
            <a:r>
              <a:rPr lang="pt-BR" sz="4000" dirty="0" smtClean="0"/>
              <a:t>(</a:t>
            </a:r>
            <a:r>
              <a:rPr lang="pt-BR" sz="4000" dirty="0"/>
              <a:t>Fonte: Figueiras, 2003)</a:t>
            </a:r>
          </a:p>
        </p:txBody>
      </p:sp>
    </p:spTree>
    <p:extLst>
      <p:ext uri="{BB962C8B-B14F-4D97-AF65-F5344CB8AC3E}">
        <p14:creationId xmlns:p14="http://schemas.microsoft.com/office/powerpoint/2010/main" val="286477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Espaço Reservado para Conteúdo 2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2600" y="1196752"/>
            <a:ext cx="4557183" cy="341788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" name="Grupo 17"/>
          <p:cNvGrpSpPr/>
          <p:nvPr/>
        </p:nvGrpSpPr>
        <p:grpSpPr>
          <a:xfrm>
            <a:off x="971600" y="1147984"/>
            <a:ext cx="5531282" cy="5305351"/>
            <a:chOff x="1705014" y="1012793"/>
            <a:chExt cx="5747305" cy="5512551"/>
          </a:xfrm>
        </p:grpSpPr>
        <p:sp>
          <p:nvSpPr>
            <p:cNvPr id="5" name="Elipse 4"/>
            <p:cNvSpPr/>
            <p:nvPr/>
          </p:nvSpPr>
          <p:spPr>
            <a:xfrm>
              <a:off x="3442571" y="1012793"/>
              <a:ext cx="2272190" cy="2272191"/>
            </a:xfrm>
            <a:prstGeom prst="ellipse">
              <a:avLst/>
            </a:prstGeom>
            <a:solidFill>
              <a:srgbClr val="F2C6FE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Elipse 5"/>
            <p:cNvSpPr/>
            <p:nvPr/>
          </p:nvSpPr>
          <p:spPr>
            <a:xfrm>
              <a:off x="5180129" y="2248279"/>
              <a:ext cx="2272190" cy="2272191"/>
            </a:xfrm>
            <a:prstGeom prst="ellipse">
              <a:avLst/>
            </a:prstGeom>
            <a:solidFill>
              <a:srgbClr val="7030A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Elipse 6"/>
            <p:cNvSpPr/>
            <p:nvPr/>
          </p:nvSpPr>
          <p:spPr>
            <a:xfrm>
              <a:off x="1705014" y="2248279"/>
              <a:ext cx="2272190" cy="2272191"/>
            </a:xfrm>
            <a:prstGeom prst="ellipse">
              <a:avLst/>
            </a:prstGeom>
            <a:solidFill>
              <a:srgbClr val="F2C6FE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Elipse 7"/>
            <p:cNvSpPr/>
            <p:nvPr/>
          </p:nvSpPr>
          <p:spPr>
            <a:xfrm>
              <a:off x="2426802" y="4253153"/>
              <a:ext cx="2272190" cy="2272191"/>
            </a:xfrm>
            <a:prstGeom prst="ellipse">
              <a:avLst/>
            </a:prstGeom>
            <a:solidFill>
              <a:srgbClr val="F2C6FE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9" name="Elipse 8"/>
            <p:cNvSpPr/>
            <p:nvPr/>
          </p:nvSpPr>
          <p:spPr>
            <a:xfrm>
              <a:off x="4460050" y="4253153"/>
              <a:ext cx="2272190" cy="2272191"/>
            </a:xfrm>
            <a:prstGeom prst="ellipse">
              <a:avLst/>
            </a:prstGeom>
            <a:solidFill>
              <a:srgbClr val="F2C6FE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4" name="Elipse 3"/>
            <p:cNvSpPr/>
            <p:nvPr/>
          </p:nvSpPr>
          <p:spPr>
            <a:xfrm>
              <a:off x="3442571" y="2716083"/>
              <a:ext cx="2272190" cy="2272191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CaixaDeTexto 11"/>
            <p:cNvSpPr txBox="1"/>
            <p:nvPr/>
          </p:nvSpPr>
          <p:spPr>
            <a:xfrm>
              <a:off x="3707904" y="3308791"/>
              <a:ext cx="18002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400" b="1" dirty="0" smtClean="0">
                  <a:solidFill>
                    <a:srgbClr val="002060"/>
                  </a:solidFill>
                </a:rPr>
                <a:t>Saúde integral da criança</a:t>
              </a:r>
              <a:endParaRPr lang="pt-BR" sz="2400" b="1" dirty="0">
                <a:solidFill>
                  <a:srgbClr val="002060"/>
                </a:solidFill>
              </a:endParaRPr>
            </a:p>
          </p:txBody>
        </p:sp>
        <p:sp>
          <p:nvSpPr>
            <p:cNvPr id="13" name="CaixaDeTexto 12"/>
            <p:cNvSpPr txBox="1"/>
            <p:nvPr/>
          </p:nvSpPr>
          <p:spPr>
            <a:xfrm>
              <a:off x="5436095" y="2757124"/>
              <a:ext cx="1866582" cy="1119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 smtClean="0">
                  <a:solidFill>
                    <a:srgbClr val="002060"/>
                  </a:solidFill>
                </a:rPr>
                <a:t>Incentivo e qualificação do crescimento e desenvolvimento</a:t>
              </a:r>
              <a:endParaRPr lang="pt-BR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14" name="CaixaDeTexto 13"/>
            <p:cNvSpPr txBox="1"/>
            <p:nvPr/>
          </p:nvSpPr>
          <p:spPr>
            <a:xfrm>
              <a:off x="1895454" y="2780562"/>
              <a:ext cx="1800200" cy="1119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 smtClean="0">
                  <a:solidFill>
                    <a:srgbClr val="002060"/>
                  </a:solidFill>
                </a:rPr>
                <a:t>Promoção, proteção e apoio ao aleitamento materno</a:t>
              </a:r>
              <a:endParaRPr lang="pt-BR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15" name="CaixaDeTexto 14"/>
            <p:cNvSpPr txBox="1"/>
            <p:nvPr/>
          </p:nvSpPr>
          <p:spPr>
            <a:xfrm>
              <a:off x="3707904" y="1569566"/>
              <a:ext cx="1800200" cy="863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 smtClean="0">
                  <a:solidFill>
                    <a:srgbClr val="002060"/>
                  </a:solidFill>
                </a:rPr>
                <a:t>Atenção </a:t>
              </a:r>
            </a:p>
            <a:p>
              <a:pPr algn="ctr"/>
              <a:r>
                <a:rPr lang="pt-BR" sz="1600" b="1" dirty="0" smtClean="0">
                  <a:solidFill>
                    <a:srgbClr val="002060"/>
                  </a:solidFill>
                </a:rPr>
                <a:t>à saúde do </a:t>
              </a:r>
            </a:p>
            <a:p>
              <a:pPr algn="ctr"/>
              <a:r>
                <a:rPr lang="pt-BR" sz="1600" b="1" dirty="0" smtClean="0">
                  <a:solidFill>
                    <a:srgbClr val="002060"/>
                  </a:solidFill>
                </a:rPr>
                <a:t>recém-nascido</a:t>
              </a:r>
              <a:endParaRPr lang="pt-BR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16" name="CaixaDeTexto 15"/>
            <p:cNvSpPr txBox="1"/>
            <p:nvPr/>
          </p:nvSpPr>
          <p:spPr>
            <a:xfrm>
              <a:off x="4716016" y="5097958"/>
              <a:ext cx="1800200" cy="863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 smtClean="0">
                  <a:solidFill>
                    <a:srgbClr val="002060"/>
                  </a:solidFill>
                </a:rPr>
                <a:t>Vigilância da mortalidade infantil e fetal</a:t>
              </a:r>
              <a:endParaRPr lang="pt-BR" sz="1600" b="1" dirty="0">
                <a:solidFill>
                  <a:srgbClr val="002060"/>
                </a:solidFill>
              </a:endParaRPr>
            </a:p>
          </p:txBody>
        </p:sp>
        <p:sp>
          <p:nvSpPr>
            <p:cNvPr id="17" name="CaixaDeTexto 16"/>
            <p:cNvSpPr txBox="1"/>
            <p:nvPr/>
          </p:nvSpPr>
          <p:spPr>
            <a:xfrm>
              <a:off x="2653299" y="4953942"/>
              <a:ext cx="1800200" cy="11192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600" b="1" dirty="0" smtClean="0">
                  <a:solidFill>
                    <a:srgbClr val="002060"/>
                  </a:solidFill>
                </a:rPr>
                <a:t>Prevenção de violências e promoção da cultura de paz</a:t>
              </a:r>
              <a:endParaRPr lang="pt-BR" sz="16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19" name="Retângulo 18"/>
          <p:cNvSpPr/>
          <p:nvPr/>
        </p:nvSpPr>
        <p:spPr>
          <a:xfrm>
            <a:off x="6012160" y="4614640"/>
            <a:ext cx="29523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400" b="1" dirty="0" smtClean="0"/>
              <a:t>Referência: </a:t>
            </a:r>
            <a:r>
              <a:rPr lang="pt-BR" sz="1400" dirty="0" smtClean="0"/>
              <a:t>Ministério da Saúde. Saúde da criança: material informativo. Disponível em:  http://portal.saude.gov.br/portal/arquivos/pedf/cartilha_materiais_informativos_saude_crianca.pdf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3759792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683568" y="1484784"/>
            <a:ext cx="8229600" cy="446449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t-BR" sz="2400" b="1" dirty="0"/>
              <a:t>Incentivo e </a:t>
            </a:r>
            <a:r>
              <a:rPr lang="pt-BR" sz="2400" b="1" dirty="0" smtClean="0"/>
              <a:t>qualificação </a:t>
            </a:r>
            <a:r>
              <a:rPr lang="pt-BR" sz="2400" b="1" dirty="0"/>
              <a:t>do crescimento e desenvolvimento</a:t>
            </a:r>
            <a:endParaRPr lang="pt-BR" sz="2400" dirty="0"/>
          </a:p>
          <a:p>
            <a:pPr marL="0" indent="0">
              <a:buNone/>
            </a:pPr>
            <a:endParaRPr lang="pt-BR" sz="2400" dirty="0"/>
          </a:p>
          <a:p>
            <a:pPr marL="0" indent="0">
              <a:buNone/>
            </a:pPr>
            <a:r>
              <a:rPr lang="pt-BR" sz="2400" dirty="0"/>
              <a:t>O acompanhamento do crescimento e desenvolvimento faz parte da avaliação integral da saúde da criança</a:t>
            </a:r>
            <a:r>
              <a:rPr lang="pt-BR" sz="2400" dirty="0" smtClean="0"/>
              <a:t>.</a:t>
            </a:r>
          </a:p>
          <a:p>
            <a:pPr marL="0" indent="0" algn="ctr">
              <a:buNone/>
            </a:pPr>
            <a:endParaRPr lang="pt-BR" sz="2400" dirty="0" smtClean="0"/>
          </a:p>
          <a:p>
            <a:pPr marL="0" indent="0" algn="ctr">
              <a:buNone/>
            </a:pPr>
            <a:endParaRPr lang="pt-BR" sz="2400" dirty="0"/>
          </a:p>
          <a:p>
            <a:pPr marL="0" indent="0">
              <a:buNone/>
            </a:pPr>
            <a:r>
              <a:rPr lang="pt-BR" sz="2400" dirty="0"/>
              <a:t>A Caderneta de Saúde da Criança é um importante instrumento de registro e orientações que auxilia nesse acompanhamento. Seu uso adequado é importante para estreitar e manter o vínculo da criança e da família com os serviços de Saúde.</a:t>
            </a:r>
          </a:p>
        </p:txBody>
      </p:sp>
      <p:sp>
        <p:nvSpPr>
          <p:cNvPr id="3" name="Seta para baixo 2"/>
          <p:cNvSpPr/>
          <p:nvPr/>
        </p:nvSpPr>
        <p:spPr>
          <a:xfrm>
            <a:off x="4355976" y="3465004"/>
            <a:ext cx="28803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413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611560" y="1556792"/>
            <a:ext cx="8229600" cy="4968552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pt-BR" sz="5100" b="1" dirty="0"/>
              <a:t>Agenda de </a:t>
            </a:r>
            <a:r>
              <a:rPr lang="pt-BR" sz="5100" b="1" dirty="0" smtClean="0"/>
              <a:t>compromissos </a:t>
            </a:r>
            <a:r>
              <a:rPr lang="pt-BR" sz="5100" b="1" dirty="0"/>
              <a:t>para a </a:t>
            </a:r>
            <a:r>
              <a:rPr lang="pt-BR" sz="5100" b="1" dirty="0" smtClean="0"/>
              <a:t>saúde </a:t>
            </a:r>
            <a:r>
              <a:rPr lang="pt-BR" sz="5100" b="1" dirty="0"/>
              <a:t>i</a:t>
            </a:r>
            <a:r>
              <a:rPr lang="pt-BR" sz="5100" b="1" dirty="0" smtClean="0"/>
              <a:t>ntegral </a:t>
            </a:r>
            <a:r>
              <a:rPr lang="pt-BR" sz="5100" b="1" dirty="0"/>
              <a:t>da </a:t>
            </a:r>
            <a:r>
              <a:rPr lang="pt-BR" sz="5100" b="1" dirty="0" smtClean="0"/>
              <a:t>criança </a:t>
            </a:r>
            <a:r>
              <a:rPr lang="pt-BR" sz="5100" b="1" dirty="0"/>
              <a:t>e </a:t>
            </a:r>
            <a:r>
              <a:rPr lang="pt-BR" sz="5100" b="1" dirty="0" smtClean="0"/>
              <a:t>redução da mortalidade </a:t>
            </a:r>
            <a:r>
              <a:rPr lang="pt-BR" sz="5100" b="1" dirty="0"/>
              <a:t>i</a:t>
            </a:r>
            <a:r>
              <a:rPr lang="pt-BR" sz="5100" b="1" dirty="0" smtClean="0"/>
              <a:t>nfantil</a:t>
            </a:r>
            <a:endParaRPr lang="pt-BR" sz="5100" dirty="0"/>
          </a:p>
          <a:p>
            <a:pPr marL="0" indent="0">
              <a:buNone/>
            </a:pPr>
            <a:endParaRPr lang="pt-BR" sz="5100" dirty="0"/>
          </a:p>
          <a:p>
            <a:pPr marL="0" indent="0">
              <a:lnSpc>
                <a:spcPct val="120000"/>
              </a:lnSpc>
              <a:buNone/>
            </a:pPr>
            <a:r>
              <a:rPr lang="pt-BR" sz="5100" dirty="0"/>
              <a:t>“Toda criança deve receber a Caderneta de Saúde da Criança, de preferência ainda na maternidade. O acompanhamento do crescimento e desenvolvimento faz parte da avaliação integral da saúde da criança (0 a 6 anos), que envolve o registro na Caderneta de Saúde da Criança, de avaliação do peso, altura, desenvolvimento, vacinação e intercorrências, o estado nutricional, bem como orientações à mãe/família/cuidador sobre os cuidados com a criança (alimentação, higiene, vacinação e estimulação) em todo atendimento.”</a:t>
            </a:r>
          </a:p>
          <a:p>
            <a:pPr marL="0" indent="0">
              <a:buNone/>
            </a:pPr>
            <a:endParaRPr lang="pt-BR" sz="4800" dirty="0" smtClean="0"/>
          </a:p>
          <a:p>
            <a:pPr marL="0" indent="0" algn="r">
              <a:buNone/>
            </a:pPr>
            <a:r>
              <a:rPr lang="pt-BR" sz="4000" dirty="0" smtClean="0"/>
              <a:t>(</a:t>
            </a:r>
            <a:r>
              <a:rPr lang="pt-BR" sz="4000" dirty="0"/>
              <a:t>Fonte: Brasil, 2005)</a:t>
            </a:r>
          </a:p>
        </p:txBody>
      </p:sp>
    </p:spTree>
    <p:extLst>
      <p:ext uri="{BB962C8B-B14F-4D97-AF65-F5344CB8AC3E}">
        <p14:creationId xmlns:p14="http://schemas.microsoft.com/office/powerpoint/2010/main" val="2172305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683568" y="1556792"/>
            <a:ext cx="8229600" cy="4968552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pt-BR" sz="9600" b="1" dirty="0" smtClean="0"/>
              <a:t>Agenda de compromissos para a saúde integral da criança e redução da mortalidade infantil</a:t>
            </a:r>
            <a:endParaRPr lang="pt-BR" sz="9600" dirty="0" smtClean="0"/>
          </a:p>
          <a:p>
            <a:pPr marL="0" indent="0">
              <a:lnSpc>
                <a:spcPct val="120000"/>
              </a:lnSpc>
              <a:buNone/>
            </a:pPr>
            <a:endParaRPr lang="pt-BR" sz="7400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pt-BR" sz="9600" dirty="0" smtClean="0"/>
              <a:t>“Toda a equipe de Saúde deve estar preparada para esse acompanhamento identificando crianças de risco, fazendo busca ativa de crianças faltosas ao calendário de acompanhamento do crescimento e desenvolvimento, detectando e abordando adequadamente as alterações na curva de peso e no desenvolvimento neuropsicomotor da criança.”</a:t>
            </a:r>
          </a:p>
          <a:p>
            <a:pPr marL="0" indent="0" algn="r">
              <a:buNone/>
            </a:pPr>
            <a:endParaRPr lang="pt-BR" sz="4000" dirty="0"/>
          </a:p>
          <a:p>
            <a:pPr marL="0" indent="0" algn="r">
              <a:buNone/>
            </a:pPr>
            <a:endParaRPr lang="pt-BR" sz="4000" dirty="0" smtClean="0"/>
          </a:p>
          <a:p>
            <a:pPr marL="0" indent="0" algn="r">
              <a:buNone/>
            </a:pPr>
            <a:r>
              <a:rPr lang="pt-BR" sz="6400" dirty="0" smtClean="0"/>
              <a:t>(</a:t>
            </a:r>
            <a:r>
              <a:rPr lang="pt-BR" sz="6400" dirty="0"/>
              <a:t>Fonte: Brasil, 2005)</a:t>
            </a:r>
          </a:p>
        </p:txBody>
      </p:sp>
    </p:spTree>
    <p:extLst>
      <p:ext uri="{BB962C8B-B14F-4D97-AF65-F5344CB8AC3E}">
        <p14:creationId xmlns:p14="http://schemas.microsoft.com/office/powerpoint/2010/main" val="210946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1277888"/>
            <a:ext cx="8229600" cy="1359024"/>
          </a:xfrm>
        </p:spPr>
        <p:txBody>
          <a:bodyPr>
            <a:normAutofit/>
          </a:bodyPr>
          <a:lstStyle/>
          <a:p>
            <a:pPr algn="l"/>
            <a:r>
              <a:rPr lang="pt-BR" sz="2400" b="1" dirty="0"/>
              <a:t>Uso de escalas para avaliação do DI</a:t>
            </a:r>
            <a:r>
              <a:rPr lang="pt-BR" sz="2400" dirty="0"/>
              <a:t/>
            </a:r>
            <a:br>
              <a:rPr lang="pt-BR" sz="2400" dirty="0"/>
            </a:b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00282" y="2348880"/>
            <a:ext cx="8229600" cy="3816424"/>
          </a:xfrm>
        </p:spPr>
        <p:txBody>
          <a:bodyPr>
            <a:normAutofit/>
          </a:bodyPr>
          <a:lstStyle/>
          <a:p>
            <a:r>
              <a:rPr lang="pt-BR" sz="2900" dirty="0" smtClean="0"/>
              <a:t>Estratégia complementar</a:t>
            </a:r>
          </a:p>
          <a:p>
            <a:r>
              <a:rPr lang="pt-BR" sz="2900" dirty="0" smtClean="0"/>
              <a:t>Roteiros </a:t>
            </a:r>
            <a:r>
              <a:rPr lang="pt-BR" sz="2900" dirty="0"/>
              <a:t>que auxiliam a determinar as habilidades da </a:t>
            </a:r>
            <a:r>
              <a:rPr lang="pt-BR" sz="2900" dirty="0" smtClean="0"/>
              <a:t>criança</a:t>
            </a:r>
            <a:endParaRPr lang="pt-BR" sz="2900" dirty="0"/>
          </a:p>
          <a:p>
            <a:pPr marL="0" indent="0">
              <a:buNone/>
            </a:pPr>
            <a:endParaRPr lang="pt-BR" sz="2900" dirty="0" smtClean="0"/>
          </a:p>
          <a:p>
            <a:pPr marL="0" indent="0">
              <a:buNone/>
            </a:pPr>
            <a:r>
              <a:rPr lang="pt-BR" sz="2900" dirty="0" smtClean="0"/>
              <a:t>Caderneta </a:t>
            </a:r>
            <a:r>
              <a:rPr lang="pt-BR" sz="2900" dirty="0"/>
              <a:t>de saúde da criança – MS Ficha </a:t>
            </a:r>
            <a:r>
              <a:rPr lang="pt-BR" sz="2900" dirty="0" smtClean="0"/>
              <a:t/>
            </a:r>
            <a:br>
              <a:rPr lang="pt-BR" sz="2900" dirty="0" smtClean="0"/>
            </a:br>
            <a:r>
              <a:rPr lang="pt-BR" sz="2900" dirty="0" smtClean="0"/>
              <a:t>de acompanhamento </a:t>
            </a:r>
            <a:r>
              <a:rPr lang="pt-BR" sz="2900" dirty="0"/>
              <a:t>do desenvolvimento </a:t>
            </a:r>
          </a:p>
          <a:p>
            <a:pPr marL="0" indent="0" algn="r">
              <a:buNone/>
            </a:pPr>
            <a:endParaRPr lang="pt-BR" sz="2300" dirty="0" smtClean="0"/>
          </a:p>
          <a:p>
            <a:pPr marL="0" indent="0" algn="r">
              <a:buNone/>
            </a:pPr>
            <a:r>
              <a:rPr lang="pt-BR" sz="1700" dirty="0" smtClean="0"/>
              <a:t>(</a:t>
            </a:r>
            <a:r>
              <a:rPr lang="pt-BR" sz="1700" dirty="0"/>
              <a:t>Fonte: Projeto Nossas Crianças: janelas de oportunidades)</a:t>
            </a:r>
          </a:p>
        </p:txBody>
      </p:sp>
      <p:sp>
        <p:nvSpPr>
          <p:cNvPr id="4" name="Seta para baixo 3"/>
          <p:cNvSpPr/>
          <p:nvPr/>
        </p:nvSpPr>
        <p:spPr>
          <a:xfrm>
            <a:off x="3851920" y="3897052"/>
            <a:ext cx="28803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440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852937"/>
            <a:ext cx="8579296" cy="129614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t-BR" sz="4800" b="1" dirty="0"/>
              <a:t>Caderneta de saúde da criança</a:t>
            </a:r>
            <a:endParaRPr lang="pt-BR" sz="4800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427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1556792"/>
            <a:ext cx="8229600" cy="1080120"/>
          </a:xfrm>
        </p:spPr>
        <p:txBody>
          <a:bodyPr>
            <a:normAutofit fontScale="90000"/>
          </a:bodyPr>
          <a:lstStyle/>
          <a:p>
            <a:pPr algn="l"/>
            <a:r>
              <a:rPr lang="pt-BR" sz="2700" b="1" dirty="0"/>
              <a:t>Ficha de acompanhamento </a:t>
            </a:r>
            <a:r>
              <a:rPr lang="pt-BR" sz="2700" b="1" dirty="0" smtClean="0"/>
              <a:t>dos </a:t>
            </a:r>
            <a:r>
              <a:rPr lang="pt-BR" sz="2700" b="1" dirty="0"/>
              <a:t>cuidados para a promoção </a:t>
            </a:r>
            <a:r>
              <a:rPr lang="pt-BR" sz="2700" b="1" dirty="0" smtClean="0"/>
              <a:t>da </a:t>
            </a:r>
            <a:r>
              <a:rPr lang="pt-BR" sz="2700" b="1" dirty="0"/>
              <a:t>saúde da criança</a:t>
            </a:r>
            <a:r>
              <a:rPr lang="pt-BR" dirty="0"/>
              <a:t/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2460029"/>
            <a:ext cx="8229600" cy="3417243"/>
          </a:xfrm>
        </p:spPr>
        <p:txBody>
          <a:bodyPr>
            <a:normAutofit/>
          </a:bodyPr>
          <a:lstStyle/>
          <a:p>
            <a:pPr lvl="0"/>
            <a:r>
              <a:rPr lang="pt-BR" sz="2400" dirty="0"/>
              <a:t>Acompanhamento e registro das observações e condutas da equipe de Saúde em relação às oportunidades que a família tem oferecido para as crianças (da gestação até os 6 anos) </a:t>
            </a:r>
          </a:p>
          <a:p>
            <a:pPr lvl="0"/>
            <a:r>
              <a:rPr lang="pt-BR" sz="2400" dirty="0"/>
              <a:t>Orientar o profissional da Saúde quanto a </a:t>
            </a:r>
            <a:r>
              <a:rPr lang="pt-BR" sz="2400" dirty="0" err="1"/>
              <a:t>pontos-chave</a:t>
            </a:r>
            <a:r>
              <a:rPr lang="pt-BR" sz="2400" dirty="0"/>
              <a:t> dos cuidados e obter parâmetros para continuidade do trabalho </a:t>
            </a:r>
          </a:p>
          <a:p>
            <a:pPr lvl="0"/>
            <a:r>
              <a:rPr lang="pt-BR" sz="2400" dirty="0"/>
              <a:t>Recurso para reflexão em grupo com os pais</a:t>
            </a: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3426683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421904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pt-BR" sz="2400" b="1" dirty="0"/>
              <a:t>Ficha de </a:t>
            </a:r>
            <a:r>
              <a:rPr lang="pt-BR" sz="2400" b="1" dirty="0" smtClean="0"/>
              <a:t>acompanhamento dos </a:t>
            </a:r>
            <a:r>
              <a:rPr lang="pt-BR" sz="2400" b="1" dirty="0"/>
              <a:t>cuidados para a </a:t>
            </a:r>
            <a:r>
              <a:rPr lang="pt-BR" sz="2400" b="1" dirty="0" smtClean="0"/>
              <a:t>promoção da </a:t>
            </a:r>
            <a:r>
              <a:rPr lang="pt-BR" sz="2400" b="1" dirty="0"/>
              <a:t>saúde da criança</a:t>
            </a:r>
            <a:r>
              <a:rPr lang="pt-BR" sz="2400" dirty="0"/>
              <a:t/>
            </a:r>
            <a:br>
              <a:rPr lang="pt-BR" sz="2400" dirty="0"/>
            </a:br>
            <a:endParaRPr lang="pt-BR" sz="24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755576" y="2348880"/>
            <a:ext cx="7992888" cy="4176464"/>
          </a:xfrm>
        </p:spPr>
        <p:txBody>
          <a:bodyPr>
            <a:normAutofit fontScale="40000" lnSpcReduction="20000"/>
          </a:bodyPr>
          <a:lstStyle/>
          <a:p>
            <a:pPr lvl="0">
              <a:spcAft>
                <a:spcPts val="700"/>
              </a:spcAft>
              <a:buNone/>
            </a:pPr>
            <a:r>
              <a:rPr lang="pt-BR" sz="4900" b="1" dirty="0"/>
              <a:t>Período pré-natal</a:t>
            </a:r>
            <a:r>
              <a:rPr lang="pt-BR" sz="4900" b="1" dirty="0" smtClean="0"/>
              <a:t>: Conte-me </a:t>
            </a:r>
            <a:r>
              <a:rPr lang="pt-BR" sz="4900" b="1" dirty="0"/>
              <a:t>como está a </a:t>
            </a:r>
            <a:r>
              <a:rPr lang="pt-BR" sz="4900" b="1" dirty="0" smtClean="0"/>
              <a:t>gravidez</a:t>
            </a:r>
            <a:endParaRPr lang="pt-BR" sz="4900" b="1" dirty="0"/>
          </a:p>
          <a:p>
            <a:pPr marL="0" indent="0">
              <a:spcBef>
                <a:spcPts val="1000"/>
              </a:spcBef>
              <a:spcAft>
                <a:spcPts val="700"/>
              </a:spcAft>
              <a:buNone/>
            </a:pPr>
            <a:r>
              <a:rPr lang="pt-BR" sz="4900" b="1" dirty="0" smtClean="0"/>
              <a:t>Informações </a:t>
            </a:r>
            <a:r>
              <a:rPr lang="pt-BR" sz="4900" b="1" dirty="0"/>
              <a:t>sobre o nascimento e período </a:t>
            </a:r>
            <a:r>
              <a:rPr lang="pt-BR" sz="4900" b="1" dirty="0" smtClean="0"/>
              <a:t>pós-natal</a:t>
            </a:r>
            <a:endParaRPr lang="pt-BR" sz="4900" b="1" dirty="0"/>
          </a:p>
          <a:p>
            <a:pPr lvl="0">
              <a:spcBef>
                <a:spcPts val="1000"/>
              </a:spcBef>
              <a:spcAft>
                <a:spcPts val="700"/>
              </a:spcAft>
            </a:pPr>
            <a:r>
              <a:rPr lang="pt-BR" sz="4400" dirty="0"/>
              <a:t>ALIMENTAÇÃO </a:t>
            </a:r>
            <a:r>
              <a:rPr lang="pt-BR" sz="4400" dirty="0" smtClean="0"/>
              <a:t>- Conte-me </a:t>
            </a:r>
            <a:r>
              <a:rPr lang="pt-BR" sz="4400" dirty="0"/>
              <a:t>como é a alimentação de </a:t>
            </a:r>
            <a:r>
              <a:rPr lang="pt-BR" sz="4400" dirty="0" smtClean="0"/>
              <a:t>“nome </a:t>
            </a:r>
            <a:r>
              <a:rPr lang="pt-BR" sz="4400" dirty="0"/>
              <a:t>da </a:t>
            </a:r>
            <a:r>
              <a:rPr lang="pt-BR" sz="4400" dirty="0" smtClean="0"/>
              <a:t>criança”</a:t>
            </a:r>
            <a:endParaRPr lang="pt-BR" sz="4400" dirty="0"/>
          </a:p>
          <a:p>
            <a:pPr lvl="0">
              <a:spcBef>
                <a:spcPts val="1000"/>
              </a:spcBef>
              <a:spcAft>
                <a:spcPts val="700"/>
              </a:spcAft>
            </a:pPr>
            <a:r>
              <a:rPr lang="pt-BR" sz="4400" dirty="0" smtClean="0"/>
              <a:t>HIGIENE - Conte-me </a:t>
            </a:r>
            <a:r>
              <a:rPr lang="pt-BR" sz="4400" dirty="0"/>
              <a:t>como vocês cuidam da higiene de </a:t>
            </a:r>
            <a:r>
              <a:rPr lang="pt-BR" sz="4400" dirty="0" smtClean="0"/>
              <a:t>“criança” </a:t>
            </a:r>
            <a:endParaRPr lang="pt-BR" sz="4400" dirty="0"/>
          </a:p>
          <a:p>
            <a:pPr lvl="0">
              <a:spcBef>
                <a:spcPts val="1000"/>
              </a:spcBef>
              <a:spcAft>
                <a:spcPts val="700"/>
              </a:spcAft>
            </a:pPr>
            <a:r>
              <a:rPr lang="pt-BR" sz="4400" dirty="0" smtClean="0"/>
              <a:t>SAÚDE - Conte-me </a:t>
            </a:r>
            <a:r>
              <a:rPr lang="pt-BR" sz="4400" dirty="0"/>
              <a:t>como vocês cuidam da saúde de </a:t>
            </a:r>
            <a:r>
              <a:rPr lang="pt-BR" sz="4400" dirty="0" smtClean="0"/>
              <a:t>“criança”</a:t>
            </a:r>
            <a:endParaRPr lang="pt-BR" sz="4400" dirty="0"/>
          </a:p>
          <a:p>
            <a:pPr lvl="0">
              <a:spcBef>
                <a:spcPts val="1000"/>
              </a:spcBef>
              <a:spcAft>
                <a:spcPts val="700"/>
              </a:spcAft>
            </a:pPr>
            <a:r>
              <a:rPr lang="pt-BR" sz="4400" dirty="0"/>
              <a:t>BRINCADEIRA </a:t>
            </a:r>
            <a:r>
              <a:rPr lang="pt-BR" sz="4400" dirty="0" smtClean="0"/>
              <a:t>- Conte-me </a:t>
            </a:r>
            <a:r>
              <a:rPr lang="pt-BR" sz="4400" dirty="0"/>
              <a:t>o que </a:t>
            </a:r>
            <a:r>
              <a:rPr lang="pt-BR" sz="4400" dirty="0" smtClean="0"/>
              <a:t>“criança” </a:t>
            </a:r>
            <a:r>
              <a:rPr lang="pt-BR" sz="4400" dirty="0"/>
              <a:t>faz durante o </a:t>
            </a:r>
            <a:r>
              <a:rPr lang="pt-BR" sz="4400" dirty="0" smtClean="0"/>
              <a:t>dia</a:t>
            </a:r>
          </a:p>
          <a:p>
            <a:pPr lvl="0">
              <a:spcBef>
                <a:spcPts val="1000"/>
              </a:spcBef>
              <a:spcAft>
                <a:spcPts val="700"/>
              </a:spcAft>
            </a:pPr>
            <a:r>
              <a:rPr lang="pt-BR" sz="4400" dirty="0" smtClean="0"/>
              <a:t>PREVENÇÃO </a:t>
            </a:r>
            <a:r>
              <a:rPr lang="pt-BR" sz="4400" dirty="0"/>
              <a:t>DE </a:t>
            </a:r>
            <a:r>
              <a:rPr lang="pt-BR" sz="4400" dirty="0" smtClean="0"/>
              <a:t>ACIDENTES - Conte-me </a:t>
            </a:r>
            <a:r>
              <a:rPr lang="pt-BR" sz="4400" dirty="0"/>
              <a:t>como vocês evitam acidentes com </a:t>
            </a:r>
            <a:r>
              <a:rPr lang="pt-BR" sz="4400" dirty="0" smtClean="0"/>
              <a:t>“criança”</a:t>
            </a:r>
            <a:endParaRPr lang="pt-BR" sz="4400" dirty="0"/>
          </a:p>
          <a:p>
            <a:pPr>
              <a:spcAft>
                <a:spcPts val="700"/>
              </a:spcAft>
            </a:pPr>
            <a:r>
              <a:rPr lang="pt-BR" sz="4400" dirty="0"/>
              <a:t>AMOR E SEGURANÇA </a:t>
            </a:r>
            <a:r>
              <a:rPr lang="pt-BR" sz="4400" dirty="0" smtClean="0"/>
              <a:t>- Conte-me </a:t>
            </a:r>
            <a:r>
              <a:rPr lang="pt-BR" sz="4400" dirty="0"/>
              <a:t>como a família </a:t>
            </a:r>
            <a:r>
              <a:rPr lang="pt-BR" sz="4400"/>
              <a:t>e </a:t>
            </a:r>
            <a:r>
              <a:rPr lang="pt-BR" sz="4400" smtClean="0"/>
              <a:t>“criança” </a:t>
            </a:r>
            <a:r>
              <a:rPr lang="pt-BR" sz="4400" dirty="0"/>
              <a:t>se relacionam no dia a </a:t>
            </a:r>
            <a:r>
              <a:rPr lang="pt-BR" sz="4400" dirty="0" smtClean="0"/>
              <a:t>dia</a:t>
            </a:r>
            <a:endParaRPr lang="pt-BR" sz="4400" dirty="0"/>
          </a:p>
        </p:txBody>
      </p:sp>
    </p:spTree>
    <p:extLst>
      <p:ext uri="{BB962C8B-B14F-4D97-AF65-F5344CB8AC3E}">
        <p14:creationId xmlns:p14="http://schemas.microsoft.com/office/powerpoint/2010/main" val="3747740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012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3770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MCSV-cad-1">
  <a:themeElements>
    <a:clrScheme name="Caderno 6 FMCSV">
      <a:dk1>
        <a:srgbClr val="DB6014"/>
      </a:dk1>
      <a:lt1>
        <a:sysClr val="window" lastClr="FFFFFF"/>
      </a:lt1>
      <a:dk2>
        <a:srgbClr val="DB6014"/>
      </a:dk2>
      <a:lt2>
        <a:srgbClr val="F6CB92"/>
      </a:lt2>
      <a:accent1>
        <a:srgbClr val="EB7025"/>
      </a:accent1>
      <a:accent2>
        <a:srgbClr val="B34F11"/>
      </a:accent2>
      <a:accent3>
        <a:srgbClr val="F3AC81"/>
      </a:accent3>
      <a:accent4>
        <a:srgbClr val="F6CB92"/>
      </a:accent4>
      <a:accent5>
        <a:srgbClr val="FF9900"/>
      </a:accent5>
      <a:accent6>
        <a:srgbClr val="FF6600"/>
      </a:accent6>
      <a:hlink>
        <a:srgbClr val="0000FF"/>
      </a:hlink>
      <a:folHlink>
        <a:srgbClr val="800080"/>
      </a:folHlink>
    </a:clrScheme>
    <a:fontScheme name="FMCSV">
      <a:majorFont>
        <a:latin typeface="Giltus T"/>
        <a:ea typeface=""/>
        <a:cs typeface=""/>
      </a:majorFont>
      <a:minorFont>
        <a:latin typeface="Giltus T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FMCSV-cad-1</Template>
  <TotalTime>251</TotalTime>
  <Words>664</Words>
  <Application>Microsoft Office PowerPoint</Application>
  <PresentationFormat>Apresentação na tela (4:3)</PresentationFormat>
  <Paragraphs>83</Paragraphs>
  <Slides>17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22" baseType="lpstr">
      <vt:lpstr>Arial</vt:lpstr>
      <vt:lpstr>Gill Sans Std</vt:lpstr>
      <vt:lpstr>Giltus T</vt:lpstr>
      <vt:lpstr>Giltus T (Corpo)</vt:lpstr>
      <vt:lpstr>FMCSV-cad-1</vt:lpstr>
      <vt:lpstr>Apresentação do PowerPoint</vt:lpstr>
      <vt:lpstr>Apresentação do PowerPoint</vt:lpstr>
      <vt:lpstr>Acompanhamento do desenvolvimento infantil –  instrumentos e estratégias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Uso de escalas para avaliação do DI </vt:lpstr>
      <vt:lpstr>Apresentação do PowerPoint</vt:lpstr>
      <vt:lpstr>Ficha de acompanhamento dos cuidados para a promoção da saúde da criança </vt:lpstr>
      <vt:lpstr>Ficha de acompanhamento dos cuidados para a promoção da saúde da criança </vt:lpstr>
      <vt:lpstr>Apresentação do PowerPoint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SilviaFA</dc:creator>
  <cp:lastModifiedBy>aula sala</cp:lastModifiedBy>
  <cp:revision>35</cp:revision>
  <dcterms:created xsi:type="dcterms:W3CDTF">2014-03-06T15:28:41Z</dcterms:created>
  <dcterms:modified xsi:type="dcterms:W3CDTF">2016-10-04T11:59:30Z</dcterms:modified>
</cp:coreProperties>
</file>