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30"/>
  </p:notesMasterIdLst>
  <p:sldIdLst>
    <p:sldId id="257" r:id="rId5"/>
    <p:sldId id="258" r:id="rId6"/>
    <p:sldId id="280" r:id="rId7"/>
    <p:sldId id="281" r:id="rId8"/>
    <p:sldId id="282" r:id="rId9"/>
    <p:sldId id="283" r:id="rId10"/>
    <p:sldId id="284" r:id="rId11"/>
    <p:sldId id="261" r:id="rId12"/>
    <p:sldId id="256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7" r:id="rId24"/>
    <p:sldId id="274" r:id="rId25"/>
    <p:sldId id="275" r:id="rId26"/>
    <p:sldId id="276" r:id="rId27"/>
    <p:sldId id="278" r:id="rId28"/>
    <p:sldId id="279" r:id="rId29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A0000"/>
    <a:srgbClr val="FFD9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>
        <p:scale>
          <a:sx n="76" d="100"/>
          <a:sy n="76" d="100"/>
        </p:scale>
        <p:origin x="-1206" y="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318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31BEAC-ABCD-43FA-B80C-D8A3009E2E78}" type="datetimeFigureOut">
              <a:rPr lang="pt-BR" smtClean="0"/>
              <a:pPr/>
              <a:t>14/06/2016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B8AB50-A3A4-4D8F-99D7-F5A9E8CEE5DA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324533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B8AB50-A3A4-4D8F-99D7-F5A9E8CEE5DA}" type="slidenum">
              <a:rPr lang="pt-BR" smtClean="0"/>
              <a:pPr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510513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B8AB50-A3A4-4D8F-99D7-F5A9E8CEE5DA}" type="slidenum">
              <a:rPr lang="pt-BR" smtClean="0"/>
              <a:pPr/>
              <a:t>16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10722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BE569-1EF7-4BC6-906E-73E32B4BD099}" type="datetimeFigureOut">
              <a:rPr lang="pt-BR" smtClean="0"/>
              <a:pPr/>
              <a:t>14/06/2016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A4517-9AAC-4C26-A33A-CC6784865E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96823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BE569-1EF7-4BC6-906E-73E32B4BD099}" type="datetimeFigureOut">
              <a:rPr lang="pt-BR" smtClean="0"/>
              <a:pPr/>
              <a:t>14/06/2016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A4517-9AAC-4C26-A33A-CC6784865E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581370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dirty="0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BE569-1EF7-4BC6-906E-73E32B4BD099}" type="datetimeFigureOut">
              <a:rPr lang="pt-BR" smtClean="0"/>
              <a:pPr/>
              <a:t>14/06/2016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A4517-9AAC-4C26-A33A-CC6784865E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739642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BE569-1EF7-4BC6-906E-73E32B4BD099}" type="datetimeFigureOut">
              <a:rPr lang="pt-BR" smtClean="0"/>
              <a:pPr/>
              <a:t>14/06/2016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A4517-9AAC-4C26-A33A-CC6784865E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253635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BE569-1EF7-4BC6-906E-73E32B4BD099}" type="datetimeFigureOut">
              <a:rPr lang="pt-BR" smtClean="0"/>
              <a:pPr/>
              <a:t>14/06/2016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A4517-9AAC-4C26-A33A-CC6784865E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17797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1330846"/>
            <a:ext cx="3008313" cy="95981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1330847"/>
            <a:ext cx="5111750" cy="483445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2492897"/>
            <a:ext cx="3008313" cy="367240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BE569-1EF7-4BC6-906E-73E32B4BD099}" type="datetimeFigureOut">
              <a:rPr lang="pt-BR" smtClean="0"/>
              <a:pPr/>
              <a:t>14/06/2016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A4517-9AAC-4C26-A33A-CC6784865E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503206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1556791"/>
            <a:ext cx="5486400" cy="317078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smtClean="0"/>
              <a:t>Clique no ícone para adicionar uma imagem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BE569-1EF7-4BC6-906E-73E32B4BD099}" type="datetimeFigureOut">
              <a:rPr lang="pt-BR" smtClean="0"/>
              <a:pPr/>
              <a:t>14/06/2016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A4517-9AAC-4C26-A33A-CC6784865E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757982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ângulo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/>
          <p:cNvSpPr/>
          <p:nvPr/>
        </p:nvSpPr>
        <p:spPr>
          <a:xfrm>
            <a:off x="0" y="6525344"/>
            <a:ext cx="9144000" cy="33265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5" name="Imagem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083" y="2016902"/>
            <a:ext cx="5404413" cy="2084101"/>
          </a:xfrm>
          <a:prstGeom prst="rect">
            <a:avLst/>
          </a:prstGeom>
        </p:spPr>
      </p:pic>
      <p:grpSp>
        <p:nvGrpSpPr>
          <p:cNvPr id="2" name="Grupo 1"/>
          <p:cNvGrpSpPr/>
          <p:nvPr/>
        </p:nvGrpSpPr>
        <p:grpSpPr>
          <a:xfrm>
            <a:off x="3995936" y="5164656"/>
            <a:ext cx="5065722" cy="1288531"/>
            <a:chOff x="3275856" y="4981496"/>
            <a:chExt cx="5785802" cy="1471692"/>
          </a:xfrm>
        </p:grpSpPr>
        <p:pic>
          <p:nvPicPr>
            <p:cNvPr id="17" name="Picture 3" descr="C:\Users\SilviaFA\Dropbox\0_Cecip\fmcsv\logotipos\estado-de-sao-paulo\SP_Logo SES 2011_5000px-01.png"/>
            <p:cNvPicPr>
              <a:picLocks noChangeAspect="1" noChangeArrowheads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86754" y="4981496"/>
              <a:ext cx="3574904" cy="14716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Picture 2" descr="C:\Users\SilviaFA\Dropbox\0_Cecip\fmcsv\logotipos\fmcsv\FMCSV TAGLINE PRIMEIRA INFÂNCIA-01.png"/>
            <p:cNvPicPr>
              <a:picLocks noChangeAspect="1" noChangeArrowheads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5856" y="5157192"/>
              <a:ext cx="2121639" cy="11169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8061332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/>
          <p:cNvPicPr>
            <a:picLocks noChangeAspect="1"/>
          </p:cNvPicPr>
          <p:nvPr userDrawn="1"/>
        </p:nvPicPr>
        <p:blipFill>
          <a:blip r:embed="rId2" cstate="print"/>
          <a:srcRect t="9806"/>
          <a:stretch>
            <a:fillRect/>
          </a:stretch>
        </p:blipFill>
        <p:spPr>
          <a:xfrm>
            <a:off x="0" y="-99392"/>
            <a:ext cx="9144000" cy="6185529"/>
          </a:xfrm>
          <a:prstGeom prst="rect">
            <a:avLst/>
          </a:prstGeom>
        </p:spPr>
      </p:pic>
      <p:sp>
        <p:nvSpPr>
          <p:cNvPr id="13" name="Retângulo 12"/>
          <p:cNvSpPr/>
          <p:nvPr/>
        </p:nvSpPr>
        <p:spPr>
          <a:xfrm>
            <a:off x="1043608" y="5047200"/>
            <a:ext cx="8100392" cy="1810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Retângulo 13"/>
          <p:cNvSpPr/>
          <p:nvPr/>
        </p:nvSpPr>
        <p:spPr>
          <a:xfrm>
            <a:off x="0" y="-99392"/>
            <a:ext cx="9144000" cy="46659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Retângulo 14"/>
          <p:cNvSpPr/>
          <p:nvPr/>
        </p:nvSpPr>
        <p:spPr>
          <a:xfrm>
            <a:off x="0" y="5047200"/>
            <a:ext cx="1533600" cy="1810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CaixaDeTexto 15"/>
          <p:cNvSpPr txBox="1"/>
          <p:nvPr/>
        </p:nvSpPr>
        <p:spPr>
          <a:xfrm>
            <a:off x="467544" y="4941168"/>
            <a:ext cx="792088" cy="19902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333" dirty="0" smtClean="0">
                <a:solidFill>
                  <a:schemeClr val="bg1"/>
                </a:solidFill>
                <a:latin typeface="Giltus T" pitchFamily="34" charset="0"/>
              </a:rPr>
              <a:t>4</a:t>
            </a:r>
            <a:endParaRPr lang="pt-BR" sz="12333" dirty="0">
              <a:solidFill>
                <a:schemeClr val="bg1"/>
              </a:solidFill>
              <a:latin typeface="Giltus T" pitchFamily="34" charset="0"/>
            </a:endParaRPr>
          </a:p>
        </p:txBody>
      </p:sp>
      <p:sp>
        <p:nvSpPr>
          <p:cNvPr id="17" name="CaixaDeTexto 16"/>
          <p:cNvSpPr txBox="1"/>
          <p:nvPr/>
        </p:nvSpPr>
        <p:spPr>
          <a:xfrm>
            <a:off x="179512" y="6093296"/>
            <a:ext cx="9361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 smtClean="0">
                <a:solidFill>
                  <a:schemeClr val="bg1"/>
                </a:solidFill>
                <a:latin typeface="Giltus T" pitchFamily="34" charset="0"/>
              </a:rPr>
              <a:t>caderno</a:t>
            </a:r>
            <a:endParaRPr lang="pt-BR" sz="1400" dirty="0">
              <a:solidFill>
                <a:schemeClr val="bg1"/>
              </a:solidFill>
              <a:latin typeface="Giltus T" pitchFamily="34" charset="0"/>
            </a:endParaRPr>
          </a:p>
        </p:txBody>
      </p:sp>
      <p:pic>
        <p:nvPicPr>
          <p:cNvPr id="18" name="Imagem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5508000"/>
            <a:ext cx="2654439" cy="1025659"/>
          </a:xfrm>
          <a:prstGeom prst="rect">
            <a:avLst/>
          </a:prstGeom>
        </p:spPr>
      </p:pic>
      <p:sp>
        <p:nvSpPr>
          <p:cNvPr id="19" name="CaixaDeTexto 18"/>
          <p:cNvSpPr txBox="1"/>
          <p:nvPr/>
        </p:nvSpPr>
        <p:spPr>
          <a:xfrm>
            <a:off x="1763688" y="5622339"/>
            <a:ext cx="42484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>
                <a:solidFill>
                  <a:schemeClr val="tx1"/>
                </a:solidFill>
                <a:latin typeface="Gill Sans Std" pitchFamily="34" charset="0"/>
              </a:rPr>
              <a:t>Formação em Educação</a:t>
            </a:r>
          </a:p>
          <a:p>
            <a:r>
              <a:rPr lang="pt-BR" sz="2400" b="1" dirty="0" smtClean="0">
                <a:solidFill>
                  <a:schemeClr val="tx1"/>
                </a:solidFill>
                <a:latin typeface="Gill Sans Std" pitchFamily="34" charset="0"/>
              </a:rPr>
              <a:t>Infantil: 0 a 3 anos</a:t>
            </a:r>
            <a:endParaRPr lang="pt-BR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6" name="Imagem 5" descr="marca-dagua.png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LineDrawing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563888" y="-475015"/>
            <a:ext cx="7376400" cy="7808030"/>
          </a:xfrm>
          <a:prstGeom prst="rect">
            <a:avLst/>
          </a:prstGeom>
        </p:spPr>
      </p:pic>
      <p:sp>
        <p:nvSpPr>
          <p:cNvPr id="9" name="Retângulo 8"/>
          <p:cNvSpPr/>
          <p:nvPr/>
        </p:nvSpPr>
        <p:spPr>
          <a:xfrm>
            <a:off x="36512" y="0"/>
            <a:ext cx="9144000" cy="6858000"/>
          </a:xfrm>
          <a:prstGeom prst="rect">
            <a:avLst/>
          </a:pr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857318"/>
            <a:ext cx="8229600" cy="11430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>
            <a:lvl1pPr>
              <a:defRPr sz="5000">
                <a:solidFill>
                  <a:schemeClr val="bg1"/>
                </a:solidFill>
                <a:latin typeface="Giltus T" panose="020B0500000000000000" pitchFamily="34" charset="0"/>
              </a:defRPr>
            </a:lvl1pPr>
          </a:lstStyle>
          <a:p>
            <a:r>
              <a:rPr lang="pt-BR" smtClean="0"/>
              <a:t>Clique para editar o título mestre</a:t>
            </a:r>
            <a:endParaRPr lang="pt-BR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6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tângulo 1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Retângulo 14"/>
          <p:cNvSpPr/>
          <p:nvPr/>
        </p:nvSpPr>
        <p:spPr>
          <a:xfrm>
            <a:off x="0" y="6525344"/>
            <a:ext cx="9144000" cy="33265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6" name="Imagem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2016902"/>
            <a:ext cx="5397287" cy="2084101"/>
          </a:xfrm>
          <a:prstGeom prst="rect">
            <a:avLst/>
          </a:prstGeom>
        </p:spPr>
      </p:pic>
      <p:grpSp>
        <p:nvGrpSpPr>
          <p:cNvPr id="2" name="Grupo 16"/>
          <p:cNvGrpSpPr/>
          <p:nvPr/>
        </p:nvGrpSpPr>
        <p:grpSpPr>
          <a:xfrm>
            <a:off x="3995936" y="5164656"/>
            <a:ext cx="5065722" cy="1288531"/>
            <a:chOff x="3275856" y="4981496"/>
            <a:chExt cx="5785802" cy="1471692"/>
          </a:xfrm>
        </p:grpSpPr>
        <p:pic>
          <p:nvPicPr>
            <p:cNvPr id="18" name="Picture 3" descr="C:\Users\SilviaFA\Dropbox\0_Cecip\fmcsv\logotipos\estado-de-sao-paulo\SP_Logo SES 2011_5000px-01.png"/>
            <p:cNvPicPr>
              <a:picLocks noChangeAspect="1" noChangeArrowheads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86754" y="4981496"/>
              <a:ext cx="3574904" cy="14716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" name="Picture 2" descr="C:\Users\SilviaFA\Dropbox\0_Cecip\fmcsv\logotipos\fmcsv\FMCSV TAGLINE PRIMEIRA INFÂNCIA-01.png"/>
            <p:cNvPicPr>
              <a:picLocks noChangeAspect="1" noChangeArrowheads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5856" y="5157192"/>
              <a:ext cx="2121639" cy="11169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7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3" name="Grupo 14"/>
          <p:cNvGrpSpPr/>
          <p:nvPr/>
        </p:nvGrpSpPr>
        <p:grpSpPr>
          <a:xfrm>
            <a:off x="467544" y="1196752"/>
            <a:ext cx="8208912" cy="5138753"/>
            <a:chOff x="395536" y="1195313"/>
            <a:chExt cx="8399440" cy="5258023"/>
          </a:xfrm>
        </p:grpSpPr>
        <p:sp>
          <p:nvSpPr>
            <p:cNvPr id="11" name="CaixaDeTexto 10"/>
            <p:cNvSpPr txBox="1"/>
            <p:nvPr userDrawn="1"/>
          </p:nvSpPr>
          <p:spPr>
            <a:xfrm>
              <a:off x="4422878" y="1195313"/>
              <a:ext cx="129614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pt-BR" sz="1600" dirty="0" smtClean="0">
                  <a:solidFill>
                    <a:schemeClr val="tx1"/>
                  </a:solidFill>
                  <a:latin typeface="Giltus T" pitchFamily="34" charset="0"/>
                </a:rPr>
                <a:t>PARCERIA:</a:t>
              </a:r>
              <a:endParaRPr lang="pt-BR" sz="1600" dirty="0">
                <a:solidFill>
                  <a:schemeClr val="tx1"/>
                </a:solidFill>
                <a:latin typeface="Giltus T" pitchFamily="34" charset="0"/>
              </a:endParaRPr>
            </a:p>
          </p:txBody>
        </p:sp>
        <p:pic>
          <p:nvPicPr>
            <p:cNvPr id="2" name="Imagem 1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1600" y="1843385"/>
              <a:ext cx="3240360" cy="1249578"/>
            </a:xfrm>
            <a:prstGeom prst="rect">
              <a:avLst/>
            </a:prstGeom>
          </p:spPr>
        </p:pic>
        <p:pic>
          <p:nvPicPr>
            <p:cNvPr id="1026" name="Picture 2" descr="C:\Users\SilviaFA\Dropbox\0_Cecip\fmcsv\logotipos\fmcsv\FMCSV TAGLINE PRIMEIRA INFÂNCIA-01.png"/>
            <p:cNvPicPr>
              <a:picLocks noChangeAspect="1" noChangeArrowheads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56544" y="1458084"/>
              <a:ext cx="3215856" cy="169302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7" name="Picture 3" descr="C:\Users\SilviaFA\Dropbox\0_Cecip\fmcsv\logotipos\estado-de-sao-paulo\SP_Logo SES 2011_5000px-01.png"/>
            <p:cNvPicPr>
              <a:picLocks noChangeAspect="1" noChangeArrowheads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536" y="2995513"/>
              <a:ext cx="8399440" cy="34578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5019618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microsoft.com/office/2007/relationships/hdphoto" Target="../media/hdphoto1.wdp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1340045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2708920"/>
            <a:ext cx="8229600" cy="34172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FBE569-1EF7-4BC6-906E-73E32B4BD099}" type="datetimeFigureOut">
              <a:rPr lang="pt-BR" smtClean="0"/>
              <a:pPr/>
              <a:t>14/06/2016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6A4517-9AAC-4C26-A33A-CC6784865E34}" type="slidenum">
              <a:rPr lang="pt-BR" smtClean="0"/>
              <a:pPr/>
              <a:t>‹nº›</a:t>
            </a:fld>
            <a:endParaRPr lang="pt-BR"/>
          </a:p>
        </p:txBody>
      </p:sp>
      <p:pic>
        <p:nvPicPr>
          <p:cNvPr id="7" name="Imagem 6" descr="marca-dagua-2.png"/>
          <p:cNvPicPr>
            <a:picLocks noChangeAspect="1"/>
          </p:cNvPicPr>
          <p:nvPr userDrawn="1"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artisticLineDrawing trans="8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07904" y="188640"/>
            <a:ext cx="6478888" cy="6858000"/>
          </a:xfrm>
          <a:prstGeom prst="rect">
            <a:avLst/>
          </a:prstGeom>
        </p:spPr>
      </p:pic>
      <p:sp>
        <p:nvSpPr>
          <p:cNvPr id="8" name="Retângulo 7"/>
          <p:cNvSpPr/>
          <p:nvPr userDrawn="1"/>
        </p:nvSpPr>
        <p:spPr>
          <a:xfrm>
            <a:off x="1187624" y="0"/>
            <a:ext cx="7956376" cy="10728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/>
          <p:cNvSpPr/>
          <p:nvPr userDrawn="1"/>
        </p:nvSpPr>
        <p:spPr>
          <a:xfrm>
            <a:off x="0" y="0"/>
            <a:ext cx="1332000" cy="1072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/>
          <p:cNvSpPr/>
          <p:nvPr userDrawn="1"/>
        </p:nvSpPr>
        <p:spPr>
          <a:xfrm>
            <a:off x="0" y="6525344"/>
            <a:ext cx="9144000" cy="33265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CaixaDeTexto 10"/>
          <p:cNvSpPr txBox="1"/>
          <p:nvPr userDrawn="1"/>
        </p:nvSpPr>
        <p:spPr>
          <a:xfrm>
            <a:off x="1475656" y="364594"/>
            <a:ext cx="52565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 smtClean="0">
                <a:solidFill>
                  <a:schemeClr val="tx1"/>
                </a:solidFill>
                <a:latin typeface="Gill Sans Std" pitchFamily="34" charset="0"/>
              </a:rPr>
              <a:t>Formação em Educação Infantil: 0 a 3 anos</a:t>
            </a:r>
            <a:endParaRPr lang="pt-BR" sz="2000" dirty="0">
              <a:solidFill>
                <a:schemeClr val="tx1"/>
              </a:solidFill>
            </a:endParaRPr>
          </a:p>
        </p:txBody>
      </p:sp>
      <p:sp>
        <p:nvSpPr>
          <p:cNvPr id="12" name="CaixaDeTexto 11"/>
          <p:cNvSpPr txBox="1"/>
          <p:nvPr userDrawn="1"/>
        </p:nvSpPr>
        <p:spPr>
          <a:xfrm>
            <a:off x="467544" y="-243408"/>
            <a:ext cx="79208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9600" dirty="0" smtClean="0">
                <a:solidFill>
                  <a:schemeClr val="bg1"/>
                </a:solidFill>
                <a:latin typeface="Giltus T" pitchFamily="34" charset="0"/>
              </a:rPr>
              <a:t>4</a:t>
            </a:r>
            <a:endParaRPr lang="pt-BR" sz="9600" dirty="0">
              <a:solidFill>
                <a:schemeClr val="bg1"/>
              </a:solidFill>
              <a:latin typeface="Giltus T" pitchFamily="34" charset="0"/>
            </a:endParaRPr>
          </a:p>
        </p:txBody>
      </p:sp>
      <p:sp>
        <p:nvSpPr>
          <p:cNvPr id="13" name="CaixaDeTexto 12"/>
          <p:cNvSpPr txBox="1"/>
          <p:nvPr userDrawn="1"/>
        </p:nvSpPr>
        <p:spPr>
          <a:xfrm>
            <a:off x="179512" y="631721"/>
            <a:ext cx="9361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 smtClean="0">
                <a:solidFill>
                  <a:schemeClr val="bg1"/>
                </a:solidFill>
                <a:latin typeface="Giltus T" pitchFamily="34" charset="0"/>
              </a:rPr>
              <a:t>caderno</a:t>
            </a:r>
            <a:endParaRPr lang="pt-BR" sz="1200" dirty="0">
              <a:solidFill>
                <a:schemeClr val="bg1"/>
              </a:solidFill>
              <a:latin typeface="Giltus T" pitchFamily="34" charset="0"/>
            </a:endParaRPr>
          </a:p>
        </p:txBody>
      </p:sp>
      <p:pic>
        <p:nvPicPr>
          <p:cNvPr id="14" name="Imagem 13"/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7348" y="243101"/>
            <a:ext cx="1722644" cy="665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08011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2" r:id="rId8"/>
    <p:sldLayoutId id="2147483673" r:id="rId9"/>
    <p:sldLayoutId id="2147483674" r:id="rId10"/>
    <p:sldLayoutId id="2147483675" r:id="rId11"/>
    <p:sldLayoutId id="2147483676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65315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60926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ERRATA 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Pag. 11  item 7</a:t>
            </a:r>
          </a:p>
          <a:p>
            <a:pPr marL="0" indent="0">
              <a:buNone/>
            </a:pPr>
            <a:r>
              <a:rPr lang="pt-BR" dirty="0" smtClean="0"/>
              <a:t>Valorizar a brincadeira como principal forma de </a:t>
            </a:r>
            <a:r>
              <a:rPr lang="pt-BR" b="1" u="sng" dirty="0" smtClean="0">
                <a:solidFill>
                  <a:srgbClr val="FF0000"/>
                </a:solidFill>
              </a:rPr>
              <a:t>expressão</a:t>
            </a:r>
            <a:r>
              <a:rPr lang="pt-BR" dirty="0" smtClean="0"/>
              <a:t> da criança na Primeiríssima Infância.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532899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ERRATA 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Pag. 14 segundo item</a:t>
            </a:r>
          </a:p>
          <a:p>
            <a:pPr marL="0" indent="0">
              <a:buNone/>
            </a:pPr>
            <a:r>
              <a:rPr lang="pt-BR" dirty="0" smtClean="0"/>
              <a:t>Organizam (</a:t>
            </a:r>
            <a:r>
              <a:rPr lang="pt-BR" dirty="0" smtClean="0">
                <a:solidFill>
                  <a:srgbClr val="FF0000"/>
                </a:solidFill>
              </a:rPr>
              <a:t>excluir espaços</a:t>
            </a:r>
            <a:r>
              <a:rPr lang="pt-BR" dirty="0" smtClean="0"/>
              <a:t>) ambientes que favorecem a aprendizagem</a:t>
            </a:r>
            <a:r>
              <a:rPr lang="pt-BR" strike="sngStrike" dirty="0" smtClean="0"/>
              <a:t> e o desenvolvimento das crianças....</a:t>
            </a:r>
            <a:endParaRPr lang="pt-BR" strike="sngStrike" dirty="0"/>
          </a:p>
        </p:txBody>
      </p:sp>
    </p:spTree>
    <p:extLst>
      <p:ext uri="{BB962C8B-B14F-4D97-AF65-F5344CB8AC3E}">
        <p14:creationId xmlns:p14="http://schemas.microsoft.com/office/powerpoint/2010/main" val="935527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ERRATA 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Pag. 20 no primeiro parágrafo linha 10 onde se lê estimulação mais individualizada...trocar para </a:t>
            </a:r>
            <a:r>
              <a:rPr lang="pt-BR" dirty="0" smtClean="0">
                <a:solidFill>
                  <a:srgbClr val="FF0000"/>
                </a:solidFill>
              </a:rPr>
              <a:t>atenção </a:t>
            </a:r>
            <a:r>
              <a:rPr lang="pt-BR" dirty="0" smtClean="0">
                <a:solidFill>
                  <a:schemeClr val="accent3">
                    <a:lumMod val="50000"/>
                  </a:schemeClr>
                </a:solidFill>
              </a:rPr>
              <a:t>mais individualizada..</a:t>
            </a:r>
            <a:endParaRPr lang="pt-BR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577606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ERRATA 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t-BR" dirty="0" smtClean="0"/>
              <a:t>Pag.28 na linha 5 onde se lê vivências felizes (</a:t>
            </a:r>
            <a:r>
              <a:rPr lang="pt-BR" dirty="0" smtClean="0">
                <a:solidFill>
                  <a:srgbClr val="FF0000"/>
                </a:solidFill>
              </a:rPr>
              <a:t>excluir felizes</a:t>
            </a:r>
            <a:r>
              <a:rPr lang="pt-BR" dirty="0" smtClean="0"/>
              <a:t>.</a:t>
            </a:r>
          </a:p>
          <a:p>
            <a:pPr marL="0" indent="0">
              <a:buNone/>
            </a:pPr>
            <a:r>
              <a:rPr lang="pt-BR" dirty="0" smtClean="0"/>
              <a:t>Pag. 32 </a:t>
            </a:r>
            <a:r>
              <a:rPr lang="pt-BR" dirty="0" smtClean="0">
                <a:solidFill>
                  <a:srgbClr val="FF0000"/>
                </a:solidFill>
              </a:rPr>
              <a:t>excluir a palavra feliz </a:t>
            </a:r>
            <a:r>
              <a:rPr lang="pt-BR" dirty="0" smtClean="0">
                <a:solidFill>
                  <a:schemeClr val="accent2">
                    <a:lumMod val="50000"/>
                  </a:schemeClr>
                </a:solidFill>
              </a:rPr>
              <a:t>das linhas 12 e 16.</a:t>
            </a:r>
          </a:p>
          <a:p>
            <a:pPr marL="0" indent="0">
              <a:buNone/>
            </a:pPr>
            <a:r>
              <a:rPr lang="pt-BR" dirty="0" smtClean="0">
                <a:solidFill>
                  <a:srgbClr val="0070C0"/>
                </a:solidFill>
              </a:rPr>
              <a:t>OBS</a:t>
            </a:r>
            <a:r>
              <a:rPr lang="pt-BR" dirty="0" smtClean="0">
                <a:solidFill>
                  <a:schemeClr val="accent2">
                    <a:lumMod val="50000"/>
                  </a:schemeClr>
                </a:solidFill>
              </a:rPr>
              <a:t>: a proposta é relembrar momentos da infância e estes podem ser felizes ou infelizes</a:t>
            </a:r>
            <a:endParaRPr lang="pt-BR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68123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ERRATA 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pt-BR" dirty="0" err="1" smtClean="0"/>
              <a:t>Pags</a:t>
            </a:r>
            <a:r>
              <a:rPr lang="pt-BR" dirty="0" smtClean="0"/>
              <a:t>. 33 e 34 no quadro de atividades excluir a  palavra  FECHO e inserir </a:t>
            </a:r>
            <a:r>
              <a:rPr lang="pt-BR" dirty="0" smtClean="0">
                <a:solidFill>
                  <a:srgbClr val="FF0000"/>
                </a:solidFill>
              </a:rPr>
              <a:t>Síntese realizada pelo formador</a:t>
            </a:r>
          </a:p>
          <a:p>
            <a:pPr marL="0" indent="0">
              <a:buNone/>
            </a:pPr>
            <a:r>
              <a:rPr lang="pt-BR" dirty="0" err="1" smtClean="0">
                <a:solidFill>
                  <a:schemeClr val="accent2">
                    <a:lumMod val="50000"/>
                  </a:schemeClr>
                </a:solidFill>
              </a:rPr>
              <a:t>Pag</a:t>
            </a:r>
            <a:r>
              <a:rPr lang="pt-BR" dirty="0" smtClean="0">
                <a:solidFill>
                  <a:schemeClr val="accent2">
                    <a:lumMod val="50000"/>
                  </a:schemeClr>
                </a:solidFill>
              </a:rPr>
              <a:t> 41  item 5 repetição da pag. 40 </a:t>
            </a:r>
            <a:r>
              <a:rPr lang="pt-BR" dirty="0" smtClean="0">
                <a:solidFill>
                  <a:srgbClr val="FF0000"/>
                </a:solidFill>
              </a:rPr>
              <a:t>excluir</a:t>
            </a:r>
          </a:p>
          <a:p>
            <a:pPr marL="0" indent="0">
              <a:buNone/>
            </a:pPr>
            <a:r>
              <a:rPr lang="pt-BR" dirty="0" smtClean="0"/>
              <a:t>Pag.40 coluna da esquerda item 2 trocar pelo título do item 5 </a:t>
            </a:r>
            <a:r>
              <a:rPr lang="pt-BR" dirty="0" err="1" smtClean="0"/>
              <a:t>pag</a:t>
            </a:r>
            <a:r>
              <a:rPr lang="pt-BR" dirty="0" smtClean="0"/>
              <a:t> 41 Vivenciando o modo como as crianças aprendem</a:t>
            </a:r>
          </a:p>
        </p:txBody>
      </p:sp>
    </p:spTree>
    <p:extLst>
      <p:ext uri="{BB962C8B-B14F-4D97-AF65-F5344CB8AC3E}">
        <p14:creationId xmlns:p14="http://schemas.microsoft.com/office/powerpoint/2010/main" val="16550481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91072" y="2204864"/>
            <a:ext cx="8352928" cy="1939470"/>
          </a:xfrm>
        </p:spPr>
        <p:txBody>
          <a:bodyPr/>
          <a:lstStyle/>
          <a:p>
            <a:pPr algn="l"/>
            <a:r>
              <a:rPr lang="pt-BR" b="1" dirty="0" smtClean="0">
                <a:latin typeface="Giltus T (Corpo)"/>
              </a:rPr>
              <a:t>A história da </a:t>
            </a:r>
            <a:br>
              <a:rPr lang="pt-BR" b="1" dirty="0" smtClean="0">
                <a:latin typeface="Giltus T (Corpo)"/>
              </a:rPr>
            </a:br>
            <a:r>
              <a:rPr lang="pt-BR" b="1" dirty="0" smtClean="0">
                <a:latin typeface="Giltus T (Corpo)"/>
              </a:rPr>
              <a:t>Educação </a:t>
            </a:r>
            <a:r>
              <a:rPr lang="pt-BR" b="1" dirty="0">
                <a:latin typeface="Giltus T (Corpo)"/>
              </a:rPr>
              <a:t>I</a:t>
            </a:r>
            <a:r>
              <a:rPr lang="pt-BR" b="1" dirty="0" smtClean="0">
                <a:latin typeface="Giltus T (Corpo)"/>
              </a:rPr>
              <a:t>nfantil </a:t>
            </a:r>
            <a:br>
              <a:rPr lang="pt-BR" b="1" dirty="0" smtClean="0">
                <a:latin typeface="Giltus T (Corpo)"/>
              </a:rPr>
            </a:br>
            <a:r>
              <a:rPr lang="pt-BR" b="1" dirty="0" smtClean="0">
                <a:latin typeface="Giltus T (Corpo)"/>
              </a:rPr>
              <a:t>brasileira </a:t>
            </a:r>
            <a:br>
              <a:rPr lang="pt-BR" b="1" dirty="0" smtClean="0">
                <a:latin typeface="Giltus T (Corpo)"/>
              </a:rPr>
            </a:br>
            <a:r>
              <a:rPr lang="pt-BR" b="1" dirty="0" smtClean="0">
                <a:latin typeface="Giltus T (Corpo)"/>
              </a:rPr>
              <a:t>no século XX   </a:t>
            </a:r>
            <a:endParaRPr lang="pt-BR" dirty="0">
              <a:latin typeface="Giltus T (Corpo)"/>
            </a:endParaRPr>
          </a:p>
        </p:txBody>
      </p:sp>
    </p:spTree>
    <p:extLst>
      <p:ext uri="{BB962C8B-B14F-4D97-AF65-F5344CB8AC3E}">
        <p14:creationId xmlns:p14="http://schemas.microsoft.com/office/powerpoint/2010/main" val="1753125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>
          <a:xfrm>
            <a:off x="806896" y="1628800"/>
            <a:ext cx="8229600" cy="4320480"/>
          </a:xfrm>
        </p:spPr>
        <p:txBody>
          <a:bodyPr>
            <a:normAutofit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pt-BR" b="1" dirty="0"/>
              <a:t>Origem das instituições de Educação </a:t>
            </a:r>
            <a:r>
              <a:rPr lang="pt-BR" b="1" dirty="0" smtClean="0"/>
              <a:t>Infantil</a:t>
            </a:r>
          </a:p>
          <a:p>
            <a:pPr marL="0" indent="0">
              <a:spcAft>
                <a:spcPts val="600"/>
              </a:spcAft>
              <a:buNone/>
            </a:pPr>
            <a:endParaRPr lang="pt-BR" sz="1500" b="1" dirty="0"/>
          </a:p>
          <a:p>
            <a:pPr>
              <a:spcAft>
                <a:spcPts val="600"/>
              </a:spcAft>
            </a:pPr>
            <a:r>
              <a:rPr lang="pt-BR" sz="2400" dirty="0"/>
              <a:t>O atendimento à criança pequena fundamenta-se em concepções diferentes sobre a finalidade social das diferentes instituições</a:t>
            </a:r>
          </a:p>
          <a:p>
            <a:pPr>
              <a:spcAft>
                <a:spcPts val="600"/>
              </a:spcAft>
            </a:pPr>
            <a:r>
              <a:rPr lang="pt-BR" sz="2400" dirty="0"/>
              <a:t>Creches</a:t>
            </a:r>
          </a:p>
          <a:p>
            <a:pPr>
              <a:spcAft>
                <a:spcPts val="600"/>
              </a:spcAft>
            </a:pPr>
            <a:r>
              <a:rPr lang="pt-BR" sz="2400" dirty="0"/>
              <a:t>Jardins de infância</a:t>
            </a:r>
          </a:p>
          <a:p>
            <a:pPr>
              <a:spcAft>
                <a:spcPts val="600"/>
              </a:spcAft>
            </a:pPr>
            <a:r>
              <a:rPr lang="pt-BR" sz="2400" dirty="0"/>
              <a:t>Parques Infantis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25407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5576" y="1556792"/>
            <a:ext cx="8229600" cy="422920"/>
          </a:xfrm>
        </p:spPr>
        <p:txBody>
          <a:bodyPr>
            <a:noAutofit/>
          </a:bodyPr>
          <a:lstStyle/>
          <a:p>
            <a:pPr algn="l"/>
            <a:r>
              <a:rPr lang="pt-BR" sz="3600" b="1" dirty="0" smtClean="0"/>
              <a:t>Creches em 1899</a:t>
            </a:r>
            <a:endParaRPr lang="pt-BR" sz="3600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755576" y="2316013"/>
            <a:ext cx="8229600" cy="3417243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pt-BR" sz="2400" dirty="0"/>
              <a:t>Voltadas para o atendimento da mãe que necessita trabalhar</a:t>
            </a:r>
          </a:p>
          <a:p>
            <a:pPr>
              <a:spcAft>
                <a:spcPts val="600"/>
              </a:spcAft>
            </a:pPr>
            <a:r>
              <a:rPr lang="pt-BR" sz="2400" dirty="0"/>
              <a:t>Caráter de assistência, proteção</a:t>
            </a:r>
          </a:p>
          <a:p>
            <a:pPr>
              <a:spcAft>
                <a:spcPts val="600"/>
              </a:spcAft>
            </a:pPr>
            <a:r>
              <a:rPr lang="pt-BR" sz="2400" dirty="0"/>
              <a:t>Responsabilidade de entidades filantrópicas, religiosas ou laicas, ou de empresas empregadoras</a:t>
            </a:r>
          </a:p>
          <a:p>
            <a:pPr>
              <a:spcAft>
                <a:spcPts val="600"/>
              </a:spcAft>
            </a:pPr>
            <a:r>
              <a:rPr lang="pt-BR" sz="2400" dirty="0"/>
              <a:t>Atendimento às crianças mais novas</a:t>
            </a:r>
          </a:p>
        </p:txBody>
      </p:sp>
    </p:spTree>
    <p:extLst>
      <p:ext uri="{BB962C8B-B14F-4D97-AF65-F5344CB8AC3E}">
        <p14:creationId xmlns:p14="http://schemas.microsoft.com/office/powerpoint/2010/main" val="1709340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5576" y="1494635"/>
            <a:ext cx="8229600" cy="566213"/>
          </a:xfrm>
        </p:spPr>
        <p:txBody>
          <a:bodyPr>
            <a:noAutofit/>
          </a:bodyPr>
          <a:lstStyle/>
          <a:p>
            <a:pPr algn="l"/>
            <a:r>
              <a:rPr lang="pt-BR" sz="3600" b="1" dirty="0" smtClean="0"/>
              <a:t>Jardins de infância em 1875</a:t>
            </a:r>
            <a:endParaRPr lang="pt-BR" sz="3600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755576" y="2316013"/>
            <a:ext cx="8229600" cy="3417243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pt-BR" sz="2400" dirty="0"/>
              <a:t>Voltados para o atendimento de crianças de famílias ricas</a:t>
            </a:r>
          </a:p>
          <a:p>
            <a:pPr>
              <a:spcAft>
                <a:spcPts val="600"/>
              </a:spcAft>
            </a:pPr>
            <a:r>
              <a:rPr lang="pt-BR" sz="2400" dirty="0"/>
              <a:t>Visavam desenvolver bons hábitos e atitudes</a:t>
            </a:r>
          </a:p>
          <a:p>
            <a:pPr>
              <a:spcAft>
                <a:spcPts val="600"/>
              </a:spcAft>
            </a:pPr>
            <a:r>
              <a:rPr lang="pt-BR" sz="2400" dirty="0" smtClean="0"/>
              <a:t>Atendiam </a:t>
            </a:r>
            <a:r>
              <a:rPr lang="pt-BR" sz="2400" dirty="0"/>
              <a:t>crianças de 3 a 6 anos</a:t>
            </a:r>
          </a:p>
        </p:txBody>
      </p:sp>
    </p:spTree>
    <p:extLst>
      <p:ext uri="{BB962C8B-B14F-4D97-AF65-F5344CB8AC3E}">
        <p14:creationId xmlns:p14="http://schemas.microsoft.com/office/powerpoint/2010/main" val="2209515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5576" y="1484784"/>
            <a:ext cx="8229600" cy="504779"/>
          </a:xfrm>
        </p:spPr>
        <p:txBody>
          <a:bodyPr>
            <a:noAutofit/>
          </a:bodyPr>
          <a:lstStyle/>
          <a:p>
            <a:pPr algn="l"/>
            <a:r>
              <a:rPr lang="pt-BR" sz="3600" b="1" dirty="0" smtClean="0"/>
              <a:t>Parques infantis em 1935</a:t>
            </a:r>
            <a:endParaRPr lang="pt-BR" sz="3600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756725" y="2316013"/>
            <a:ext cx="8229600" cy="3417243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pt-BR" sz="2400" dirty="0"/>
              <a:t>Criados em bairros operários, voltados para o atendimento </a:t>
            </a:r>
            <a:r>
              <a:rPr lang="pt-BR" sz="2400" dirty="0" smtClean="0"/>
              <a:t>das </a:t>
            </a:r>
            <a:r>
              <a:rPr lang="pt-BR" sz="2400" dirty="0"/>
              <a:t>crianças filhas de trabalhadores</a:t>
            </a:r>
          </a:p>
          <a:p>
            <a:pPr>
              <a:spcAft>
                <a:spcPts val="600"/>
              </a:spcAft>
            </a:pPr>
            <a:r>
              <a:rPr lang="pt-BR" sz="2400" dirty="0"/>
              <a:t>Influência dos educadores do Movimento da Escola Nova – preocupação com o desenvolvimento integral e natural do ser humano em cada uma das etapas de seu desenvolvimento</a:t>
            </a:r>
          </a:p>
          <a:p>
            <a:pPr>
              <a:spcAft>
                <a:spcPts val="600"/>
              </a:spcAft>
            </a:pPr>
            <a:r>
              <a:rPr lang="pt-BR" sz="2400" dirty="0"/>
              <a:t>Extraescolar. Atendiam crianças pré-escolares e de 7 a 12 anos</a:t>
            </a:r>
          </a:p>
        </p:txBody>
      </p:sp>
    </p:spTree>
    <p:extLst>
      <p:ext uri="{BB962C8B-B14F-4D97-AF65-F5344CB8AC3E}">
        <p14:creationId xmlns:p14="http://schemas.microsoft.com/office/powerpoint/2010/main" val="4018803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5576" y="1484784"/>
            <a:ext cx="8229600" cy="504779"/>
          </a:xfrm>
        </p:spPr>
        <p:txBody>
          <a:bodyPr>
            <a:noAutofit/>
          </a:bodyPr>
          <a:lstStyle/>
          <a:p>
            <a:pPr algn="l"/>
            <a:r>
              <a:rPr lang="pt-BR" sz="3200" b="1" dirty="0" smtClean="0"/>
              <a:t>Parques infantis</a:t>
            </a:r>
            <a:endParaRPr lang="pt-BR" sz="3200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755576" y="2027981"/>
            <a:ext cx="8229600" cy="3417243"/>
          </a:xfrm>
        </p:spPr>
        <p:txBody>
          <a:bodyPr>
            <a:normAutofit fontScale="92500"/>
          </a:bodyPr>
          <a:lstStyle/>
          <a:p>
            <a:pPr>
              <a:spcAft>
                <a:spcPts val="600"/>
              </a:spcAft>
            </a:pPr>
            <a:r>
              <a:rPr lang="pt-BR" sz="2400" dirty="0"/>
              <a:t>Serviço de assistência à infância, que envolvia educação </a:t>
            </a:r>
            <a:r>
              <a:rPr lang="pt-BR" sz="2400" dirty="0" smtClean="0"/>
              <a:t/>
            </a:r>
            <a:br>
              <a:rPr lang="pt-BR" sz="2400" dirty="0" smtClean="0"/>
            </a:br>
            <a:r>
              <a:rPr lang="pt-BR" sz="2400" dirty="0" smtClean="0"/>
              <a:t>e </a:t>
            </a:r>
            <a:r>
              <a:rPr lang="pt-BR" sz="2400" dirty="0"/>
              <a:t>saúde (nutrir, educar e recrear)</a:t>
            </a:r>
          </a:p>
          <a:p>
            <a:pPr marL="0" indent="0">
              <a:spcAft>
                <a:spcPts val="600"/>
              </a:spcAft>
              <a:buNone/>
            </a:pPr>
            <a:endParaRPr lang="pt-BR" sz="2400" b="1" dirty="0" smtClean="0"/>
          </a:p>
          <a:p>
            <a:pPr marL="0" indent="0">
              <a:spcAft>
                <a:spcPts val="600"/>
              </a:spcAft>
              <a:buNone/>
            </a:pPr>
            <a:r>
              <a:rPr lang="pt-BR" b="1" dirty="0" smtClean="0"/>
              <a:t>Década </a:t>
            </a:r>
            <a:r>
              <a:rPr lang="pt-BR" b="1" dirty="0"/>
              <a:t>de </a:t>
            </a:r>
            <a:r>
              <a:rPr lang="pt-BR" b="1" dirty="0" smtClean="0"/>
              <a:t>1970 </a:t>
            </a:r>
            <a:endParaRPr lang="pt-BR" b="1" dirty="0"/>
          </a:p>
          <a:p>
            <a:pPr>
              <a:spcAft>
                <a:spcPts val="600"/>
              </a:spcAft>
            </a:pPr>
            <a:r>
              <a:rPr lang="pt-BR" sz="2400" dirty="0"/>
              <a:t>Recurso para eliminar deficiências nutricionais e</a:t>
            </a:r>
            <a:r>
              <a:rPr lang="pt-BR" sz="2400" b="1" dirty="0"/>
              <a:t> </a:t>
            </a:r>
            <a:r>
              <a:rPr lang="pt-BR" sz="2400" dirty="0"/>
              <a:t>o fracasso escolar</a:t>
            </a:r>
          </a:p>
          <a:p>
            <a:pPr>
              <a:spcAft>
                <a:spcPts val="600"/>
              </a:spcAft>
            </a:pPr>
            <a:r>
              <a:rPr lang="pt-BR" sz="2400" dirty="0"/>
              <a:t>Escolas Municipais de Educação Infantil (4 a 6 anos)</a:t>
            </a:r>
          </a:p>
        </p:txBody>
      </p:sp>
    </p:spTree>
    <p:extLst>
      <p:ext uri="{BB962C8B-B14F-4D97-AF65-F5344CB8AC3E}">
        <p14:creationId xmlns:p14="http://schemas.microsoft.com/office/powerpoint/2010/main" val="3163220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>
          <a:xfrm>
            <a:off x="755576" y="1268760"/>
            <a:ext cx="7920880" cy="4680520"/>
          </a:xfrm>
        </p:spPr>
        <p:txBody>
          <a:bodyPr>
            <a:normAutofit lnSpcReduction="10000"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pt-BR" b="1" dirty="0"/>
              <a:t>Integração dos diferentes programas </a:t>
            </a:r>
            <a:r>
              <a:rPr lang="pt-BR" b="1" dirty="0" smtClean="0"/>
              <a:t/>
            </a:r>
            <a:br>
              <a:rPr lang="pt-BR" b="1" dirty="0" smtClean="0"/>
            </a:br>
            <a:r>
              <a:rPr lang="pt-BR" b="1" dirty="0" smtClean="0"/>
              <a:t>em </a:t>
            </a:r>
            <a:r>
              <a:rPr lang="pt-BR" b="1" dirty="0"/>
              <a:t>um mesmo sistema </a:t>
            </a:r>
            <a:r>
              <a:rPr lang="pt-BR" b="1" dirty="0" smtClean="0"/>
              <a:t>educacional</a:t>
            </a:r>
          </a:p>
          <a:p>
            <a:pPr marL="0" indent="0">
              <a:spcAft>
                <a:spcPts val="600"/>
              </a:spcAft>
              <a:buNone/>
            </a:pPr>
            <a:endParaRPr lang="pt-BR" sz="1500" dirty="0" smtClean="0"/>
          </a:p>
          <a:p>
            <a:pPr marL="0" indent="0">
              <a:spcAft>
                <a:spcPts val="600"/>
              </a:spcAft>
              <a:buNone/>
            </a:pPr>
            <a:r>
              <a:rPr lang="pt-BR" sz="2400" dirty="0" smtClean="0"/>
              <a:t>Constituição </a:t>
            </a:r>
            <a:r>
              <a:rPr lang="pt-BR" sz="2400" dirty="0"/>
              <a:t>de </a:t>
            </a:r>
            <a:r>
              <a:rPr lang="pt-BR" sz="2400" dirty="0" smtClean="0"/>
              <a:t>1988</a:t>
            </a:r>
            <a:endParaRPr lang="pt-BR" sz="2400" dirty="0"/>
          </a:p>
          <a:p>
            <a:pPr marL="0" indent="0">
              <a:spcAft>
                <a:spcPts val="600"/>
              </a:spcAft>
              <a:buNone/>
            </a:pPr>
            <a:r>
              <a:rPr lang="pt-BR" sz="2400" dirty="0" smtClean="0"/>
              <a:t>Capítulo </a:t>
            </a:r>
            <a:r>
              <a:rPr lang="pt-BR" sz="2400" dirty="0"/>
              <a:t>III - DA EDUCAÇÃO, DA CULTURA </a:t>
            </a:r>
            <a:r>
              <a:rPr lang="pt-BR" sz="2400" dirty="0" smtClean="0"/>
              <a:t/>
            </a:r>
            <a:br>
              <a:rPr lang="pt-BR" sz="2400" dirty="0" smtClean="0"/>
            </a:br>
            <a:r>
              <a:rPr lang="pt-BR" sz="2400" dirty="0" smtClean="0"/>
              <a:t>E DO DESPORTE:</a:t>
            </a:r>
          </a:p>
          <a:p>
            <a:pPr marL="400050" lvl="1" indent="0">
              <a:spcAft>
                <a:spcPts val="600"/>
              </a:spcAft>
              <a:buNone/>
            </a:pPr>
            <a:r>
              <a:rPr lang="pt-BR" sz="2000" dirty="0"/>
              <a:t>O dever do Estado com a educação será efetivado mediante </a:t>
            </a: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>a </a:t>
            </a:r>
            <a:r>
              <a:rPr lang="pt-BR" sz="2000" dirty="0"/>
              <a:t>garantia de:</a:t>
            </a:r>
          </a:p>
          <a:p>
            <a:pPr marL="400050" lvl="1" indent="0">
              <a:spcAft>
                <a:spcPts val="600"/>
              </a:spcAft>
              <a:buNone/>
            </a:pPr>
            <a:r>
              <a:rPr lang="pt-BR" sz="2000" dirty="0"/>
              <a:t>IV – atendimento em creche e pré-escola às crianças de 0 a 6 anos </a:t>
            </a: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>de </a:t>
            </a:r>
            <a:r>
              <a:rPr lang="pt-BR" sz="2000" dirty="0"/>
              <a:t>idade.</a:t>
            </a:r>
          </a:p>
          <a:p>
            <a:pPr>
              <a:spcAft>
                <a:spcPts val="600"/>
              </a:spcAft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50600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755576" y="1268760"/>
            <a:ext cx="8229600" cy="4897267"/>
          </a:xfrm>
        </p:spPr>
        <p:txBody>
          <a:bodyPr>
            <a:noAutofit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pt-BR" sz="2800" b="1" dirty="0"/>
              <a:t>Integração dos diferentes programas em um mesmo sistema educacional implica lidar com...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pt-BR" sz="2000" dirty="0" smtClean="0"/>
              <a:t>Diferenças</a:t>
            </a:r>
            <a:r>
              <a:rPr lang="pt-BR" sz="2000" dirty="0"/>
              <a:t>:</a:t>
            </a:r>
          </a:p>
          <a:p>
            <a:pPr>
              <a:spcBef>
                <a:spcPts val="300"/>
              </a:spcBef>
              <a:spcAft>
                <a:spcPts val="600"/>
              </a:spcAft>
            </a:pPr>
            <a:r>
              <a:rPr lang="pt-BR" sz="2000" dirty="0"/>
              <a:t>Terminologia</a:t>
            </a:r>
          </a:p>
          <a:p>
            <a:pPr>
              <a:spcBef>
                <a:spcPts val="300"/>
              </a:spcBef>
              <a:spcAft>
                <a:spcPts val="600"/>
              </a:spcAft>
            </a:pPr>
            <a:r>
              <a:rPr lang="pt-BR" sz="2000" dirty="0"/>
              <a:t>Perfil e formação do corpo profissional</a:t>
            </a:r>
          </a:p>
          <a:p>
            <a:pPr>
              <a:spcBef>
                <a:spcPts val="300"/>
              </a:spcBef>
              <a:spcAft>
                <a:spcPts val="600"/>
              </a:spcAft>
            </a:pPr>
            <a:r>
              <a:rPr lang="pt-BR" sz="2000" dirty="0"/>
              <a:t>Rotinas</a:t>
            </a:r>
          </a:p>
          <a:p>
            <a:pPr>
              <a:spcBef>
                <a:spcPts val="300"/>
              </a:spcBef>
              <a:spcAft>
                <a:spcPts val="600"/>
              </a:spcAft>
            </a:pPr>
            <a:r>
              <a:rPr lang="pt-BR" sz="2000" dirty="0"/>
              <a:t>Critérios de seleção das crianças</a:t>
            </a:r>
          </a:p>
          <a:p>
            <a:pPr>
              <a:spcBef>
                <a:spcPts val="300"/>
              </a:spcBef>
              <a:spcAft>
                <a:spcPts val="600"/>
              </a:spcAft>
            </a:pPr>
            <a:r>
              <a:rPr lang="pt-BR" sz="2000" dirty="0"/>
              <a:t>Faixa etária atendida</a:t>
            </a:r>
          </a:p>
          <a:p>
            <a:pPr>
              <a:spcBef>
                <a:spcPts val="300"/>
              </a:spcBef>
              <a:spcAft>
                <a:spcPts val="600"/>
              </a:spcAft>
            </a:pPr>
            <a:r>
              <a:rPr lang="pt-BR" sz="2000" dirty="0"/>
              <a:t>Tamanho dos grupos de crianças</a:t>
            </a:r>
          </a:p>
          <a:p>
            <a:pPr>
              <a:spcBef>
                <a:spcPts val="300"/>
              </a:spcBef>
              <a:spcAft>
                <a:spcPts val="600"/>
              </a:spcAft>
            </a:pPr>
            <a:r>
              <a:rPr lang="pt-BR" sz="2000" dirty="0"/>
              <a:t>Proporção adulto-criança</a:t>
            </a:r>
          </a:p>
        </p:txBody>
      </p:sp>
    </p:spTree>
    <p:extLst>
      <p:ext uri="{BB962C8B-B14F-4D97-AF65-F5344CB8AC3E}">
        <p14:creationId xmlns:p14="http://schemas.microsoft.com/office/powerpoint/2010/main" val="21765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755576" y="1268760"/>
            <a:ext cx="7848872" cy="4248472"/>
          </a:xfrm>
        </p:spPr>
        <p:txBody>
          <a:bodyPr>
            <a:normAutofit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pt-BR" sz="3000" b="1" dirty="0"/>
              <a:t>Integração dos diferentes programas em </a:t>
            </a:r>
            <a:r>
              <a:rPr lang="pt-BR" sz="3000" b="1" dirty="0" smtClean="0"/>
              <a:t/>
            </a:r>
            <a:br>
              <a:rPr lang="pt-BR" sz="3000" b="1" dirty="0" smtClean="0"/>
            </a:br>
            <a:r>
              <a:rPr lang="pt-BR" sz="3000" b="1" dirty="0" smtClean="0"/>
              <a:t>um mesmo </a:t>
            </a:r>
            <a:r>
              <a:rPr lang="pt-BR" sz="3000" b="1" dirty="0"/>
              <a:t>sistema implica lidar com diferentes </a:t>
            </a:r>
            <a:r>
              <a:rPr lang="pt-BR" sz="3000" b="1" dirty="0" smtClean="0"/>
              <a:t>bases </a:t>
            </a:r>
            <a:r>
              <a:rPr lang="pt-BR" sz="3000" b="1" dirty="0"/>
              <a:t>ideológicas gerando</a:t>
            </a:r>
            <a:r>
              <a:rPr lang="pt-BR" sz="3000" b="1" dirty="0" smtClean="0"/>
              <a:t>:</a:t>
            </a:r>
          </a:p>
          <a:p>
            <a:pPr marL="0" indent="0">
              <a:spcAft>
                <a:spcPts val="600"/>
              </a:spcAft>
              <a:buNone/>
            </a:pPr>
            <a:endParaRPr lang="pt-BR" sz="1600" b="1" dirty="0"/>
          </a:p>
          <a:p>
            <a:pPr>
              <a:spcAft>
                <a:spcPts val="600"/>
              </a:spcAft>
            </a:pPr>
            <a:r>
              <a:rPr lang="pt-BR" sz="2400" dirty="0" smtClean="0"/>
              <a:t>Diferentes </a:t>
            </a:r>
            <a:r>
              <a:rPr lang="pt-BR" sz="2400" dirty="0"/>
              <a:t>expectativas quanto aos objetivos, função </a:t>
            </a:r>
            <a:r>
              <a:rPr lang="pt-BR" sz="2400" dirty="0" smtClean="0"/>
              <a:t/>
            </a:r>
            <a:br>
              <a:rPr lang="pt-BR" sz="2400" dirty="0" smtClean="0"/>
            </a:br>
            <a:r>
              <a:rPr lang="pt-BR" sz="2400" dirty="0" smtClean="0"/>
              <a:t>e </a:t>
            </a:r>
            <a:r>
              <a:rPr lang="pt-BR" sz="2400" dirty="0"/>
              <a:t>estrutura de funcionamento das instituições</a:t>
            </a:r>
          </a:p>
          <a:p>
            <a:pPr>
              <a:spcAft>
                <a:spcPts val="600"/>
              </a:spcAft>
            </a:pPr>
            <a:r>
              <a:rPr lang="pt-BR" sz="2400" dirty="0"/>
              <a:t>Diferentes expectativas quanto ao perfil profissional</a:t>
            </a:r>
          </a:p>
          <a:p>
            <a:pPr>
              <a:spcAft>
                <a:spcPts val="600"/>
              </a:spcAft>
            </a:pPr>
            <a:r>
              <a:rPr lang="pt-BR" sz="2400" dirty="0"/>
              <a:t>Diferentes projetos de formação do profissional </a:t>
            </a:r>
            <a:r>
              <a:rPr lang="pt-BR" sz="2400" dirty="0" smtClean="0"/>
              <a:t/>
            </a:r>
            <a:br>
              <a:rPr lang="pt-BR" sz="2400" dirty="0" smtClean="0"/>
            </a:br>
            <a:r>
              <a:rPr lang="pt-BR" sz="2400" dirty="0" smtClean="0"/>
              <a:t>da </a:t>
            </a:r>
            <a:r>
              <a:rPr lang="pt-BR" sz="2400" dirty="0"/>
              <a:t>Educação Infantil</a:t>
            </a:r>
          </a:p>
        </p:txBody>
      </p:sp>
    </p:spTree>
    <p:extLst>
      <p:ext uri="{BB962C8B-B14F-4D97-AF65-F5344CB8AC3E}">
        <p14:creationId xmlns:p14="http://schemas.microsoft.com/office/powerpoint/2010/main" val="3204205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755576" y="1484784"/>
            <a:ext cx="7560840" cy="4536504"/>
          </a:xfrm>
        </p:spPr>
        <p:txBody>
          <a:bodyPr>
            <a:normAutofit fontScale="92500" lnSpcReduction="10000"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pt-BR" sz="3600" b="1" dirty="0"/>
              <a:t>Lei de Diretrizes e Bases / LDB </a:t>
            </a:r>
            <a:r>
              <a:rPr lang="pt-BR" sz="3600" b="1" dirty="0" smtClean="0"/>
              <a:t>4.024/61</a:t>
            </a:r>
          </a:p>
          <a:p>
            <a:pPr marL="0" indent="0">
              <a:spcAft>
                <a:spcPts val="600"/>
              </a:spcAft>
              <a:buNone/>
            </a:pPr>
            <a:endParaRPr lang="pt-BR" sz="1600" b="1" dirty="0"/>
          </a:p>
          <a:p>
            <a:pPr>
              <a:spcAft>
                <a:spcPts val="600"/>
              </a:spcAft>
            </a:pPr>
            <a:r>
              <a:rPr lang="pt-BR" sz="2600" dirty="0" smtClean="0"/>
              <a:t>Art</a:t>
            </a:r>
            <a:r>
              <a:rPr lang="pt-BR" sz="2600" dirty="0"/>
              <a:t>. 23 – A Educação Pré-primária destina-se aos </a:t>
            </a:r>
            <a:r>
              <a:rPr lang="pt-BR" sz="2600" dirty="0" smtClean="0"/>
              <a:t>menores até </a:t>
            </a:r>
            <a:r>
              <a:rPr lang="pt-BR" sz="2600" dirty="0"/>
              <a:t>7 anos e será ministrada em escolas maternais ou </a:t>
            </a:r>
            <a:r>
              <a:rPr lang="pt-BR" sz="2600" dirty="0" smtClean="0"/>
              <a:t>jardins de </a:t>
            </a:r>
            <a:r>
              <a:rPr lang="pt-BR" sz="2600" dirty="0"/>
              <a:t>infância.</a:t>
            </a:r>
          </a:p>
          <a:p>
            <a:pPr>
              <a:spcAft>
                <a:spcPts val="600"/>
              </a:spcAft>
            </a:pPr>
            <a:r>
              <a:rPr lang="pt-BR" sz="2600" dirty="0"/>
              <a:t>Art. 24 – As empresas que tenham a seu serviço mães </a:t>
            </a:r>
            <a:r>
              <a:rPr lang="pt-BR" sz="2600" dirty="0" smtClean="0"/>
              <a:t>de </a:t>
            </a:r>
            <a:r>
              <a:rPr lang="pt-BR" sz="2600" dirty="0"/>
              <a:t>menores de 7 anos serão estimuladas a organizar e manter</a:t>
            </a:r>
            <a:r>
              <a:rPr lang="pt-BR" sz="2600" dirty="0" smtClean="0"/>
              <a:t>, por </a:t>
            </a:r>
            <a:r>
              <a:rPr lang="pt-BR" sz="2600" dirty="0"/>
              <a:t>iniciativa própria ou em cooperação com os poderes públicos, instituições de Educação Pré-primária.</a:t>
            </a:r>
          </a:p>
        </p:txBody>
      </p:sp>
    </p:spTree>
    <p:extLst>
      <p:ext uri="{BB962C8B-B14F-4D97-AF65-F5344CB8AC3E}">
        <p14:creationId xmlns:p14="http://schemas.microsoft.com/office/powerpoint/2010/main" val="2836383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755576" y="1551505"/>
            <a:ext cx="8229600" cy="3893719"/>
          </a:xfrm>
        </p:spPr>
        <p:txBody>
          <a:bodyPr>
            <a:noAutofit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pt-BR" sz="3600" b="1" dirty="0"/>
              <a:t>LDB </a:t>
            </a:r>
            <a:r>
              <a:rPr lang="pt-BR" sz="3600" b="1" dirty="0" smtClean="0"/>
              <a:t>5.692/71 </a:t>
            </a:r>
            <a:endParaRPr lang="pt-BR" sz="3600" b="1" dirty="0"/>
          </a:p>
          <a:p>
            <a:pPr>
              <a:spcAft>
                <a:spcPts val="600"/>
              </a:spcAft>
            </a:pPr>
            <a:r>
              <a:rPr lang="pt-BR" sz="2400" dirty="0"/>
              <a:t>Art. 19 – Para o ingresso no Ensino de 1º grau, deverá o aluno ter a idade mínima de 7 anos.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pt-BR" sz="2400" dirty="0"/>
              <a:t>§ 1º – As normas de cada sistema disporão sobre a possibilidade de ingresso no Ensino de 1º grau de alunos com menos de 7 anos de idade.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pt-BR" sz="2400" dirty="0"/>
              <a:t>§ 2º – Os sistemas de ensino velarão para que as crianças de idade inferior a 7 anos recebam conveniente educação em escolas maternais, jardins de infância e instituições equivalentes.</a:t>
            </a:r>
          </a:p>
        </p:txBody>
      </p:sp>
    </p:spTree>
    <p:extLst>
      <p:ext uri="{BB962C8B-B14F-4D97-AF65-F5344CB8AC3E}">
        <p14:creationId xmlns:p14="http://schemas.microsoft.com/office/powerpoint/2010/main" val="1702634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755576" y="1556792"/>
            <a:ext cx="7128792" cy="4464496"/>
          </a:xfrm>
        </p:spPr>
        <p:txBody>
          <a:bodyPr>
            <a:noAutofit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pt-BR" sz="3600" b="1" dirty="0"/>
              <a:t>LDB </a:t>
            </a:r>
            <a:r>
              <a:rPr lang="pt-BR" sz="3600" b="1" dirty="0" smtClean="0"/>
              <a:t>9.394/96</a:t>
            </a:r>
            <a:endParaRPr lang="pt-BR" sz="3600" b="1" dirty="0"/>
          </a:p>
          <a:p>
            <a:pPr>
              <a:spcAft>
                <a:spcPts val="600"/>
              </a:spcAft>
            </a:pPr>
            <a:endParaRPr lang="pt-BR" sz="2400" dirty="0" smtClean="0"/>
          </a:p>
          <a:p>
            <a:pPr>
              <a:spcAft>
                <a:spcPts val="600"/>
              </a:spcAft>
            </a:pPr>
            <a:r>
              <a:rPr lang="pt-BR" sz="2400" dirty="0" smtClean="0"/>
              <a:t>Art</a:t>
            </a:r>
            <a:r>
              <a:rPr lang="pt-BR" sz="2400" dirty="0"/>
              <a:t>. 21 – A educação escolar compõe-se de:</a:t>
            </a:r>
          </a:p>
          <a:p>
            <a:pPr marL="400050" lvl="1" indent="0">
              <a:buNone/>
            </a:pPr>
            <a:r>
              <a:rPr lang="pt-BR" sz="2400" dirty="0"/>
              <a:t>I – Educação Básica, formada pela Educação Infantil, </a:t>
            </a:r>
            <a:r>
              <a:rPr lang="pt-BR" sz="2400" dirty="0" smtClean="0"/>
              <a:t/>
            </a:r>
            <a:br>
              <a:rPr lang="pt-BR" sz="2400" dirty="0" smtClean="0"/>
            </a:br>
            <a:r>
              <a:rPr lang="pt-BR" sz="2400" dirty="0" smtClean="0"/>
              <a:t>Ensino </a:t>
            </a:r>
            <a:r>
              <a:rPr lang="pt-BR" sz="2400" dirty="0"/>
              <a:t>Fundamental e Ensino Médio;</a:t>
            </a:r>
          </a:p>
          <a:p>
            <a:pPr marL="400050" lvl="1" indent="0">
              <a:buNone/>
            </a:pPr>
            <a:r>
              <a:rPr lang="pt-BR" sz="2400" dirty="0"/>
              <a:t>II – Educação Superior.</a:t>
            </a:r>
          </a:p>
          <a:p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223262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2"/>
          <p:cNvSpPr txBox="1">
            <a:spLocks/>
          </p:cNvSpPr>
          <p:nvPr/>
        </p:nvSpPr>
        <p:spPr>
          <a:xfrm>
            <a:off x="395536" y="1484784"/>
            <a:ext cx="8424936" cy="46085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28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t-BR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LDB 9.394/96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28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pt-BR" sz="1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28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t-BR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DA EDUCAÇÃO INFANTIL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28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pt-BR" sz="1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68288" indent="-268288">
              <a:lnSpc>
                <a:spcPct val="120000"/>
              </a:lnSpc>
              <a:spcAft>
                <a:spcPts val="600"/>
              </a:spcAft>
              <a:buFont typeface="Arial" pitchFamily="34" charset="0"/>
              <a:buChar char="•"/>
            </a:pPr>
            <a:r>
              <a:rPr lang="pt-BR" sz="2400" dirty="0" smtClean="0"/>
              <a:t>Art. 29 – A Educação Infantil, primeira etapa da Educação Básica, tem como finalidade o desenvolvimento integral da criança de até 6 anos de idade, em seus aspectos físico, psicológico, intelectual e social, complementando a ação </a:t>
            </a:r>
            <a:br>
              <a:rPr lang="pt-BR" sz="2400" dirty="0" smtClean="0"/>
            </a:br>
            <a:r>
              <a:rPr lang="pt-BR" sz="2400" dirty="0" smtClean="0"/>
              <a:t>da família e da comunidade.</a:t>
            </a: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1266878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755576" y="1484784"/>
            <a:ext cx="7848872" cy="4392488"/>
          </a:xfrm>
        </p:spPr>
        <p:txBody>
          <a:bodyPr>
            <a:noAutofit/>
          </a:bodyPr>
          <a:lstStyle/>
          <a:p>
            <a:pPr marL="0" indent="0">
              <a:spcBef>
                <a:spcPts val="528"/>
              </a:spcBef>
              <a:spcAft>
                <a:spcPts val="600"/>
              </a:spcAft>
              <a:buNone/>
            </a:pPr>
            <a:r>
              <a:rPr lang="pt-BR" sz="3600" b="1" dirty="0"/>
              <a:t>LDB </a:t>
            </a:r>
            <a:r>
              <a:rPr lang="pt-BR" sz="3600" b="1" dirty="0" smtClean="0"/>
              <a:t>9.394/96</a:t>
            </a:r>
            <a:endParaRPr lang="pt-BR" sz="3600" b="1" dirty="0"/>
          </a:p>
          <a:p>
            <a:pPr marL="0" indent="0">
              <a:spcBef>
                <a:spcPts val="528"/>
              </a:spcBef>
              <a:spcAft>
                <a:spcPts val="600"/>
              </a:spcAft>
              <a:buNone/>
            </a:pPr>
            <a:endParaRPr lang="pt-BR" sz="1000" dirty="0" smtClean="0"/>
          </a:p>
          <a:p>
            <a:pPr marL="0" indent="0">
              <a:spcBef>
                <a:spcPts val="528"/>
              </a:spcBef>
              <a:spcAft>
                <a:spcPts val="600"/>
              </a:spcAft>
              <a:buNone/>
            </a:pPr>
            <a:r>
              <a:rPr lang="pt-BR" sz="2400" dirty="0" smtClean="0"/>
              <a:t>DA </a:t>
            </a:r>
            <a:r>
              <a:rPr lang="pt-BR" sz="2400" dirty="0"/>
              <a:t>EDUCAÇÃO INFANTIL </a:t>
            </a:r>
            <a:endParaRPr lang="pt-BR" sz="2400" dirty="0" smtClean="0"/>
          </a:p>
          <a:p>
            <a:pPr marL="0" indent="0">
              <a:spcBef>
                <a:spcPts val="528"/>
              </a:spcBef>
              <a:spcAft>
                <a:spcPts val="600"/>
              </a:spcAft>
              <a:buNone/>
            </a:pPr>
            <a:endParaRPr lang="pt-BR" sz="1000" dirty="0"/>
          </a:p>
          <a:p>
            <a:pPr>
              <a:spcBef>
                <a:spcPts val="0"/>
              </a:spcBef>
              <a:spcAft>
                <a:spcPts val="1000"/>
              </a:spcAft>
            </a:pPr>
            <a:r>
              <a:rPr lang="pt-BR" sz="2400" dirty="0" smtClean="0"/>
              <a:t>Art</a:t>
            </a:r>
            <a:r>
              <a:rPr lang="pt-BR" sz="2400" dirty="0"/>
              <a:t>. 30 – A Educação Infantil será oferecida em:</a:t>
            </a:r>
          </a:p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r>
              <a:rPr lang="pt-BR" sz="2400" dirty="0" smtClean="0"/>
              <a:t>    I </a:t>
            </a:r>
            <a:r>
              <a:rPr lang="pt-BR" sz="2400" dirty="0"/>
              <a:t>– </a:t>
            </a:r>
            <a:r>
              <a:rPr lang="pt-BR" sz="2400" dirty="0" smtClean="0"/>
              <a:t>Creches</a:t>
            </a:r>
            <a:r>
              <a:rPr lang="pt-BR" sz="2400" dirty="0"/>
              <a:t>, ou entidades equivalentes, para crianças </a:t>
            </a:r>
            <a:r>
              <a:rPr lang="pt-BR" sz="2400" dirty="0" smtClean="0"/>
              <a:t/>
            </a:r>
            <a:br>
              <a:rPr lang="pt-BR" sz="2400" dirty="0" smtClean="0"/>
            </a:br>
            <a:r>
              <a:rPr lang="pt-BR" sz="2400" dirty="0" smtClean="0"/>
              <a:t>    de até </a:t>
            </a:r>
            <a:r>
              <a:rPr lang="pt-BR" sz="2400" dirty="0"/>
              <a:t>3</a:t>
            </a:r>
            <a:r>
              <a:rPr lang="pt-BR" sz="2400" dirty="0" smtClean="0"/>
              <a:t> </a:t>
            </a:r>
            <a:r>
              <a:rPr lang="pt-BR" sz="2400" dirty="0"/>
              <a:t>anos de idade;</a:t>
            </a:r>
          </a:p>
          <a:p>
            <a:pPr marL="0" indent="0">
              <a:spcBef>
                <a:spcPts val="0"/>
              </a:spcBef>
              <a:buNone/>
            </a:pPr>
            <a:r>
              <a:rPr lang="pt-BR" sz="2400" dirty="0" smtClean="0"/>
              <a:t>    II </a:t>
            </a:r>
            <a:r>
              <a:rPr lang="pt-BR" sz="2400" dirty="0"/>
              <a:t>– </a:t>
            </a:r>
            <a:r>
              <a:rPr lang="pt-BR" sz="2400" dirty="0" smtClean="0"/>
              <a:t>Pré-escolas</a:t>
            </a:r>
            <a:r>
              <a:rPr lang="pt-BR" sz="2400" dirty="0"/>
              <a:t>, para as crianças de </a:t>
            </a:r>
            <a:r>
              <a:rPr lang="pt-BR" sz="2400" dirty="0" smtClean="0"/>
              <a:t>4 a 6 anos de </a:t>
            </a:r>
            <a:r>
              <a:rPr lang="pt-BR" sz="2400" dirty="0"/>
              <a:t>idade.</a:t>
            </a:r>
          </a:p>
        </p:txBody>
      </p:sp>
    </p:spTree>
    <p:extLst>
      <p:ext uri="{BB962C8B-B14F-4D97-AF65-F5344CB8AC3E}">
        <p14:creationId xmlns:p14="http://schemas.microsoft.com/office/powerpoint/2010/main" val="1431578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2"/>
          <p:cNvSpPr txBox="1">
            <a:spLocks/>
          </p:cNvSpPr>
          <p:nvPr/>
        </p:nvSpPr>
        <p:spPr>
          <a:xfrm>
            <a:off x="755576" y="1484784"/>
            <a:ext cx="7848872" cy="38164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28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t-BR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LDB 9.394/96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28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pt-BR" sz="1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28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t-BR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DA EDUCAÇÃO INFANTIL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28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pt-BR" sz="1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68288" indent="-268288">
              <a:spcBef>
                <a:spcPts val="528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pt-BR" sz="2400" dirty="0" smtClean="0"/>
              <a:t>Art. 31 – Na Educação Infantil, a avaliação far-se-á mediante acompanhamento e registro de seu desenvolvimento, sem o objetivo de promoção, mesmo para o acesso ao Ensino Fundamental.</a:t>
            </a: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2183529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5576" y="1556792"/>
            <a:ext cx="8229600" cy="432048"/>
          </a:xfrm>
        </p:spPr>
        <p:txBody>
          <a:bodyPr>
            <a:noAutofit/>
          </a:bodyPr>
          <a:lstStyle/>
          <a:p>
            <a:pPr algn="l"/>
            <a:r>
              <a:rPr lang="pt-BR" sz="3600" b="1" dirty="0" smtClean="0"/>
              <a:t>Questões: </a:t>
            </a:r>
            <a:endParaRPr lang="pt-BR" sz="3600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755576" y="2316013"/>
            <a:ext cx="7632848" cy="3417243"/>
          </a:xfrm>
        </p:spPr>
        <p:txBody>
          <a:bodyPr>
            <a:normAutofit fontScale="92500"/>
          </a:bodyPr>
          <a:lstStyle/>
          <a:p>
            <a:pPr>
              <a:spcAft>
                <a:spcPts val="600"/>
              </a:spcAft>
            </a:pPr>
            <a:r>
              <a:rPr lang="pt-BR" sz="2400" dirty="0" smtClean="0"/>
              <a:t>Qual </a:t>
            </a:r>
            <a:r>
              <a:rPr lang="pt-BR" sz="2400" dirty="0"/>
              <a:t>é hoje a principal função da escola para crianças </a:t>
            </a:r>
            <a:r>
              <a:rPr lang="pt-BR" sz="2400" dirty="0" smtClean="0"/>
              <a:t/>
            </a:r>
            <a:br>
              <a:rPr lang="pt-BR" sz="2400" dirty="0" smtClean="0"/>
            </a:br>
            <a:r>
              <a:rPr lang="pt-BR" sz="2400" dirty="0" smtClean="0"/>
              <a:t>de </a:t>
            </a:r>
            <a:r>
              <a:rPr lang="pt-BR" sz="2400" dirty="0"/>
              <a:t>0 a 3 anos (Creches, Centros de Educação</a:t>
            </a:r>
            <a:r>
              <a:rPr lang="pt-BR" sz="2400" b="1" dirty="0"/>
              <a:t> </a:t>
            </a:r>
            <a:r>
              <a:rPr lang="pt-BR" sz="2400" dirty="0"/>
              <a:t>Infantil)? </a:t>
            </a:r>
          </a:p>
          <a:p>
            <a:pPr>
              <a:spcAft>
                <a:spcPts val="600"/>
              </a:spcAft>
            </a:pPr>
            <a:r>
              <a:rPr lang="pt-BR" sz="2400" dirty="0"/>
              <a:t>A quem a creche deve beneficiar?</a:t>
            </a:r>
          </a:p>
          <a:p>
            <a:pPr>
              <a:spcAft>
                <a:spcPts val="600"/>
              </a:spcAft>
            </a:pPr>
            <a:r>
              <a:rPr lang="pt-BR" sz="2400" dirty="0"/>
              <a:t>Qual é o papel do educador (auxiliar e professora) </a:t>
            </a:r>
            <a:r>
              <a:rPr lang="pt-BR" sz="2400" dirty="0" smtClean="0"/>
              <a:t/>
            </a:r>
            <a:br>
              <a:rPr lang="pt-BR" sz="2400" dirty="0" smtClean="0"/>
            </a:br>
            <a:r>
              <a:rPr lang="pt-BR" sz="2400" dirty="0" smtClean="0"/>
              <a:t>no </a:t>
            </a:r>
            <a:r>
              <a:rPr lang="pt-BR" sz="2400" dirty="0"/>
              <a:t>cuidado </a:t>
            </a:r>
            <a:r>
              <a:rPr lang="pt-BR" sz="2400" dirty="0" smtClean="0"/>
              <a:t>e </a:t>
            </a:r>
            <a:r>
              <a:rPr lang="pt-BR" sz="2400" dirty="0"/>
              <a:t>na educação das crianças pequenas?</a:t>
            </a:r>
          </a:p>
          <a:p>
            <a:pPr>
              <a:spcAft>
                <a:spcPts val="600"/>
              </a:spcAft>
            </a:pPr>
            <a:r>
              <a:rPr lang="pt-BR" sz="2400" dirty="0"/>
              <a:t>Qual o papel da família, em especial da mãe e do pai, </a:t>
            </a:r>
            <a:r>
              <a:rPr lang="pt-BR" sz="2400" dirty="0" smtClean="0"/>
              <a:t/>
            </a:r>
            <a:br>
              <a:rPr lang="pt-BR" sz="2400" dirty="0" smtClean="0"/>
            </a:br>
            <a:r>
              <a:rPr lang="pt-BR" sz="2400" dirty="0" smtClean="0"/>
              <a:t>no </a:t>
            </a:r>
            <a:r>
              <a:rPr lang="pt-BR" sz="2400" dirty="0"/>
              <a:t>cuidado e educação das crianças pequenas? </a:t>
            </a:r>
          </a:p>
        </p:txBody>
      </p:sp>
    </p:spTree>
    <p:extLst>
      <p:ext uri="{BB962C8B-B14F-4D97-AF65-F5344CB8AC3E}">
        <p14:creationId xmlns:p14="http://schemas.microsoft.com/office/powerpoint/2010/main" val="2302423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00120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73770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MCSV-cad-1">
  <a:themeElements>
    <a:clrScheme name="Personalizada 2">
      <a:dk1>
        <a:srgbClr val="006600"/>
      </a:dk1>
      <a:lt1>
        <a:sysClr val="window" lastClr="FFFFFF"/>
      </a:lt1>
      <a:dk2>
        <a:srgbClr val="008000"/>
      </a:dk2>
      <a:lt2>
        <a:srgbClr val="D4F4D4"/>
      </a:lt2>
      <a:accent1>
        <a:srgbClr val="008000"/>
      </a:accent1>
      <a:accent2>
        <a:srgbClr val="00B050"/>
      </a:accent2>
      <a:accent3>
        <a:srgbClr val="92D050"/>
      </a:accent3>
      <a:accent4>
        <a:srgbClr val="00B050"/>
      </a:accent4>
      <a:accent5>
        <a:srgbClr val="92D050"/>
      </a:accent5>
      <a:accent6>
        <a:srgbClr val="D4F4D4"/>
      </a:accent6>
      <a:hlink>
        <a:srgbClr val="0000FF"/>
      </a:hlink>
      <a:folHlink>
        <a:srgbClr val="800080"/>
      </a:folHlink>
    </a:clrScheme>
    <a:fontScheme name="FMCSV">
      <a:majorFont>
        <a:latin typeface="Giltus T"/>
        <a:ea typeface=""/>
        <a:cs typeface=""/>
      </a:majorFont>
      <a:minorFont>
        <a:latin typeface="Giltus T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809BAB3BD2224743B6EF5397A66B48AD" ma:contentTypeVersion="2" ma:contentTypeDescription="Crie um novo documento." ma:contentTypeScope="" ma:versionID="dac9d97bd648a9ec7ff4675a026621c7">
  <xsd:schema xmlns:xsd="http://www.w3.org/2001/XMLSchema" xmlns:xs="http://www.w3.org/2001/XMLSchema" xmlns:p="http://schemas.microsoft.com/office/2006/metadata/properties" xmlns:ns2="6598ee8c-1884-4c21-a6b8-cf14843f5453" targetNamespace="http://schemas.microsoft.com/office/2006/metadata/properties" ma:root="true" ma:fieldsID="cd0686a7be303f19adc6a84cb31e2ebf" ns2:_="">
    <xsd:import namespace="6598ee8c-1884-4c21-a6b8-cf14843f5453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598ee8c-1884-4c21-a6b8-cf14843f5453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lhado com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talhes de Compartilhado Com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EF7340B-29F7-4637-99B7-10950DD8E9A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598ee8c-1884-4c21-a6b8-cf14843f54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CEE99A7-6540-4404-9937-8AF89A36F613}">
  <ds:schemaRefs>
    <ds:schemaRef ds:uri="http://schemas.microsoft.com/office/infopath/2007/PartnerControls"/>
    <ds:schemaRef ds:uri="http://purl.org/dc/elements/1.1/"/>
    <ds:schemaRef ds:uri="http://schemas.openxmlformats.org/package/2006/metadata/core-properties"/>
    <ds:schemaRef ds:uri="http://schemas.microsoft.com/office/2006/documentManagement/types"/>
    <ds:schemaRef ds:uri="http://purl.org/dc/terms/"/>
    <ds:schemaRef ds:uri="http://purl.org/dc/dcmitype/"/>
    <ds:schemaRef ds:uri="6598ee8c-1884-4c21-a6b8-cf14843f5453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E536C9F1-3E24-46C6-AA5B-CFB49D43CB1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FMCSV-cad-1</Template>
  <TotalTime>1064</TotalTime>
  <Words>673</Words>
  <Application>Microsoft Office PowerPoint</Application>
  <PresentationFormat>Apresentação na tela (4:3)</PresentationFormat>
  <Paragraphs>99</Paragraphs>
  <Slides>25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25</vt:i4>
      </vt:variant>
    </vt:vector>
  </HeadingPairs>
  <TitlesOfParts>
    <vt:vector size="26" baseType="lpstr">
      <vt:lpstr>FMCSV-cad-1</vt:lpstr>
      <vt:lpstr>Apresentação do PowerPoint</vt:lpstr>
      <vt:lpstr>Apresentação do PowerPoint</vt:lpstr>
      <vt:lpstr>ERRATA </vt:lpstr>
      <vt:lpstr>ERRATA </vt:lpstr>
      <vt:lpstr>ERRATA </vt:lpstr>
      <vt:lpstr>ERRATA </vt:lpstr>
      <vt:lpstr>ERRATA </vt:lpstr>
      <vt:lpstr>A história da  Educação Infantil  brasileira  no século XX   </vt:lpstr>
      <vt:lpstr>Apresentação do PowerPoint</vt:lpstr>
      <vt:lpstr>Creches em 1899</vt:lpstr>
      <vt:lpstr>Jardins de infância em 1875</vt:lpstr>
      <vt:lpstr>Parques infantis em 1935</vt:lpstr>
      <vt:lpstr>Parques infantis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Questões: </vt:lpstr>
      <vt:lpstr>Apresentação do PowerPoint</vt:lpstr>
      <vt:lpstr>Apresentação do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SilviaFA</dc:creator>
  <cp:lastModifiedBy>Maria Helena</cp:lastModifiedBy>
  <cp:revision>68</cp:revision>
  <dcterms:created xsi:type="dcterms:W3CDTF">2014-03-06T15:28:41Z</dcterms:created>
  <dcterms:modified xsi:type="dcterms:W3CDTF">2016-06-14T21:01:25Z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0x010100809BAB3BD2224743B6EF5397A66B48AD</vt:lpwstr>
  </property>
</Properties>
</file>