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Montserrat"/>
      <p:bold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gZPVijr+ST3qSN0Kb3D9e0us+P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bold.fntdata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f1d63ec9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1ff1d63ec95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f1d63ec9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1ff1d63ec95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5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5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5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9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10.png"/><Relationship Id="rId7" Type="http://schemas.openxmlformats.org/officeDocument/2006/relationships/image" Target="../media/image2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64700" y="5967250"/>
            <a:ext cx="16253400" cy="6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46">
                <a:solidFill>
                  <a:srgbClr val="162651"/>
                </a:solidFill>
                <a:latin typeface="Montserrat"/>
                <a:ea typeface="Montserrat"/>
                <a:cs typeface="Montserrat"/>
                <a:sym typeface="Montserrat"/>
              </a:rPr>
              <a:t>PROPOSTA DE INTERVENÇÃO</a:t>
            </a:r>
            <a:endParaRPr sz="1700"/>
          </a:p>
        </p:txBody>
      </p:sp>
      <p:sp>
        <p:nvSpPr>
          <p:cNvPr id="85" name="Google Shape;85;p1"/>
          <p:cNvSpPr/>
          <p:nvPr/>
        </p:nvSpPr>
        <p:spPr>
          <a:xfrm rot="-2487314">
            <a:off x="1541927" y="-94998"/>
            <a:ext cx="2364107" cy="2030177"/>
          </a:xfrm>
          <a:custGeom>
            <a:rect b="b" l="l" r="r" t="t"/>
            <a:pathLst>
              <a:path extrusionOk="0" h="2028751" w="2362446">
                <a:moveTo>
                  <a:pt x="0" y="0"/>
                </a:moveTo>
                <a:lnTo>
                  <a:pt x="2362447" y="0"/>
                </a:lnTo>
                <a:lnTo>
                  <a:pt x="2362447" y="2028751"/>
                </a:lnTo>
                <a:lnTo>
                  <a:pt x="0" y="20287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2522148" y="109008"/>
            <a:ext cx="11095200" cy="2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76"/>
              <a:buFont typeface="Arial"/>
              <a:buNone/>
            </a:pPr>
            <a:r>
              <a:rPr b="1" i="0" lang="en-US" sz="18876" u="none" cap="none" strike="noStrike">
                <a:solidFill>
                  <a:srgbClr val="099451"/>
                </a:solidFill>
                <a:latin typeface="Montserrat"/>
                <a:ea typeface="Montserrat"/>
                <a:cs typeface="Montserrat"/>
                <a:sym typeface="Montserrat"/>
              </a:rPr>
              <a:t>EARSEC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flipH="1" rot="137437">
            <a:off x="1836641" y="389765"/>
            <a:ext cx="14109609" cy="3025241"/>
          </a:xfrm>
          <a:custGeom>
            <a:rect b="b" l="l" r="r" t="t"/>
            <a:pathLst>
              <a:path extrusionOk="0" h="3022824" w="14098335">
                <a:moveTo>
                  <a:pt x="14098335" y="0"/>
                </a:moveTo>
                <a:lnTo>
                  <a:pt x="0" y="0"/>
                </a:lnTo>
                <a:lnTo>
                  <a:pt x="0" y="3022824"/>
                </a:lnTo>
                <a:lnTo>
                  <a:pt x="14098335" y="3022824"/>
                </a:lnTo>
                <a:lnTo>
                  <a:pt x="14098335" y="0"/>
                </a:lnTo>
                <a:close/>
              </a:path>
            </a:pathLst>
          </a:custGeom>
          <a:blipFill rotWithShape="1">
            <a:blip r:embed="rId4">
              <a:alphaModFix amt="14000"/>
            </a:blip>
            <a:stretch>
              <a:fillRect b="-32778" l="0" r="0" t="-32778"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11868950" y="880413"/>
            <a:ext cx="5253000" cy="14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72"/>
              <a:buFont typeface="Arial"/>
              <a:buNone/>
            </a:pPr>
            <a:r>
              <a:rPr b="1" i="0" lang="en-US" sz="9272" u="none" cap="none" strike="noStrike">
                <a:solidFill>
                  <a:srgbClr val="3A9B10"/>
                </a:solidFill>
                <a:latin typeface="Montserrat"/>
                <a:ea typeface="Montserrat"/>
                <a:cs typeface="Montserrat"/>
                <a:sym typeface="Montserrat"/>
              </a:rPr>
              <a:t>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5872916" y="8076128"/>
            <a:ext cx="1210439" cy="746370"/>
          </a:xfrm>
          <a:custGeom>
            <a:rect b="b" l="l" r="r" t="t"/>
            <a:pathLst>
              <a:path extrusionOk="0" h="746370" w="1210439">
                <a:moveTo>
                  <a:pt x="0" y="0"/>
                </a:moveTo>
                <a:lnTo>
                  <a:pt x="1210439" y="0"/>
                </a:lnTo>
                <a:lnTo>
                  <a:pt x="1210439" y="746370"/>
                </a:lnTo>
                <a:lnTo>
                  <a:pt x="0" y="746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12267210" y="8148594"/>
            <a:ext cx="1457934" cy="509670"/>
          </a:xfrm>
          <a:custGeom>
            <a:rect b="b" l="l" r="r" t="t"/>
            <a:pathLst>
              <a:path extrusionOk="0" h="509670" w="1457934">
                <a:moveTo>
                  <a:pt x="0" y="0"/>
                </a:moveTo>
                <a:lnTo>
                  <a:pt x="1457934" y="0"/>
                </a:lnTo>
                <a:lnTo>
                  <a:pt x="1457934" y="509669"/>
                </a:lnTo>
                <a:lnTo>
                  <a:pt x="0" y="509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17420866" y="8035904"/>
            <a:ext cx="867143" cy="867143"/>
          </a:xfrm>
          <a:custGeom>
            <a:rect b="b" l="l" r="r" t="t"/>
            <a:pathLst>
              <a:path extrusionOk="0" h="867143" w="867143">
                <a:moveTo>
                  <a:pt x="0" y="0"/>
                </a:moveTo>
                <a:lnTo>
                  <a:pt x="867143" y="0"/>
                </a:lnTo>
                <a:lnTo>
                  <a:pt x="867143" y="867143"/>
                </a:lnTo>
                <a:lnTo>
                  <a:pt x="0" y="867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4161107" y="8148594"/>
            <a:ext cx="1371154" cy="638800"/>
          </a:xfrm>
          <a:custGeom>
            <a:rect b="b" l="l" r="r" t="t"/>
            <a:pathLst>
              <a:path extrusionOk="0" h="638800" w="1371154">
                <a:moveTo>
                  <a:pt x="0" y="0"/>
                </a:moveTo>
                <a:lnTo>
                  <a:pt x="1371155" y="0"/>
                </a:lnTo>
                <a:lnTo>
                  <a:pt x="1371155" y="638799"/>
                </a:lnTo>
                <a:lnTo>
                  <a:pt x="0" y="638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879" r="-869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12267210" y="9140110"/>
            <a:ext cx="1076638" cy="1076638"/>
          </a:xfrm>
          <a:custGeom>
            <a:rect b="b" l="l" r="r" t="t"/>
            <a:pathLst>
              <a:path extrusionOk="0" h="1076638" w="1076638">
                <a:moveTo>
                  <a:pt x="0" y="0"/>
                </a:moveTo>
                <a:lnTo>
                  <a:pt x="1076638" y="0"/>
                </a:lnTo>
                <a:lnTo>
                  <a:pt x="1076638" y="1076638"/>
                </a:lnTo>
                <a:lnTo>
                  <a:pt x="0" y="1076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15872916" y="8903048"/>
            <a:ext cx="1420010" cy="1349425"/>
          </a:xfrm>
          <a:custGeom>
            <a:rect b="b" l="l" r="r" t="t"/>
            <a:pathLst>
              <a:path extrusionOk="0" h="1349425" w="1420010">
                <a:moveTo>
                  <a:pt x="0" y="0"/>
                </a:moveTo>
                <a:lnTo>
                  <a:pt x="1420010" y="0"/>
                </a:lnTo>
                <a:lnTo>
                  <a:pt x="1420010" y="1349424"/>
                </a:lnTo>
                <a:lnTo>
                  <a:pt x="0" y="1349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14161107" y="8903048"/>
            <a:ext cx="1383962" cy="1383962"/>
          </a:xfrm>
          <a:custGeom>
            <a:rect b="b" l="l" r="r" t="t"/>
            <a:pathLst>
              <a:path extrusionOk="0" h="1383962" w="1383962">
                <a:moveTo>
                  <a:pt x="0" y="0"/>
                </a:moveTo>
                <a:lnTo>
                  <a:pt x="1383962" y="0"/>
                </a:lnTo>
                <a:lnTo>
                  <a:pt x="1383962" y="1383962"/>
                </a:lnTo>
                <a:lnTo>
                  <a:pt x="0" y="1383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 txBox="1"/>
          <p:nvPr/>
        </p:nvSpPr>
        <p:spPr>
          <a:xfrm>
            <a:off x="1381097" y="3157555"/>
            <a:ext cx="15287100" cy="13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7"/>
              <a:buFont typeface="Arial"/>
              <a:buNone/>
            </a:pPr>
            <a:r>
              <a:rPr b="0" i="0" lang="en-US" sz="3757" u="none" cap="none" strike="noStrike">
                <a:solidFill>
                  <a:srgbClr val="7C8627"/>
                </a:solidFill>
                <a:latin typeface="Montserrat"/>
                <a:ea typeface="Montserrat"/>
                <a:cs typeface="Montserrat"/>
                <a:sym typeface="Montserrat"/>
              </a:rPr>
              <a:t>“EDUCAÇÃO AMBIENTAL E RESÍDUOS SÓLIDOS: FORTALECENDO AÇÕES ENTRE ESCOLA E COMUNIDADE”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4266590" y="4823430"/>
            <a:ext cx="9249600" cy="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None/>
            </a:pPr>
            <a:r>
              <a:rPr b="1" i="0" lang="en-US" sz="2699" u="none" cap="none" strike="noStrike">
                <a:solidFill>
                  <a:srgbClr val="048447"/>
                </a:solidFill>
                <a:latin typeface="Montserrat"/>
                <a:ea typeface="Montserrat"/>
                <a:cs typeface="Montserrat"/>
                <a:sym typeface="Montserrat"/>
              </a:rPr>
              <a:t>Formação de agentes multiplicadores de boas práticas em resíduos sólidos e educação ambiental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flipH="1">
            <a:off x="6" y="6913375"/>
            <a:ext cx="17088544" cy="1167657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4">
              <a:alphaModFix amt="14000"/>
            </a:blip>
            <a:stretch>
              <a:fillRect b="-130407" l="0" r="0" t="-108128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544738" y="7181950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CURSISTA</a:t>
            </a: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 flipH="1">
            <a:off x="-2029" y="8459400"/>
            <a:ext cx="11904379" cy="1167657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4">
              <a:alphaModFix amt="14000"/>
            </a:blip>
            <a:stretch>
              <a:fillRect b="-130407" l="0" r="0" t="-108128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544738" y="8727975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INSTITUIÇÃO (SE HOUVER):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 flipH="1">
            <a:off x="-7" y="8344175"/>
            <a:ext cx="18278982" cy="1167657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flipH="1">
            <a:off x="-7" y="5747575"/>
            <a:ext cx="18278982" cy="2101782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  <p:sp>
        <p:nvSpPr>
          <p:cNvPr id="108" name="Google Shape;108;p2"/>
          <p:cNvSpPr/>
          <p:nvPr/>
        </p:nvSpPr>
        <p:spPr>
          <a:xfrm flipH="1">
            <a:off x="-7" y="453275"/>
            <a:ext cx="18278982" cy="4799472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971725" y="705375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CONTEXTUALIZAÇÃO DA PROPOSTA DE INTERVENÇÃO: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992163" y="8461750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PÚBLICO ALVO: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1028688" y="5747575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f1d63ec95_0_4"/>
          <p:cNvSpPr/>
          <p:nvPr/>
        </p:nvSpPr>
        <p:spPr>
          <a:xfrm flipH="1">
            <a:off x="4506" y="7283313"/>
            <a:ext cx="18278982" cy="3003696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  <p:sp>
        <p:nvSpPr>
          <p:cNvPr id="117" name="Google Shape;117;g1ff1d63ec95_0_4"/>
          <p:cNvSpPr/>
          <p:nvPr/>
        </p:nvSpPr>
        <p:spPr>
          <a:xfrm flipH="1">
            <a:off x="-4135" y="3854325"/>
            <a:ext cx="18394186" cy="3003696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  <p:sp>
        <p:nvSpPr>
          <p:cNvPr id="118" name="Google Shape;118;g1ff1d63ec95_0_4"/>
          <p:cNvSpPr/>
          <p:nvPr/>
        </p:nvSpPr>
        <p:spPr>
          <a:xfrm flipH="1">
            <a:off x="-4182" y="425313"/>
            <a:ext cx="18278982" cy="3003696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  <p:sp>
        <p:nvSpPr>
          <p:cNvPr id="119" name="Google Shape;119;g1ff1d63ec95_0_4"/>
          <p:cNvSpPr txBox="1"/>
          <p:nvPr/>
        </p:nvSpPr>
        <p:spPr>
          <a:xfrm>
            <a:off x="785750" y="723513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DESAFIOS PARA A REALIZAÇÃO DA INTERVENÇÃO: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1ff1d63ec95_0_4"/>
          <p:cNvSpPr txBox="1"/>
          <p:nvPr/>
        </p:nvSpPr>
        <p:spPr>
          <a:xfrm>
            <a:off x="965075" y="7793800"/>
            <a:ext cx="17325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POSSÍVEIS PARCEIROS: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1ff1d63ec95_0_4"/>
          <p:cNvSpPr txBox="1"/>
          <p:nvPr/>
        </p:nvSpPr>
        <p:spPr>
          <a:xfrm>
            <a:off x="597316" y="3975274"/>
            <a:ext cx="16929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POTENCIALIDADES PARA A REALIZAÇÃO DA INTERVENÇÃO: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ff1d63ec95_0_14"/>
          <p:cNvSpPr txBox="1"/>
          <p:nvPr/>
        </p:nvSpPr>
        <p:spPr>
          <a:xfrm>
            <a:off x="890325" y="562475"/>
            <a:ext cx="16929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IMPACTOS ESPERADOS: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1ff1d63ec95_0_14"/>
          <p:cNvSpPr/>
          <p:nvPr/>
        </p:nvSpPr>
        <p:spPr>
          <a:xfrm flipH="1">
            <a:off x="9018" y="293900"/>
            <a:ext cx="18278982" cy="9345280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11" l="0" r="0" t="-108135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