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Gill Sans"/>
      <p:regular r:id="rId28"/>
      <p:bold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GillSans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ill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154956" y="1447804"/>
            <a:ext cx="8825659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54956" y="4777380"/>
            <a:ext cx="8825659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Panorâmica com Legenda">
  <p:cSld name="Foto Panorâmica com Legenda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8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6" y="685800"/>
            <a:ext cx="8825659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Legenda">
  <p:cSld name="Título e Legenda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6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6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com Legenda">
  <p:cSld name="Citação com Legenda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2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6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ão de Nome">
  <p:cSld name="Cartão de Nom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5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6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">
  <p:cSld name="3 Coluna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8" y="1981200"/>
            <a:ext cx="294686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5" y="2667000"/>
            <a:ext cx="2927351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62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5" y="2667000"/>
            <a:ext cx="2946795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2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2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3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nas de Imagem">
  <p:cSld name="3 Colunas de Imagem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4" y="4250949"/>
            <a:ext cx="294005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4" y="2209800"/>
            <a:ext cx="2940051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4" y="4827215"/>
            <a:ext cx="2940051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6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6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3" y="4827214"/>
            <a:ext cx="293440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2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702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6" y="482721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3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08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2" y="2466979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7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103312" y="2052922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54958" y="2861736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154956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103313" y="2060577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5654495" y="2056093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03313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103313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5654497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5654497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5" y="3129284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8" y="1854192"/>
            <a:ext cx="5092907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7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6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2" y="2669689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2" y="2892351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3" y="4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9" y="6096000"/>
            <a:ext cx="99373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22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idx="1" type="subTitle"/>
          </p:nvPr>
        </p:nvSpPr>
        <p:spPr>
          <a:xfrm>
            <a:off x="1875693" y="4607173"/>
            <a:ext cx="7562435" cy="1285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pt-BR" sz="2800">
                <a:solidFill>
                  <a:schemeClr val="lt1"/>
                </a:solidFill>
              </a:rPr>
              <a:t>AULA 11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 sz="2800">
                <a:solidFill>
                  <a:schemeClr val="lt1"/>
                </a:solidFill>
              </a:rPr>
              <a:t>16</a:t>
            </a:r>
            <a:r>
              <a:rPr lang="pt-BR" sz="2800">
                <a:solidFill>
                  <a:schemeClr val="lt1"/>
                </a:solidFill>
              </a:rPr>
              <a:t> DE SETEMBRO 2021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2016623" y="1177010"/>
            <a:ext cx="691276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GESTÃO DE PROJETOS E ORÇAMENTOS</a:t>
            </a:r>
            <a:endParaRPr b="1" i="0" sz="4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1239237" y="82342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2</a:t>
            </a:r>
            <a:endParaRPr/>
          </a:p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1103312" y="2052922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Aqui se define todas as ações necessárias junto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aos participantes e a capacidade que se tem sobre eles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996463" y="452718"/>
            <a:ext cx="9054372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3</a:t>
            </a:r>
            <a:endParaRPr/>
          </a:p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1103314" y="1418495"/>
            <a:ext cx="9295057" cy="4818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lang="pt-BR" sz="3200"/>
              <a:t>I 3 – Encaminhamento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 sz="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❖"/>
            </a:pPr>
            <a:r>
              <a:rPr lang="pt-BR" sz="3200"/>
              <a:t> Aonde ir?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i="1" lang="pt-BR" sz="3200"/>
              <a:t>		Estratégia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❖"/>
            </a:pPr>
            <a:r>
              <a:rPr lang="pt-BR" sz="3200"/>
              <a:t>Qual o caminho que facilita?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❖"/>
            </a:pPr>
            <a:r>
              <a:rPr lang="pt-BR" sz="3200"/>
              <a:t>Qual o de maior risco?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i="1" lang="pt-BR" sz="3200"/>
              <a:t>		Estratégia indevida</a:t>
            </a:r>
            <a:endParaRPr/>
          </a:p>
          <a:p>
            <a:pPr indent="-291236" lvl="0" marL="3429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t/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❖"/>
            </a:pPr>
            <a:r>
              <a:rPr lang="pt-BR" sz="3200"/>
              <a:t>Reatância Psicológica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pt-BR" sz="3200"/>
              <a:t>		Onde haverá maior resistência sobretudo 				psicológica/humana.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3200"/>
          </a:p>
          <a:p>
            <a:pPr indent="-248920" lvl="0" marL="34290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1202167" y="798707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3</a:t>
            </a:r>
            <a:endParaRPr/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1103312" y="2052922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AQUI SE DEFINE O GRAU DE DIFICULDADE PARA GESTÃO 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PROJETO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1140383" y="82342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4</a:t>
            </a:r>
            <a:endParaRPr/>
          </a:p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1103312" y="2052922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FORMA DE LIDAR COM OS RISCOS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type="title"/>
          </p:nvPr>
        </p:nvSpPr>
        <p:spPr>
          <a:xfrm>
            <a:off x="996463" y="452718"/>
            <a:ext cx="9054372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4</a:t>
            </a:r>
            <a:endParaRPr/>
          </a:p>
        </p:txBody>
      </p:sp>
      <p:sp>
        <p:nvSpPr>
          <p:cNvPr id="226" name="Google Shape;226;p32"/>
          <p:cNvSpPr txBox="1"/>
          <p:nvPr>
            <p:ph idx="1" type="body"/>
          </p:nvPr>
        </p:nvSpPr>
        <p:spPr>
          <a:xfrm>
            <a:off x="1068146" y="1430218"/>
            <a:ext cx="9295057" cy="417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pt-BR" sz="3200"/>
              <a:t>I 4 – Risco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pt-BR" sz="3200"/>
              <a:t>O que oferece risco de dar errado?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i="1" lang="pt-BR" sz="3200"/>
              <a:t>		&amp;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pt-BR" sz="3200"/>
              <a:t>O tamanho do Risco?</a:t>
            </a:r>
            <a:endParaRPr/>
          </a:p>
          <a:p>
            <a:pPr indent="-180340" lvl="0" marL="342900" rtl="0" algn="l"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i="1" lang="pt-BR" sz="3200"/>
              <a:t>		Ações Correspondentes</a:t>
            </a:r>
            <a:endParaRPr/>
          </a:p>
          <a:p>
            <a:pPr indent="-287020" lvl="0" marL="342900" rtl="0" algn="l">
              <a:spcBef>
                <a:spcPts val="1000"/>
              </a:spcBef>
              <a:spcAft>
                <a:spcPts val="0"/>
              </a:spcAft>
              <a:buSzPts val="880"/>
              <a:buFont typeface="Noto Sans Symbols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>
            <p:ph type="title"/>
          </p:nvPr>
        </p:nvSpPr>
        <p:spPr>
          <a:xfrm>
            <a:off x="996463" y="452718"/>
            <a:ext cx="9054372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5</a:t>
            </a:r>
            <a:endParaRPr/>
          </a:p>
        </p:txBody>
      </p:sp>
      <p:sp>
        <p:nvSpPr>
          <p:cNvPr id="232" name="Google Shape;232;p33"/>
          <p:cNvSpPr txBox="1"/>
          <p:nvPr>
            <p:ph idx="1" type="body"/>
          </p:nvPr>
        </p:nvSpPr>
        <p:spPr>
          <a:xfrm>
            <a:off x="1068146" y="1430218"/>
            <a:ext cx="9295057" cy="417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pt-BR" sz="3200"/>
              <a:t>I 5 – Protagonismo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pt-BR" sz="3200"/>
              <a:t>Qual Ação 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pt-BR" sz="3200"/>
              <a:t>Qual Produto 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pt-BR" sz="3200"/>
              <a:t>Quem conduz e responde pelo Produto ?</a:t>
            </a:r>
            <a:endParaRPr/>
          </a:p>
          <a:p>
            <a:pPr indent="0" lvl="1" marL="4572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pt-BR" sz="3000"/>
              <a:t>	eficácia – prazo</a:t>
            </a:r>
            <a:endParaRPr/>
          </a:p>
          <a:p>
            <a:pPr indent="0" lvl="1" marL="4572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pt-BR" sz="3000"/>
              <a:t>	eficiência - qualidade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i="1" lang="pt-BR" sz="3200"/>
              <a:t>		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>
            <p:ph type="title"/>
          </p:nvPr>
        </p:nvSpPr>
        <p:spPr>
          <a:xfrm>
            <a:off x="1124465" y="902043"/>
            <a:ext cx="9247647" cy="1223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5</a:t>
            </a:r>
            <a:endParaRPr/>
          </a:p>
        </p:txBody>
      </p:sp>
      <p:sp>
        <p:nvSpPr>
          <p:cNvPr id="238" name="Google Shape;238;p34"/>
          <p:cNvSpPr txBox="1"/>
          <p:nvPr>
            <p:ph idx="1" type="body"/>
          </p:nvPr>
        </p:nvSpPr>
        <p:spPr>
          <a:xfrm>
            <a:off x="1103312" y="2052922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ANÁLISE DETALHADA DOS RESPONSÁVEIS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PARA PREVER FORMA DE GESTÃO E TREINAMENTO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type="title"/>
          </p:nvPr>
        </p:nvSpPr>
        <p:spPr>
          <a:xfrm>
            <a:off x="996463" y="452718"/>
            <a:ext cx="9054372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6</a:t>
            </a:r>
            <a:endParaRPr/>
          </a:p>
        </p:txBody>
      </p:sp>
      <p:sp>
        <p:nvSpPr>
          <p:cNvPr id="244" name="Google Shape;244;p35"/>
          <p:cNvSpPr txBox="1"/>
          <p:nvPr>
            <p:ph idx="1" type="body"/>
          </p:nvPr>
        </p:nvSpPr>
        <p:spPr>
          <a:xfrm>
            <a:off x="1068146" y="1430218"/>
            <a:ext cx="9295057" cy="417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pt-BR" sz="3200"/>
              <a:t>I 6 – Viabilidade Econômica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pt-BR" sz="3200"/>
              <a:t>Orçamento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pt-BR" sz="3200"/>
              <a:t>		De quem vem – Garantia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pt-BR" sz="3200"/>
              <a:t>		Quanto custa – forma de apuração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pt-BR" sz="3200"/>
              <a:t>		Formação do custo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pt-BR" sz="3200"/>
              <a:t>		Erro de cálculo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880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>
            <p:ph type="title"/>
          </p:nvPr>
        </p:nvSpPr>
        <p:spPr>
          <a:xfrm>
            <a:off x="1112108" y="848134"/>
            <a:ext cx="918586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6</a:t>
            </a:r>
            <a:endParaRPr/>
          </a:p>
        </p:txBody>
      </p:sp>
      <p:sp>
        <p:nvSpPr>
          <p:cNvPr id="250" name="Google Shape;250;p36"/>
          <p:cNvSpPr txBox="1"/>
          <p:nvPr>
            <p:ph idx="1" type="body"/>
          </p:nvPr>
        </p:nvSpPr>
        <p:spPr>
          <a:xfrm>
            <a:off x="1103312" y="2052922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TODA QUESTÃO FINANCEIRA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COMBUSTÍVEL SUFICIENTE?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ENCHER O TANQUE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139" y="1289538"/>
            <a:ext cx="9319463" cy="478301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/>
          <p:nvPr>
            <p:ph type="title"/>
          </p:nvPr>
        </p:nvSpPr>
        <p:spPr>
          <a:xfrm>
            <a:off x="1055076" y="358933"/>
            <a:ext cx="846822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Representação Gráfica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1125418" y="769241"/>
            <a:ext cx="9101265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INSTÂNCIAS &amp; </a:t>
            </a:r>
            <a:br>
              <a:rPr b="1" lang="pt-BR"/>
            </a:br>
            <a:r>
              <a:rPr b="1" lang="pt-BR"/>
              <a:t>ANÁLISE DE DECISÃO</a:t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1091591" y="2756307"/>
            <a:ext cx="8946541" cy="2155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pt-BR" sz="3200"/>
              <a:t>Âmbitos de Análise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pt-BR" sz="3200"/>
              <a:t>Horizontes de Viabilidade &amp; Concretização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title"/>
          </p:nvPr>
        </p:nvSpPr>
        <p:spPr>
          <a:xfrm>
            <a:off x="996463" y="452718"/>
            <a:ext cx="9054372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7</a:t>
            </a:r>
            <a:endParaRPr/>
          </a:p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1008187" y="1207481"/>
            <a:ext cx="9952892" cy="4994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lang="pt-BR" sz="3200"/>
              <a:t>I 7 – Aceleração (Segredo vital)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 sz="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i="1" lang="pt-BR" sz="3200"/>
              <a:t>Ação ou ações que dão visibilidade &amp; consistência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rPr lang="pt-BR" sz="900"/>
              <a:t>		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pt-BR" sz="3200"/>
              <a:t>		- Que transformam o Projeto em realidade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pt-BR" sz="3200"/>
              <a:t>		- Para quem o deseja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pt-BR" sz="3200"/>
              <a:t>		- Ações que o promovem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pt-BR" sz="3200"/>
              <a:t>		- Tornam concreto e palpável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pt-BR" sz="3200"/>
              <a:t>		- Iminente e Eminente</a:t>
            </a:r>
            <a:endParaRPr/>
          </a:p>
          <a:p>
            <a:pPr indent="-248920" lvl="0" marL="34290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>
            <p:ph type="title"/>
          </p:nvPr>
        </p:nvSpPr>
        <p:spPr>
          <a:xfrm>
            <a:off x="1029173" y="848134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7</a:t>
            </a:r>
            <a:endParaRPr/>
          </a:p>
        </p:txBody>
      </p:sp>
      <p:sp>
        <p:nvSpPr>
          <p:cNvPr id="268" name="Google Shape;268;p39"/>
          <p:cNvSpPr txBox="1"/>
          <p:nvPr>
            <p:ph idx="1" type="body"/>
          </p:nvPr>
        </p:nvSpPr>
        <p:spPr>
          <a:xfrm>
            <a:off x="1103312" y="2052922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CORPO DO PROJETO</a:t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MOTIVAÇÃO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MARKETING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CRIATIVIDADE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2616" y="1371600"/>
            <a:ext cx="7760677" cy="484199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0"/>
          <p:cNvSpPr txBox="1"/>
          <p:nvPr>
            <p:ph type="title"/>
          </p:nvPr>
        </p:nvSpPr>
        <p:spPr>
          <a:xfrm>
            <a:off x="1582615" y="452718"/>
            <a:ext cx="846822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Representação Gráfica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1202167" y="588642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LITURGIA CONCEITUAL</a:t>
            </a:r>
            <a:endParaRPr/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1103312" y="2052923"/>
            <a:ext cx="8946541" cy="3828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Define  a  meta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Com precisão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Tornando meta algo palpável e mensurável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Sem utilizar palavras ambíguas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Descrição do objetivo bem clara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Objetivo + quantificação +prazo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1152740" y="82342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LITURGIA CONCEITUAL</a:t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1103312" y="1989438"/>
            <a:ext cx="8946541" cy="3554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Está definido aonde chegar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Cabe ajustar depois da situação atual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E validação com chefia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1062681" y="556054"/>
            <a:ext cx="8988155" cy="1297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LITURGIA CONCEITUAL</a:t>
            </a:r>
            <a:endParaRPr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1103312" y="1581665"/>
            <a:ext cx="8946541" cy="459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Vamos utilizar sistema “nipônico”</a:t>
            </a:r>
            <a:endParaRPr/>
          </a:p>
          <a:p>
            <a:pPr indent="-292100" lvl="0" marL="342900" rtl="0" algn="l"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1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Planejar com calma e detalhe</a:t>
            </a:r>
            <a:endParaRPr/>
          </a:p>
          <a:p>
            <a:pPr indent="-297180" lvl="0" marL="342900" rtl="0" algn="l">
              <a:spcBef>
                <a:spcPts val="10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Implantar com firmeza e velocidade</a:t>
            </a:r>
            <a:endParaRPr/>
          </a:p>
          <a:p>
            <a:pPr indent="-297180" lvl="0" marL="342900" rtl="0" algn="l">
              <a:spcBef>
                <a:spcPts val="10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Submissão a instâncias</a:t>
            </a:r>
            <a:endParaRPr/>
          </a:p>
          <a:p>
            <a:pPr indent="-297180" lvl="0" marL="342900" rtl="0" algn="l">
              <a:spcBef>
                <a:spcPts val="100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Depois de passar em instâncias de avaliação – projeto pronto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139" y="1289538"/>
            <a:ext cx="9319463" cy="478301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>
            <p:ph type="title"/>
          </p:nvPr>
        </p:nvSpPr>
        <p:spPr>
          <a:xfrm>
            <a:off x="1055076" y="358933"/>
            <a:ext cx="846822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Representação Gráfica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996463" y="452718"/>
            <a:ext cx="9054372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1</a:t>
            </a:r>
            <a:endParaRPr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1103312" y="1336433"/>
            <a:ext cx="8946541" cy="4935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pt-BR" sz="3200"/>
              <a:t>I 1 – Realidade / Situação Atual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1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pt-BR" sz="3200"/>
              <a:t>Distância entre Situação atual e Meta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880"/>
              <a:buNone/>
            </a:pPr>
            <a:r>
              <a:t/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pt-BR" sz="3200"/>
              <a:t>Distância viabilizadora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pt-BR" sz="3200"/>
              <a:t>		Mudar Meta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pt-BR" sz="3200"/>
              <a:t>		Reduzir Meta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pt-BR" sz="3200"/>
              <a:t>		Manter Meta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1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⮚"/>
            </a:pPr>
            <a:r>
              <a:rPr lang="pt-BR" sz="3200"/>
              <a:t>Calibragem diante da realidade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1152740" y="811064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1</a:t>
            </a:r>
            <a:endParaRPr/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1239236" y="1902940"/>
            <a:ext cx="8946541" cy="367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Análise viabilizadora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Aqui se acerta se o projeto tem grande chance de sucesso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996463" y="452718"/>
            <a:ext cx="9054372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pt-BR"/>
              <a:t>INSTÂNCIA 2</a:t>
            </a:r>
            <a:endParaRPr/>
          </a:p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1103314" y="1899138"/>
            <a:ext cx="9295057" cy="417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pt-BR" sz="3200"/>
              <a:t>I 2 – Participação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pt-BR" sz="3200"/>
              <a:t>Quem está envolvido &amp; Como?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❖"/>
            </a:pPr>
            <a:r>
              <a:rPr lang="pt-BR" sz="3200"/>
              <a:t>Checar todos os envolvidos e graus de envolvimento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Íon">
  <a:themeElements>
    <a:clrScheme name="Í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