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257" r:id="rId3"/>
    <p:sldId id="263" r:id="rId4"/>
    <p:sldId id="271" r:id="rId5"/>
    <p:sldId id="258" r:id="rId6"/>
    <p:sldId id="279" r:id="rId7"/>
    <p:sldId id="259" r:id="rId8"/>
    <p:sldId id="266" r:id="rId9"/>
    <p:sldId id="274" r:id="rId10"/>
    <p:sldId id="267" r:id="rId11"/>
    <p:sldId id="264" r:id="rId12"/>
    <p:sldId id="260" r:id="rId13"/>
    <p:sldId id="261" r:id="rId14"/>
    <p:sldId id="262" r:id="rId15"/>
    <p:sldId id="268" r:id="rId16"/>
    <p:sldId id="269" r:id="rId17"/>
    <p:sldId id="270" r:id="rId18"/>
    <p:sldId id="273" r:id="rId19"/>
    <p:sldId id="272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BEF0"/>
    <a:srgbClr val="F0E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81"/>
    <p:restoredTop sz="95345"/>
  </p:normalViewPr>
  <p:slideViewPr>
    <p:cSldViewPr snapToGrid="0" snapToObjects="1">
      <p:cViewPr>
        <p:scale>
          <a:sx n="80" d="100"/>
          <a:sy n="80" d="100"/>
        </p:scale>
        <p:origin x="93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74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3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34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1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8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6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9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9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2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0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6E256-EDC3-3147-96EB-524AC86F0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4400" dirty="0" err="1">
                <a:solidFill>
                  <a:srgbClr val="7030A0"/>
                </a:solidFill>
              </a:rPr>
              <a:t>Interseccionalidades</a:t>
            </a:r>
            <a:r>
              <a:rPr lang="pt-BR" sz="4400" dirty="0">
                <a:solidFill>
                  <a:srgbClr val="7030A0"/>
                </a:solidFill>
              </a:rPr>
              <a:t> de gênero </a:t>
            </a:r>
            <a:br>
              <a:rPr lang="pt-BR" sz="4400" dirty="0">
                <a:solidFill>
                  <a:srgbClr val="7030A0"/>
                </a:solidFill>
              </a:rPr>
            </a:br>
            <a:r>
              <a:rPr lang="pt-BR" sz="4400" dirty="0">
                <a:solidFill>
                  <a:srgbClr val="7030A0"/>
                </a:solidFill>
              </a:rPr>
              <a:t>e relações sociais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B49AAD-7004-EC40-B110-91748204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t-BR" dirty="0"/>
              <a:t>Profa. Dra. Luciana </a:t>
            </a:r>
            <a:r>
              <a:rPr lang="pt-BR" dirty="0" err="1"/>
              <a:t>Dadico</a:t>
            </a:r>
            <a:endParaRPr lang="pt-BR" dirty="0"/>
          </a:p>
          <a:p>
            <a:pPr algn="r"/>
            <a:r>
              <a:rPr lang="pt-BR" dirty="0"/>
              <a:t>EACH-USP / UFMT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88816FE-064F-D542-90CA-CDAB8BDA7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5398"/>
            <a:ext cx="1257300" cy="3615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D40762A-F644-FB45-96B6-B7C11472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7" y="197672"/>
            <a:ext cx="382394" cy="46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88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68AAC-B1D1-F54A-B2F6-A01E138E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Escolas e universidades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1C94DE-4E29-6B48-A520-3A76E1BA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187" y="6242872"/>
            <a:ext cx="382394" cy="469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E6E31A-872B-6B46-9B91-1F6C60B4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5754350-2238-7748-A33B-80C49EED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261" y="744835"/>
            <a:ext cx="6007100" cy="5334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4361F6-AFF3-814F-84D3-BF4D76D5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910" y="1738924"/>
            <a:ext cx="3980919" cy="337100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dirty="0"/>
              <a:t>Quem ocupa posições de poder?</a:t>
            </a:r>
          </a:p>
          <a:p>
            <a:r>
              <a:rPr lang="pt-BR" dirty="0"/>
              <a:t>Quem constrói o conhecimento?</a:t>
            </a:r>
          </a:p>
          <a:p>
            <a:r>
              <a:rPr lang="pt-BR" dirty="0"/>
              <a:t>Experiências;</a:t>
            </a:r>
          </a:p>
          <a:p>
            <a:r>
              <a:rPr lang="pt-BR" dirty="0"/>
              <a:t>Recortes;</a:t>
            </a:r>
          </a:p>
          <a:p>
            <a:r>
              <a:rPr lang="pt-BR" dirty="0"/>
              <a:t>Sujeitos e objetos.</a:t>
            </a:r>
          </a:p>
        </p:txBody>
      </p:sp>
    </p:spTree>
    <p:extLst>
      <p:ext uri="{BB962C8B-B14F-4D97-AF65-F5344CB8AC3E}">
        <p14:creationId xmlns:p14="http://schemas.microsoft.com/office/powerpoint/2010/main" val="1667873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FC755-0C97-4844-9C02-3BCCF3B88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pt-BR" sz="1400" b="1" dirty="0"/>
              <a:t>Daniele </a:t>
            </a:r>
            <a:r>
              <a:rPr lang="pt-BR" sz="1400" b="1" dirty="0" err="1"/>
              <a:t>Kergoat</a:t>
            </a:r>
            <a:br>
              <a:rPr lang="pt-BR" sz="1400" b="1" dirty="0"/>
            </a:br>
            <a:br>
              <a:rPr lang="pt-BR" sz="2400" b="1" dirty="0"/>
            </a:br>
            <a:r>
              <a:rPr lang="pt-BR" sz="2400" b="1" dirty="0" err="1"/>
              <a:t>Interseccionalidade</a:t>
            </a:r>
            <a:r>
              <a:rPr lang="pt-BR" sz="2400" b="1" dirty="0"/>
              <a:t> ou consubstancialidade?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5C115B-345B-5F4A-8270-0495A0741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6458" y="786063"/>
            <a:ext cx="3474720" cy="5267425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França: </a:t>
            </a:r>
            <a:r>
              <a:rPr lang="pt-BR" dirty="0" err="1"/>
              <a:t>Kergoat</a:t>
            </a:r>
            <a:r>
              <a:rPr lang="pt-BR" dirty="0"/>
              <a:t> (2006);</a:t>
            </a:r>
          </a:p>
          <a:p>
            <a:r>
              <a:rPr lang="pt-BR" dirty="0"/>
              <a:t>Classe e gênero (</a:t>
            </a:r>
            <a:r>
              <a:rPr lang="pt-BR" dirty="0" err="1"/>
              <a:t>déc</a:t>
            </a:r>
            <a:r>
              <a:rPr lang="pt-BR" dirty="0"/>
              <a:t>. 1970);</a:t>
            </a:r>
          </a:p>
          <a:p>
            <a:r>
              <a:rPr lang="pt-BR" dirty="0"/>
              <a:t>Trabalho do </a:t>
            </a:r>
            <a:r>
              <a:rPr lang="pt-BR" i="1" dirty="0" err="1"/>
              <a:t>care</a:t>
            </a:r>
            <a:r>
              <a:rPr lang="pt-BR" dirty="0"/>
              <a:t>;</a:t>
            </a:r>
          </a:p>
          <a:p>
            <a:r>
              <a:rPr lang="pt-BR" dirty="0"/>
              <a:t>Críticas:</a:t>
            </a:r>
          </a:p>
          <a:p>
            <a:pPr marL="457200" indent="-457200">
              <a:buFont typeface="+mj-lt"/>
              <a:buAutoNum type="alphaLcPeriod"/>
            </a:pPr>
            <a:r>
              <a:rPr lang="pt-BR" sz="1800" dirty="0"/>
              <a:t>Multiplicidade de entradas levaria à fragmentação da análise;</a:t>
            </a:r>
          </a:p>
          <a:p>
            <a:pPr marL="457200" indent="-457200">
              <a:buFont typeface="+mj-lt"/>
              <a:buAutoNum type="alphaLcPeriod"/>
            </a:pPr>
            <a:r>
              <a:rPr lang="pt-BR" sz="1800" dirty="0"/>
              <a:t>Categorias </a:t>
            </a:r>
            <a:r>
              <a:rPr lang="pt-BR" sz="1800" dirty="0" err="1"/>
              <a:t>identitárias</a:t>
            </a:r>
            <a:r>
              <a:rPr lang="pt-BR" sz="1800" dirty="0"/>
              <a:t> seriam a-históricas e não envolveriam materialidade das relações sociais.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29F2434-BF76-4E4E-83AB-A4700E662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8120" y="786063"/>
            <a:ext cx="3474720" cy="5203257"/>
          </a:xfrm>
          <a:solidFill>
            <a:srgbClr val="F0EBB7"/>
          </a:solidFill>
        </p:spPr>
        <p:txBody>
          <a:bodyPr/>
          <a:lstStyle/>
          <a:p>
            <a:r>
              <a:rPr lang="pt-BR" dirty="0"/>
              <a:t>Naturalização do racismo e do </a:t>
            </a:r>
            <a:r>
              <a:rPr lang="pt-BR" dirty="0" err="1"/>
              <a:t>sexismo</a:t>
            </a:r>
            <a:r>
              <a:rPr lang="pt-BR" dirty="0"/>
              <a:t>;</a:t>
            </a:r>
          </a:p>
          <a:p>
            <a:r>
              <a:rPr lang="pt-BR" dirty="0"/>
              <a:t>Racismo e </a:t>
            </a:r>
            <a:r>
              <a:rPr lang="pt-BR" dirty="0" err="1"/>
              <a:t>sexismo</a:t>
            </a:r>
            <a:r>
              <a:rPr lang="pt-BR" dirty="0"/>
              <a:t> não são paralelos;</a:t>
            </a:r>
          </a:p>
          <a:p>
            <a:r>
              <a:rPr lang="pt-BR" dirty="0"/>
              <a:t>Não é o racismo que institui as diferenças de classe;</a:t>
            </a:r>
          </a:p>
          <a:p>
            <a:r>
              <a:rPr lang="pt-BR" dirty="0"/>
              <a:t>Divisão (e exploração) do trabalho apropria-se das diferenças de gênero e de raça-etnia;</a:t>
            </a:r>
          </a:p>
          <a:p>
            <a:r>
              <a:rPr lang="pt-BR" dirty="0"/>
              <a:t>Diferenças de classe: poder econômico, vulnerabilidades, diferenças culturais.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78F5C4D-212E-5B41-BA86-F437D5716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DE91202-3003-134A-811B-DAB746BD6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1" y="6242872"/>
            <a:ext cx="382394" cy="46930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2E09196-C103-F34D-AECF-C018184C4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37" y="913061"/>
            <a:ext cx="3757768" cy="320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2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F27A35-EB22-8C49-B24A-E95750383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 anchor="b"/>
          <a:lstStyle/>
          <a:p>
            <a:pPr marL="457200" indent="-457200">
              <a:buFont typeface="+mj-lt"/>
              <a:buAutoNum type="arabicPeriod"/>
            </a:pPr>
            <a:r>
              <a:rPr lang="pt-BR" b="1" dirty="0"/>
              <a:t>Semelhanças</a:t>
            </a:r>
            <a:r>
              <a:rPr lang="pt-BR" dirty="0"/>
              <a:t>: lugar social atribuído;</a:t>
            </a:r>
          </a:p>
          <a:p>
            <a:pPr marL="457200" indent="-457200">
              <a:buFont typeface="+mj-lt"/>
              <a:buAutoNum type="arabicPeriod"/>
            </a:pPr>
            <a:r>
              <a:rPr lang="pt-BR" b="1" dirty="0"/>
              <a:t>Diferenças</a:t>
            </a:r>
            <a:r>
              <a:rPr lang="pt-BR" dirty="0"/>
              <a:t>: inclusão e subordinação – família, trabalho, política;</a:t>
            </a:r>
          </a:p>
          <a:p>
            <a:pPr marL="457200" indent="-457200">
              <a:buFont typeface="+mj-lt"/>
              <a:buAutoNum type="arabicPeriod"/>
            </a:pPr>
            <a:r>
              <a:rPr lang="pt-BR" b="1" dirty="0"/>
              <a:t>Ligações</a:t>
            </a:r>
            <a:r>
              <a:rPr lang="pt-BR" dirty="0"/>
              <a:t>: reprodução e </a:t>
            </a:r>
            <a:r>
              <a:rPr lang="pt-BR" dirty="0" err="1"/>
              <a:t>eugenismo</a:t>
            </a:r>
            <a:r>
              <a:rPr lang="pt-BR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pt-BR" b="1" dirty="0"/>
              <a:t>Intersecções</a:t>
            </a:r>
            <a:r>
              <a:rPr lang="pt-BR" dirty="0"/>
              <a:t>: discriminações operantes nem sempre são identificáveis.</a:t>
            </a:r>
          </a:p>
          <a:p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3381F-0F1F-7A42-8217-91BA107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383" y="337774"/>
            <a:ext cx="6012806" cy="102580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/>
              <a:t>Tudo é interseccional?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BCE971-91F5-6A41-BCBE-0BCB1DE19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6038" y="1700463"/>
            <a:ext cx="3474720" cy="3727383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Crítica a fórmulas aditivas: ex.: dupla opressão;</a:t>
            </a:r>
          </a:p>
          <a:p>
            <a:r>
              <a:rPr lang="pt-BR" dirty="0"/>
              <a:t>Gênero “</a:t>
            </a:r>
            <a:r>
              <a:rPr lang="pt-BR" dirty="0" err="1"/>
              <a:t>racificado</a:t>
            </a:r>
            <a:r>
              <a:rPr lang="pt-BR" dirty="0"/>
              <a:t>” e racismo “</a:t>
            </a:r>
            <a:r>
              <a:rPr lang="pt-BR" dirty="0" err="1"/>
              <a:t>generificado</a:t>
            </a:r>
            <a:r>
              <a:rPr lang="pt-BR" dirty="0"/>
              <a:t>”;</a:t>
            </a:r>
          </a:p>
          <a:p>
            <a:r>
              <a:rPr lang="pt-BR" dirty="0"/>
              <a:t>Necessidade de compreender entrelaçamentos e combinações;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2AE3395-1C33-2845-B852-254BB3585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3" y="994610"/>
            <a:ext cx="3082637" cy="428324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5C39811-6209-8B4C-AD72-70B057E8A6E6}"/>
              </a:ext>
            </a:extLst>
          </p:cNvPr>
          <p:cNvSpPr txBox="1"/>
          <p:nvPr/>
        </p:nvSpPr>
        <p:spPr>
          <a:xfrm>
            <a:off x="336884" y="5342989"/>
            <a:ext cx="292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Ina</a:t>
            </a:r>
            <a:r>
              <a:rPr lang="pt-BR" dirty="0"/>
              <a:t> </a:t>
            </a:r>
            <a:r>
              <a:rPr lang="pt-BR" dirty="0" err="1"/>
              <a:t>Kerner</a:t>
            </a:r>
            <a:endParaRPr lang="pt-BR" dirty="0"/>
          </a:p>
          <a:p>
            <a:r>
              <a:rPr lang="pt-BR" dirty="0"/>
              <a:t>Universidade de </a:t>
            </a:r>
            <a:r>
              <a:rPr lang="pt-BR" dirty="0" err="1"/>
              <a:t>Köblenz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14921A0-1BD9-754D-8B74-2EDDC1AE5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6D64CC1-D939-2046-A302-388198A0B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87" y="6242872"/>
            <a:ext cx="382394" cy="46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5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41ADE-907C-7849-9C57-27173313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Dimensões</a:t>
            </a:r>
            <a:br>
              <a:rPr lang="pt-BR" dirty="0"/>
            </a:br>
            <a:r>
              <a:rPr lang="pt-BR" dirty="0"/>
              <a:t> do racismo e do </a:t>
            </a:r>
            <a:r>
              <a:rPr lang="pt-BR" dirty="0" err="1"/>
              <a:t>sexismo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DB38CA-515F-0E4B-9B4F-F8CF322BF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2228088" cy="80772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Epistêmica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59E8C5-FA1F-234E-9F8B-1A0F8C63E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6494" y="2083336"/>
            <a:ext cx="2269990" cy="3226601"/>
          </a:xfrm>
          <a:ln>
            <a:solidFill>
              <a:schemeClr val="accent6"/>
            </a:solidFill>
          </a:ln>
        </p:spPr>
        <p:txBody>
          <a:bodyPr/>
          <a:lstStyle/>
          <a:p>
            <a:r>
              <a:rPr lang="pt-BR" dirty="0"/>
              <a:t>Formas estruturais</a:t>
            </a:r>
          </a:p>
          <a:p>
            <a:r>
              <a:rPr lang="pt-BR" dirty="0"/>
              <a:t>Hierarquização</a:t>
            </a:r>
          </a:p>
          <a:p>
            <a:r>
              <a:rPr lang="pt-BR" dirty="0"/>
              <a:t>Discriminação</a:t>
            </a:r>
          </a:p>
          <a:p>
            <a:r>
              <a:rPr lang="pt-BR" dirty="0" err="1"/>
              <a:t>Invisibilização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9DCF208-C539-5E43-A153-E86B99936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5702" y="1023586"/>
            <a:ext cx="2330782" cy="81317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dirty="0"/>
              <a:t>Institucional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EBE9AA0-8FFF-7040-AFC4-9046237C4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856641" y="2113283"/>
            <a:ext cx="2088389" cy="3226601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Atitudes</a:t>
            </a:r>
          </a:p>
          <a:p>
            <a:r>
              <a:rPr lang="pt-BR" dirty="0"/>
              <a:t>Identidades</a:t>
            </a:r>
          </a:p>
          <a:p>
            <a:r>
              <a:rPr lang="pt-BR" dirty="0"/>
              <a:t>Subjetividade</a:t>
            </a:r>
          </a:p>
          <a:p>
            <a:r>
              <a:rPr lang="pt-BR" dirty="0"/>
              <a:t>Interações pessoais</a:t>
            </a:r>
          </a:p>
        </p:txBody>
      </p:sp>
      <p:sp>
        <p:nvSpPr>
          <p:cNvPr id="7" name="Espaço Reservado para Texto 4">
            <a:extLst>
              <a:ext uri="{FF2B5EF4-FFF2-40B4-BE49-F238E27FC236}">
                <a16:creationId xmlns:a16="http://schemas.microsoft.com/office/drawing/2014/main" id="{5F7E7586-CB3A-EC47-B087-1E280A7D5CA7}"/>
              </a:ext>
            </a:extLst>
          </p:cNvPr>
          <p:cNvSpPr txBox="1">
            <a:spLocks/>
          </p:cNvSpPr>
          <p:nvPr/>
        </p:nvSpPr>
        <p:spPr>
          <a:xfrm>
            <a:off x="8856641" y="1018135"/>
            <a:ext cx="2088389" cy="813171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Pessoal</a:t>
            </a:r>
          </a:p>
        </p:txBody>
      </p:sp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312F14F8-7B83-9545-BCCE-697F4DCC5343}"/>
              </a:ext>
            </a:extLst>
          </p:cNvPr>
          <p:cNvSpPr txBox="1">
            <a:spLocks/>
          </p:cNvSpPr>
          <p:nvPr/>
        </p:nvSpPr>
        <p:spPr>
          <a:xfrm>
            <a:off x="3867912" y="2083336"/>
            <a:ext cx="2228088" cy="32266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Discursos</a:t>
            </a:r>
          </a:p>
          <a:p>
            <a:r>
              <a:rPr lang="pt-BR" dirty="0"/>
              <a:t>Saberes</a:t>
            </a:r>
          </a:p>
          <a:p>
            <a:r>
              <a:rPr lang="pt-BR" dirty="0"/>
              <a:t>Símbolos</a:t>
            </a:r>
          </a:p>
          <a:p>
            <a:r>
              <a:rPr lang="pt-BR" dirty="0"/>
              <a:t>Imagens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44F0770-F920-C944-B6E0-DD9A8B2F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1" y="6242872"/>
            <a:ext cx="382394" cy="46930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55DAB69-FB46-1045-B4B4-E40A422CC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55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1E034C-4388-A544-969B-7DBAF77AA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2674" y="1435100"/>
            <a:ext cx="9427410" cy="39878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pPr algn="ctr">
              <a:spcBef>
                <a:spcPts val="0"/>
              </a:spcBef>
            </a:pPr>
            <a:endParaRPr lang="pt-BR" sz="360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chemeClr val="bg1"/>
                </a:solidFill>
              </a:rPr>
              <a:t>Uma vez que não existem normas </a:t>
            </a:r>
          </a:p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chemeClr val="bg1"/>
                </a:solidFill>
              </a:rPr>
              <a:t>de gênero que sejam neutras em relação a raça e outras categorias, </a:t>
            </a:r>
            <a:r>
              <a:rPr lang="pt-BR" sz="3600" b="1" dirty="0">
                <a:solidFill>
                  <a:schemeClr val="bg1"/>
                </a:solidFill>
              </a:rPr>
              <a:t>intersecções</a:t>
            </a:r>
            <a:r>
              <a:rPr lang="pt-BR" sz="3600" dirty="0">
                <a:solidFill>
                  <a:schemeClr val="bg1"/>
                </a:solidFill>
              </a:rPr>
              <a:t> expressam </a:t>
            </a:r>
          </a:p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chemeClr val="bg1"/>
                </a:solidFill>
              </a:rPr>
              <a:t>os processos multifatoriais de constituição das identidades.</a:t>
            </a:r>
          </a:p>
          <a:p>
            <a:pPr algn="ctr">
              <a:spcBef>
                <a:spcPts val="0"/>
              </a:spcBef>
            </a:pP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7CD5EF-4923-894B-873E-1B9CE7BBC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1" y="6242872"/>
            <a:ext cx="382394" cy="469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0EDCD30-7A93-A54F-89B3-93AED1485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1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A10AA-1A9C-B34A-B471-09825000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/>
              <a:t>MERCADO DE  TRABALHO</a:t>
            </a:r>
            <a:br>
              <a:rPr lang="pt-BR" sz="2400" b="1" dirty="0"/>
            </a:br>
            <a:br>
              <a:rPr lang="pt-BR" sz="2400" b="1" dirty="0"/>
            </a:br>
            <a:br>
              <a:rPr lang="pt-BR" sz="2000" dirty="0"/>
            </a:br>
            <a:r>
              <a:rPr lang="pt-BR" sz="2000" dirty="0"/>
              <a:t>Homens ocupados no período: 73,6% (2019) e 72,2% (2021).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66C202B-18E8-A448-92B1-2A7443F86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248266"/>
            <a:ext cx="7315200" cy="4351942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A074733-AC20-8A42-8C13-ABEE6E9F2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1" y="6242872"/>
            <a:ext cx="382394" cy="4693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99791D4-AEA5-BB43-87F5-5D039A23D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05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A10AA-1A9C-B34A-B471-0982500022B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pt-BR" sz="2400" b="1" dirty="0"/>
              <a:t>TAXA DE DESOCUPAÇÃO</a:t>
            </a:r>
            <a:br>
              <a:rPr lang="pt-BR" sz="2400" b="1" dirty="0"/>
            </a:br>
            <a:br>
              <a:rPr lang="pt-BR" sz="2400" b="1" dirty="0"/>
            </a:br>
            <a:br>
              <a:rPr lang="pt-BR" sz="2000" dirty="0"/>
            </a:br>
            <a:r>
              <a:rPr lang="pt-BR" sz="2000" dirty="0"/>
              <a:t>Taxa de desocupados entre homens estável, em torno de 10%.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074733-AC20-8A42-8C13-ABEE6E9F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1" y="6242872"/>
            <a:ext cx="382394" cy="4693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99791D4-AEA5-BB43-87F5-5D039A23D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470430DF-E163-D741-8E7A-8D9487F6F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68738" y="1161629"/>
            <a:ext cx="7315200" cy="4525216"/>
          </a:xfrm>
        </p:spPr>
      </p:pic>
    </p:spTree>
    <p:extLst>
      <p:ext uri="{BB962C8B-B14F-4D97-AF65-F5344CB8AC3E}">
        <p14:creationId xmlns:p14="http://schemas.microsoft.com/office/powerpoint/2010/main" val="4284168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A10AA-1A9C-B34A-B471-09825000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078" y="921978"/>
            <a:ext cx="2947482" cy="4601183"/>
          </a:xfrm>
          <a:solidFill>
            <a:schemeClr val="accent3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/>
            <a:br>
              <a:rPr lang="pt-BR" sz="2400" b="1" dirty="0"/>
            </a:br>
            <a:br>
              <a:rPr lang="pt-BR" sz="2400" b="1" dirty="0"/>
            </a:br>
            <a:r>
              <a:rPr lang="pt-BR" sz="2400" b="1" dirty="0"/>
              <a:t>RENDIMENTOS</a:t>
            </a:r>
            <a:endParaRPr lang="pt-BR" sz="2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074733-AC20-8A42-8C13-ABEE6E9F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1" y="6242872"/>
            <a:ext cx="382394" cy="4693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99791D4-AEA5-BB43-87F5-5D039A23D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3EBB23D-EE50-0A45-B59A-8BE9A67A6501}"/>
              </a:ext>
            </a:extLst>
          </p:cNvPr>
          <p:cNvSpPr txBox="1"/>
          <p:nvPr/>
        </p:nvSpPr>
        <p:spPr>
          <a:xfrm>
            <a:off x="1897313" y="2579638"/>
            <a:ext cx="9897979" cy="31085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2200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200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rendimentos das mulheres seguem menores que os dos homens. No terceiro trimestre de 2021, elas recebiam em média </a:t>
            </a:r>
            <a:r>
              <a:rPr lang="pt-BR" sz="2200" dirty="0" err="1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pt-BR" sz="2200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$ 2.078,00, enquanto eles ganhavam </a:t>
            </a:r>
            <a:r>
              <a:rPr lang="pt-BR" sz="2200" dirty="0" err="1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pt-BR" sz="2200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$ 2.599,00. Assim, as mulheres ganham o equivalente a 80% dos homens, mesmo com mais escolaridade. Por hora, as mulheres negras recebiam </a:t>
            </a:r>
            <a:r>
              <a:rPr lang="pt-BR" sz="2200" dirty="0" err="1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pt-BR" sz="2200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$ 10,83 e as não negras </a:t>
            </a:r>
            <a:r>
              <a:rPr lang="pt-BR" sz="2200" dirty="0" err="1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pt-BR" sz="2200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$ 17,13 (37% a menos).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2200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42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CEEEB-5E8B-B240-8EDE-92DE3C46B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solidão da mulher negra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0D3F43-5B0F-5A4F-9B93-D72E163F38F6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3">
                <a:lumMod val="50000"/>
              </a:schemeClr>
            </a:solidFill>
            <a:prstDash val="dashDot"/>
          </a:ln>
        </p:spPr>
        <p:txBody>
          <a:bodyPr>
            <a:normAutofit/>
          </a:bodyPr>
          <a:lstStyle/>
          <a:p>
            <a:r>
              <a:rPr lang="pt-BR" sz="2400" dirty="0"/>
              <a:t>Depreciação da imagem da mulher;</a:t>
            </a:r>
          </a:p>
          <a:p>
            <a:r>
              <a:rPr lang="pt-BR" sz="2400" dirty="0"/>
              <a:t>Separação entre emoção e razão: subordinação;</a:t>
            </a:r>
          </a:p>
          <a:p>
            <a:r>
              <a:rPr lang="pt-BR" sz="2400" dirty="0"/>
              <a:t>Separação entre amor e sexualidade: exploração;</a:t>
            </a:r>
          </a:p>
          <a:p>
            <a:r>
              <a:rPr lang="pt-BR" sz="2400" dirty="0"/>
              <a:t>Par “amor-dor” no caso das mulheres negras – </a:t>
            </a:r>
            <a:r>
              <a:rPr lang="pt-BR" sz="2400" i="1" dirty="0"/>
              <a:t>blues </a:t>
            </a:r>
            <a:r>
              <a:rPr lang="pt-BR" sz="2400" dirty="0"/>
              <a:t>como expressão artística;</a:t>
            </a:r>
          </a:p>
          <a:p>
            <a:r>
              <a:rPr lang="pt-BR" sz="2400" dirty="0"/>
              <a:t>Sem um bocado de tristeza, não se faz um samba...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E0C92C-6B8B-0E4C-8534-F1D641121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57" y="6122228"/>
            <a:ext cx="382394" cy="469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DE4544-7E1F-8749-8466-44B4C9774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218" y="6181828"/>
            <a:ext cx="12573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12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10921-5269-3F41-B64A-2E0EA857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Racismo e </a:t>
            </a:r>
            <a:r>
              <a:rPr lang="pt-BR" dirty="0" err="1"/>
              <a:t>sexismo</a:t>
            </a:r>
            <a:r>
              <a:rPr lang="pt-BR" dirty="0"/>
              <a:t> </a:t>
            </a:r>
            <a:br>
              <a:rPr lang="pt-BR" dirty="0"/>
            </a:br>
            <a:r>
              <a:rPr lang="pt-BR" dirty="0"/>
              <a:t>no Brasil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9BBDCBD6-B3A9-C04E-9301-B5114FCFEB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92327" y="1140769"/>
            <a:ext cx="3810282" cy="4237495"/>
          </a:xfrm>
        </p:spPr>
      </p:pic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CB359885-FCF7-DA4D-A3B5-48EF341AB6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84423" y="1140769"/>
            <a:ext cx="4044297" cy="4237495"/>
          </a:xfr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67E5D9D-B02A-B446-8A01-1E2A51F8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1" y="6242872"/>
            <a:ext cx="382394" cy="46930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8848BFF-33FA-5D40-B07F-FC8E636CC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43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68AAC-B1D1-F54A-B2F6-A01E138E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Gênero como categoria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1C94DE-4E29-6B48-A520-3A76E1BA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187" y="6242872"/>
            <a:ext cx="382394" cy="469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E6E31A-872B-6B46-9B91-1F6C60B4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9B40C22-66F6-7541-BDF1-0949F9F6D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972" y="199689"/>
            <a:ext cx="3568700" cy="4140200"/>
          </a:xfrm>
          <a:prstGeom prst="rect">
            <a:avLst/>
          </a:prstGeom>
        </p:spPr>
      </p:pic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id="{8A315D0A-A578-B043-B9FE-1BD61F5E3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452" y="2582779"/>
            <a:ext cx="4690980" cy="3238494"/>
          </a:xfrm>
          <a:solidFill>
            <a:srgbClr val="E5BEF0"/>
          </a:solidFill>
          <a:ln>
            <a:solidFill>
              <a:srgbClr val="7030A0"/>
            </a:solidFill>
          </a:ln>
        </p:spPr>
        <p:txBody>
          <a:bodyPr anchor="ctr">
            <a:normAutofit/>
          </a:bodyPr>
          <a:lstStyle/>
          <a:p>
            <a:r>
              <a:rPr lang="pt-BR" sz="2200" dirty="0">
                <a:solidFill>
                  <a:srgbClr val="002060"/>
                </a:solidFill>
              </a:rPr>
              <a:t>Enfatizar o caráter social das leituras sobre as diferenças sexuais;</a:t>
            </a:r>
          </a:p>
          <a:p>
            <a:r>
              <a:rPr lang="pt-BR" sz="2200" dirty="0">
                <a:solidFill>
                  <a:srgbClr val="002060"/>
                </a:solidFill>
              </a:rPr>
              <a:t>Foco na construção histórica da subordinação das mulheres, que se reproduz em relações assimétricas constituídas no presente.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7E17811-E12B-3548-BF46-436692200D0C}"/>
              </a:ext>
            </a:extLst>
          </p:cNvPr>
          <p:cNvSpPr txBox="1"/>
          <p:nvPr/>
        </p:nvSpPr>
        <p:spPr>
          <a:xfrm>
            <a:off x="3705727" y="4411580"/>
            <a:ext cx="2518610" cy="95410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Joan Scott</a:t>
            </a:r>
          </a:p>
          <a:p>
            <a:r>
              <a:rPr lang="pt-BR" dirty="0"/>
              <a:t>Instituto de Estudos Avançados de Princeton</a:t>
            </a:r>
          </a:p>
        </p:txBody>
      </p:sp>
    </p:spTree>
    <p:extLst>
      <p:ext uri="{BB962C8B-B14F-4D97-AF65-F5344CB8AC3E}">
        <p14:creationId xmlns:p14="http://schemas.microsoft.com/office/powerpoint/2010/main" val="3439834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F2038EB-7E38-D84C-B918-61CAC15DB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889000"/>
            <a:ext cx="10934700" cy="5080000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FCEEEB-5E8B-B240-8EDE-92DE3C46B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35772"/>
            <a:ext cx="2947482" cy="4601183"/>
          </a:xfrm>
        </p:spPr>
        <p:txBody>
          <a:bodyPr anchor="t"/>
          <a:lstStyle/>
          <a:p>
            <a:r>
              <a:rPr lang="pt-BR" dirty="0"/>
              <a:t>A solidão da mulher negra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0D3F43-5B0F-5A4F-9B93-D72E163F3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228" y="1737360"/>
            <a:ext cx="7520627" cy="5120640"/>
          </a:xfrm>
          <a:noFill/>
          <a:ln>
            <a:noFill/>
            <a:prstDash val="dashDot"/>
          </a:ln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Imagens da “mulata”, da “doméstica” e da “mãe preta”;</a:t>
            </a:r>
          </a:p>
          <a:p>
            <a:r>
              <a:rPr lang="pt-BR" sz="2400" dirty="0">
                <a:solidFill>
                  <a:schemeClr val="bg1"/>
                </a:solidFill>
              </a:rPr>
              <a:t>O lugar dos negros no discurso branco;</a:t>
            </a:r>
          </a:p>
          <a:p>
            <a:r>
              <a:rPr lang="pt-BR" sz="2400" dirty="0">
                <a:solidFill>
                  <a:schemeClr val="bg1"/>
                </a:solidFill>
              </a:rPr>
              <a:t>Crítica aos pensadores da formação do Brasil;</a:t>
            </a:r>
          </a:p>
          <a:p>
            <a:r>
              <a:rPr lang="pt-BR" sz="2400" dirty="0">
                <a:solidFill>
                  <a:schemeClr val="bg1"/>
                </a:solidFill>
              </a:rPr>
              <a:t>Conflitos de raça e gênero derrubam mito da democracia racial;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 ocultação destes conflitos, como </a:t>
            </a:r>
            <a:r>
              <a:rPr lang="pt-BR" sz="2400" i="1" dirty="0">
                <a:solidFill>
                  <a:schemeClr val="bg1"/>
                </a:solidFill>
              </a:rPr>
              <a:t>neurose cultural brasileira</a:t>
            </a:r>
            <a:r>
              <a:rPr lang="pt-BR" sz="2400" dirty="0">
                <a:solidFill>
                  <a:schemeClr val="bg1"/>
                </a:solidFill>
              </a:rPr>
              <a:t>, promovem uma identificação com os opressores e a </a:t>
            </a:r>
            <a:r>
              <a:rPr lang="pt-BR" sz="2400" dirty="0" err="1">
                <a:solidFill>
                  <a:schemeClr val="bg1"/>
                </a:solidFill>
              </a:rPr>
              <a:t>culpabilização</a:t>
            </a:r>
            <a:r>
              <a:rPr lang="pt-BR" sz="2400" dirty="0">
                <a:solidFill>
                  <a:schemeClr val="bg1"/>
                </a:solidFill>
              </a:rPr>
              <a:t> de mulheres e negros por este conflitos – “</a:t>
            </a:r>
            <a:r>
              <a:rPr lang="pt-BR" sz="2400" dirty="0" err="1">
                <a:solidFill>
                  <a:schemeClr val="bg1"/>
                </a:solidFill>
              </a:rPr>
              <a:t>vitimismo</a:t>
            </a:r>
            <a:r>
              <a:rPr lang="pt-BR" sz="2400" dirty="0">
                <a:solidFill>
                  <a:schemeClr val="bg1"/>
                </a:solidFill>
              </a:rPr>
              <a:t>”;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Assimetrias e violências nas relações afetivas.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E0C92C-6B8B-0E4C-8534-F1D641121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57" y="6122228"/>
            <a:ext cx="382394" cy="469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DE4544-7E1F-8749-8466-44B4C9774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218" y="6181828"/>
            <a:ext cx="1257300" cy="36157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F04FC3D-7BE8-E642-9C03-9BF5E7628D25}"/>
              </a:ext>
            </a:extLst>
          </p:cNvPr>
          <p:cNvSpPr txBox="1"/>
          <p:nvPr/>
        </p:nvSpPr>
        <p:spPr>
          <a:xfrm>
            <a:off x="221137" y="6044168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Lélia </a:t>
            </a:r>
            <a:r>
              <a:rPr lang="pt-BR" dirty="0" err="1"/>
              <a:t>Gonzales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8588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CEEEB-5E8B-B240-8EDE-92DE3C46BAC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5BEF0"/>
          </a:solidFill>
        </p:spPr>
        <p:txBody>
          <a:bodyPr/>
          <a:lstStyle/>
          <a:p>
            <a:pPr algn="ctr"/>
            <a:r>
              <a:rPr lang="pt-BR" dirty="0">
                <a:solidFill>
                  <a:srgbClr val="7030A0"/>
                </a:solidFill>
              </a:rPr>
              <a:t>Família e trabalho doméstico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0D3F43-5B0F-5A4F-9B93-D72E163F38F6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3">
                <a:lumMod val="50000"/>
              </a:schemeClr>
            </a:solidFill>
            <a:prstDash val="dashDot"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/>
              <a:t>O “PRIVADO” É POLÍTICO</a:t>
            </a:r>
          </a:p>
          <a:p>
            <a:pPr marL="0" indent="0" algn="ctr">
              <a:buNone/>
            </a:pPr>
            <a:endParaRPr lang="pt-BR" sz="2400" dirty="0"/>
          </a:p>
          <a:p>
            <a:r>
              <a:rPr lang="pt-BR" sz="2400" dirty="0">
                <a:solidFill>
                  <a:srgbClr val="7030A0"/>
                </a:solidFill>
              </a:rPr>
              <a:t>Quem faz a faxina?</a:t>
            </a:r>
          </a:p>
          <a:p>
            <a:r>
              <a:rPr lang="pt-BR" sz="2400" dirty="0">
                <a:solidFill>
                  <a:srgbClr val="7030A0"/>
                </a:solidFill>
              </a:rPr>
              <a:t>Quem faz o serviço de casa?</a:t>
            </a:r>
          </a:p>
          <a:p>
            <a:endParaRPr lang="pt-BR" sz="24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pt-BR" sz="2400" dirty="0">
                <a:solidFill>
                  <a:srgbClr val="7030A0"/>
                </a:solidFill>
              </a:rPr>
              <a:t>A POLÍTICA REPRESENTA QUEM?</a:t>
            </a:r>
          </a:p>
          <a:p>
            <a:pPr marL="0" indent="0" algn="ctr">
              <a:buNone/>
            </a:pPr>
            <a:endParaRPr lang="pt-BR" sz="2400" dirty="0"/>
          </a:p>
          <a:p>
            <a:r>
              <a:rPr lang="pt-BR" sz="2400" dirty="0"/>
              <a:t>Distribuição de renda;</a:t>
            </a:r>
          </a:p>
          <a:p>
            <a:r>
              <a:rPr lang="pt-BR" sz="2400" dirty="0"/>
              <a:t>Garantia de direitos.</a:t>
            </a:r>
          </a:p>
          <a:p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E0C92C-6B8B-0E4C-8534-F1D641121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57" y="6122228"/>
            <a:ext cx="382394" cy="469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DE4544-7E1F-8749-8466-44B4C9774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218" y="6181828"/>
            <a:ext cx="1257300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4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528842-D3AB-D640-B2C6-A4A403E7B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REDISTRIBUIÇÃO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7DA3925F-BC1F-BB4B-A34C-AC18D490BC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7443" y="1267026"/>
            <a:ext cx="3022958" cy="4024313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54823A6-54CB-F24F-A537-1799108B3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pt-BR" dirty="0"/>
              <a:t>RECONHECIMENTO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56B5043-F23F-1D4C-AE81-D23E5CFC3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r>
              <a:rPr lang="pt-BR" dirty="0"/>
              <a:t>Gênero e raça;</a:t>
            </a:r>
          </a:p>
          <a:p>
            <a:r>
              <a:rPr lang="pt-BR" dirty="0" err="1"/>
              <a:t>Androcentrismo</a:t>
            </a:r>
            <a:r>
              <a:rPr lang="pt-BR" dirty="0"/>
              <a:t> e </a:t>
            </a:r>
            <a:r>
              <a:rPr lang="pt-BR" dirty="0" err="1"/>
              <a:t>eurocentrismo</a:t>
            </a:r>
            <a:r>
              <a:rPr lang="pt-BR" dirty="0"/>
              <a:t>;</a:t>
            </a:r>
          </a:p>
          <a:p>
            <a:r>
              <a:rPr lang="pt-BR" dirty="0"/>
              <a:t>Implicações culturais e sexuais do gênero e da raça;</a:t>
            </a:r>
          </a:p>
          <a:p>
            <a:r>
              <a:rPr lang="pt-BR" dirty="0"/>
              <a:t>Quem tem voz?</a:t>
            </a:r>
          </a:p>
          <a:p>
            <a:r>
              <a:rPr lang="pt-BR" dirty="0"/>
              <a:t>Valorização das especificidades;</a:t>
            </a:r>
          </a:p>
          <a:p>
            <a:r>
              <a:rPr lang="pt-BR" dirty="0"/>
              <a:t>Orientação sexual;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57EB3C4-56E9-9A42-9B5E-64DD851BA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57" y="6122228"/>
            <a:ext cx="382394" cy="46930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D75F1FB-79E1-7448-977E-F5DE82D1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218" y="6181828"/>
            <a:ext cx="1257300" cy="361576"/>
          </a:xfrm>
          <a:prstGeom prst="rect">
            <a:avLst/>
          </a:prstGeom>
        </p:spPr>
      </p:pic>
      <p:sp>
        <p:nvSpPr>
          <p:cNvPr id="11" name="Espaço Reservado para Conteúdo 5">
            <a:extLst>
              <a:ext uri="{FF2B5EF4-FFF2-40B4-BE49-F238E27FC236}">
                <a16:creationId xmlns:a16="http://schemas.microsoft.com/office/drawing/2014/main" id="{B3718BCD-2346-D945-9983-B9967BF11C1D}"/>
              </a:ext>
            </a:extLst>
          </p:cNvPr>
          <p:cNvSpPr txBox="1">
            <a:spLocks/>
          </p:cNvSpPr>
          <p:nvPr/>
        </p:nvSpPr>
        <p:spPr>
          <a:xfrm>
            <a:off x="4052148" y="1727622"/>
            <a:ext cx="3474720" cy="402336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Gênero e raça;</a:t>
            </a:r>
          </a:p>
          <a:p>
            <a:r>
              <a:rPr lang="pt-BR" dirty="0"/>
              <a:t>Divisão de gênero é estruturante da economia-política;</a:t>
            </a:r>
          </a:p>
          <a:p>
            <a:r>
              <a:rPr lang="pt-BR" dirty="0"/>
              <a:t>Gênero, como as classes, precisa ser abolido?</a:t>
            </a:r>
          </a:p>
          <a:p>
            <a:r>
              <a:rPr lang="pt-BR" dirty="0"/>
              <a:t>Círculo vicioso de subordinação cultural e econômica;</a:t>
            </a:r>
          </a:p>
          <a:p>
            <a:r>
              <a:rPr lang="pt-BR" dirty="0"/>
              <a:t>Afirmativa e transformativa – classes.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6423617-2980-0847-95CB-5FE56996CC00}"/>
              </a:ext>
            </a:extLst>
          </p:cNvPr>
          <p:cNvSpPr txBox="1"/>
          <p:nvPr/>
        </p:nvSpPr>
        <p:spPr>
          <a:xfrm>
            <a:off x="238994" y="5400368"/>
            <a:ext cx="255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Nancy Fraser</a:t>
            </a:r>
          </a:p>
          <a:p>
            <a:r>
              <a:rPr lang="pt-BR" dirty="0"/>
              <a:t>New </a:t>
            </a:r>
            <a:r>
              <a:rPr lang="pt-BR" dirty="0" err="1"/>
              <a:t>School</a:t>
            </a:r>
            <a:r>
              <a:rPr lang="pt-BR" dirty="0"/>
              <a:t> </a:t>
            </a:r>
            <a:r>
              <a:rPr lang="pt-BR" dirty="0" err="1"/>
              <a:t>University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9142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08B69-B8D6-8E42-AD8A-97070A49B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pt-BR" dirty="0"/>
              <a:t>PRECONCEITO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8AFF87-ABE1-C24F-A2F5-AFCFC0B75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095" y="1051560"/>
            <a:ext cx="4101323" cy="2059636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r>
              <a:rPr lang="pt-BR" dirty="0"/>
              <a:t>DEFICIÊNCIA FÍSICA E MENTAL;</a:t>
            </a:r>
          </a:p>
          <a:p>
            <a:r>
              <a:rPr lang="pt-BR" dirty="0"/>
              <a:t>IDADE;</a:t>
            </a:r>
          </a:p>
          <a:p>
            <a:r>
              <a:rPr lang="pt-BR" dirty="0"/>
              <a:t>ORIGEM;</a:t>
            </a:r>
          </a:p>
          <a:p>
            <a:r>
              <a:rPr lang="pt-BR" dirty="0"/>
              <a:t>CULTURA.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73E574C-1255-1D4F-85A8-5AB46112E54A}"/>
              </a:ext>
            </a:extLst>
          </p:cNvPr>
          <p:cNvSpPr txBox="1">
            <a:spLocks/>
          </p:cNvSpPr>
          <p:nvPr/>
        </p:nvSpPr>
        <p:spPr>
          <a:xfrm>
            <a:off x="256031" y="3429000"/>
            <a:ext cx="4700980" cy="237744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/>
              <a:t>INTERSECCIONALIDADES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6937457-FE88-9243-8C4E-3C565C05D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57" y="6122228"/>
            <a:ext cx="382394" cy="4693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50A6C49-5832-4F43-93F1-BD67DBC91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218" y="6181828"/>
            <a:ext cx="1257300" cy="361576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B512F6ED-7F10-B24E-9FA6-283E07CA7F94}"/>
              </a:ext>
            </a:extLst>
          </p:cNvPr>
          <p:cNvSpPr txBox="1">
            <a:spLocks/>
          </p:cNvSpPr>
          <p:nvPr/>
        </p:nvSpPr>
        <p:spPr>
          <a:xfrm>
            <a:off x="6575954" y="3449053"/>
            <a:ext cx="4101323" cy="205963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Imagens e conceitos contribuem para a visão estereotipada e tratamento discriminatório;</a:t>
            </a:r>
          </a:p>
          <a:p>
            <a:r>
              <a:rPr lang="pt-BR" dirty="0"/>
              <a:t>Predisposição psicológica para o preconceito.</a:t>
            </a:r>
          </a:p>
        </p:txBody>
      </p:sp>
    </p:spTree>
    <p:extLst>
      <p:ext uri="{BB962C8B-B14F-4D97-AF65-F5344CB8AC3E}">
        <p14:creationId xmlns:p14="http://schemas.microsoft.com/office/powerpoint/2010/main" val="371656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51C94DE-4E29-6B48-A520-3A76E1BA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187" y="6242872"/>
            <a:ext cx="382394" cy="469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E6E31A-872B-6B46-9B91-1F6C60B4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0519D5A-AA23-C747-AE0A-53869B6EA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996950"/>
            <a:ext cx="8674100" cy="48641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868AAC-B1D1-F54A-B2F6-A01E138E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Opressões e intersecções</a:t>
            </a:r>
          </a:p>
        </p:txBody>
      </p:sp>
    </p:spTree>
    <p:extLst>
      <p:ext uri="{BB962C8B-B14F-4D97-AF65-F5344CB8AC3E}">
        <p14:creationId xmlns:p14="http://schemas.microsoft.com/office/powerpoint/2010/main" val="4045671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51C94DE-4E29-6B48-A520-3A76E1BA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187" y="6242872"/>
            <a:ext cx="382394" cy="469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E6E31A-872B-6B46-9B91-1F6C60B4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868AAC-B1D1-F54A-B2F6-A01E138E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Opressões e intersecções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F5B5C91A-E0F5-C44D-A5A0-C8356DD9B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/>
          <a:lstStyle/>
          <a:p>
            <a:r>
              <a:rPr lang="pt-BR" dirty="0" err="1"/>
              <a:t>Crenshaw</a:t>
            </a:r>
            <a:r>
              <a:rPr lang="pt-BR" dirty="0"/>
              <a:t> (1991): </a:t>
            </a:r>
            <a:r>
              <a:rPr lang="pt-BR" i="1" dirty="0"/>
              <a:t>opressões múltiplas</a:t>
            </a:r>
            <a:r>
              <a:rPr lang="pt-BR" dirty="0"/>
              <a:t> – violência sexual, mercado de trabalho;</a:t>
            </a:r>
          </a:p>
          <a:p>
            <a:r>
              <a:rPr lang="pt-BR" dirty="0"/>
              <a:t>Discurso liberal: homogeneização das diferenças;</a:t>
            </a:r>
          </a:p>
          <a:p>
            <a:r>
              <a:rPr lang="pt-BR" dirty="0"/>
              <a:t>Identidade como </a:t>
            </a:r>
            <a:r>
              <a:rPr lang="pt-BR" dirty="0" err="1"/>
              <a:t>empoderamento</a:t>
            </a:r>
            <a:r>
              <a:rPr lang="pt-BR" dirty="0"/>
              <a:t> social;</a:t>
            </a:r>
          </a:p>
          <a:p>
            <a:r>
              <a:rPr lang="pt-BR" dirty="0"/>
              <a:t>Importância de incorporar às identidades as diferenças grupais;</a:t>
            </a:r>
          </a:p>
          <a:p>
            <a:r>
              <a:rPr lang="pt-BR" dirty="0"/>
              <a:t>Impossibilidade de analisar diferenças separadamente;</a:t>
            </a:r>
          </a:p>
          <a:p>
            <a:r>
              <a:rPr lang="pt-BR" dirty="0"/>
              <a:t>Exemplo:  ação movida contra a General Motors dos Estados Unidos em função na não-contratação de mulheres negras;</a:t>
            </a:r>
          </a:p>
          <a:p>
            <a:r>
              <a:rPr lang="pt-BR" dirty="0"/>
              <a:t>Articular a interação entre racismo e patriarcado.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088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68AAC-B1D1-F54A-B2F6-A01E138E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Interpelações do feminismo negro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1C94DE-4E29-6B48-A520-3A76E1BA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187" y="6242872"/>
            <a:ext cx="382394" cy="469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E6E31A-872B-6B46-9B91-1F6C60B4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8C1AF69-C12B-5840-807F-F80561C4A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734" y="1060558"/>
            <a:ext cx="8001919" cy="476220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4361F6-AFF3-814F-84D3-BF4D76D5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900" y="1245631"/>
            <a:ext cx="7315200" cy="4997241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DAVIS: marcas e legado da escravidão;</a:t>
            </a:r>
          </a:p>
          <a:p>
            <a:r>
              <a:rPr lang="pt-BR" dirty="0">
                <a:solidFill>
                  <a:schemeClr val="bg1"/>
                </a:solidFill>
              </a:rPr>
              <a:t>História dos movimentos sufragistas e abolicionistas;</a:t>
            </a:r>
          </a:p>
          <a:p>
            <a:r>
              <a:rPr lang="pt-BR" dirty="0">
                <a:solidFill>
                  <a:schemeClr val="bg1"/>
                </a:solidFill>
              </a:rPr>
              <a:t>Racismo no movimento sufragista feminino;</a:t>
            </a:r>
          </a:p>
          <a:p>
            <a:r>
              <a:rPr lang="pt-BR" dirty="0">
                <a:solidFill>
                  <a:schemeClr val="bg1"/>
                </a:solidFill>
              </a:rPr>
              <a:t>Condições de vida das mulheres operárias nos Estados Unidos;</a:t>
            </a:r>
          </a:p>
          <a:p>
            <a:r>
              <a:rPr lang="pt-BR" dirty="0">
                <a:solidFill>
                  <a:schemeClr val="bg1"/>
                </a:solidFill>
              </a:rPr>
              <a:t>Mulheres negras e o trabalho doméstico.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pt-BR" sz="2400" b="1" dirty="0" err="1">
                <a:solidFill>
                  <a:schemeClr val="bg1"/>
                </a:solidFill>
              </a:rPr>
              <a:t>Angela</a:t>
            </a:r>
            <a:r>
              <a:rPr lang="pt-BR" sz="2400" b="1" dirty="0">
                <a:solidFill>
                  <a:schemeClr val="bg1"/>
                </a:solidFill>
              </a:rPr>
              <a:t> Davis</a:t>
            </a:r>
          </a:p>
          <a:p>
            <a:pPr marL="0" indent="0" algn="r"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 algn="r">
              <a:spcBef>
                <a:spcPts val="600"/>
              </a:spcBef>
              <a:buNone/>
            </a:pPr>
            <a:r>
              <a:rPr lang="pt-BR" dirty="0">
                <a:solidFill>
                  <a:schemeClr val="tx1"/>
                </a:solidFill>
              </a:rPr>
              <a:t>Universidade da </a:t>
            </a:r>
            <a:r>
              <a:rPr lang="pt-BR" dirty="0" err="1">
                <a:solidFill>
                  <a:schemeClr val="tx1"/>
                </a:solidFill>
              </a:rPr>
              <a:t>California</a:t>
            </a:r>
            <a:r>
              <a:rPr lang="pt-BR" dirty="0">
                <a:solidFill>
                  <a:schemeClr val="tx1"/>
                </a:solidFill>
              </a:rPr>
              <a:t> , Santa Cruz</a:t>
            </a:r>
          </a:p>
        </p:txBody>
      </p:sp>
    </p:spTree>
    <p:extLst>
      <p:ext uri="{BB962C8B-B14F-4D97-AF65-F5344CB8AC3E}">
        <p14:creationId xmlns:p14="http://schemas.microsoft.com/office/powerpoint/2010/main" val="3560238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72C78B-2D9E-2045-954B-C303234D7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3906" y="1560095"/>
            <a:ext cx="7315200" cy="3737810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r>
              <a:rPr lang="pt-BR" sz="2000" dirty="0"/>
              <a:t>“Aquele homem ali diz que é preciso ajudar as mulheres a subir numa carruagem, é preciso carregar elas quando atravessam um lamaçal e elas devem ocupar sempre os melhores lugares. Nunca ninguém me ajuda a subir numa carruagem, a passar por cima da lama ou me cede o melhor lugar! E não sou uma mulher? Olhem para mim! Olhem para meu braço! Eu capinei, eu plantei juntei palha nos celeiros e homem nenhum conseguiu me superar! E não sou uma mulher? Eu consegui trabalhar e comer tanto quanto um homem – quando tinha o que comer – e também aguentei as chicotadas! E não sou mulher? Pari cinco filhos e a maioria deles foi vendida como escravos. Quando manifestei minha dor de mãe, ninguém, a não ser Jesus, me ouviu! E não sou uma mulher?”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59B924-A129-3243-86F9-EF26056C4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B84AEC1-29A2-9746-AA76-1BA3CBD2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187" y="6242872"/>
            <a:ext cx="382394" cy="4693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28CE081-7F92-204B-B10A-8150A23EB70B}"/>
              </a:ext>
            </a:extLst>
          </p:cNvPr>
          <p:cNvSpPr txBox="1"/>
          <p:nvPr/>
        </p:nvSpPr>
        <p:spPr>
          <a:xfrm>
            <a:off x="0" y="962526"/>
            <a:ext cx="348113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Discurso de </a:t>
            </a:r>
            <a:r>
              <a:rPr lang="pt-BR" sz="3600" dirty="0" err="1">
                <a:solidFill>
                  <a:schemeClr val="bg1"/>
                </a:solidFill>
              </a:rPr>
              <a:t>Sojourner</a:t>
            </a: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3600" dirty="0" err="1">
                <a:solidFill>
                  <a:schemeClr val="bg1"/>
                </a:solidFill>
              </a:rPr>
              <a:t>Truth</a:t>
            </a:r>
            <a:r>
              <a:rPr lang="pt-BR" sz="2800" dirty="0">
                <a:solidFill>
                  <a:schemeClr val="bg1"/>
                </a:solidFill>
              </a:rPr>
              <a:t>, </a:t>
            </a:r>
          </a:p>
          <a:p>
            <a:r>
              <a:rPr lang="pt-BR" sz="2800" dirty="0">
                <a:solidFill>
                  <a:schemeClr val="bg1"/>
                </a:solidFill>
              </a:rPr>
              <a:t>em 1851</a:t>
            </a:r>
          </a:p>
        </p:txBody>
      </p:sp>
    </p:spTree>
    <p:extLst>
      <p:ext uri="{BB962C8B-B14F-4D97-AF65-F5344CB8AC3E}">
        <p14:creationId xmlns:p14="http://schemas.microsoft.com/office/powerpoint/2010/main" val="3481276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00A34-AEF5-9946-828D-BA9E472C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Formas de</a:t>
            </a:r>
            <a:r>
              <a:rPr lang="pt-BR" dirty="0"/>
              <a:t> </a:t>
            </a:r>
            <a:r>
              <a:rPr lang="pt-BR" sz="2800" dirty="0" err="1"/>
              <a:t>interseccionalidade</a:t>
            </a:r>
            <a:endParaRPr lang="pt-BR" sz="28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6C9F2B-B090-524D-A48D-FCA189E2E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5238" y="781658"/>
            <a:ext cx="2686364" cy="807720"/>
          </a:xfrm>
          <a:solidFill>
            <a:schemeClr val="bg1">
              <a:lumMod val="95000"/>
            </a:schemeClr>
          </a:solidFill>
        </p:spPr>
        <p:txBody>
          <a:bodyPr anchor="ctr"/>
          <a:lstStyle/>
          <a:p>
            <a:pPr algn="ctr"/>
            <a:r>
              <a:rPr lang="pt-BR" dirty="0">
                <a:solidFill>
                  <a:srgbClr val="002060"/>
                </a:solidFill>
              </a:rPr>
              <a:t>POLÍTICA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486FE15-430B-F148-BF3B-553C90B26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4970" y="1774360"/>
            <a:ext cx="2526631" cy="4023360"/>
          </a:xfrm>
          <a:ln>
            <a:solidFill>
              <a:srgbClr val="00206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chemeClr val="tx1"/>
                </a:solidFill>
              </a:rPr>
              <a:t>Agendas políticas conflitantes;</a:t>
            </a:r>
          </a:p>
          <a:p>
            <a:r>
              <a:rPr lang="pt-BR" dirty="0">
                <a:solidFill>
                  <a:schemeClr val="tx1"/>
                </a:solidFill>
              </a:rPr>
              <a:t>Percalços na denúncia da violência contra mulheres negras;</a:t>
            </a:r>
          </a:p>
          <a:p>
            <a:r>
              <a:rPr lang="pt-BR" dirty="0">
                <a:solidFill>
                  <a:schemeClr val="tx1"/>
                </a:solidFill>
              </a:rPr>
              <a:t>Casa não é refúgio para o racismo no caso nas mulheres negras;</a:t>
            </a:r>
          </a:p>
          <a:p>
            <a:r>
              <a:rPr lang="pt-BR" dirty="0">
                <a:solidFill>
                  <a:schemeClr val="tx1"/>
                </a:solidFill>
              </a:rPr>
              <a:t>Violência de gênero: também é um problema de homens;</a:t>
            </a:r>
          </a:p>
          <a:p>
            <a:r>
              <a:rPr lang="pt-BR" dirty="0">
                <a:solidFill>
                  <a:schemeClr val="tx1"/>
                </a:solidFill>
              </a:rPr>
              <a:t>Mulheres imigrantes e políticas públicas.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557664-4166-C543-B452-722146D8F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78606" y="772094"/>
            <a:ext cx="2526631" cy="813171"/>
          </a:xfrm>
          <a:solidFill>
            <a:schemeClr val="bg1">
              <a:lumMod val="95000"/>
            </a:schemeClr>
          </a:solidFill>
        </p:spPr>
        <p:txBody>
          <a:bodyPr anchor="ctr"/>
          <a:lstStyle/>
          <a:p>
            <a:pPr algn="ctr"/>
            <a:r>
              <a:rPr lang="pt-BR" dirty="0">
                <a:solidFill>
                  <a:srgbClr val="7030A0"/>
                </a:solidFill>
              </a:rPr>
              <a:t>ESTRUTURAL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8655B1-0297-B943-9424-88C319B1C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78606" y="1778227"/>
            <a:ext cx="2686364" cy="4023361"/>
          </a:xfrm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t-BR" sz="1600" dirty="0">
                <a:solidFill>
                  <a:schemeClr val="tx1"/>
                </a:solidFill>
              </a:rPr>
              <a:t>Condições estruturais da sociedade que promovem subordinação interseccional;</a:t>
            </a:r>
          </a:p>
          <a:p>
            <a:pPr>
              <a:spcBef>
                <a:spcPts val="600"/>
              </a:spcBef>
            </a:pPr>
            <a:r>
              <a:rPr lang="pt-BR" sz="1600" dirty="0">
                <a:solidFill>
                  <a:schemeClr val="tx1"/>
                </a:solidFill>
              </a:rPr>
              <a:t>Abrigo para mulheres vítimas de violência – características comuns;</a:t>
            </a:r>
          </a:p>
          <a:p>
            <a:pPr>
              <a:spcBef>
                <a:spcPts val="600"/>
              </a:spcBef>
            </a:pPr>
            <a:r>
              <a:rPr lang="pt-BR" sz="1600" dirty="0">
                <a:solidFill>
                  <a:schemeClr val="tx1"/>
                </a:solidFill>
              </a:rPr>
              <a:t>Mulheres pobres, negras, pouca qualificação, imigrantes ou descendentes e com pouco domínio da língua;</a:t>
            </a:r>
          </a:p>
          <a:p>
            <a:pPr>
              <a:spcBef>
                <a:spcPts val="600"/>
              </a:spcBef>
            </a:pPr>
            <a:r>
              <a:rPr lang="pt-BR" sz="1600" dirty="0">
                <a:solidFill>
                  <a:schemeClr val="tx1"/>
                </a:solidFill>
              </a:rPr>
              <a:t>Exposição à violência e ao estupro.</a:t>
            </a: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C27A5265-01ED-FF48-A735-3EB2ADD17640}"/>
              </a:ext>
            </a:extLst>
          </p:cNvPr>
          <p:cNvSpPr txBox="1">
            <a:spLocks/>
          </p:cNvSpPr>
          <p:nvPr/>
        </p:nvSpPr>
        <p:spPr>
          <a:xfrm>
            <a:off x="8991601" y="768946"/>
            <a:ext cx="2584142" cy="8077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900" dirty="0">
                <a:solidFill>
                  <a:srgbClr val="C00000"/>
                </a:solidFill>
              </a:rPr>
              <a:t>REPRESENTACIONAL</a:t>
            </a:r>
          </a:p>
        </p:txBody>
      </p:sp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435FA07D-0036-F943-90CC-2894054396F3}"/>
              </a:ext>
            </a:extLst>
          </p:cNvPr>
          <p:cNvSpPr txBox="1">
            <a:spLocks/>
          </p:cNvSpPr>
          <p:nvPr/>
        </p:nvSpPr>
        <p:spPr>
          <a:xfrm>
            <a:off x="8991601" y="1774359"/>
            <a:ext cx="2584142" cy="402336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Desproporção na consideração e na penalização do estupro;</a:t>
            </a:r>
          </a:p>
          <a:p>
            <a:r>
              <a:rPr lang="pt-BR" dirty="0">
                <a:solidFill>
                  <a:schemeClr val="tx1"/>
                </a:solidFill>
              </a:rPr>
              <a:t>Representação em imagens culturais;</a:t>
            </a:r>
          </a:p>
          <a:p>
            <a:r>
              <a:rPr lang="pt-BR" dirty="0">
                <a:solidFill>
                  <a:schemeClr val="tx1"/>
                </a:solidFill>
              </a:rPr>
              <a:t>Inclui as formas como essas imagens de raça e gênero são produzidas;</a:t>
            </a:r>
          </a:p>
          <a:p>
            <a:r>
              <a:rPr lang="pt-BR" dirty="0">
                <a:solidFill>
                  <a:schemeClr val="tx1"/>
                </a:solidFill>
              </a:rPr>
              <a:t>Controvérsia “</a:t>
            </a:r>
            <a:r>
              <a:rPr lang="pt-BR" i="1" dirty="0">
                <a:solidFill>
                  <a:schemeClr val="tx1"/>
                </a:solidFill>
              </a:rPr>
              <a:t>Move </a:t>
            </a:r>
            <a:r>
              <a:rPr lang="pt-BR" i="1" dirty="0" err="1">
                <a:solidFill>
                  <a:schemeClr val="tx1"/>
                </a:solidFill>
              </a:rPr>
              <a:t>Somethin</a:t>
            </a:r>
            <a:r>
              <a:rPr lang="pt-BR" dirty="0">
                <a:solidFill>
                  <a:schemeClr val="tx1"/>
                </a:solidFill>
              </a:rPr>
              <a:t>’ “, de Live </a:t>
            </a:r>
            <a:r>
              <a:rPr lang="pt-BR" dirty="0" err="1">
                <a:solidFill>
                  <a:schemeClr val="tx1"/>
                </a:solidFill>
              </a:rPr>
              <a:t>Crew</a:t>
            </a:r>
            <a:r>
              <a:rPr lang="pt-BR" dirty="0">
                <a:solidFill>
                  <a:schemeClr val="tx1"/>
                </a:solidFill>
              </a:rPr>
              <a:t>;</a:t>
            </a:r>
          </a:p>
          <a:p>
            <a:r>
              <a:rPr lang="pt-BR" dirty="0">
                <a:solidFill>
                  <a:schemeClr val="tx1"/>
                </a:solidFill>
              </a:rPr>
              <a:t>E marginalização do problema pela críticas contemporânea.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EB8E747-40CF-4047-A91F-CAB9510E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73D031D-6877-E74B-B3C3-F9A74487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187" y="6242872"/>
            <a:ext cx="382394" cy="46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82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F2DFD6-7DE3-7D40-A6B7-4B0A70723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27" y="505679"/>
            <a:ext cx="3428057" cy="5600860"/>
          </a:xfrm>
          <a:solidFill>
            <a:schemeClr val="bg1">
              <a:lumMod val="95000"/>
            </a:schemeClr>
          </a:solidFill>
        </p:spPr>
        <p:txBody>
          <a:bodyPr lIns="90000">
            <a:normAutofit fontScale="92500" lnSpcReduction="10000"/>
          </a:bodyPr>
          <a:lstStyle/>
          <a:p>
            <a:endParaRPr lang="pt-BR" dirty="0"/>
          </a:p>
          <a:p>
            <a:r>
              <a:rPr lang="pt-BR" dirty="0"/>
              <a:t>Atenção ao conceito;</a:t>
            </a:r>
          </a:p>
          <a:p>
            <a:r>
              <a:rPr lang="pt-BR" dirty="0"/>
              <a:t>Padronização na esfera cultural;</a:t>
            </a:r>
          </a:p>
          <a:p>
            <a:r>
              <a:rPr lang="pt-BR" dirty="0"/>
              <a:t>Arte expressa e </a:t>
            </a:r>
            <a:r>
              <a:rPr lang="pt-BR" dirty="0" err="1"/>
              <a:t>transgride</a:t>
            </a:r>
            <a:r>
              <a:rPr lang="pt-BR" dirty="0"/>
              <a:t>, mas também produz imagens e as legitima;</a:t>
            </a:r>
          </a:p>
          <a:p>
            <a:pPr marL="0" indent="0">
              <a:buNone/>
            </a:pPr>
            <a:endParaRPr lang="pt-BR" dirty="0"/>
          </a:p>
          <a:p>
            <a:pPr lvl="1">
              <a:spcBef>
                <a:spcPts val="850"/>
              </a:spcBef>
              <a:buFont typeface="Wingdings" pitchFamily="2" charset="2"/>
              <a:buChar char="ü"/>
            </a:pPr>
            <a:r>
              <a:rPr lang="pt-BR" sz="2000" dirty="0"/>
              <a:t> </a:t>
            </a:r>
            <a:r>
              <a:rPr lang="pt-BR" sz="2000" dirty="0">
                <a:solidFill>
                  <a:schemeClr val="tx1"/>
                </a:solidFill>
              </a:rPr>
              <a:t>Música</a:t>
            </a:r>
          </a:p>
          <a:p>
            <a:pPr lvl="1">
              <a:spcBef>
                <a:spcPts val="850"/>
              </a:spcBef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</a:rPr>
              <a:t> Telenovela</a:t>
            </a:r>
          </a:p>
          <a:p>
            <a:pPr lvl="1">
              <a:spcBef>
                <a:spcPts val="850"/>
              </a:spcBef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</a:rPr>
              <a:t> Telejornal</a:t>
            </a:r>
          </a:p>
          <a:p>
            <a:pPr lvl="1">
              <a:spcBef>
                <a:spcPts val="850"/>
              </a:spcBef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</a:rPr>
              <a:t> Cinema</a:t>
            </a:r>
          </a:p>
          <a:p>
            <a:pPr lvl="1">
              <a:spcBef>
                <a:spcPts val="850"/>
              </a:spcBef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</a:rPr>
              <a:t> Publicidade</a:t>
            </a:r>
          </a:p>
          <a:p>
            <a:pPr lvl="1">
              <a:spcBef>
                <a:spcPts val="850"/>
              </a:spcBef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</a:rPr>
              <a:t> Literatura</a:t>
            </a:r>
          </a:p>
          <a:p>
            <a:pPr lvl="1">
              <a:spcBef>
                <a:spcPts val="850"/>
              </a:spcBef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</a:rPr>
              <a:t> Redes sociais</a:t>
            </a:r>
          </a:p>
          <a:p>
            <a:pPr lvl="1">
              <a:spcBef>
                <a:spcPts val="850"/>
              </a:spcBef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</a:rPr>
              <a:t> Livros escolares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EB4EF72-975C-CD41-8074-35D7BF5FE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02" y="145826"/>
            <a:ext cx="2743200" cy="168856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11965CB-599C-0E40-9D6F-C3421CB5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Indústria cultural </a:t>
            </a:r>
            <a:br>
              <a:rPr lang="pt-BR" dirty="0"/>
            </a:br>
            <a:r>
              <a:rPr lang="pt-BR" dirty="0"/>
              <a:t>e a </a:t>
            </a:r>
            <a:br>
              <a:rPr lang="pt-BR" dirty="0"/>
            </a:br>
            <a:r>
              <a:rPr lang="pt-BR" dirty="0"/>
              <a:t>produção de </a:t>
            </a:r>
            <a:r>
              <a:rPr lang="pt-BR" i="1" dirty="0"/>
              <a:t>imagens de controle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8F879D-0E91-E346-93F2-68E9FB52A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296735"/>
            <a:ext cx="1257300" cy="3615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8B6C0F8-E964-D940-BC8A-8A459F4EE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87" y="6242872"/>
            <a:ext cx="382394" cy="46930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B4F8802-A741-C246-ACAB-D4971D3B0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784" y="1559584"/>
            <a:ext cx="2743200" cy="24003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0C48DD2-2267-634C-A93D-DD6F087DE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919" y="73696"/>
            <a:ext cx="2527300" cy="27813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0EDF61B-0434-F948-892F-45EFBC716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944" y="2064584"/>
            <a:ext cx="2889137" cy="459372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2660967-C3B7-B848-89FE-1664E1401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2894" y="3359972"/>
            <a:ext cx="31750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0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015D6-3F9D-484E-BF93-69CFBC77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990" y="3424758"/>
            <a:ext cx="4665768" cy="3194939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“Opressões interseccionais de raça, classe, gênero e sexualidade”, </a:t>
            </a:r>
            <a:br>
              <a:rPr lang="pt-BR" sz="2400" dirty="0">
                <a:solidFill>
                  <a:schemeClr val="tx1"/>
                </a:solidFill>
              </a:rPr>
            </a:br>
            <a:r>
              <a:rPr lang="pt-BR" sz="2400" dirty="0">
                <a:solidFill>
                  <a:schemeClr val="tx1"/>
                </a:solidFill>
              </a:rPr>
              <a:t>afirma Hill Collins, </a:t>
            </a:r>
            <a:br>
              <a:rPr lang="pt-BR" sz="2400" dirty="0">
                <a:solidFill>
                  <a:schemeClr val="tx1"/>
                </a:solidFill>
              </a:rPr>
            </a:br>
            <a:r>
              <a:rPr lang="pt-BR" sz="2400" dirty="0">
                <a:solidFill>
                  <a:schemeClr val="tx1"/>
                </a:solidFill>
              </a:rPr>
              <a:t>“não poderiam continuar a existir sem justificativas ideológicas poderosas”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405B5B-FDE0-7440-86A9-8F2D6E6E3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50" y="1093256"/>
            <a:ext cx="4783967" cy="419754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B5DB4E7-1A9C-7C46-9A5C-B0C96178E552}"/>
              </a:ext>
            </a:extLst>
          </p:cNvPr>
          <p:cNvSpPr txBox="1"/>
          <p:nvPr/>
        </p:nvSpPr>
        <p:spPr>
          <a:xfrm>
            <a:off x="5285877" y="852378"/>
            <a:ext cx="4363452" cy="23083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</a:rPr>
              <a:t>um conjunto pejorativo de </a:t>
            </a:r>
            <a:r>
              <a:rPr lang="pt-BR" sz="2400" b="1" i="1" dirty="0">
                <a:solidFill>
                  <a:schemeClr val="bg1"/>
                </a:solidFill>
              </a:rPr>
              <a:t>imagens de controle</a:t>
            </a:r>
            <a:r>
              <a:rPr lang="pt-BR" sz="2400" dirty="0">
                <a:solidFill>
                  <a:schemeClr val="bg1"/>
                </a:solidFill>
              </a:rPr>
              <a:t>, ideias e estereótipos oferecem uma </a:t>
            </a:r>
            <a:r>
              <a:rPr lang="pt-BR" sz="2400" b="1" i="1" dirty="0">
                <a:solidFill>
                  <a:schemeClr val="bg1"/>
                </a:solidFill>
              </a:rPr>
              <a:t>matriz de dominação</a:t>
            </a:r>
            <a:r>
              <a:rPr lang="pt-BR" sz="2400" dirty="0">
                <a:solidFill>
                  <a:schemeClr val="bg1"/>
                </a:solidFill>
              </a:rPr>
              <a:t>, responsável por enquadrar as subjetividades individuais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7779BEF-49E4-2D4B-8366-D013C32E8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484" y="238303"/>
            <a:ext cx="1257300" cy="36157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0E3454E-A091-E84F-9740-EFF18A3A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937" y="852378"/>
            <a:ext cx="382394" cy="46930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0B512F2-1E37-CE4F-9E05-0B7A88B7235A}"/>
              </a:ext>
            </a:extLst>
          </p:cNvPr>
          <p:cNvSpPr txBox="1"/>
          <p:nvPr/>
        </p:nvSpPr>
        <p:spPr>
          <a:xfrm>
            <a:off x="274550" y="5441578"/>
            <a:ext cx="2711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Patricia</a:t>
            </a:r>
            <a:r>
              <a:rPr lang="pt-BR" dirty="0"/>
              <a:t> Hill Collins</a:t>
            </a:r>
          </a:p>
          <a:p>
            <a:r>
              <a:rPr lang="pt-BR" dirty="0"/>
              <a:t>Universidade de Maryland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A45DE7C-E0F2-0848-986A-255B1AA56901}"/>
              </a:ext>
            </a:extLst>
          </p:cNvPr>
          <p:cNvSpPr txBox="1"/>
          <p:nvPr/>
        </p:nvSpPr>
        <p:spPr>
          <a:xfrm>
            <a:off x="5139011" y="3868065"/>
            <a:ext cx="1767113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dirty="0"/>
              <a:t>matriarca;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i="1" dirty="0" err="1"/>
              <a:t>mammy</a:t>
            </a:r>
            <a:r>
              <a:rPr lang="pt-BR" i="1" dirty="0"/>
              <a:t>;</a:t>
            </a:r>
            <a:endParaRPr lang="pt-BR" dirty="0"/>
          </a:p>
          <a:p>
            <a:pPr marL="285750" indent="-285750">
              <a:buFont typeface="Wingdings" pitchFamily="2" charset="2"/>
              <a:buChar char="ü"/>
            </a:pPr>
            <a:r>
              <a:rPr lang="pt-BR" dirty="0"/>
              <a:t> “mãe dependente do Estado”;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/>
              <a:t> “</a:t>
            </a:r>
            <a:r>
              <a:rPr lang="pt-BR" dirty="0" err="1"/>
              <a:t>jezebel</a:t>
            </a:r>
            <a:r>
              <a:rPr lang="pt-BR" dirty="0"/>
              <a:t>, prostituta ou </a:t>
            </a:r>
            <a:r>
              <a:rPr lang="pt-BR" i="1" dirty="0" err="1"/>
              <a:t>hoochie</a:t>
            </a:r>
            <a:r>
              <a:rPr lang="pt-BR" dirty="0"/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9085853"/>
      </p:ext>
    </p:extLst>
  </p:cSld>
  <p:clrMapOvr>
    <a:masterClrMapping/>
  </p:clrMapOvr>
</p:sld>
</file>

<file path=ppt/theme/theme1.xml><?xml version="1.0" encoding="utf-8"?>
<a:theme xmlns:a="http://schemas.openxmlformats.org/drawingml/2006/main" name="Quadro">
  <a:themeElements>
    <a:clrScheme name="Quadro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Quadr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adr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{D3363872-35B0-EA4A-8E73-2B3A4C7937A6}tf10001124</Template>
  <TotalTime>4845</TotalTime>
  <Words>1254</Words>
  <Application>Microsoft Macintosh PowerPoint</Application>
  <PresentationFormat>Widescreen</PresentationFormat>
  <Paragraphs>177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Corbel</vt:lpstr>
      <vt:lpstr>Verdana</vt:lpstr>
      <vt:lpstr>Wingdings</vt:lpstr>
      <vt:lpstr>Wingdings 2</vt:lpstr>
      <vt:lpstr>Quadro</vt:lpstr>
      <vt:lpstr>Interseccionalidades de gênero  e relações sociais</vt:lpstr>
      <vt:lpstr>Gênero como categoria</vt:lpstr>
      <vt:lpstr>Opressões e intersecções</vt:lpstr>
      <vt:lpstr>Opressões e intersecções</vt:lpstr>
      <vt:lpstr>Interpelações do feminismo negro</vt:lpstr>
      <vt:lpstr>Apresentação do PowerPoint</vt:lpstr>
      <vt:lpstr>Formas de interseccionalidade</vt:lpstr>
      <vt:lpstr>Indústria cultural  e a  produção de imagens de controle</vt:lpstr>
      <vt:lpstr>“Opressões interseccionais de raça, classe, gênero e sexualidade”,  afirma Hill Collins,  “não poderiam continuar a existir sem justificativas ideológicas poderosas” </vt:lpstr>
      <vt:lpstr>Escolas e universidades</vt:lpstr>
      <vt:lpstr>Daniele Kergoat  Interseccionalidade ou consubstancialidade?</vt:lpstr>
      <vt:lpstr>Tudo é interseccional?</vt:lpstr>
      <vt:lpstr>Dimensões  do racismo e do sexismo</vt:lpstr>
      <vt:lpstr>Apresentação do PowerPoint</vt:lpstr>
      <vt:lpstr>MERCADO DE  TRABALHO   Homens ocupados no período: 73,6% (2019) e 72,2% (2021).</vt:lpstr>
      <vt:lpstr>TAXA DE DESOCUPAÇÃO   Taxa de desocupados entre homens estável, em torno de 10%.</vt:lpstr>
      <vt:lpstr>  RENDIMENTOS</vt:lpstr>
      <vt:lpstr>A solidão da mulher negra</vt:lpstr>
      <vt:lpstr>Racismo e sexismo  no Brasil</vt:lpstr>
      <vt:lpstr>A solidão da mulher negra</vt:lpstr>
      <vt:lpstr>Família e trabalho doméstico</vt:lpstr>
      <vt:lpstr>Apresentação do PowerPoint</vt:lpstr>
      <vt:lpstr>PRECONCEITO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Luciana D</dc:creator>
  <cp:lastModifiedBy>Luciana D</cp:lastModifiedBy>
  <cp:revision>133</cp:revision>
  <dcterms:created xsi:type="dcterms:W3CDTF">2022-05-15T21:19:31Z</dcterms:created>
  <dcterms:modified xsi:type="dcterms:W3CDTF">2022-05-21T02:28:23Z</dcterms:modified>
</cp:coreProperties>
</file>