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9" r:id="rId17"/>
    <p:sldId id="260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6FE"/>
    <a:srgbClr val="FFD9D9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95" autoAdjust="0"/>
    <p:restoredTop sz="94660"/>
  </p:normalViewPr>
  <p:slideViewPr>
    <p:cSldViewPr showGuides="1">
      <p:cViewPr varScale="1">
        <p:scale>
          <a:sx n="73" d="100"/>
          <a:sy n="73" d="100"/>
        </p:scale>
        <p:origin x="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8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marca-dagua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-475015"/>
            <a:ext cx="7376400" cy="780803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6512" y="0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31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Giltus T" panose="020B0500000000000000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16902"/>
            <a:ext cx="5397287" cy="208410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8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467544" y="1196752"/>
            <a:ext cx="8208912" cy="5138753"/>
            <a:chOff x="395536" y="1195313"/>
            <a:chExt cx="8399440" cy="5258023"/>
          </a:xfrm>
        </p:grpSpPr>
        <p:sp>
          <p:nvSpPr>
            <p:cNvPr id="11" name="CaixaDeTexto 10"/>
            <p:cNvSpPr txBox="1"/>
            <p:nvPr userDrawn="1"/>
          </p:nvSpPr>
          <p:spPr>
            <a:xfrm>
              <a:off x="4422878" y="119531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solidFill>
                    <a:schemeClr val="tx1"/>
                  </a:solidFill>
                  <a:latin typeface="Giltus T" pitchFamily="34" charset="0"/>
                </a:rPr>
                <a:t>PARCERIA:</a:t>
              </a:r>
              <a:endParaRPr lang="pt-BR" sz="1600" dirty="0">
                <a:solidFill>
                  <a:schemeClr val="tx1"/>
                </a:solidFill>
                <a:latin typeface="Giltus T" pitchFamily="34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843385"/>
              <a:ext cx="3240360" cy="1249578"/>
            </a:xfrm>
            <a:prstGeom prst="rect">
              <a:avLst/>
            </a:prstGeom>
          </p:spPr>
        </p:pic>
        <p:pic>
          <p:nvPicPr>
            <p:cNvPr id="102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544" y="1458084"/>
              <a:ext cx="3215856" cy="169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995513"/>
              <a:ext cx="8399440" cy="345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96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13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6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36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7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30846"/>
            <a:ext cx="3008313" cy="9598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330847"/>
            <a:ext cx="5111750" cy="48344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2492897"/>
            <a:ext cx="3008313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3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556791"/>
            <a:ext cx="5486400" cy="31707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7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2016902"/>
            <a:ext cx="5404413" cy="2084101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13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8509" y="200981"/>
            <a:ext cx="9162509" cy="610833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043608" y="5047200"/>
            <a:ext cx="8100392" cy="181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0" y="-99392"/>
            <a:ext cx="9144000" cy="466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5047200"/>
            <a:ext cx="1533600" cy="18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67544" y="4941168"/>
            <a:ext cx="792088" cy="19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333" dirty="0" smtClean="0">
                <a:solidFill>
                  <a:schemeClr val="bg1"/>
                </a:solidFill>
                <a:latin typeface="Giltus T" pitchFamily="34" charset="0"/>
              </a:rPr>
              <a:t>6</a:t>
            </a:r>
            <a:endParaRPr lang="pt-BR" sz="12333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537321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4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08000"/>
            <a:ext cx="2654439" cy="102565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763688" y="5517232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Formação em puericultura:</a:t>
            </a:r>
          </a:p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práticas ampliadas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340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708920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 descr="marca-dagua-2.png"/>
          <p:cNvPicPr>
            <a:picLocks noChangeAspect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 trans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188640"/>
            <a:ext cx="6478888" cy="6858000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1187624" y="0"/>
            <a:ext cx="7956376" cy="107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1332000" cy="107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1475656" y="26064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Gill Sans Std" pitchFamily="34" charset="0"/>
              </a:rPr>
              <a:t>Formação em puericultura: </a:t>
            </a:r>
          </a:p>
          <a:p>
            <a:r>
              <a:rPr lang="pt-BR" sz="2000" b="1" dirty="0" smtClean="0">
                <a:solidFill>
                  <a:schemeClr val="tx1"/>
                </a:solidFill>
                <a:latin typeface="Gill Sans Std" pitchFamily="34" charset="0"/>
              </a:rPr>
              <a:t>práticas ampliadas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39552" y="-243408"/>
            <a:ext cx="7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  <a:latin typeface="Giltus T" pitchFamily="34" charset="0"/>
              </a:rPr>
              <a:t>6</a:t>
            </a:r>
            <a:endParaRPr lang="pt-BR" sz="9600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79512" y="18864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2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48" y="243101"/>
            <a:ext cx="1722644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3" r:id="rId9"/>
    <p:sldLayoutId id="2147483674" r:id="rId10"/>
    <p:sldLayoutId id="2147483680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96855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t-BR" sz="5100" b="1" dirty="0"/>
              <a:t>Agenda de </a:t>
            </a:r>
            <a:r>
              <a:rPr lang="pt-BR" sz="5100" b="1" dirty="0" smtClean="0"/>
              <a:t>compromissos </a:t>
            </a:r>
            <a:r>
              <a:rPr lang="pt-BR" sz="5100" b="1" dirty="0"/>
              <a:t>para a </a:t>
            </a:r>
            <a:r>
              <a:rPr lang="pt-BR" sz="5100" b="1" dirty="0" smtClean="0"/>
              <a:t>saúde </a:t>
            </a:r>
            <a:r>
              <a:rPr lang="pt-BR" sz="5100" b="1" dirty="0"/>
              <a:t>i</a:t>
            </a:r>
            <a:r>
              <a:rPr lang="pt-BR" sz="5100" b="1" dirty="0" smtClean="0"/>
              <a:t>ntegral </a:t>
            </a:r>
            <a:r>
              <a:rPr lang="pt-BR" sz="5100" b="1" dirty="0"/>
              <a:t>da </a:t>
            </a:r>
            <a:r>
              <a:rPr lang="pt-BR" sz="5100" b="1" dirty="0" smtClean="0"/>
              <a:t>criança </a:t>
            </a:r>
            <a:r>
              <a:rPr lang="pt-BR" sz="5100" b="1" dirty="0"/>
              <a:t>e </a:t>
            </a:r>
            <a:r>
              <a:rPr lang="pt-BR" sz="5100" b="1" dirty="0" smtClean="0"/>
              <a:t>redução da mortalidade </a:t>
            </a:r>
            <a:r>
              <a:rPr lang="pt-BR" sz="5100" b="1" dirty="0"/>
              <a:t>i</a:t>
            </a:r>
            <a:r>
              <a:rPr lang="pt-BR" sz="5100" b="1" dirty="0" smtClean="0"/>
              <a:t>nfantil</a:t>
            </a:r>
            <a:endParaRPr lang="pt-BR" sz="5100" dirty="0"/>
          </a:p>
          <a:p>
            <a:pPr marL="0" indent="0">
              <a:buNone/>
            </a:pPr>
            <a:endParaRPr lang="pt-BR" sz="5100" dirty="0"/>
          </a:p>
          <a:p>
            <a:pPr marL="0" indent="0">
              <a:lnSpc>
                <a:spcPct val="120000"/>
              </a:lnSpc>
              <a:buNone/>
            </a:pPr>
            <a:r>
              <a:rPr lang="pt-BR" sz="5100" dirty="0"/>
              <a:t>“Toda criança deve receber a Caderneta de Saúde da Criança, de preferência ainda na maternidade. O acompanhamento do crescimento e desenvolvimento faz parte da avaliação integral da saúde da criança (0 a 6 anos), que envolve o registro na Caderneta de Saúde da Criança, de avaliação do peso, altura, desenvolvimento, vacinação e intercorrências, o estado nutricional, bem como orientações à mãe/família/cuidador sobre os cuidados com a criança (alimentação, higiene, vacinação e estimulação) em todo atendimento.”</a:t>
            </a:r>
          </a:p>
          <a:p>
            <a:pPr marL="0" indent="0">
              <a:buNone/>
            </a:pPr>
            <a:endParaRPr lang="pt-BR" sz="4800" dirty="0" smtClean="0"/>
          </a:p>
          <a:p>
            <a:pPr marL="0" indent="0" algn="r">
              <a:buNone/>
            </a:pPr>
            <a:r>
              <a:rPr lang="pt-BR" sz="4000" dirty="0" smtClean="0"/>
              <a:t>(</a:t>
            </a:r>
            <a:r>
              <a:rPr lang="pt-BR" sz="4000" dirty="0"/>
              <a:t>Fonte: Brasil, 2005)</a:t>
            </a:r>
          </a:p>
        </p:txBody>
      </p:sp>
    </p:spTree>
    <p:extLst>
      <p:ext uri="{BB962C8B-B14F-4D97-AF65-F5344CB8AC3E}">
        <p14:creationId xmlns:p14="http://schemas.microsoft.com/office/powerpoint/2010/main" val="21723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96855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9600" b="1" dirty="0" smtClean="0"/>
              <a:t>Agenda de compromissos para a saúde integral da criança e redução da mortalidade infantil</a:t>
            </a:r>
            <a:endParaRPr lang="pt-BR" sz="9600" dirty="0" smtClean="0"/>
          </a:p>
          <a:p>
            <a:pPr marL="0" indent="0">
              <a:lnSpc>
                <a:spcPct val="120000"/>
              </a:lnSpc>
              <a:buNone/>
            </a:pPr>
            <a:endParaRPr lang="pt-BR" sz="74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pt-BR" sz="9600" dirty="0" smtClean="0"/>
              <a:t>“Toda a equipe de Saúde deve estar preparada para esse acompanhamento identificando crianças de risco, fazendo busca ativa de crianças faltosas ao calendário de acompanhamento do crescimento e desenvolvimento, detectando e abordando adequadamente as alterações na curva de peso e no desenvolvimento neuropsicomotor da criança.”</a:t>
            </a:r>
          </a:p>
          <a:p>
            <a:pPr marL="0" indent="0" algn="r">
              <a:buNone/>
            </a:pPr>
            <a:endParaRPr lang="pt-BR" sz="4000" dirty="0"/>
          </a:p>
          <a:p>
            <a:pPr marL="0" indent="0" algn="r">
              <a:buNone/>
            </a:pPr>
            <a:endParaRPr lang="pt-BR" sz="4000" dirty="0" smtClean="0"/>
          </a:p>
          <a:p>
            <a:pPr marL="0" indent="0" algn="r">
              <a:buNone/>
            </a:pPr>
            <a:r>
              <a:rPr lang="pt-BR" sz="6400" dirty="0" smtClean="0"/>
              <a:t>(</a:t>
            </a:r>
            <a:r>
              <a:rPr lang="pt-BR" sz="6400" dirty="0"/>
              <a:t>Fonte: Brasil, 2005)</a:t>
            </a:r>
          </a:p>
        </p:txBody>
      </p:sp>
    </p:spTree>
    <p:extLst>
      <p:ext uri="{BB962C8B-B14F-4D97-AF65-F5344CB8AC3E}">
        <p14:creationId xmlns:p14="http://schemas.microsoft.com/office/powerpoint/2010/main" val="21094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277888"/>
            <a:ext cx="8229600" cy="1359024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Uso de escalas para avaliação do DI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0282" y="2348880"/>
            <a:ext cx="8229600" cy="3816424"/>
          </a:xfrm>
        </p:spPr>
        <p:txBody>
          <a:bodyPr>
            <a:normAutofit/>
          </a:bodyPr>
          <a:lstStyle/>
          <a:p>
            <a:r>
              <a:rPr lang="pt-BR" sz="2900" dirty="0" smtClean="0"/>
              <a:t>Estratégia complementar</a:t>
            </a:r>
          </a:p>
          <a:p>
            <a:r>
              <a:rPr lang="pt-BR" sz="2900" dirty="0" smtClean="0"/>
              <a:t>Roteiros </a:t>
            </a:r>
            <a:r>
              <a:rPr lang="pt-BR" sz="2900" dirty="0"/>
              <a:t>que auxiliam a determinar as habilidades da </a:t>
            </a:r>
            <a:r>
              <a:rPr lang="pt-BR" sz="2900" dirty="0" smtClean="0"/>
              <a:t>criança</a:t>
            </a:r>
            <a:endParaRPr lang="pt-BR" sz="2900" dirty="0"/>
          </a:p>
          <a:p>
            <a:pPr marL="0" indent="0">
              <a:buNone/>
            </a:pPr>
            <a:endParaRPr lang="pt-BR" sz="2900" dirty="0" smtClean="0"/>
          </a:p>
          <a:p>
            <a:pPr marL="0" indent="0">
              <a:buNone/>
            </a:pPr>
            <a:r>
              <a:rPr lang="pt-BR" sz="2900" dirty="0" smtClean="0"/>
              <a:t>Caderneta </a:t>
            </a:r>
            <a:r>
              <a:rPr lang="pt-BR" sz="2900" dirty="0"/>
              <a:t>de saúde da criança – MS Ficha </a:t>
            </a:r>
            <a:r>
              <a:rPr lang="pt-BR" sz="2900" dirty="0" smtClean="0"/>
              <a:t/>
            </a:r>
            <a:br>
              <a:rPr lang="pt-BR" sz="2900" dirty="0" smtClean="0"/>
            </a:br>
            <a:r>
              <a:rPr lang="pt-BR" sz="2900" dirty="0" smtClean="0"/>
              <a:t>de acompanhamento </a:t>
            </a:r>
            <a:r>
              <a:rPr lang="pt-BR" sz="2900" dirty="0"/>
              <a:t>do desenvolvimento </a:t>
            </a:r>
          </a:p>
          <a:p>
            <a:pPr marL="0" indent="0" algn="r">
              <a:buNone/>
            </a:pPr>
            <a:endParaRPr lang="pt-BR" sz="2300" dirty="0" smtClean="0"/>
          </a:p>
          <a:p>
            <a:pPr marL="0" indent="0" algn="r">
              <a:buNone/>
            </a:pPr>
            <a:r>
              <a:rPr lang="pt-BR" sz="1700" dirty="0" smtClean="0"/>
              <a:t>(</a:t>
            </a:r>
            <a:r>
              <a:rPr lang="pt-BR" sz="1700" dirty="0"/>
              <a:t>Fonte: Projeto Nossas Crianças: janelas de oportunidades)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3851920" y="3897052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4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852937"/>
            <a:ext cx="8579296" cy="1296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4800" b="1" dirty="0"/>
              <a:t>Caderneta de saúde da criança</a:t>
            </a:r>
            <a:endParaRPr lang="pt-BR" sz="4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2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556792"/>
            <a:ext cx="82296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/>
              <a:t>Ficha de acompanhamento </a:t>
            </a:r>
            <a:r>
              <a:rPr lang="pt-BR" sz="2700" b="1" dirty="0" smtClean="0"/>
              <a:t>dos </a:t>
            </a:r>
            <a:r>
              <a:rPr lang="pt-BR" sz="2700" b="1" dirty="0"/>
              <a:t>cuidados para a promoção </a:t>
            </a:r>
            <a:r>
              <a:rPr lang="pt-BR" sz="2700" b="1" dirty="0" smtClean="0"/>
              <a:t>da </a:t>
            </a:r>
            <a:r>
              <a:rPr lang="pt-BR" sz="2700" b="1" dirty="0"/>
              <a:t>saúde da criança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460029"/>
            <a:ext cx="8229600" cy="3417243"/>
          </a:xfrm>
        </p:spPr>
        <p:txBody>
          <a:bodyPr>
            <a:normAutofit/>
          </a:bodyPr>
          <a:lstStyle/>
          <a:p>
            <a:pPr lvl="0"/>
            <a:r>
              <a:rPr lang="pt-BR" sz="2400" dirty="0"/>
              <a:t>Acompanhamento e registro das observações e condutas da equipe de Saúde em relação às oportunidades que a família tem oferecido para as crianças (da gestação até os 6 anos) </a:t>
            </a:r>
          </a:p>
          <a:p>
            <a:pPr lvl="0"/>
            <a:r>
              <a:rPr lang="pt-BR" sz="2400" dirty="0"/>
              <a:t>Orientar o profissional da Saúde quanto a </a:t>
            </a:r>
            <a:r>
              <a:rPr lang="pt-BR" sz="2400" dirty="0" err="1"/>
              <a:t>pontos-chave</a:t>
            </a:r>
            <a:r>
              <a:rPr lang="pt-BR" sz="2400" dirty="0"/>
              <a:t> dos cuidados e obter parâmetros para continuidade do trabalho </a:t>
            </a:r>
          </a:p>
          <a:p>
            <a:pPr lvl="0"/>
            <a:r>
              <a:rPr lang="pt-BR" sz="2400" dirty="0"/>
              <a:t>Recurso para reflexão em grupo com os pais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266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42190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t-BR" sz="2400" b="1" dirty="0"/>
              <a:t>Ficha de </a:t>
            </a:r>
            <a:r>
              <a:rPr lang="pt-BR" sz="2400" b="1" dirty="0" smtClean="0"/>
              <a:t>acompanhamento dos </a:t>
            </a:r>
            <a:r>
              <a:rPr lang="pt-BR" sz="2400" b="1" dirty="0"/>
              <a:t>cuidados para a </a:t>
            </a:r>
            <a:r>
              <a:rPr lang="pt-BR" sz="2400" b="1" dirty="0" smtClean="0"/>
              <a:t>promoção da </a:t>
            </a:r>
            <a:r>
              <a:rPr lang="pt-BR" sz="2400" b="1" dirty="0"/>
              <a:t>saúde da criança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7992888" cy="4176464"/>
          </a:xfrm>
        </p:spPr>
        <p:txBody>
          <a:bodyPr>
            <a:normAutofit fontScale="40000" lnSpcReduction="20000"/>
          </a:bodyPr>
          <a:lstStyle/>
          <a:p>
            <a:pPr lvl="0">
              <a:spcAft>
                <a:spcPts val="700"/>
              </a:spcAft>
              <a:buNone/>
            </a:pPr>
            <a:r>
              <a:rPr lang="pt-BR" sz="4900" b="1" dirty="0"/>
              <a:t>Período pré-natal</a:t>
            </a:r>
            <a:r>
              <a:rPr lang="pt-BR" sz="4900" b="1" dirty="0" smtClean="0"/>
              <a:t>: Conte-me </a:t>
            </a:r>
            <a:r>
              <a:rPr lang="pt-BR" sz="4900" b="1" dirty="0"/>
              <a:t>como está a </a:t>
            </a:r>
            <a:r>
              <a:rPr lang="pt-BR" sz="4900" b="1" dirty="0" smtClean="0"/>
              <a:t>gravidez</a:t>
            </a:r>
            <a:endParaRPr lang="pt-BR" sz="4900" b="1" dirty="0"/>
          </a:p>
          <a:p>
            <a:pPr marL="0" indent="0">
              <a:spcBef>
                <a:spcPts val="1000"/>
              </a:spcBef>
              <a:spcAft>
                <a:spcPts val="700"/>
              </a:spcAft>
              <a:buNone/>
            </a:pPr>
            <a:r>
              <a:rPr lang="pt-BR" sz="4900" b="1" dirty="0" smtClean="0"/>
              <a:t>Informações </a:t>
            </a:r>
            <a:r>
              <a:rPr lang="pt-BR" sz="4900" b="1" dirty="0"/>
              <a:t>sobre o nascimento e período </a:t>
            </a:r>
            <a:r>
              <a:rPr lang="pt-BR" sz="4900" b="1" dirty="0" smtClean="0"/>
              <a:t>pós-natal</a:t>
            </a:r>
            <a:endParaRPr lang="pt-BR" sz="4900" b="1" dirty="0"/>
          </a:p>
          <a:p>
            <a:pPr lvl="0">
              <a:spcBef>
                <a:spcPts val="1000"/>
              </a:spcBef>
              <a:spcAft>
                <a:spcPts val="700"/>
              </a:spcAft>
            </a:pPr>
            <a:r>
              <a:rPr lang="pt-BR" sz="4400" dirty="0"/>
              <a:t>ALIMENTAÇÃO </a:t>
            </a:r>
            <a:r>
              <a:rPr lang="pt-BR" sz="4400" dirty="0" smtClean="0"/>
              <a:t>- Conte-me </a:t>
            </a:r>
            <a:r>
              <a:rPr lang="pt-BR" sz="4400" dirty="0"/>
              <a:t>como é a alimentação de </a:t>
            </a:r>
            <a:r>
              <a:rPr lang="pt-BR" sz="4400" dirty="0" smtClean="0"/>
              <a:t>“nome </a:t>
            </a:r>
            <a:r>
              <a:rPr lang="pt-BR" sz="4400" dirty="0"/>
              <a:t>da </a:t>
            </a:r>
            <a:r>
              <a:rPr lang="pt-BR" sz="4400" dirty="0" smtClean="0"/>
              <a:t>criança”</a:t>
            </a:r>
            <a:endParaRPr lang="pt-BR" sz="4400" dirty="0"/>
          </a:p>
          <a:p>
            <a:pPr lvl="0">
              <a:spcBef>
                <a:spcPts val="1000"/>
              </a:spcBef>
              <a:spcAft>
                <a:spcPts val="700"/>
              </a:spcAft>
            </a:pPr>
            <a:r>
              <a:rPr lang="pt-BR" sz="4400" dirty="0" smtClean="0"/>
              <a:t>HIGIENE - Conte-me </a:t>
            </a:r>
            <a:r>
              <a:rPr lang="pt-BR" sz="4400" dirty="0"/>
              <a:t>como vocês cuidam da higiene de </a:t>
            </a:r>
            <a:r>
              <a:rPr lang="pt-BR" sz="4400" dirty="0" smtClean="0"/>
              <a:t>“criança” </a:t>
            </a:r>
            <a:endParaRPr lang="pt-BR" sz="4400" dirty="0"/>
          </a:p>
          <a:p>
            <a:pPr lvl="0">
              <a:spcBef>
                <a:spcPts val="1000"/>
              </a:spcBef>
              <a:spcAft>
                <a:spcPts val="700"/>
              </a:spcAft>
            </a:pPr>
            <a:r>
              <a:rPr lang="pt-BR" sz="4400" dirty="0" smtClean="0"/>
              <a:t>SAÚDE - Conte-me </a:t>
            </a:r>
            <a:r>
              <a:rPr lang="pt-BR" sz="4400" dirty="0"/>
              <a:t>como vocês cuidam da saúde de </a:t>
            </a:r>
            <a:r>
              <a:rPr lang="pt-BR" sz="4400" dirty="0" smtClean="0"/>
              <a:t>“criança”</a:t>
            </a:r>
            <a:endParaRPr lang="pt-BR" sz="4400" dirty="0"/>
          </a:p>
          <a:p>
            <a:pPr lvl="0">
              <a:spcBef>
                <a:spcPts val="1000"/>
              </a:spcBef>
              <a:spcAft>
                <a:spcPts val="700"/>
              </a:spcAft>
            </a:pPr>
            <a:r>
              <a:rPr lang="pt-BR" sz="4400" dirty="0"/>
              <a:t>BRINCADEIRA </a:t>
            </a:r>
            <a:r>
              <a:rPr lang="pt-BR" sz="4400" dirty="0" smtClean="0"/>
              <a:t>- Conte-me </a:t>
            </a:r>
            <a:r>
              <a:rPr lang="pt-BR" sz="4400" dirty="0"/>
              <a:t>o que </a:t>
            </a:r>
            <a:r>
              <a:rPr lang="pt-BR" sz="4400" dirty="0" smtClean="0"/>
              <a:t>“criança” </a:t>
            </a:r>
            <a:r>
              <a:rPr lang="pt-BR" sz="4400" dirty="0"/>
              <a:t>faz durante o </a:t>
            </a:r>
            <a:r>
              <a:rPr lang="pt-BR" sz="4400" dirty="0" smtClean="0"/>
              <a:t>dia</a:t>
            </a:r>
          </a:p>
          <a:p>
            <a:pPr lvl="0">
              <a:spcBef>
                <a:spcPts val="1000"/>
              </a:spcBef>
              <a:spcAft>
                <a:spcPts val="700"/>
              </a:spcAft>
            </a:pPr>
            <a:r>
              <a:rPr lang="pt-BR" sz="4400" dirty="0" smtClean="0"/>
              <a:t>PREVENÇÃO </a:t>
            </a:r>
            <a:r>
              <a:rPr lang="pt-BR" sz="4400" dirty="0"/>
              <a:t>DE </a:t>
            </a:r>
            <a:r>
              <a:rPr lang="pt-BR" sz="4400" dirty="0" smtClean="0"/>
              <a:t>ACIDENTES - Conte-me </a:t>
            </a:r>
            <a:r>
              <a:rPr lang="pt-BR" sz="4400" dirty="0"/>
              <a:t>como vocês evitam acidentes com </a:t>
            </a:r>
            <a:r>
              <a:rPr lang="pt-BR" sz="4400" dirty="0" smtClean="0"/>
              <a:t>“criança”</a:t>
            </a:r>
            <a:endParaRPr lang="pt-BR" sz="4400" dirty="0"/>
          </a:p>
          <a:p>
            <a:pPr>
              <a:spcAft>
                <a:spcPts val="700"/>
              </a:spcAft>
            </a:pPr>
            <a:r>
              <a:rPr lang="pt-BR" sz="4400" dirty="0"/>
              <a:t>AMOR E SEGURANÇA </a:t>
            </a:r>
            <a:r>
              <a:rPr lang="pt-BR" sz="4400" dirty="0" smtClean="0"/>
              <a:t>- Conte-me </a:t>
            </a:r>
            <a:r>
              <a:rPr lang="pt-BR" sz="4400" dirty="0"/>
              <a:t>como a família </a:t>
            </a:r>
            <a:r>
              <a:rPr lang="pt-BR" sz="4400"/>
              <a:t>e </a:t>
            </a:r>
            <a:r>
              <a:rPr lang="pt-BR" sz="4400" smtClean="0"/>
              <a:t>“criança” </a:t>
            </a:r>
            <a:r>
              <a:rPr lang="pt-BR" sz="4400" dirty="0"/>
              <a:t>se relacionam no dia a </a:t>
            </a:r>
            <a:r>
              <a:rPr lang="pt-BR" sz="4400" dirty="0" smtClean="0"/>
              <a:t>dia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7477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916832"/>
            <a:ext cx="8229600" cy="3019590"/>
          </a:xfrm>
        </p:spPr>
        <p:txBody>
          <a:bodyPr/>
          <a:lstStyle/>
          <a:p>
            <a:r>
              <a:rPr lang="pt-BR" sz="4800" dirty="0">
                <a:latin typeface="Giltus T (Corpo)"/>
              </a:rPr>
              <a:t>Acompanhamento do desenvolvimento </a:t>
            </a:r>
            <a:r>
              <a:rPr lang="pt-BR" sz="4800" dirty="0" smtClean="0">
                <a:latin typeface="Giltus T (Corpo)"/>
              </a:rPr>
              <a:t>infantil – </a:t>
            </a:r>
            <a:r>
              <a:rPr lang="pt-BR" sz="4800" dirty="0">
                <a:latin typeface="Giltus T (Corpo)"/>
              </a:rPr>
              <a:t/>
            </a:r>
            <a:br>
              <a:rPr lang="pt-BR" sz="4800" dirty="0">
                <a:latin typeface="Giltus T (Corpo)"/>
              </a:rPr>
            </a:br>
            <a:r>
              <a:rPr lang="pt-BR" sz="4800" dirty="0">
                <a:latin typeface="Giltus T (Corpo)"/>
              </a:rPr>
              <a:t>instrumentos e estratégias</a:t>
            </a:r>
            <a:r>
              <a:rPr lang="pt-BR" sz="4800" dirty="0"/>
              <a:t/>
            </a:r>
            <a:br>
              <a:rPr lang="pt-BR" sz="4800" dirty="0"/>
            </a:b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7531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4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dirty="0"/>
              <a:t>Qual a importância de acompanhar o desenvolvimento da criança?</a:t>
            </a:r>
          </a:p>
          <a:p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625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4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dirty="0"/>
              <a:t>O que tem sido feito nos serviços de Saúde?</a:t>
            </a:r>
          </a:p>
          <a:p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5501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568" y="1196752"/>
            <a:ext cx="7848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 smtClean="0"/>
              <a:t>Pesquisa em instituição de reabilitação (</a:t>
            </a:r>
            <a:r>
              <a:rPr lang="pt-BR" sz="2300" b="1" dirty="0" err="1" smtClean="0"/>
              <a:t>Sigaud</a:t>
            </a:r>
            <a:r>
              <a:rPr lang="pt-BR" sz="2300" b="1" dirty="0" smtClean="0"/>
              <a:t>, 1994)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55267"/>
              </p:ext>
            </p:extLst>
          </p:nvPr>
        </p:nvGraphicFramePr>
        <p:xfrm>
          <a:off x="251520" y="1643028"/>
          <a:ext cx="8496944" cy="4450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665">
                <a:tc rowSpan="2">
                  <a:txBody>
                    <a:bodyPr/>
                    <a:lstStyle/>
                    <a:p>
                      <a:pPr algn="ctr"/>
                      <a:r>
                        <a:rPr lang="pt-BR" sz="2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Diagnóstico clínico</a:t>
                      </a:r>
                      <a:endParaRPr lang="pt-BR" sz="2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Idade da criança</a:t>
                      </a:r>
                      <a:endParaRPr lang="pt-BR" sz="2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139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Quando da suspeita materna</a:t>
                      </a:r>
                      <a:endParaRPr lang="pt-B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revelação do diagnóstico</a:t>
                      </a:r>
                      <a:endParaRPr lang="pt-B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Ao início da reabilitação</a:t>
                      </a:r>
                      <a:endParaRPr lang="pt-BR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616"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Síndrome de </a:t>
                      </a:r>
                      <a:r>
                        <a:rPr lang="pt-BR" sz="2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nascimento </a:t>
                      </a:r>
                    </a:p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(0-1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m (1-12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m (2-26 m)</a:t>
                      </a:r>
                      <a:endParaRPr lang="pt-BR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616"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Paralisia cerebral 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m (0-7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m (1-48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m (4-59 m)</a:t>
                      </a:r>
                      <a:endParaRPr lang="pt-BR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616"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Atraso no DNPM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m (0-48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 m (9-76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 m (4-77 m)</a:t>
                      </a:r>
                      <a:endParaRPr lang="pt-BR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616"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Outros *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m (5-6 m)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m</a:t>
                      </a:r>
                      <a:endParaRPr lang="pt-BR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m (13-31 m)</a:t>
                      </a:r>
                      <a:endParaRPr lang="pt-BR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539552" y="6165304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*Erro inato de metabolismo, outras síndromes.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4368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3568" y="1556792"/>
            <a:ext cx="7920880" cy="496855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6000" b="1" dirty="0"/>
              <a:t>Avaliação das práticas profissionais relativas ao acompanhamento do desenvolvimento infantil</a:t>
            </a:r>
            <a:endParaRPr lang="pt-BR" sz="6000" dirty="0"/>
          </a:p>
          <a:p>
            <a:endParaRPr lang="pt-BR" sz="6000" dirty="0"/>
          </a:p>
          <a:p>
            <a:pPr marL="0" indent="0">
              <a:buNone/>
            </a:pPr>
            <a:r>
              <a:rPr lang="pt-BR" sz="6000" b="1" dirty="0"/>
              <a:t>As mães entrevistadas afirmaram que:</a:t>
            </a:r>
            <a:endParaRPr lang="pt-BR" sz="6000" dirty="0"/>
          </a:p>
          <a:p>
            <a:pPr marL="0" indent="0">
              <a:buNone/>
            </a:pPr>
            <a:r>
              <a:rPr lang="pt-BR" sz="6000" dirty="0"/>
              <a:t> </a:t>
            </a:r>
          </a:p>
          <a:p>
            <a:pPr lvl="0">
              <a:lnSpc>
                <a:spcPct val="120000"/>
              </a:lnSpc>
              <a:spcBef>
                <a:spcPts val="700"/>
              </a:spcBef>
            </a:pPr>
            <a:r>
              <a:rPr lang="pt-BR" sz="6000" dirty="0"/>
              <a:t>21,8% foram indagadas sobre o desenvolvimento </a:t>
            </a: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dos </a:t>
            </a:r>
            <a:r>
              <a:rPr lang="pt-BR" sz="6000" dirty="0"/>
              <a:t>seus filhos</a:t>
            </a:r>
          </a:p>
          <a:p>
            <a:pPr lvl="0">
              <a:lnSpc>
                <a:spcPct val="120000"/>
              </a:lnSpc>
              <a:spcBef>
                <a:spcPts val="700"/>
              </a:spcBef>
            </a:pPr>
            <a:r>
              <a:rPr lang="pt-BR" sz="6000" dirty="0"/>
              <a:t>27,6</a:t>
            </a:r>
            <a:r>
              <a:rPr lang="pt-BR" sz="6000" dirty="0" smtClean="0"/>
              <a:t>% responderam ao </a:t>
            </a:r>
            <a:r>
              <a:rPr lang="pt-BR" sz="6000" dirty="0"/>
              <a:t>profissional </a:t>
            </a:r>
            <a:r>
              <a:rPr lang="pt-BR" sz="6000" dirty="0" smtClean="0"/>
              <a:t>ou este observou</a:t>
            </a:r>
            <a:br>
              <a:rPr lang="pt-BR" sz="6000" dirty="0" smtClean="0"/>
            </a:br>
            <a:r>
              <a:rPr lang="pt-BR" sz="6000" dirty="0" smtClean="0"/>
              <a:t>o </a:t>
            </a:r>
            <a:r>
              <a:rPr lang="pt-BR" sz="6000" dirty="0"/>
              <a:t>desenvolvimento da criança</a:t>
            </a:r>
          </a:p>
          <a:p>
            <a:pPr lvl="0">
              <a:lnSpc>
                <a:spcPct val="120000"/>
              </a:lnSpc>
              <a:spcBef>
                <a:spcPts val="700"/>
              </a:spcBef>
            </a:pPr>
            <a:r>
              <a:rPr lang="pt-BR" sz="6000" dirty="0"/>
              <a:t>14,4% receberam orientação sobre como estimular </a:t>
            </a: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a </a:t>
            </a:r>
            <a:r>
              <a:rPr lang="pt-BR" sz="6000" dirty="0"/>
              <a:t>criança</a:t>
            </a:r>
          </a:p>
          <a:p>
            <a:pPr marL="0" indent="0">
              <a:buNone/>
            </a:pPr>
            <a:endParaRPr lang="pt-BR" sz="4800" dirty="0" smtClean="0"/>
          </a:p>
          <a:p>
            <a:pPr marL="0" indent="0" algn="r">
              <a:buNone/>
            </a:pPr>
            <a:r>
              <a:rPr lang="pt-BR" sz="4000" dirty="0" smtClean="0"/>
              <a:t>(</a:t>
            </a:r>
            <a:r>
              <a:rPr lang="pt-BR" sz="4000" dirty="0"/>
              <a:t>Fonte: Figueiras, 2003)</a:t>
            </a:r>
          </a:p>
        </p:txBody>
      </p:sp>
    </p:spTree>
    <p:extLst>
      <p:ext uri="{BB962C8B-B14F-4D97-AF65-F5344CB8AC3E}">
        <p14:creationId xmlns:p14="http://schemas.microsoft.com/office/powerpoint/2010/main" val="28647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1196752"/>
            <a:ext cx="4557183" cy="3417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/>
          <p:cNvGrpSpPr/>
          <p:nvPr/>
        </p:nvGrpSpPr>
        <p:grpSpPr>
          <a:xfrm>
            <a:off x="971600" y="1147984"/>
            <a:ext cx="5531282" cy="5305351"/>
            <a:chOff x="1705014" y="1012793"/>
            <a:chExt cx="5747305" cy="5512551"/>
          </a:xfrm>
        </p:grpSpPr>
        <p:sp>
          <p:nvSpPr>
            <p:cNvPr id="5" name="Elipse 4"/>
            <p:cNvSpPr/>
            <p:nvPr/>
          </p:nvSpPr>
          <p:spPr>
            <a:xfrm>
              <a:off x="3442571" y="1012793"/>
              <a:ext cx="2272190" cy="2272191"/>
            </a:xfrm>
            <a:prstGeom prst="ellipse">
              <a:avLst/>
            </a:prstGeom>
            <a:solidFill>
              <a:srgbClr val="F2C6F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/>
            <p:cNvSpPr/>
            <p:nvPr/>
          </p:nvSpPr>
          <p:spPr>
            <a:xfrm>
              <a:off x="5180129" y="2248279"/>
              <a:ext cx="2272190" cy="2272191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1705014" y="2248279"/>
              <a:ext cx="2272190" cy="2272191"/>
            </a:xfrm>
            <a:prstGeom prst="ellipse">
              <a:avLst/>
            </a:prstGeom>
            <a:solidFill>
              <a:srgbClr val="F2C6F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2426802" y="4253153"/>
              <a:ext cx="2272190" cy="2272191"/>
            </a:xfrm>
            <a:prstGeom prst="ellipse">
              <a:avLst/>
            </a:prstGeom>
            <a:solidFill>
              <a:srgbClr val="F2C6F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4460050" y="4253153"/>
              <a:ext cx="2272190" cy="2272191"/>
            </a:xfrm>
            <a:prstGeom prst="ellipse">
              <a:avLst/>
            </a:prstGeom>
            <a:solidFill>
              <a:srgbClr val="F2C6F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Elipse 3"/>
            <p:cNvSpPr/>
            <p:nvPr/>
          </p:nvSpPr>
          <p:spPr>
            <a:xfrm>
              <a:off x="3442571" y="2716083"/>
              <a:ext cx="2272190" cy="2272191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707904" y="3308791"/>
              <a:ext cx="1800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002060"/>
                  </a:solidFill>
                </a:rPr>
                <a:t>Saúde integral da criança</a:t>
              </a:r>
              <a:endParaRPr lang="pt-BR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436095" y="2757124"/>
              <a:ext cx="1866582" cy="11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Incentivo e qualificação do crescimento e desenvolvimento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895454" y="2780562"/>
              <a:ext cx="1800200" cy="11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Promoção, proteção e apoio ao aleitamento materno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707904" y="1569566"/>
              <a:ext cx="1800200" cy="86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Atenção </a:t>
              </a:r>
            </a:p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à saúde do </a:t>
              </a:r>
            </a:p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recém-nascido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716016" y="5097958"/>
              <a:ext cx="1800200" cy="86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Vigilância da mortalidade infantil e fetal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653299" y="4953942"/>
              <a:ext cx="1800200" cy="11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Prevenção de violências e promoção da cultura de paz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6012160" y="4614640"/>
            <a:ext cx="2952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/>
              <a:t>Referência: </a:t>
            </a:r>
            <a:r>
              <a:rPr lang="pt-BR" sz="1400" dirty="0" smtClean="0"/>
              <a:t>Ministério da Saúde. Saúde da criança: material informativo. Disponível em:  http://portal.saude.gov.br/portal/arquivos/pedf/cartilha_materiais_informativos_saude_crianca.pdf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597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/>
              <a:t>Incentivo e </a:t>
            </a:r>
            <a:r>
              <a:rPr lang="pt-BR" sz="2400" b="1" dirty="0" smtClean="0"/>
              <a:t>qualificação </a:t>
            </a:r>
            <a:r>
              <a:rPr lang="pt-BR" sz="2400" b="1" dirty="0"/>
              <a:t>do crescimento e desenvolvimento</a:t>
            </a: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O acompanhamento do crescimento e desenvolvimento faz parte da avaliação integral da saúde da criança</a:t>
            </a:r>
            <a:r>
              <a:rPr lang="pt-BR" sz="2400" dirty="0" smtClean="0"/>
              <a:t>.</a:t>
            </a:r>
          </a:p>
          <a:p>
            <a:pPr marL="0" indent="0" algn="ctr">
              <a:buNone/>
            </a:pPr>
            <a:endParaRPr lang="pt-BR" sz="2400" dirty="0" smtClean="0"/>
          </a:p>
          <a:p>
            <a:pPr marL="0" indent="0" algn="ctr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A Caderneta de Saúde da Criança é um importante instrumento de registro e orientações que auxilia nesse acompanhamento. Seu uso adequado é importante para estreitar e manter o vínculo da criança e da família com os serviços de Saúde.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4355976" y="3465004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1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CSV-cad-1">
  <a:themeElements>
    <a:clrScheme name="Caderno 6 FMCSV">
      <a:dk1>
        <a:srgbClr val="DB6014"/>
      </a:dk1>
      <a:lt1>
        <a:sysClr val="window" lastClr="FFFFFF"/>
      </a:lt1>
      <a:dk2>
        <a:srgbClr val="DB6014"/>
      </a:dk2>
      <a:lt2>
        <a:srgbClr val="F6CB92"/>
      </a:lt2>
      <a:accent1>
        <a:srgbClr val="EB7025"/>
      </a:accent1>
      <a:accent2>
        <a:srgbClr val="B34F11"/>
      </a:accent2>
      <a:accent3>
        <a:srgbClr val="F3AC81"/>
      </a:accent3>
      <a:accent4>
        <a:srgbClr val="F6CB92"/>
      </a:accent4>
      <a:accent5>
        <a:srgbClr val="FF9900"/>
      </a:accent5>
      <a:accent6>
        <a:srgbClr val="FF6600"/>
      </a:accent6>
      <a:hlink>
        <a:srgbClr val="0000FF"/>
      </a:hlink>
      <a:folHlink>
        <a:srgbClr val="800080"/>
      </a:folHlink>
    </a:clrScheme>
    <a:fontScheme name="FMCSV">
      <a:majorFont>
        <a:latin typeface="Giltus T"/>
        <a:ea typeface=""/>
        <a:cs typeface=""/>
      </a:majorFont>
      <a:minorFont>
        <a:latin typeface="Giltus 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FMCSV-cad-1</Template>
  <TotalTime>251</TotalTime>
  <Words>664</Words>
  <Application>Microsoft Office PowerPoint</Application>
  <PresentationFormat>Apresentação na tela (4:3)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Gill Sans Std</vt:lpstr>
      <vt:lpstr>Giltus T</vt:lpstr>
      <vt:lpstr>Giltus T (Corpo)</vt:lpstr>
      <vt:lpstr>FMCSV-cad-1</vt:lpstr>
      <vt:lpstr>Apresentação do PowerPoint</vt:lpstr>
      <vt:lpstr>Apresentação do PowerPoint</vt:lpstr>
      <vt:lpstr>Acompanhamento do desenvolvimento infantil –  instrumentos e estratégias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Uso de escalas para avaliação do DI </vt:lpstr>
      <vt:lpstr>Apresentação do PowerPoint</vt:lpstr>
      <vt:lpstr>Ficha de acompanhamento dos cuidados para a promoção da saúde da criança </vt:lpstr>
      <vt:lpstr>Ficha de acompanhamento dos cuidados para a promoção da saúde da criança 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SilviaFA</dc:creator>
  <cp:lastModifiedBy>aula sala</cp:lastModifiedBy>
  <cp:revision>35</cp:revision>
  <dcterms:created xsi:type="dcterms:W3CDTF">2014-03-06T15:28:41Z</dcterms:created>
  <dcterms:modified xsi:type="dcterms:W3CDTF">2016-10-04T11:59:30Z</dcterms:modified>
</cp:coreProperties>
</file>