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606" r:id="rId2"/>
    <p:sldId id="607" r:id="rId3"/>
    <p:sldId id="2300" r:id="rId4"/>
    <p:sldId id="595" r:id="rId5"/>
    <p:sldId id="596" r:id="rId6"/>
    <p:sldId id="594" r:id="rId7"/>
    <p:sldId id="609" r:id="rId8"/>
    <p:sldId id="256" r:id="rId9"/>
    <p:sldId id="608" r:id="rId10"/>
    <p:sldId id="271" r:id="rId11"/>
    <p:sldId id="257" r:id="rId12"/>
    <p:sldId id="260" r:id="rId13"/>
    <p:sldId id="292" r:id="rId14"/>
    <p:sldId id="294" r:id="rId15"/>
    <p:sldId id="295" r:id="rId16"/>
    <p:sldId id="262" r:id="rId17"/>
    <p:sldId id="275" r:id="rId18"/>
    <p:sldId id="263" r:id="rId19"/>
    <p:sldId id="276" r:id="rId20"/>
    <p:sldId id="290" r:id="rId21"/>
    <p:sldId id="283" r:id="rId22"/>
    <p:sldId id="264" r:id="rId23"/>
    <p:sldId id="265" r:id="rId24"/>
    <p:sldId id="266" r:id="rId25"/>
    <p:sldId id="280" r:id="rId26"/>
    <p:sldId id="285" r:id="rId27"/>
    <p:sldId id="270" r:id="rId28"/>
    <p:sldId id="284" r:id="rId29"/>
    <p:sldId id="27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a:srgbClr val="889299"/>
    <a:srgbClr val="2A3840"/>
    <a:srgbClr val="5D8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1" autoAdjust="0"/>
    <p:restoredTop sz="94660"/>
  </p:normalViewPr>
  <p:slideViewPr>
    <p:cSldViewPr snapToGrid="0">
      <p:cViewPr varScale="1">
        <p:scale>
          <a:sx n="63" d="100"/>
          <a:sy n="63" d="100"/>
        </p:scale>
        <p:origin x="644"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B589E-8C28-4098-886E-91789FB518F7}" type="datetimeFigureOut">
              <a:rPr lang="pt-BR" smtClean="0"/>
              <a:t>20/09/2022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D426E-13D2-466B-AC8D-DEB185A4533C}" type="slidenum">
              <a:rPr lang="pt-BR" smtClean="0"/>
              <a:t>‹nº›</a:t>
            </a:fld>
            <a:endParaRPr lang="pt-BR"/>
          </a:p>
        </p:txBody>
      </p:sp>
    </p:spTree>
    <p:extLst>
      <p:ext uri="{BB962C8B-B14F-4D97-AF65-F5344CB8AC3E}">
        <p14:creationId xmlns:p14="http://schemas.microsoft.com/office/powerpoint/2010/main" val="792943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FDC793F-B434-45BA-876D-E862B7063E4E}" type="slidenum">
              <a:rPr lang="pt-BR" smtClean="0"/>
              <a:pPr/>
              <a:t>1</a:t>
            </a:fld>
            <a:endParaRPr lang="pt-BR" dirty="0"/>
          </a:p>
        </p:txBody>
      </p:sp>
    </p:spTree>
    <p:extLst>
      <p:ext uri="{BB962C8B-B14F-4D97-AF65-F5344CB8AC3E}">
        <p14:creationId xmlns:p14="http://schemas.microsoft.com/office/powerpoint/2010/main" val="24175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1"/>
            <a:ext cx="5486400" cy="4114800"/>
          </a:xfrm>
          <a:prstGeom prst="rect">
            <a:avLst/>
          </a:prstGeom>
        </p:spPr>
        <p:txBody>
          <a:bodyPr spcFirstLastPara="1" wrap="square" lIns="89482" tIns="44729" rIns="89482" bIns="44729" anchor="t" anchorCtr="0">
            <a:noAutofit/>
          </a:bodyPr>
          <a:lstStyle/>
          <a:p>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298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1"/>
            <a:ext cx="5486400" cy="4114800"/>
          </a:xfrm>
          <a:prstGeom prst="rect">
            <a:avLst/>
          </a:prstGeom>
        </p:spPr>
        <p:txBody>
          <a:bodyPr spcFirstLastPara="1" wrap="square" lIns="89482" tIns="44729" rIns="89482" bIns="44729" anchor="t" anchorCtr="0">
            <a:noAutofit/>
          </a:bodyPr>
          <a:lstStyle/>
          <a:p>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137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1"/>
            <a:ext cx="5486400" cy="4114800"/>
          </a:xfrm>
          <a:prstGeom prst="rect">
            <a:avLst/>
          </a:prstGeom>
        </p:spPr>
        <p:txBody>
          <a:bodyPr spcFirstLastPara="1" wrap="square" lIns="89482" tIns="44729" rIns="89482" bIns="44729" anchor="t" anchorCtr="0">
            <a:noAutofit/>
          </a:bodyPr>
          <a:lstStyle/>
          <a:p>
            <a:endParaRPr/>
          </a:p>
        </p:txBody>
      </p:sp>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DDAC96C5-88B5-4AE3-B263-0F7F402815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10" name="Espaço Reservado para Texto 9">
            <a:extLst>
              <a:ext uri="{FF2B5EF4-FFF2-40B4-BE49-F238E27FC236}">
                <a16:creationId xmlns:a16="http://schemas.microsoft.com/office/drawing/2014/main" id="{B349DF74-BE28-4688-9E17-8513DBFA583D}"/>
              </a:ext>
            </a:extLst>
          </p:cNvPr>
          <p:cNvSpPr>
            <a:spLocks noGrp="1"/>
          </p:cNvSpPr>
          <p:nvPr>
            <p:ph type="body" sz="quarter" idx="10" hasCustomPrompt="1"/>
          </p:nvPr>
        </p:nvSpPr>
        <p:spPr>
          <a:xfrm>
            <a:off x="758766" y="2433188"/>
            <a:ext cx="5883574" cy="749959"/>
          </a:xfrm>
          <a:prstGeom prst="rect">
            <a:avLst/>
          </a:prstGeom>
        </p:spPr>
        <p:txBody>
          <a:bodyPr/>
          <a:lstStyle>
            <a:lvl1pPr marL="0" indent="0">
              <a:buNone/>
              <a:defRPr lang="pt-BR" sz="2400" i="1" kern="1200" dirty="0" smtClean="0">
                <a:solidFill>
                  <a:srgbClr val="2A3840"/>
                </a:solidFill>
                <a:latin typeface="Trebuchet MS" panose="020B0603020202020204" pitchFamily="34" charset="0"/>
                <a:ea typeface="+mn-ea"/>
                <a:cs typeface="+mn-cs"/>
              </a:defRPr>
            </a:lvl1pPr>
            <a:lvl2pPr marL="457200" indent="0">
              <a:buNone/>
              <a:defRPr lang="pt-BR" sz="2400" i="1" kern="1200" dirty="0" smtClean="0">
                <a:solidFill>
                  <a:srgbClr val="2A3840"/>
                </a:solidFill>
                <a:latin typeface="Trebuchet MS" panose="020B0603020202020204" pitchFamily="34" charset="0"/>
                <a:ea typeface="+mn-ea"/>
                <a:cs typeface="+mn-cs"/>
              </a:defRPr>
            </a:lvl2pPr>
            <a:lvl3pPr marL="914400" indent="0">
              <a:buNone/>
              <a:defRPr lang="pt-BR" sz="2400" i="1" kern="1200" dirty="0" smtClean="0">
                <a:solidFill>
                  <a:srgbClr val="2A3840"/>
                </a:solidFill>
                <a:latin typeface="Trebuchet MS" panose="020B0603020202020204" pitchFamily="34" charset="0"/>
                <a:ea typeface="+mn-ea"/>
                <a:cs typeface="+mn-cs"/>
              </a:defRPr>
            </a:lvl3pPr>
            <a:lvl4pPr marL="1371600" indent="0">
              <a:buNone/>
              <a:defRPr lang="pt-BR" sz="2400" i="1" kern="1200" dirty="0" smtClean="0">
                <a:solidFill>
                  <a:srgbClr val="2A3840"/>
                </a:solidFill>
                <a:latin typeface="Trebuchet MS" panose="020B0603020202020204" pitchFamily="34" charset="0"/>
                <a:ea typeface="+mn-ea"/>
                <a:cs typeface="+mn-cs"/>
              </a:defRPr>
            </a:lvl4pPr>
            <a:lvl5pPr marL="1828800" indent="0">
              <a:buNone/>
              <a:defRPr lang="pt-BR" sz="2400" i="1" kern="1200" dirty="0">
                <a:solidFill>
                  <a:srgbClr val="2A3840"/>
                </a:solidFill>
                <a:latin typeface="Trebuchet MS" panose="020B0603020202020204" pitchFamily="34" charset="0"/>
                <a:ea typeface="+mn-ea"/>
                <a:cs typeface="+mn-cs"/>
              </a:defRPr>
            </a:lvl5pPr>
          </a:lstStyle>
          <a:p>
            <a:pPr lvl="0"/>
            <a:r>
              <a:rPr lang="pt-BR" dirty="0"/>
              <a:t>Título da </a:t>
            </a:r>
            <a:br>
              <a:rPr lang="pt-BR" dirty="0"/>
            </a:br>
            <a:r>
              <a:rPr lang="pt-BR" dirty="0"/>
              <a:t>apresentação</a:t>
            </a:r>
          </a:p>
        </p:txBody>
      </p:sp>
      <p:sp>
        <p:nvSpPr>
          <p:cNvPr id="13" name="Espaço Reservado para Texto 12">
            <a:extLst>
              <a:ext uri="{FF2B5EF4-FFF2-40B4-BE49-F238E27FC236}">
                <a16:creationId xmlns:a16="http://schemas.microsoft.com/office/drawing/2014/main" id="{78D1C58A-DBA8-413F-8527-7A1F8E29C75D}"/>
              </a:ext>
            </a:extLst>
          </p:cNvPr>
          <p:cNvSpPr>
            <a:spLocks noGrp="1"/>
          </p:cNvSpPr>
          <p:nvPr>
            <p:ph type="body" sz="quarter" idx="11" hasCustomPrompt="1"/>
          </p:nvPr>
        </p:nvSpPr>
        <p:spPr>
          <a:xfrm>
            <a:off x="758766" y="3506638"/>
            <a:ext cx="4451350" cy="901700"/>
          </a:xfrm>
          <a:prstGeom prst="rect">
            <a:avLst/>
          </a:prstGeom>
        </p:spPr>
        <p:txBody>
          <a:bodyPr/>
          <a:lstStyle>
            <a:lvl1pPr marL="0" indent="0">
              <a:buNone/>
              <a:defRPr lang="pt-BR" sz="1800" b="1" kern="1200" dirty="0" smtClean="0">
                <a:solidFill>
                  <a:srgbClr val="B11F24"/>
                </a:solidFill>
                <a:latin typeface="Trebuchet MS" panose="020B0603020202020204" pitchFamily="34" charset="0"/>
                <a:ea typeface="+mn-ea"/>
                <a:cs typeface="+mn-cs"/>
              </a:defRPr>
            </a:lvl1pPr>
            <a:lvl2pPr marL="457200" indent="0">
              <a:buNone/>
              <a:defRPr lang="pt-BR" sz="2400" b="1" kern="1200" dirty="0" smtClean="0">
                <a:solidFill>
                  <a:srgbClr val="B11F24"/>
                </a:solidFill>
                <a:latin typeface="Trebuchet MS" panose="020B0603020202020204" pitchFamily="34" charset="0"/>
                <a:ea typeface="+mn-ea"/>
                <a:cs typeface="+mn-cs"/>
              </a:defRPr>
            </a:lvl2pPr>
            <a:lvl3pPr marL="914400" indent="0">
              <a:buNone/>
              <a:defRPr lang="pt-BR" sz="2400" b="1" kern="1200" dirty="0" smtClean="0">
                <a:solidFill>
                  <a:srgbClr val="B11F24"/>
                </a:solidFill>
                <a:latin typeface="Trebuchet MS" panose="020B0603020202020204" pitchFamily="34" charset="0"/>
                <a:ea typeface="+mn-ea"/>
                <a:cs typeface="+mn-cs"/>
              </a:defRPr>
            </a:lvl3pPr>
            <a:lvl4pPr marL="1371600" indent="0">
              <a:buNone/>
              <a:defRPr lang="pt-BR" sz="2400" b="1" kern="1200" dirty="0" smtClean="0">
                <a:solidFill>
                  <a:srgbClr val="B11F24"/>
                </a:solidFill>
                <a:latin typeface="Trebuchet MS" panose="020B0603020202020204" pitchFamily="34" charset="0"/>
                <a:ea typeface="+mn-ea"/>
                <a:cs typeface="+mn-cs"/>
              </a:defRPr>
            </a:lvl4pPr>
            <a:lvl5pPr marL="1828800" indent="0">
              <a:buNone/>
              <a:defRPr lang="pt-BR" sz="2400" b="1" kern="1200" dirty="0">
                <a:solidFill>
                  <a:srgbClr val="B11F24"/>
                </a:solidFill>
                <a:latin typeface="Trebuchet MS" panose="020B0603020202020204" pitchFamily="34" charset="0"/>
                <a:ea typeface="+mn-ea"/>
                <a:cs typeface="+mn-cs"/>
              </a:defRPr>
            </a:lvl5pPr>
          </a:lstStyle>
          <a:p>
            <a:pPr lvl="0"/>
            <a:r>
              <a:rPr lang="pt-BR" dirty="0"/>
              <a:t>Nome do palestrante</a:t>
            </a:r>
          </a:p>
        </p:txBody>
      </p:sp>
    </p:spTree>
    <p:extLst>
      <p:ext uri="{BB962C8B-B14F-4D97-AF65-F5344CB8AC3E}">
        <p14:creationId xmlns:p14="http://schemas.microsoft.com/office/powerpoint/2010/main" val="315379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tranca">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9E1AACE-1DC2-4DFE-BC60-AA784E7CF6C3}"/>
              </a:ext>
            </a:extLst>
          </p:cNvPr>
          <p:cNvSpPr/>
          <p:nvPr userDrawn="1"/>
        </p:nvSpPr>
        <p:spPr>
          <a:xfrm>
            <a:off x="474453" y="646981"/>
            <a:ext cx="5621547"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DDAC96C5-88B5-4AE3-B263-0F7F402815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3" name="Retângulo 2">
            <a:extLst>
              <a:ext uri="{FF2B5EF4-FFF2-40B4-BE49-F238E27FC236}">
                <a16:creationId xmlns:a16="http://schemas.microsoft.com/office/drawing/2014/main" id="{F9B45A81-B2DC-438D-A5B4-E34C4A30DB34}"/>
              </a:ext>
            </a:extLst>
          </p:cNvPr>
          <p:cNvSpPr/>
          <p:nvPr userDrawn="1"/>
        </p:nvSpPr>
        <p:spPr>
          <a:xfrm>
            <a:off x="0" y="646981"/>
            <a:ext cx="6642340" cy="137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spaço Reservado para Texto 9">
            <a:extLst>
              <a:ext uri="{FF2B5EF4-FFF2-40B4-BE49-F238E27FC236}">
                <a16:creationId xmlns:a16="http://schemas.microsoft.com/office/drawing/2014/main" id="{B349DF74-BE28-4688-9E17-8513DBFA583D}"/>
              </a:ext>
            </a:extLst>
          </p:cNvPr>
          <p:cNvSpPr>
            <a:spLocks noGrp="1"/>
          </p:cNvSpPr>
          <p:nvPr>
            <p:ph type="body" sz="quarter" idx="10" hasCustomPrompt="1"/>
          </p:nvPr>
        </p:nvSpPr>
        <p:spPr>
          <a:xfrm>
            <a:off x="758766" y="957801"/>
            <a:ext cx="5883574" cy="749959"/>
          </a:xfrm>
          <a:prstGeom prst="rect">
            <a:avLst/>
          </a:prstGeom>
        </p:spPr>
        <p:txBody>
          <a:bodyPr/>
          <a:lstStyle>
            <a:lvl1pPr marL="0" indent="0">
              <a:buNone/>
              <a:defRPr lang="pt-BR" sz="2400" i="1" kern="1200" dirty="0" smtClean="0">
                <a:solidFill>
                  <a:schemeClr val="bg1"/>
                </a:solidFill>
                <a:latin typeface="Trebuchet MS" panose="020B0603020202020204" pitchFamily="34" charset="0"/>
                <a:ea typeface="+mn-ea"/>
                <a:cs typeface="+mn-cs"/>
              </a:defRPr>
            </a:lvl1pPr>
            <a:lvl2pPr marL="457200" indent="0">
              <a:buNone/>
              <a:defRPr lang="pt-BR" sz="2400" i="1" kern="1200" dirty="0" smtClean="0">
                <a:solidFill>
                  <a:srgbClr val="2A3840"/>
                </a:solidFill>
                <a:latin typeface="Trebuchet MS" panose="020B0603020202020204" pitchFamily="34" charset="0"/>
                <a:ea typeface="+mn-ea"/>
                <a:cs typeface="+mn-cs"/>
              </a:defRPr>
            </a:lvl2pPr>
            <a:lvl3pPr marL="914400" indent="0">
              <a:buNone/>
              <a:defRPr lang="pt-BR" sz="2400" i="1" kern="1200" dirty="0" smtClean="0">
                <a:solidFill>
                  <a:srgbClr val="2A3840"/>
                </a:solidFill>
                <a:latin typeface="Trebuchet MS" panose="020B0603020202020204" pitchFamily="34" charset="0"/>
                <a:ea typeface="+mn-ea"/>
                <a:cs typeface="+mn-cs"/>
              </a:defRPr>
            </a:lvl3pPr>
            <a:lvl4pPr marL="1371600" indent="0">
              <a:buNone/>
              <a:defRPr lang="pt-BR" sz="2400" i="1" kern="1200" dirty="0" smtClean="0">
                <a:solidFill>
                  <a:srgbClr val="2A3840"/>
                </a:solidFill>
                <a:latin typeface="Trebuchet MS" panose="020B0603020202020204" pitchFamily="34" charset="0"/>
                <a:ea typeface="+mn-ea"/>
                <a:cs typeface="+mn-cs"/>
              </a:defRPr>
            </a:lvl4pPr>
            <a:lvl5pPr marL="1828800" indent="0">
              <a:buNone/>
              <a:defRPr lang="pt-BR" sz="2400" i="1" kern="1200" dirty="0">
                <a:solidFill>
                  <a:srgbClr val="2A3840"/>
                </a:solidFill>
                <a:latin typeface="Trebuchet MS" panose="020B0603020202020204" pitchFamily="34" charset="0"/>
                <a:ea typeface="+mn-ea"/>
                <a:cs typeface="+mn-cs"/>
              </a:defRPr>
            </a:lvl5pPr>
          </a:lstStyle>
          <a:p>
            <a:pPr lvl="0"/>
            <a:r>
              <a:rPr lang="pt-BR" dirty="0"/>
              <a:t>Título da </a:t>
            </a:r>
            <a:br>
              <a:rPr lang="pt-BR" dirty="0"/>
            </a:br>
            <a:r>
              <a:rPr lang="pt-BR" dirty="0"/>
              <a:t>nova seção</a:t>
            </a:r>
          </a:p>
        </p:txBody>
      </p:sp>
    </p:spTree>
    <p:extLst>
      <p:ext uri="{BB962C8B-B14F-4D97-AF65-F5344CB8AC3E}">
        <p14:creationId xmlns:p14="http://schemas.microsoft.com/office/powerpoint/2010/main" val="347555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údo">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4F964C8-B344-4991-8CE4-617BBBDE0D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12" name="Retângulo 11">
            <a:extLst>
              <a:ext uri="{FF2B5EF4-FFF2-40B4-BE49-F238E27FC236}">
                <a16:creationId xmlns:a16="http://schemas.microsoft.com/office/drawing/2014/main" id="{098B3197-3502-4825-AEEE-E852C3B88FDA}"/>
              </a:ext>
            </a:extLst>
          </p:cNvPr>
          <p:cNvSpPr/>
          <p:nvPr userDrawn="1"/>
        </p:nvSpPr>
        <p:spPr>
          <a:xfrm>
            <a:off x="8764438" y="681487"/>
            <a:ext cx="2777705" cy="715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spaço Reservado para Texto 13">
            <a:extLst>
              <a:ext uri="{FF2B5EF4-FFF2-40B4-BE49-F238E27FC236}">
                <a16:creationId xmlns:a16="http://schemas.microsoft.com/office/drawing/2014/main" id="{D45AEB76-DACE-4A84-AC9C-E464D1C05309}"/>
              </a:ext>
            </a:extLst>
          </p:cNvPr>
          <p:cNvSpPr>
            <a:spLocks noGrp="1"/>
          </p:cNvSpPr>
          <p:nvPr>
            <p:ph type="body" sz="quarter" idx="10" hasCustomPrompt="1"/>
          </p:nvPr>
        </p:nvSpPr>
        <p:spPr>
          <a:xfrm>
            <a:off x="922338" y="757388"/>
            <a:ext cx="10292002" cy="449792"/>
          </a:xfrm>
          <a:prstGeom prst="rect">
            <a:avLst/>
          </a:prstGeom>
        </p:spPr>
        <p:txBody>
          <a:bodyPr/>
          <a:lstStyle>
            <a:lvl1pPr marL="0" indent="0" algn="l" defTabSz="914400" rtl="0" eaLnBrk="1" latinLnBrk="0" hangingPunct="1">
              <a:buNone/>
              <a:defRPr lang="pt-BR" sz="2400" b="1" kern="1200" dirty="0" smtClean="0">
                <a:solidFill>
                  <a:srgbClr val="B11F24"/>
                </a:solidFill>
                <a:latin typeface="Trebuchet MS" panose="020B0603020202020204" pitchFamily="34" charset="0"/>
                <a:ea typeface="+mn-ea"/>
                <a:cs typeface="+mn-cs"/>
              </a:defRPr>
            </a:lvl1pPr>
            <a:lvl2pPr marL="0" indent="0" algn="l" defTabSz="914400" rtl="0" eaLnBrk="1" latinLnBrk="0" hangingPunct="1">
              <a:buNone/>
              <a:defRPr lang="pt-BR" sz="2400" b="1" kern="1200" dirty="0" smtClean="0">
                <a:solidFill>
                  <a:srgbClr val="B11F24"/>
                </a:solidFill>
                <a:latin typeface="Trebuchet MS" panose="020B0603020202020204" pitchFamily="34" charset="0"/>
                <a:ea typeface="+mn-ea"/>
                <a:cs typeface="+mn-cs"/>
              </a:defRPr>
            </a:lvl2pPr>
            <a:lvl3pPr marL="0" indent="0" algn="l" defTabSz="914400" rtl="0" eaLnBrk="1" latinLnBrk="0" hangingPunct="1">
              <a:buNone/>
              <a:defRPr lang="pt-BR" sz="2400" b="1" kern="1200" dirty="0" smtClean="0">
                <a:solidFill>
                  <a:srgbClr val="B11F24"/>
                </a:solidFill>
                <a:latin typeface="Trebuchet MS" panose="020B0603020202020204" pitchFamily="34" charset="0"/>
                <a:ea typeface="+mn-ea"/>
                <a:cs typeface="+mn-cs"/>
              </a:defRPr>
            </a:lvl3pPr>
            <a:lvl4pPr marL="0" indent="0" algn="l" defTabSz="914400" rtl="0" eaLnBrk="1" latinLnBrk="0" hangingPunct="1">
              <a:buNone/>
              <a:defRPr lang="pt-BR" sz="2400" b="1" kern="1200" dirty="0" smtClean="0">
                <a:solidFill>
                  <a:srgbClr val="B11F24"/>
                </a:solidFill>
                <a:latin typeface="Trebuchet MS" panose="020B0603020202020204" pitchFamily="34" charset="0"/>
                <a:ea typeface="+mn-ea"/>
                <a:cs typeface="+mn-cs"/>
              </a:defRPr>
            </a:lvl4pPr>
            <a:lvl5pPr marL="0" indent="0" algn="l" defTabSz="914400" rtl="0" eaLnBrk="1" latinLnBrk="0" hangingPunct="1">
              <a:buNone/>
              <a:defRPr lang="pt-BR" sz="2400" b="1" kern="1200" dirty="0">
                <a:solidFill>
                  <a:srgbClr val="B11F24"/>
                </a:solidFill>
                <a:latin typeface="Trebuchet MS" panose="020B0603020202020204" pitchFamily="34" charset="0"/>
                <a:ea typeface="+mn-ea"/>
                <a:cs typeface="+mn-cs"/>
              </a:defRPr>
            </a:lvl5pPr>
          </a:lstStyle>
          <a:p>
            <a:pPr lvl="0"/>
            <a:r>
              <a:rPr lang="pt-BR" dirty="0"/>
              <a:t>Título do Slide</a:t>
            </a:r>
          </a:p>
        </p:txBody>
      </p:sp>
      <p:sp>
        <p:nvSpPr>
          <p:cNvPr id="16" name="Espaço Reservado para Texto 15">
            <a:extLst>
              <a:ext uri="{FF2B5EF4-FFF2-40B4-BE49-F238E27FC236}">
                <a16:creationId xmlns:a16="http://schemas.microsoft.com/office/drawing/2014/main" id="{68797720-BE09-4F21-88D7-0D4CE3244898}"/>
              </a:ext>
            </a:extLst>
          </p:cNvPr>
          <p:cNvSpPr>
            <a:spLocks noGrp="1"/>
          </p:cNvSpPr>
          <p:nvPr>
            <p:ph type="body" sz="quarter" idx="11" hasCustomPrompt="1"/>
          </p:nvPr>
        </p:nvSpPr>
        <p:spPr>
          <a:xfrm>
            <a:off x="906463" y="1535113"/>
            <a:ext cx="10307877" cy="2622550"/>
          </a:xfrm>
          <a:prstGeom prst="rect">
            <a:avLst/>
          </a:prstGeom>
        </p:spPr>
        <p:txBody>
          <a:bodyPr/>
          <a:lstStyle>
            <a:lvl1pPr marL="285750" indent="-285750">
              <a:buFont typeface="Arial" panose="020B0604020202020204" pitchFamily="34" charset="0"/>
              <a:buChar char="•"/>
              <a:defRPr lang="pt-BR" sz="1800" kern="1200" dirty="0" smtClean="0">
                <a:solidFill>
                  <a:srgbClr val="889299"/>
                </a:solidFill>
                <a:latin typeface="Trebuchet MS" panose="020B0603020202020204" pitchFamily="34" charset="0"/>
                <a:ea typeface="+mn-ea"/>
                <a:cs typeface="+mn-cs"/>
              </a:defRPr>
            </a:lvl1pPr>
            <a:lvl2pPr marL="742950" indent="-285750">
              <a:buFont typeface="Arial" panose="020B0604020202020204" pitchFamily="34" charset="0"/>
              <a:buChar char="•"/>
              <a:defRPr lang="pt-BR" sz="1400" kern="1200" dirty="0" smtClean="0">
                <a:solidFill>
                  <a:srgbClr val="889299"/>
                </a:solidFill>
                <a:latin typeface="Trebuchet MS" panose="020B0603020202020204" pitchFamily="34" charset="0"/>
                <a:ea typeface="+mn-ea"/>
                <a:cs typeface="+mn-cs"/>
              </a:defRPr>
            </a:lvl2pPr>
            <a:lvl3pPr marL="1200150" indent="-285750">
              <a:buFont typeface="Arial" panose="020B0604020202020204" pitchFamily="34" charset="0"/>
              <a:buChar char="•"/>
              <a:defRPr lang="pt-BR" sz="1400" kern="1200" dirty="0" smtClean="0">
                <a:solidFill>
                  <a:srgbClr val="889299"/>
                </a:solidFill>
                <a:latin typeface="Trebuchet MS" panose="020B0603020202020204" pitchFamily="34" charset="0"/>
                <a:ea typeface="+mn-ea"/>
                <a:cs typeface="+mn-cs"/>
              </a:defRPr>
            </a:lvl3pPr>
            <a:lvl4pPr marL="1657350" indent="-285750">
              <a:buFont typeface="Arial" panose="020B0604020202020204" pitchFamily="34" charset="0"/>
              <a:buChar char="•"/>
              <a:defRPr lang="pt-BR" sz="1400" kern="1200" dirty="0" smtClean="0">
                <a:solidFill>
                  <a:srgbClr val="889299"/>
                </a:solidFill>
                <a:latin typeface="Trebuchet MS" panose="020B0603020202020204" pitchFamily="34" charset="0"/>
                <a:ea typeface="+mn-ea"/>
                <a:cs typeface="+mn-cs"/>
              </a:defRPr>
            </a:lvl4pPr>
            <a:lvl5pPr marL="2114550" indent="-285750">
              <a:buFont typeface="Arial" panose="020B0604020202020204" pitchFamily="34" charset="0"/>
              <a:buChar char="•"/>
              <a:defRPr lang="pt-BR" sz="1400" kern="1200" dirty="0">
                <a:solidFill>
                  <a:srgbClr val="889299"/>
                </a:solidFill>
                <a:latin typeface="Trebuchet MS" panose="020B0603020202020204" pitchFamily="34" charset="0"/>
                <a:ea typeface="+mn-ea"/>
                <a:cs typeface="+mn-cs"/>
              </a:defRPr>
            </a:lvl5pPr>
          </a:lstStyle>
          <a:p>
            <a:pPr lvl="0"/>
            <a:r>
              <a:rPr lang="pt-BR" dirty="0"/>
              <a:t>Conteúdo do slide</a:t>
            </a:r>
          </a:p>
        </p:txBody>
      </p:sp>
    </p:spTree>
    <p:extLst>
      <p:ext uri="{BB962C8B-B14F-4D97-AF65-F5344CB8AC3E}">
        <p14:creationId xmlns:p14="http://schemas.microsoft.com/office/powerpoint/2010/main" val="209046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 Tabela">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4F964C8-B344-4991-8CE4-617BBBDE0D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12" name="Retângulo 11">
            <a:extLst>
              <a:ext uri="{FF2B5EF4-FFF2-40B4-BE49-F238E27FC236}">
                <a16:creationId xmlns:a16="http://schemas.microsoft.com/office/drawing/2014/main" id="{098B3197-3502-4825-AEEE-E852C3B88FDA}"/>
              </a:ext>
            </a:extLst>
          </p:cNvPr>
          <p:cNvSpPr/>
          <p:nvPr userDrawn="1"/>
        </p:nvSpPr>
        <p:spPr>
          <a:xfrm>
            <a:off x="8764438" y="681487"/>
            <a:ext cx="2777705" cy="715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spaço Reservado para Texto 13">
            <a:extLst>
              <a:ext uri="{FF2B5EF4-FFF2-40B4-BE49-F238E27FC236}">
                <a16:creationId xmlns:a16="http://schemas.microsoft.com/office/drawing/2014/main" id="{D45AEB76-DACE-4A84-AC9C-E464D1C05309}"/>
              </a:ext>
            </a:extLst>
          </p:cNvPr>
          <p:cNvSpPr>
            <a:spLocks noGrp="1"/>
          </p:cNvSpPr>
          <p:nvPr>
            <p:ph type="body" sz="quarter" idx="10" hasCustomPrompt="1"/>
          </p:nvPr>
        </p:nvSpPr>
        <p:spPr>
          <a:xfrm>
            <a:off x="922338" y="757388"/>
            <a:ext cx="10292002" cy="449792"/>
          </a:xfrm>
          <a:prstGeom prst="rect">
            <a:avLst/>
          </a:prstGeom>
        </p:spPr>
        <p:txBody>
          <a:bodyPr/>
          <a:lstStyle>
            <a:lvl1pPr marL="0" indent="0" algn="l" defTabSz="914400" rtl="0" eaLnBrk="1" latinLnBrk="0" hangingPunct="1">
              <a:buNone/>
              <a:defRPr lang="pt-BR" sz="2400" b="1" kern="1200" dirty="0" smtClean="0">
                <a:solidFill>
                  <a:srgbClr val="B11F24"/>
                </a:solidFill>
                <a:latin typeface="Trebuchet MS" panose="020B0603020202020204" pitchFamily="34" charset="0"/>
                <a:ea typeface="+mn-ea"/>
                <a:cs typeface="+mn-cs"/>
              </a:defRPr>
            </a:lvl1pPr>
            <a:lvl2pPr marL="0" indent="0" algn="l" defTabSz="914400" rtl="0" eaLnBrk="1" latinLnBrk="0" hangingPunct="1">
              <a:buNone/>
              <a:defRPr lang="pt-BR" sz="2400" b="1" kern="1200" dirty="0" smtClean="0">
                <a:solidFill>
                  <a:srgbClr val="B11F24"/>
                </a:solidFill>
                <a:latin typeface="Trebuchet MS" panose="020B0603020202020204" pitchFamily="34" charset="0"/>
                <a:ea typeface="+mn-ea"/>
                <a:cs typeface="+mn-cs"/>
              </a:defRPr>
            </a:lvl2pPr>
            <a:lvl3pPr marL="0" indent="0" algn="l" defTabSz="914400" rtl="0" eaLnBrk="1" latinLnBrk="0" hangingPunct="1">
              <a:buNone/>
              <a:defRPr lang="pt-BR" sz="2400" b="1" kern="1200" dirty="0" smtClean="0">
                <a:solidFill>
                  <a:srgbClr val="B11F24"/>
                </a:solidFill>
                <a:latin typeface="Trebuchet MS" panose="020B0603020202020204" pitchFamily="34" charset="0"/>
                <a:ea typeface="+mn-ea"/>
                <a:cs typeface="+mn-cs"/>
              </a:defRPr>
            </a:lvl3pPr>
            <a:lvl4pPr marL="0" indent="0" algn="l" defTabSz="914400" rtl="0" eaLnBrk="1" latinLnBrk="0" hangingPunct="1">
              <a:buNone/>
              <a:defRPr lang="pt-BR" sz="2400" b="1" kern="1200" dirty="0" smtClean="0">
                <a:solidFill>
                  <a:srgbClr val="B11F24"/>
                </a:solidFill>
                <a:latin typeface="Trebuchet MS" panose="020B0603020202020204" pitchFamily="34" charset="0"/>
                <a:ea typeface="+mn-ea"/>
                <a:cs typeface="+mn-cs"/>
              </a:defRPr>
            </a:lvl4pPr>
            <a:lvl5pPr marL="0" indent="0" algn="l" defTabSz="914400" rtl="0" eaLnBrk="1" latinLnBrk="0" hangingPunct="1">
              <a:buNone/>
              <a:defRPr lang="pt-BR" sz="2400" b="1" kern="1200" dirty="0">
                <a:solidFill>
                  <a:srgbClr val="B11F24"/>
                </a:solidFill>
                <a:latin typeface="Trebuchet MS" panose="020B0603020202020204" pitchFamily="34" charset="0"/>
                <a:ea typeface="+mn-ea"/>
                <a:cs typeface="+mn-cs"/>
              </a:defRPr>
            </a:lvl5pPr>
          </a:lstStyle>
          <a:p>
            <a:pPr lvl="0"/>
            <a:r>
              <a:rPr lang="pt-BR" dirty="0"/>
              <a:t>Título do Slide</a:t>
            </a:r>
          </a:p>
        </p:txBody>
      </p:sp>
      <p:sp>
        <p:nvSpPr>
          <p:cNvPr id="3" name="Espaço Reservado para Imagem 2">
            <a:extLst>
              <a:ext uri="{FF2B5EF4-FFF2-40B4-BE49-F238E27FC236}">
                <a16:creationId xmlns:a16="http://schemas.microsoft.com/office/drawing/2014/main" id="{77083CB2-C828-4C91-9DCC-2C5A82E8C394}"/>
              </a:ext>
            </a:extLst>
          </p:cNvPr>
          <p:cNvSpPr>
            <a:spLocks noGrp="1"/>
          </p:cNvSpPr>
          <p:nvPr>
            <p:ph type="pic" sz="quarter" idx="12"/>
          </p:nvPr>
        </p:nvSpPr>
        <p:spPr>
          <a:xfrm>
            <a:off x="922338" y="1527175"/>
            <a:ext cx="10292002" cy="4097248"/>
          </a:xfrm>
          <a:prstGeom prst="rect">
            <a:avLst/>
          </a:prstGeom>
        </p:spPr>
        <p:txBody>
          <a:bodyPr/>
          <a:lstStyle/>
          <a:p>
            <a:endParaRPr lang="pt-BR"/>
          </a:p>
        </p:txBody>
      </p:sp>
    </p:spTree>
    <p:extLst>
      <p:ext uri="{BB962C8B-B14F-4D97-AF65-F5344CB8AC3E}">
        <p14:creationId xmlns:p14="http://schemas.microsoft.com/office/powerpoint/2010/main" val="367001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8"/>
          <p:cNvSpPr txBox="1">
            <a:spLocks noGrp="1"/>
          </p:cNvSpPr>
          <p:nvPr>
            <p:ph type="sldNum" idx="12"/>
          </p:nvPr>
        </p:nvSpPr>
        <p:spPr>
          <a:xfrm>
            <a:off x="11296611" y="6285145"/>
            <a:ext cx="731600" cy="389756"/>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665287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421849"/>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doi.org/10.3389/fphys.2019.00450"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2809871"/>
            <a:ext cx="6480310" cy="1171299"/>
          </a:xfrm>
          <a:prstGeom prst="rect">
            <a:avLst/>
          </a:prstGeom>
          <a:solidFill>
            <a:schemeClr val="bg1"/>
          </a:solidFill>
        </p:spPr>
      </p:sp>
      <p:sp>
        <p:nvSpPr>
          <p:cNvPr id="4" name="TextBox 4"/>
          <p:cNvSpPr txBox="1"/>
          <p:nvPr/>
        </p:nvSpPr>
        <p:spPr>
          <a:xfrm>
            <a:off x="-237670" y="2857500"/>
            <a:ext cx="6955647" cy="1231106"/>
          </a:xfrm>
          <a:prstGeom prst="rect">
            <a:avLst/>
          </a:prstGeom>
        </p:spPr>
        <p:txBody>
          <a:bodyPr lIns="0" tIns="0" rIns="0" bIns="0" rtlCol="0" anchor="t">
            <a:spAutoFit/>
          </a:bodyPr>
          <a:lstStyle/>
          <a:p>
            <a:pPr algn="ctr">
              <a:lnSpc>
                <a:spcPts val="3192"/>
              </a:lnSpc>
            </a:pPr>
            <a:r>
              <a:rPr lang="en-US" sz="2400" b="1" dirty="0">
                <a:solidFill>
                  <a:srgbClr val="251E20"/>
                </a:solidFill>
                <a:latin typeface="Montserrat Light Bold"/>
              </a:rPr>
              <a:t>PROGRAMA DE EXERCÍCIO FÍSICO</a:t>
            </a:r>
          </a:p>
          <a:p>
            <a:pPr algn="ctr">
              <a:lnSpc>
                <a:spcPts val="3192"/>
              </a:lnSpc>
            </a:pPr>
            <a:r>
              <a:rPr lang="en-US" sz="2400" b="1" dirty="0">
                <a:solidFill>
                  <a:srgbClr val="251E20"/>
                </a:solidFill>
                <a:latin typeface="Montserrat Light Bold"/>
              </a:rPr>
              <a:t>SUPERVISIONADO PARA PESSOAS </a:t>
            </a:r>
          </a:p>
          <a:p>
            <a:pPr algn="ctr">
              <a:lnSpc>
                <a:spcPts val="3192"/>
              </a:lnSpc>
            </a:pPr>
            <a:r>
              <a:rPr lang="en-US" sz="2400" b="1" dirty="0">
                <a:solidFill>
                  <a:srgbClr val="251E20"/>
                </a:solidFill>
                <a:latin typeface="Montserrat Light Bold"/>
              </a:rPr>
              <a:t>COM DIABETES</a:t>
            </a:r>
          </a:p>
        </p:txBody>
      </p:sp>
      <p:sp>
        <p:nvSpPr>
          <p:cNvPr id="5" name="TextBox 5"/>
          <p:cNvSpPr txBox="1"/>
          <p:nvPr/>
        </p:nvSpPr>
        <p:spPr>
          <a:xfrm>
            <a:off x="1190591" y="6000768"/>
            <a:ext cx="4148369" cy="517962"/>
          </a:xfrm>
          <a:prstGeom prst="rect">
            <a:avLst/>
          </a:prstGeom>
        </p:spPr>
        <p:txBody>
          <a:bodyPr lIns="0" tIns="0" rIns="0" bIns="0" rtlCol="0" anchor="t">
            <a:spAutoFit/>
          </a:bodyPr>
          <a:lstStyle/>
          <a:p>
            <a:pPr algn="ctr">
              <a:lnSpc>
                <a:spcPts val="2080"/>
              </a:lnSpc>
            </a:pPr>
            <a:r>
              <a:rPr lang="en-US" sz="1600" b="1" spc="80" dirty="0">
                <a:latin typeface="Roboto"/>
              </a:rPr>
              <a:t>ESEF/UPE</a:t>
            </a:r>
          </a:p>
          <a:p>
            <a:pPr algn="ctr">
              <a:lnSpc>
                <a:spcPts val="2080"/>
              </a:lnSpc>
            </a:pPr>
            <a:endParaRPr lang="en-US" sz="1600" b="1" spc="80" dirty="0">
              <a:latin typeface="Arimo"/>
            </a:endParaRPr>
          </a:p>
        </p:txBody>
      </p:sp>
      <p:pic>
        <p:nvPicPr>
          <p:cNvPr id="6" name="Picture 6"/>
          <p:cNvPicPr>
            <a:picLocks noChangeAspect="1"/>
          </p:cNvPicPr>
          <p:nvPr/>
        </p:nvPicPr>
        <p:blipFill>
          <a:blip r:embed="rId3"/>
          <a:srcRect/>
          <a:stretch>
            <a:fillRect/>
          </a:stretch>
        </p:blipFill>
        <p:spPr>
          <a:xfrm rot="5400000">
            <a:off x="6535561" y="58561"/>
            <a:ext cx="5714999" cy="5597879"/>
          </a:xfrm>
          <a:prstGeom prst="rect">
            <a:avLst/>
          </a:prstGeom>
        </p:spPr>
      </p:pic>
      <p:grpSp>
        <p:nvGrpSpPr>
          <p:cNvPr id="7" name="Group 8"/>
          <p:cNvGrpSpPr/>
          <p:nvPr/>
        </p:nvGrpSpPr>
        <p:grpSpPr>
          <a:xfrm>
            <a:off x="1833308" y="5780579"/>
            <a:ext cx="1420423" cy="79544"/>
            <a:chOff x="0" y="0"/>
            <a:chExt cx="6350000" cy="355600"/>
          </a:xfrm>
        </p:grpSpPr>
        <p:sp>
          <p:nvSpPr>
            <p:cNvPr id="9" name="Freeform 9"/>
            <p:cNvSpPr/>
            <p:nvPr/>
          </p:nvSpPr>
          <p:spPr>
            <a:xfrm>
              <a:off x="92710" y="21590"/>
              <a:ext cx="6217920" cy="293370"/>
            </a:xfrm>
            <a:custGeom>
              <a:avLst/>
              <a:gdLst/>
              <a:ahLst/>
              <a:cxnLst/>
              <a:rect l="l" t="t" r="r" b="b"/>
              <a:pathLst>
                <a:path w="6217920" h="293370">
                  <a:moveTo>
                    <a:pt x="5815330" y="33020"/>
                  </a:moveTo>
                  <a:cubicBezTo>
                    <a:pt x="5768340" y="36830"/>
                    <a:pt x="5707380" y="45720"/>
                    <a:pt x="5664200" y="36830"/>
                  </a:cubicBezTo>
                  <a:cubicBezTo>
                    <a:pt x="5482590" y="41910"/>
                    <a:pt x="5300980" y="0"/>
                    <a:pt x="5115560" y="17780"/>
                  </a:cubicBezTo>
                  <a:cubicBezTo>
                    <a:pt x="5125720" y="24130"/>
                    <a:pt x="5115560" y="34290"/>
                    <a:pt x="5105400" y="38100"/>
                  </a:cubicBezTo>
                  <a:lnTo>
                    <a:pt x="5102860" y="31750"/>
                  </a:lnTo>
                  <a:lnTo>
                    <a:pt x="5088890" y="44450"/>
                  </a:lnTo>
                  <a:cubicBezTo>
                    <a:pt x="5074920" y="45720"/>
                    <a:pt x="5081270" y="29210"/>
                    <a:pt x="5092700" y="26670"/>
                  </a:cubicBezTo>
                  <a:cubicBezTo>
                    <a:pt x="5019040" y="26670"/>
                    <a:pt x="4953000" y="33020"/>
                    <a:pt x="4880610" y="29210"/>
                  </a:cubicBezTo>
                  <a:cubicBezTo>
                    <a:pt x="4875530" y="49530"/>
                    <a:pt x="4843780" y="30480"/>
                    <a:pt x="4841240" y="50800"/>
                  </a:cubicBezTo>
                  <a:cubicBezTo>
                    <a:pt x="4837430" y="46990"/>
                    <a:pt x="4841240" y="45720"/>
                    <a:pt x="4842510" y="41910"/>
                  </a:cubicBezTo>
                  <a:cubicBezTo>
                    <a:pt x="4828540" y="44450"/>
                    <a:pt x="4818380" y="46990"/>
                    <a:pt x="4809490" y="48260"/>
                  </a:cubicBezTo>
                  <a:cubicBezTo>
                    <a:pt x="4787900" y="50800"/>
                    <a:pt x="4776470" y="45720"/>
                    <a:pt x="4743450" y="27940"/>
                  </a:cubicBezTo>
                  <a:cubicBezTo>
                    <a:pt x="4549140" y="11430"/>
                    <a:pt x="4362450" y="25400"/>
                    <a:pt x="4171950" y="19050"/>
                  </a:cubicBezTo>
                  <a:cubicBezTo>
                    <a:pt x="3978910" y="22860"/>
                    <a:pt x="3788410" y="40640"/>
                    <a:pt x="3590290" y="45720"/>
                  </a:cubicBezTo>
                  <a:cubicBezTo>
                    <a:pt x="3559810" y="77470"/>
                    <a:pt x="3517900" y="62230"/>
                    <a:pt x="3482340" y="90170"/>
                  </a:cubicBezTo>
                  <a:lnTo>
                    <a:pt x="3484880" y="80010"/>
                  </a:lnTo>
                  <a:cubicBezTo>
                    <a:pt x="3454400" y="93980"/>
                    <a:pt x="3446780" y="77470"/>
                    <a:pt x="3407410" y="66040"/>
                  </a:cubicBezTo>
                  <a:cubicBezTo>
                    <a:pt x="3407410" y="77470"/>
                    <a:pt x="3392170" y="68580"/>
                    <a:pt x="3398520" y="87630"/>
                  </a:cubicBezTo>
                  <a:cubicBezTo>
                    <a:pt x="3384550" y="102870"/>
                    <a:pt x="3374390" y="60960"/>
                    <a:pt x="3355340" y="69850"/>
                  </a:cubicBezTo>
                  <a:cubicBezTo>
                    <a:pt x="3354070" y="63500"/>
                    <a:pt x="3355340" y="81280"/>
                    <a:pt x="3351530" y="74930"/>
                  </a:cubicBezTo>
                  <a:cubicBezTo>
                    <a:pt x="3302000" y="97790"/>
                    <a:pt x="3361690" y="64770"/>
                    <a:pt x="3296920" y="46990"/>
                  </a:cubicBezTo>
                  <a:cubicBezTo>
                    <a:pt x="3208020" y="53340"/>
                    <a:pt x="3117850" y="72390"/>
                    <a:pt x="3032760" y="60960"/>
                  </a:cubicBezTo>
                  <a:cubicBezTo>
                    <a:pt x="3037840" y="59690"/>
                    <a:pt x="3040380" y="74930"/>
                    <a:pt x="3031490" y="74930"/>
                  </a:cubicBezTo>
                  <a:cubicBezTo>
                    <a:pt x="3022600" y="44450"/>
                    <a:pt x="3002280" y="82550"/>
                    <a:pt x="2987040" y="71120"/>
                  </a:cubicBezTo>
                  <a:cubicBezTo>
                    <a:pt x="2988310" y="64770"/>
                    <a:pt x="2995930" y="63500"/>
                    <a:pt x="2999740" y="59690"/>
                  </a:cubicBezTo>
                  <a:cubicBezTo>
                    <a:pt x="2961640" y="46990"/>
                    <a:pt x="2928620" y="66040"/>
                    <a:pt x="2893060" y="53340"/>
                  </a:cubicBezTo>
                  <a:cubicBezTo>
                    <a:pt x="2858770" y="66040"/>
                    <a:pt x="2816860" y="39370"/>
                    <a:pt x="2794000" y="54610"/>
                  </a:cubicBezTo>
                  <a:cubicBezTo>
                    <a:pt x="2799080" y="43180"/>
                    <a:pt x="2778760" y="45720"/>
                    <a:pt x="2771140" y="39370"/>
                  </a:cubicBezTo>
                  <a:cubicBezTo>
                    <a:pt x="2745740" y="74930"/>
                    <a:pt x="2702560" y="26670"/>
                    <a:pt x="2672080" y="50800"/>
                  </a:cubicBezTo>
                  <a:lnTo>
                    <a:pt x="2673350" y="44450"/>
                  </a:lnTo>
                  <a:cubicBezTo>
                    <a:pt x="2578100" y="46990"/>
                    <a:pt x="2475230" y="39370"/>
                    <a:pt x="2377440" y="55880"/>
                  </a:cubicBezTo>
                  <a:cubicBezTo>
                    <a:pt x="2321560" y="59690"/>
                    <a:pt x="2259330" y="27940"/>
                    <a:pt x="2198370" y="43180"/>
                  </a:cubicBezTo>
                  <a:cubicBezTo>
                    <a:pt x="2186940" y="48260"/>
                    <a:pt x="2195830" y="55880"/>
                    <a:pt x="2186940" y="58420"/>
                  </a:cubicBezTo>
                  <a:cubicBezTo>
                    <a:pt x="2171700" y="57150"/>
                    <a:pt x="2186940" y="46990"/>
                    <a:pt x="2180590" y="43180"/>
                  </a:cubicBezTo>
                  <a:cubicBezTo>
                    <a:pt x="2150110" y="57150"/>
                    <a:pt x="2110740" y="40640"/>
                    <a:pt x="2072640" y="40640"/>
                  </a:cubicBezTo>
                  <a:cubicBezTo>
                    <a:pt x="2067560" y="45720"/>
                    <a:pt x="2057400" y="48260"/>
                    <a:pt x="2061210" y="55880"/>
                  </a:cubicBezTo>
                  <a:cubicBezTo>
                    <a:pt x="2019300" y="31750"/>
                    <a:pt x="1962150" y="64770"/>
                    <a:pt x="1918970" y="45720"/>
                  </a:cubicBezTo>
                  <a:cubicBezTo>
                    <a:pt x="1934210" y="76200"/>
                    <a:pt x="1893570" y="62230"/>
                    <a:pt x="1878330" y="69850"/>
                  </a:cubicBezTo>
                  <a:cubicBezTo>
                    <a:pt x="1869440" y="68580"/>
                    <a:pt x="1869440" y="60960"/>
                    <a:pt x="1871980" y="54610"/>
                  </a:cubicBezTo>
                  <a:cubicBezTo>
                    <a:pt x="1840230" y="58420"/>
                    <a:pt x="1823720" y="59690"/>
                    <a:pt x="1784350" y="50800"/>
                  </a:cubicBezTo>
                  <a:cubicBezTo>
                    <a:pt x="1766570" y="54610"/>
                    <a:pt x="1761490" y="71120"/>
                    <a:pt x="1739900" y="66040"/>
                  </a:cubicBezTo>
                  <a:cubicBezTo>
                    <a:pt x="1727200" y="44450"/>
                    <a:pt x="1695450" y="64770"/>
                    <a:pt x="1675130" y="57150"/>
                  </a:cubicBezTo>
                  <a:cubicBezTo>
                    <a:pt x="1680210" y="74930"/>
                    <a:pt x="1653540" y="90170"/>
                    <a:pt x="1633220" y="82550"/>
                  </a:cubicBezTo>
                  <a:lnTo>
                    <a:pt x="1639570" y="57150"/>
                  </a:lnTo>
                  <a:cubicBezTo>
                    <a:pt x="1631950" y="58420"/>
                    <a:pt x="1624330" y="59690"/>
                    <a:pt x="1615440" y="60960"/>
                  </a:cubicBezTo>
                  <a:cubicBezTo>
                    <a:pt x="1550670" y="67310"/>
                    <a:pt x="1468120" y="48260"/>
                    <a:pt x="1399540" y="76200"/>
                  </a:cubicBezTo>
                  <a:lnTo>
                    <a:pt x="1393190" y="64770"/>
                  </a:lnTo>
                  <a:cubicBezTo>
                    <a:pt x="1313180" y="82550"/>
                    <a:pt x="1234440" y="63500"/>
                    <a:pt x="1156970" y="92710"/>
                  </a:cubicBezTo>
                  <a:cubicBezTo>
                    <a:pt x="1136650" y="85090"/>
                    <a:pt x="1102360" y="80010"/>
                    <a:pt x="1082040" y="80010"/>
                  </a:cubicBezTo>
                  <a:cubicBezTo>
                    <a:pt x="1054100" y="92710"/>
                    <a:pt x="1043940" y="91440"/>
                    <a:pt x="1024890" y="111760"/>
                  </a:cubicBezTo>
                  <a:cubicBezTo>
                    <a:pt x="1014730" y="113030"/>
                    <a:pt x="1008380" y="101600"/>
                    <a:pt x="1003300" y="95250"/>
                  </a:cubicBezTo>
                  <a:cubicBezTo>
                    <a:pt x="967740" y="91440"/>
                    <a:pt x="934720" y="69850"/>
                    <a:pt x="905510" y="93980"/>
                  </a:cubicBezTo>
                  <a:lnTo>
                    <a:pt x="904240" y="81280"/>
                  </a:lnTo>
                  <a:cubicBezTo>
                    <a:pt x="876300" y="93980"/>
                    <a:pt x="835660" y="110490"/>
                    <a:pt x="803910" y="95250"/>
                  </a:cubicBezTo>
                  <a:cubicBezTo>
                    <a:pt x="795020" y="106680"/>
                    <a:pt x="763270" y="111760"/>
                    <a:pt x="777240" y="125730"/>
                  </a:cubicBezTo>
                  <a:cubicBezTo>
                    <a:pt x="764540" y="128270"/>
                    <a:pt x="769620" y="104140"/>
                    <a:pt x="756920" y="118110"/>
                  </a:cubicBezTo>
                  <a:lnTo>
                    <a:pt x="768350" y="99060"/>
                  </a:lnTo>
                  <a:cubicBezTo>
                    <a:pt x="697230" y="93980"/>
                    <a:pt x="637540" y="104140"/>
                    <a:pt x="568960" y="114300"/>
                  </a:cubicBezTo>
                  <a:cubicBezTo>
                    <a:pt x="551180" y="92710"/>
                    <a:pt x="505460" y="118110"/>
                    <a:pt x="466090" y="105410"/>
                  </a:cubicBezTo>
                  <a:cubicBezTo>
                    <a:pt x="443230" y="118110"/>
                    <a:pt x="403860" y="100330"/>
                    <a:pt x="386080" y="128270"/>
                  </a:cubicBezTo>
                  <a:lnTo>
                    <a:pt x="384810" y="115570"/>
                  </a:lnTo>
                  <a:cubicBezTo>
                    <a:pt x="354330" y="114300"/>
                    <a:pt x="313690" y="114300"/>
                    <a:pt x="273050" y="107950"/>
                  </a:cubicBezTo>
                  <a:cubicBezTo>
                    <a:pt x="250190" y="104140"/>
                    <a:pt x="250190" y="123190"/>
                    <a:pt x="231140" y="129540"/>
                  </a:cubicBezTo>
                  <a:lnTo>
                    <a:pt x="229870" y="116840"/>
                  </a:lnTo>
                  <a:cubicBezTo>
                    <a:pt x="209550" y="124460"/>
                    <a:pt x="204470" y="144780"/>
                    <a:pt x="196850" y="157480"/>
                  </a:cubicBezTo>
                  <a:cubicBezTo>
                    <a:pt x="181610" y="148590"/>
                    <a:pt x="179070" y="157480"/>
                    <a:pt x="163830" y="148590"/>
                  </a:cubicBezTo>
                  <a:cubicBezTo>
                    <a:pt x="179070" y="140970"/>
                    <a:pt x="191770" y="127000"/>
                    <a:pt x="201930" y="110490"/>
                  </a:cubicBezTo>
                  <a:cubicBezTo>
                    <a:pt x="177800" y="105410"/>
                    <a:pt x="152400" y="137160"/>
                    <a:pt x="137160" y="118110"/>
                  </a:cubicBezTo>
                  <a:cubicBezTo>
                    <a:pt x="116840" y="113030"/>
                    <a:pt x="101600" y="118110"/>
                    <a:pt x="99060" y="133350"/>
                  </a:cubicBezTo>
                  <a:lnTo>
                    <a:pt x="99060" y="135890"/>
                  </a:lnTo>
                  <a:lnTo>
                    <a:pt x="99060" y="133350"/>
                  </a:lnTo>
                  <a:cubicBezTo>
                    <a:pt x="97790" y="128270"/>
                    <a:pt x="86360" y="124460"/>
                    <a:pt x="96520" y="118110"/>
                  </a:cubicBezTo>
                  <a:cubicBezTo>
                    <a:pt x="81280" y="118110"/>
                    <a:pt x="71120" y="119380"/>
                    <a:pt x="62230" y="127000"/>
                  </a:cubicBezTo>
                  <a:cubicBezTo>
                    <a:pt x="64770" y="127000"/>
                    <a:pt x="69850" y="129540"/>
                    <a:pt x="72390" y="128270"/>
                  </a:cubicBezTo>
                  <a:cubicBezTo>
                    <a:pt x="64770" y="140970"/>
                    <a:pt x="49530" y="140970"/>
                    <a:pt x="53340" y="160020"/>
                  </a:cubicBezTo>
                  <a:cubicBezTo>
                    <a:pt x="60960" y="154940"/>
                    <a:pt x="62230" y="152400"/>
                    <a:pt x="71120" y="153670"/>
                  </a:cubicBezTo>
                  <a:cubicBezTo>
                    <a:pt x="67310" y="167640"/>
                    <a:pt x="40640" y="171450"/>
                    <a:pt x="34290" y="158750"/>
                  </a:cubicBezTo>
                  <a:cubicBezTo>
                    <a:pt x="26670" y="144780"/>
                    <a:pt x="52070" y="135890"/>
                    <a:pt x="39370" y="128270"/>
                  </a:cubicBezTo>
                  <a:lnTo>
                    <a:pt x="0" y="158750"/>
                  </a:lnTo>
                  <a:cubicBezTo>
                    <a:pt x="8890" y="154940"/>
                    <a:pt x="19050" y="162560"/>
                    <a:pt x="15240" y="173990"/>
                  </a:cubicBezTo>
                  <a:lnTo>
                    <a:pt x="31750" y="165100"/>
                  </a:lnTo>
                  <a:lnTo>
                    <a:pt x="30480" y="179070"/>
                  </a:lnTo>
                  <a:cubicBezTo>
                    <a:pt x="58420" y="173990"/>
                    <a:pt x="78740" y="187960"/>
                    <a:pt x="107950" y="176530"/>
                  </a:cubicBezTo>
                  <a:lnTo>
                    <a:pt x="96520" y="162560"/>
                  </a:lnTo>
                  <a:cubicBezTo>
                    <a:pt x="113030" y="161290"/>
                    <a:pt x="130810" y="142240"/>
                    <a:pt x="147320" y="158750"/>
                  </a:cubicBezTo>
                  <a:cubicBezTo>
                    <a:pt x="139700" y="163830"/>
                    <a:pt x="144780" y="171450"/>
                    <a:pt x="144780" y="179070"/>
                  </a:cubicBezTo>
                  <a:cubicBezTo>
                    <a:pt x="148590" y="176530"/>
                    <a:pt x="153670" y="171450"/>
                    <a:pt x="157480" y="172720"/>
                  </a:cubicBezTo>
                  <a:lnTo>
                    <a:pt x="149860" y="196850"/>
                  </a:lnTo>
                  <a:cubicBezTo>
                    <a:pt x="157480" y="165100"/>
                    <a:pt x="196850" y="185420"/>
                    <a:pt x="204470" y="180340"/>
                  </a:cubicBezTo>
                  <a:lnTo>
                    <a:pt x="201930" y="185420"/>
                  </a:lnTo>
                  <a:cubicBezTo>
                    <a:pt x="227330" y="195580"/>
                    <a:pt x="196850" y="171450"/>
                    <a:pt x="214630" y="171450"/>
                  </a:cubicBezTo>
                  <a:cubicBezTo>
                    <a:pt x="229870" y="175260"/>
                    <a:pt x="219710" y="198120"/>
                    <a:pt x="233680" y="208280"/>
                  </a:cubicBezTo>
                  <a:cubicBezTo>
                    <a:pt x="259080" y="207010"/>
                    <a:pt x="303530" y="189230"/>
                    <a:pt x="332740" y="208280"/>
                  </a:cubicBezTo>
                  <a:cubicBezTo>
                    <a:pt x="355600" y="204470"/>
                    <a:pt x="381000" y="195580"/>
                    <a:pt x="402590" y="184150"/>
                  </a:cubicBezTo>
                  <a:cubicBezTo>
                    <a:pt x="422910" y="184150"/>
                    <a:pt x="401320" y="209550"/>
                    <a:pt x="422910" y="198120"/>
                  </a:cubicBezTo>
                  <a:cubicBezTo>
                    <a:pt x="420370" y="207010"/>
                    <a:pt x="424180" y="215900"/>
                    <a:pt x="425450" y="223520"/>
                  </a:cubicBezTo>
                  <a:cubicBezTo>
                    <a:pt x="427990" y="214630"/>
                    <a:pt x="463550" y="224790"/>
                    <a:pt x="447040" y="203200"/>
                  </a:cubicBezTo>
                  <a:cubicBezTo>
                    <a:pt x="477520" y="208280"/>
                    <a:pt x="510540" y="209550"/>
                    <a:pt x="542290" y="205740"/>
                  </a:cubicBezTo>
                  <a:cubicBezTo>
                    <a:pt x="532130" y="207010"/>
                    <a:pt x="529590" y="222250"/>
                    <a:pt x="538480" y="229870"/>
                  </a:cubicBezTo>
                  <a:cubicBezTo>
                    <a:pt x="553720" y="214630"/>
                    <a:pt x="579120" y="205740"/>
                    <a:pt x="605790" y="210820"/>
                  </a:cubicBezTo>
                  <a:cubicBezTo>
                    <a:pt x="605790" y="194310"/>
                    <a:pt x="596900" y="195580"/>
                    <a:pt x="599440" y="179070"/>
                  </a:cubicBezTo>
                  <a:cubicBezTo>
                    <a:pt x="603250" y="176530"/>
                    <a:pt x="609600" y="168910"/>
                    <a:pt x="615950" y="170180"/>
                  </a:cubicBezTo>
                  <a:cubicBezTo>
                    <a:pt x="619760" y="186690"/>
                    <a:pt x="618490" y="212090"/>
                    <a:pt x="642620" y="212090"/>
                  </a:cubicBezTo>
                  <a:cubicBezTo>
                    <a:pt x="636270" y="237490"/>
                    <a:pt x="601980" y="208280"/>
                    <a:pt x="613410" y="234950"/>
                  </a:cubicBezTo>
                  <a:cubicBezTo>
                    <a:pt x="603250" y="255270"/>
                    <a:pt x="560070" y="256540"/>
                    <a:pt x="549910" y="243840"/>
                  </a:cubicBezTo>
                  <a:cubicBezTo>
                    <a:pt x="528320" y="265430"/>
                    <a:pt x="566420" y="246380"/>
                    <a:pt x="562610" y="267970"/>
                  </a:cubicBezTo>
                  <a:cubicBezTo>
                    <a:pt x="581660" y="266700"/>
                    <a:pt x="590550" y="255270"/>
                    <a:pt x="619760" y="251460"/>
                  </a:cubicBezTo>
                  <a:cubicBezTo>
                    <a:pt x="619760" y="240030"/>
                    <a:pt x="609600" y="238760"/>
                    <a:pt x="623570" y="229870"/>
                  </a:cubicBezTo>
                  <a:cubicBezTo>
                    <a:pt x="650240" y="207010"/>
                    <a:pt x="656590" y="246380"/>
                    <a:pt x="662940" y="247650"/>
                  </a:cubicBezTo>
                  <a:cubicBezTo>
                    <a:pt x="659130" y="250190"/>
                    <a:pt x="654050" y="251460"/>
                    <a:pt x="650240" y="254000"/>
                  </a:cubicBezTo>
                  <a:cubicBezTo>
                    <a:pt x="668020" y="261620"/>
                    <a:pt x="674370" y="246380"/>
                    <a:pt x="692150" y="247650"/>
                  </a:cubicBezTo>
                  <a:cubicBezTo>
                    <a:pt x="697230" y="276860"/>
                    <a:pt x="662940" y="251460"/>
                    <a:pt x="655320" y="269240"/>
                  </a:cubicBezTo>
                  <a:lnTo>
                    <a:pt x="669290" y="290830"/>
                  </a:lnTo>
                  <a:cubicBezTo>
                    <a:pt x="697230" y="293370"/>
                    <a:pt x="676910" y="266700"/>
                    <a:pt x="706120" y="274320"/>
                  </a:cubicBezTo>
                  <a:lnTo>
                    <a:pt x="702310" y="284480"/>
                  </a:lnTo>
                  <a:lnTo>
                    <a:pt x="720090" y="278130"/>
                  </a:lnTo>
                  <a:cubicBezTo>
                    <a:pt x="720090" y="266700"/>
                    <a:pt x="716280" y="250190"/>
                    <a:pt x="701040" y="252730"/>
                  </a:cubicBezTo>
                  <a:cubicBezTo>
                    <a:pt x="711200" y="224790"/>
                    <a:pt x="715010" y="248920"/>
                    <a:pt x="740410" y="242570"/>
                  </a:cubicBezTo>
                  <a:cubicBezTo>
                    <a:pt x="748030" y="226060"/>
                    <a:pt x="730250" y="243840"/>
                    <a:pt x="728980" y="228600"/>
                  </a:cubicBezTo>
                  <a:cubicBezTo>
                    <a:pt x="726440" y="213360"/>
                    <a:pt x="744220" y="213360"/>
                    <a:pt x="755650" y="210820"/>
                  </a:cubicBezTo>
                  <a:cubicBezTo>
                    <a:pt x="775970" y="210820"/>
                    <a:pt x="765810" y="228600"/>
                    <a:pt x="774700" y="238760"/>
                  </a:cubicBezTo>
                  <a:cubicBezTo>
                    <a:pt x="770890" y="241300"/>
                    <a:pt x="754380" y="243840"/>
                    <a:pt x="756920" y="234950"/>
                  </a:cubicBezTo>
                  <a:cubicBezTo>
                    <a:pt x="731520" y="251460"/>
                    <a:pt x="768350" y="267970"/>
                    <a:pt x="750570" y="280670"/>
                  </a:cubicBezTo>
                  <a:cubicBezTo>
                    <a:pt x="769620" y="289560"/>
                    <a:pt x="769620" y="271780"/>
                    <a:pt x="778510" y="265430"/>
                  </a:cubicBezTo>
                  <a:cubicBezTo>
                    <a:pt x="773430" y="262890"/>
                    <a:pt x="782320" y="248920"/>
                    <a:pt x="777240" y="243840"/>
                  </a:cubicBezTo>
                  <a:cubicBezTo>
                    <a:pt x="810260" y="199390"/>
                    <a:pt x="798830" y="275590"/>
                    <a:pt x="830580" y="267970"/>
                  </a:cubicBezTo>
                  <a:cubicBezTo>
                    <a:pt x="824230" y="240030"/>
                    <a:pt x="873760" y="228600"/>
                    <a:pt x="849630" y="198120"/>
                  </a:cubicBezTo>
                  <a:cubicBezTo>
                    <a:pt x="857250" y="193040"/>
                    <a:pt x="867410" y="186690"/>
                    <a:pt x="875030" y="189230"/>
                  </a:cubicBezTo>
                  <a:cubicBezTo>
                    <a:pt x="866140" y="208280"/>
                    <a:pt x="889000" y="204470"/>
                    <a:pt x="873760" y="222250"/>
                  </a:cubicBezTo>
                  <a:lnTo>
                    <a:pt x="885190" y="222250"/>
                  </a:lnTo>
                  <a:lnTo>
                    <a:pt x="867410" y="245110"/>
                  </a:lnTo>
                  <a:cubicBezTo>
                    <a:pt x="880110" y="257810"/>
                    <a:pt x="901700" y="271780"/>
                    <a:pt x="909320" y="280670"/>
                  </a:cubicBezTo>
                  <a:cubicBezTo>
                    <a:pt x="925830" y="271780"/>
                    <a:pt x="904240" y="262890"/>
                    <a:pt x="923290" y="257810"/>
                  </a:cubicBezTo>
                  <a:cubicBezTo>
                    <a:pt x="916940" y="267970"/>
                    <a:pt x="928370" y="275590"/>
                    <a:pt x="937260" y="275590"/>
                  </a:cubicBezTo>
                  <a:cubicBezTo>
                    <a:pt x="919480" y="267970"/>
                    <a:pt x="937260" y="248920"/>
                    <a:pt x="947420" y="243840"/>
                  </a:cubicBezTo>
                  <a:cubicBezTo>
                    <a:pt x="965200" y="243840"/>
                    <a:pt x="979170" y="261620"/>
                    <a:pt x="976630" y="265430"/>
                  </a:cubicBezTo>
                  <a:lnTo>
                    <a:pt x="962660" y="279400"/>
                  </a:lnTo>
                  <a:cubicBezTo>
                    <a:pt x="971550" y="271780"/>
                    <a:pt x="966470" y="289560"/>
                    <a:pt x="977900" y="283210"/>
                  </a:cubicBezTo>
                  <a:cubicBezTo>
                    <a:pt x="981710" y="273050"/>
                    <a:pt x="989330" y="256540"/>
                    <a:pt x="994410" y="242570"/>
                  </a:cubicBezTo>
                  <a:cubicBezTo>
                    <a:pt x="1005840" y="237490"/>
                    <a:pt x="1013460" y="251460"/>
                    <a:pt x="1017270" y="248920"/>
                  </a:cubicBezTo>
                  <a:lnTo>
                    <a:pt x="999490" y="260350"/>
                  </a:lnTo>
                  <a:cubicBezTo>
                    <a:pt x="1022350" y="256540"/>
                    <a:pt x="1004570" y="289560"/>
                    <a:pt x="1027430" y="281940"/>
                  </a:cubicBezTo>
                  <a:lnTo>
                    <a:pt x="1033780" y="266700"/>
                  </a:lnTo>
                  <a:cubicBezTo>
                    <a:pt x="1038860" y="269240"/>
                    <a:pt x="1040130" y="275590"/>
                    <a:pt x="1036320" y="281940"/>
                  </a:cubicBezTo>
                  <a:cubicBezTo>
                    <a:pt x="1040130" y="271780"/>
                    <a:pt x="1052830" y="273050"/>
                    <a:pt x="1059180" y="269240"/>
                  </a:cubicBezTo>
                  <a:lnTo>
                    <a:pt x="1060450" y="279400"/>
                  </a:lnTo>
                  <a:cubicBezTo>
                    <a:pt x="1070610" y="273050"/>
                    <a:pt x="1083310" y="251460"/>
                    <a:pt x="1094740" y="270510"/>
                  </a:cubicBezTo>
                  <a:cubicBezTo>
                    <a:pt x="1085850" y="246380"/>
                    <a:pt x="1083310" y="270510"/>
                    <a:pt x="1065530" y="259080"/>
                  </a:cubicBezTo>
                  <a:cubicBezTo>
                    <a:pt x="1055370" y="241300"/>
                    <a:pt x="1082040" y="242570"/>
                    <a:pt x="1085850" y="240030"/>
                  </a:cubicBezTo>
                  <a:cubicBezTo>
                    <a:pt x="1084580" y="265430"/>
                    <a:pt x="1111250" y="242570"/>
                    <a:pt x="1122680" y="242570"/>
                  </a:cubicBezTo>
                  <a:cubicBezTo>
                    <a:pt x="1129030" y="251460"/>
                    <a:pt x="1135380" y="255270"/>
                    <a:pt x="1140460" y="261620"/>
                  </a:cubicBezTo>
                  <a:lnTo>
                    <a:pt x="1145540" y="245110"/>
                  </a:lnTo>
                  <a:cubicBezTo>
                    <a:pt x="1150620" y="278130"/>
                    <a:pt x="1169670" y="237490"/>
                    <a:pt x="1182370" y="247650"/>
                  </a:cubicBezTo>
                  <a:cubicBezTo>
                    <a:pt x="1176020" y="257810"/>
                    <a:pt x="1176020" y="270510"/>
                    <a:pt x="1186180" y="275590"/>
                  </a:cubicBezTo>
                  <a:cubicBezTo>
                    <a:pt x="1173480" y="251460"/>
                    <a:pt x="1206500" y="245110"/>
                    <a:pt x="1202690" y="228600"/>
                  </a:cubicBezTo>
                  <a:cubicBezTo>
                    <a:pt x="1226820" y="237490"/>
                    <a:pt x="1197610" y="259080"/>
                    <a:pt x="1203960" y="276860"/>
                  </a:cubicBezTo>
                  <a:cubicBezTo>
                    <a:pt x="1215390" y="257810"/>
                    <a:pt x="1230630" y="289560"/>
                    <a:pt x="1238250" y="265430"/>
                  </a:cubicBezTo>
                  <a:cubicBezTo>
                    <a:pt x="1220470" y="257810"/>
                    <a:pt x="1240790" y="250190"/>
                    <a:pt x="1244600" y="238760"/>
                  </a:cubicBezTo>
                  <a:cubicBezTo>
                    <a:pt x="1266190" y="240030"/>
                    <a:pt x="1240790" y="248920"/>
                    <a:pt x="1256030" y="257810"/>
                  </a:cubicBezTo>
                  <a:cubicBezTo>
                    <a:pt x="1264920" y="254000"/>
                    <a:pt x="1277620" y="236220"/>
                    <a:pt x="1262380" y="228600"/>
                  </a:cubicBezTo>
                  <a:cubicBezTo>
                    <a:pt x="1275080" y="233680"/>
                    <a:pt x="1289050" y="210820"/>
                    <a:pt x="1304290" y="226060"/>
                  </a:cubicBezTo>
                  <a:cubicBezTo>
                    <a:pt x="1310640" y="241300"/>
                    <a:pt x="1277620" y="232410"/>
                    <a:pt x="1285240" y="243840"/>
                  </a:cubicBezTo>
                  <a:cubicBezTo>
                    <a:pt x="1315720" y="245110"/>
                    <a:pt x="1300480" y="207010"/>
                    <a:pt x="1328420" y="201930"/>
                  </a:cubicBezTo>
                  <a:cubicBezTo>
                    <a:pt x="1315720" y="194310"/>
                    <a:pt x="1328420" y="166370"/>
                    <a:pt x="1341120" y="157480"/>
                  </a:cubicBezTo>
                  <a:cubicBezTo>
                    <a:pt x="1372870" y="163830"/>
                    <a:pt x="1327150" y="166370"/>
                    <a:pt x="1339850" y="185420"/>
                  </a:cubicBezTo>
                  <a:lnTo>
                    <a:pt x="1352550" y="182880"/>
                  </a:lnTo>
                  <a:cubicBezTo>
                    <a:pt x="1370330" y="209550"/>
                    <a:pt x="1315720" y="226060"/>
                    <a:pt x="1332230" y="247650"/>
                  </a:cubicBezTo>
                  <a:lnTo>
                    <a:pt x="1346200" y="238760"/>
                  </a:lnTo>
                  <a:cubicBezTo>
                    <a:pt x="1343660" y="246380"/>
                    <a:pt x="1338580" y="260350"/>
                    <a:pt x="1344930" y="266700"/>
                  </a:cubicBezTo>
                  <a:cubicBezTo>
                    <a:pt x="1348740" y="247650"/>
                    <a:pt x="1376680" y="261620"/>
                    <a:pt x="1379220" y="257810"/>
                  </a:cubicBezTo>
                  <a:cubicBezTo>
                    <a:pt x="1381760" y="242570"/>
                    <a:pt x="1367790" y="262890"/>
                    <a:pt x="1370330" y="250190"/>
                  </a:cubicBezTo>
                  <a:cubicBezTo>
                    <a:pt x="1384300" y="246380"/>
                    <a:pt x="1390650" y="219710"/>
                    <a:pt x="1413510" y="229870"/>
                  </a:cubicBezTo>
                  <a:cubicBezTo>
                    <a:pt x="1400810" y="241300"/>
                    <a:pt x="1418590" y="251460"/>
                    <a:pt x="1413510" y="260350"/>
                  </a:cubicBezTo>
                  <a:cubicBezTo>
                    <a:pt x="1424940" y="266700"/>
                    <a:pt x="1417320" y="241300"/>
                    <a:pt x="1432560" y="250190"/>
                  </a:cubicBezTo>
                  <a:lnTo>
                    <a:pt x="1431290" y="259080"/>
                  </a:lnTo>
                  <a:cubicBezTo>
                    <a:pt x="1487170" y="261620"/>
                    <a:pt x="1557020" y="260350"/>
                    <a:pt x="1606550" y="224790"/>
                  </a:cubicBezTo>
                  <a:cubicBezTo>
                    <a:pt x="1607820" y="223520"/>
                    <a:pt x="1609090" y="222250"/>
                    <a:pt x="1610360" y="222250"/>
                  </a:cubicBezTo>
                  <a:cubicBezTo>
                    <a:pt x="1619250" y="237490"/>
                    <a:pt x="1638300" y="238760"/>
                    <a:pt x="1667510" y="250190"/>
                  </a:cubicBezTo>
                  <a:cubicBezTo>
                    <a:pt x="1654810" y="245110"/>
                    <a:pt x="1667510" y="233680"/>
                    <a:pt x="1673860" y="232410"/>
                  </a:cubicBezTo>
                  <a:lnTo>
                    <a:pt x="1687830" y="250190"/>
                  </a:lnTo>
                  <a:cubicBezTo>
                    <a:pt x="1704340" y="260350"/>
                    <a:pt x="1727200" y="243840"/>
                    <a:pt x="1742440" y="233680"/>
                  </a:cubicBezTo>
                  <a:cubicBezTo>
                    <a:pt x="1744980" y="237490"/>
                    <a:pt x="1746250" y="242570"/>
                    <a:pt x="1746250" y="246380"/>
                  </a:cubicBezTo>
                  <a:cubicBezTo>
                    <a:pt x="1761490" y="257810"/>
                    <a:pt x="1761490" y="236220"/>
                    <a:pt x="1767840" y="232410"/>
                  </a:cubicBezTo>
                  <a:lnTo>
                    <a:pt x="1778000" y="245110"/>
                  </a:lnTo>
                  <a:lnTo>
                    <a:pt x="1780540" y="232410"/>
                  </a:lnTo>
                  <a:cubicBezTo>
                    <a:pt x="1795780" y="224790"/>
                    <a:pt x="1816100" y="228600"/>
                    <a:pt x="1813560" y="248920"/>
                  </a:cubicBezTo>
                  <a:cubicBezTo>
                    <a:pt x="1819910" y="245110"/>
                    <a:pt x="1824990" y="241300"/>
                    <a:pt x="1817370" y="234950"/>
                  </a:cubicBezTo>
                  <a:cubicBezTo>
                    <a:pt x="1832610" y="246380"/>
                    <a:pt x="1873250" y="246380"/>
                    <a:pt x="1899920" y="240030"/>
                  </a:cubicBezTo>
                  <a:cubicBezTo>
                    <a:pt x="1887220" y="234950"/>
                    <a:pt x="1888490" y="228600"/>
                    <a:pt x="1887220" y="215900"/>
                  </a:cubicBezTo>
                  <a:cubicBezTo>
                    <a:pt x="1901190" y="194310"/>
                    <a:pt x="1902460" y="219710"/>
                    <a:pt x="1913890" y="207010"/>
                  </a:cubicBezTo>
                  <a:cubicBezTo>
                    <a:pt x="1913890" y="214630"/>
                    <a:pt x="1926590" y="223520"/>
                    <a:pt x="1913890" y="228600"/>
                  </a:cubicBezTo>
                  <a:cubicBezTo>
                    <a:pt x="1949450" y="256540"/>
                    <a:pt x="2000250" y="233680"/>
                    <a:pt x="2045970" y="240030"/>
                  </a:cubicBezTo>
                  <a:cubicBezTo>
                    <a:pt x="2054860" y="236220"/>
                    <a:pt x="2052320" y="233680"/>
                    <a:pt x="2056130" y="227330"/>
                  </a:cubicBezTo>
                  <a:cubicBezTo>
                    <a:pt x="2085340" y="248920"/>
                    <a:pt x="2119630" y="226060"/>
                    <a:pt x="2150110" y="236220"/>
                  </a:cubicBezTo>
                  <a:cubicBezTo>
                    <a:pt x="2143760" y="227330"/>
                    <a:pt x="2152650" y="201930"/>
                    <a:pt x="2170430" y="200660"/>
                  </a:cubicBezTo>
                  <a:cubicBezTo>
                    <a:pt x="2189480" y="182880"/>
                    <a:pt x="2178050" y="226060"/>
                    <a:pt x="2194560" y="236220"/>
                  </a:cubicBezTo>
                  <a:cubicBezTo>
                    <a:pt x="2203450" y="227330"/>
                    <a:pt x="2218690" y="226060"/>
                    <a:pt x="2225040" y="227330"/>
                  </a:cubicBezTo>
                  <a:lnTo>
                    <a:pt x="2225040" y="229870"/>
                  </a:lnTo>
                  <a:cubicBezTo>
                    <a:pt x="2235200" y="219710"/>
                    <a:pt x="2251710" y="214630"/>
                    <a:pt x="2264410" y="223520"/>
                  </a:cubicBezTo>
                  <a:lnTo>
                    <a:pt x="2261870" y="224790"/>
                  </a:lnTo>
                  <a:cubicBezTo>
                    <a:pt x="2272030" y="226060"/>
                    <a:pt x="2283460" y="237490"/>
                    <a:pt x="2293620" y="236220"/>
                  </a:cubicBezTo>
                  <a:cubicBezTo>
                    <a:pt x="2298700" y="219710"/>
                    <a:pt x="2324100" y="229870"/>
                    <a:pt x="2330450" y="214630"/>
                  </a:cubicBezTo>
                  <a:cubicBezTo>
                    <a:pt x="2331720" y="215900"/>
                    <a:pt x="2330450" y="217170"/>
                    <a:pt x="2332990" y="220980"/>
                  </a:cubicBezTo>
                  <a:lnTo>
                    <a:pt x="2334260" y="207010"/>
                  </a:lnTo>
                  <a:lnTo>
                    <a:pt x="2354580" y="214630"/>
                  </a:lnTo>
                  <a:cubicBezTo>
                    <a:pt x="2349500" y="219710"/>
                    <a:pt x="2349500" y="226060"/>
                    <a:pt x="2343150" y="229870"/>
                  </a:cubicBezTo>
                  <a:cubicBezTo>
                    <a:pt x="2366010" y="240030"/>
                    <a:pt x="2350770" y="217170"/>
                    <a:pt x="2362200" y="209550"/>
                  </a:cubicBezTo>
                  <a:cubicBezTo>
                    <a:pt x="2377440" y="199390"/>
                    <a:pt x="2377440" y="213360"/>
                    <a:pt x="2383790" y="219710"/>
                  </a:cubicBezTo>
                  <a:cubicBezTo>
                    <a:pt x="2377440" y="227330"/>
                    <a:pt x="2372360" y="215900"/>
                    <a:pt x="2368550" y="218440"/>
                  </a:cubicBezTo>
                  <a:cubicBezTo>
                    <a:pt x="2359660" y="229870"/>
                    <a:pt x="2377440" y="223520"/>
                    <a:pt x="2378710" y="231140"/>
                  </a:cubicBezTo>
                  <a:cubicBezTo>
                    <a:pt x="2382520" y="231140"/>
                    <a:pt x="2383790" y="214630"/>
                    <a:pt x="2395220" y="217170"/>
                  </a:cubicBezTo>
                  <a:cubicBezTo>
                    <a:pt x="2405380" y="218440"/>
                    <a:pt x="2428240" y="214630"/>
                    <a:pt x="2425700" y="229870"/>
                  </a:cubicBezTo>
                  <a:cubicBezTo>
                    <a:pt x="2434590" y="222250"/>
                    <a:pt x="2443480" y="223520"/>
                    <a:pt x="2449830" y="215900"/>
                  </a:cubicBezTo>
                  <a:cubicBezTo>
                    <a:pt x="2442210" y="213360"/>
                    <a:pt x="2426970" y="209550"/>
                    <a:pt x="2425700" y="199390"/>
                  </a:cubicBezTo>
                  <a:cubicBezTo>
                    <a:pt x="2433320" y="196850"/>
                    <a:pt x="2447290" y="193040"/>
                    <a:pt x="2449830" y="199390"/>
                  </a:cubicBezTo>
                  <a:lnTo>
                    <a:pt x="2443480" y="203200"/>
                  </a:lnTo>
                  <a:cubicBezTo>
                    <a:pt x="2449830" y="199390"/>
                    <a:pt x="2470150" y="204470"/>
                    <a:pt x="2459990" y="189230"/>
                  </a:cubicBezTo>
                  <a:lnTo>
                    <a:pt x="2475230" y="209550"/>
                  </a:lnTo>
                  <a:cubicBezTo>
                    <a:pt x="2480310" y="198120"/>
                    <a:pt x="2495550" y="198120"/>
                    <a:pt x="2508250" y="195580"/>
                  </a:cubicBezTo>
                  <a:cubicBezTo>
                    <a:pt x="2508250" y="210820"/>
                    <a:pt x="2499360" y="228600"/>
                    <a:pt x="2522220" y="232410"/>
                  </a:cubicBezTo>
                  <a:lnTo>
                    <a:pt x="2542540" y="215900"/>
                  </a:lnTo>
                  <a:cubicBezTo>
                    <a:pt x="2552700" y="214630"/>
                    <a:pt x="2555240" y="218440"/>
                    <a:pt x="2553970" y="227330"/>
                  </a:cubicBezTo>
                  <a:cubicBezTo>
                    <a:pt x="2589530" y="236220"/>
                    <a:pt x="2590800" y="184150"/>
                    <a:pt x="2618740" y="198120"/>
                  </a:cubicBezTo>
                  <a:cubicBezTo>
                    <a:pt x="2607310" y="217170"/>
                    <a:pt x="2616200" y="218440"/>
                    <a:pt x="2628900" y="223520"/>
                  </a:cubicBezTo>
                  <a:cubicBezTo>
                    <a:pt x="2628900" y="220980"/>
                    <a:pt x="2630170" y="214630"/>
                    <a:pt x="2635250" y="213360"/>
                  </a:cubicBezTo>
                  <a:cubicBezTo>
                    <a:pt x="2631440" y="204470"/>
                    <a:pt x="2627630" y="226060"/>
                    <a:pt x="2617470" y="213360"/>
                  </a:cubicBezTo>
                  <a:cubicBezTo>
                    <a:pt x="2614930" y="201930"/>
                    <a:pt x="2628900" y="205740"/>
                    <a:pt x="2635250" y="201930"/>
                  </a:cubicBezTo>
                  <a:cubicBezTo>
                    <a:pt x="2660650" y="242570"/>
                    <a:pt x="2719070" y="212090"/>
                    <a:pt x="2759710" y="231140"/>
                  </a:cubicBezTo>
                  <a:cubicBezTo>
                    <a:pt x="2757170" y="208280"/>
                    <a:pt x="2777490" y="224790"/>
                    <a:pt x="2786380" y="215900"/>
                  </a:cubicBezTo>
                  <a:cubicBezTo>
                    <a:pt x="2783840" y="240030"/>
                    <a:pt x="2809240" y="212090"/>
                    <a:pt x="2820670" y="226060"/>
                  </a:cubicBezTo>
                  <a:lnTo>
                    <a:pt x="2815590" y="207010"/>
                  </a:lnTo>
                  <a:cubicBezTo>
                    <a:pt x="2840990" y="220980"/>
                    <a:pt x="2856230" y="171450"/>
                    <a:pt x="2871470" y="199390"/>
                  </a:cubicBezTo>
                  <a:cubicBezTo>
                    <a:pt x="2885440" y="207010"/>
                    <a:pt x="2866390" y="215900"/>
                    <a:pt x="2861310" y="219710"/>
                  </a:cubicBezTo>
                  <a:cubicBezTo>
                    <a:pt x="2880360" y="245110"/>
                    <a:pt x="2913380" y="199390"/>
                    <a:pt x="2928620" y="227330"/>
                  </a:cubicBezTo>
                  <a:cubicBezTo>
                    <a:pt x="2929890" y="218440"/>
                    <a:pt x="2924810" y="203200"/>
                    <a:pt x="2941320" y="194310"/>
                  </a:cubicBezTo>
                  <a:cubicBezTo>
                    <a:pt x="2955290" y="204470"/>
                    <a:pt x="2981960" y="217170"/>
                    <a:pt x="2979420" y="220980"/>
                  </a:cubicBezTo>
                  <a:cubicBezTo>
                    <a:pt x="2990850" y="215900"/>
                    <a:pt x="2993390" y="209550"/>
                    <a:pt x="3006090" y="217170"/>
                  </a:cubicBezTo>
                  <a:cubicBezTo>
                    <a:pt x="3004820" y="223520"/>
                    <a:pt x="2999740" y="223520"/>
                    <a:pt x="2995930" y="227330"/>
                  </a:cubicBezTo>
                  <a:cubicBezTo>
                    <a:pt x="3014980" y="233680"/>
                    <a:pt x="3031490" y="223520"/>
                    <a:pt x="3048000" y="214630"/>
                  </a:cubicBezTo>
                  <a:cubicBezTo>
                    <a:pt x="3058160" y="232410"/>
                    <a:pt x="3092450" y="223520"/>
                    <a:pt x="3115310" y="233680"/>
                  </a:cubicBezTo>
                  <a:cubicBezTo>
                    <a:pt x="3128010" y="212090"/>
                    <a:pt x="3150870" y="242570"/>
                    <a:pt x="3153410" y="214630"/>
                  </a:cubicBezTo>
                  <a:cubicBezTo>
                    <a:pt x="3153410" y="217170"/>
                    <a:pt x="3155950" y="220980"/>
                    <a:pt x="3157220" y="223520"/>
                  </a:cubicBezTo>
                  <a:cubicBezTo>
                    <a:pt x="3166110" y="215900"/>
                    <a:pt x="3172460" y="196850"/>
                    <a:pt x="3182620" y="195580"/>
                  </a:cubicBezTo>
                  <a:lnTo>
                    <a:pt x="3178810" y="214630"/>
                  </a:lnTo>
                  <a:cubicBezTo>
                    <a:pt x="3176270" y="236220"/>
                    <a:pt x="3204210" y="222250"/>
                    <a:pt x="3210560" y="228600"/>
                  </a:cubicBezTo>
                  <a:cubicBezTo>
                    <a:pt x="3204210" y="215900"/>
                    <a:pt x="3223260" y="229870"/>
                    <a:pt x="3224530" y="217170"/>
                  </a:cubicBezTo>
                  <a:lnTo>
                    <a:pt x="3237230" y="210820"/>
                  </a:lnTo>
                  <a:cubicBezTo>
                    <a:pt x="3257550" y="205740"/>
                    <a:pt x="3239770" y="201930"/>
                    <a:pt x="3263900" y="199390"/>
                  </a:cubicBezTo>
                  <a:cubicBezTo>
                    <a:pt x="3277870" y="198120"/>
                    <a:pt x="3268980" y="220980"/>
                    <a:pt x="3263900" y="218440"/>
                  </a:cubicBezTo>
                  <a:cubicBezTo>
                    <a:pt x="3275330" y="228600"/>
                    <a:pt x="3288030" y="222250"/>
                    <a:pt x="3299460" y="218440"/>
                  </a:cubicBezTo>
                  <a:cubicBezTo>
                    <a:pt x="3294380" y="218440"/>
                    <a:pt x="3293110" y="217170"/>
                    <a:pt x="3298190" y="213360"/>
                  </a:cubicBezTo>
                  <a:cubicBezTo>
                    <a:pt x="3298190" y="215900"/>
                    <a:pt x="3299460" y="217170"/>
                    <a:pt x="3300730" y="218440"/>
                  </a:cubicBezTo>
                  <a:cubicBezTo>
                    <a:pt x="3305810" y="217170"/>
                    <a:pt x="3309620" y="215900"/>
                    <a:pt x="3314700" y="215900"/>
                  </a:cubicBezTo>
                  <a:lnTo>
                    <a:pt x="3314700" y="217170"/>
                  </a:lnTo>
                  <a:cubicBezTo>
                    <a:pt x="3321050" y="215900"/>
                    <a:pt x="3327400" y="214630"/>
                    <a:pt x="3332480" y="213360"/>
                  </a:cubicBezTo>
                  <a:cubicBezTo>
                    <a:pt x="3336290" y="212090"/>
                    <a:pt x="3338830" y="210820"/>
                    <a:pt x="3341370" y="210820"/>
                  </a:cubicBezTo>
                  <a:cubicBezTo>
                    <a:pt x="3348990" y="209550"/>
                    <a:pt x="3351530" y="209550"/>
                    <a:pt x="3343910" y="213360"/>
                  </a:cubicBezTo>
                  <a:cubicBezTo>
                    <a:pt x="3342640" y="212090"/>
                    <a:pt x="3342640" y="210820"/>
                    <a:pt x="3341370" y="210820"/>
                  </a:cubicBezTo>
                  <a:cubicBezTo>
                    <a:pt x="3338830" y="210820"/>
                    <a:pt x="3336290" y="212090"/>
                    <a:pt x="3332480" y="213360"/>
                  </a:cubicBezTo>
                  <a:cubicBezTo>
                    <a:pt x="3327400" y="215900"/>
                    <a:pt x="3322320" y="220980"/>
                    <a:pt x="3318510" y="222250"/>
                  </a:cubicBezTo>
                  <a:cubicBezTo>
                    <a:pt x="3322320" y="222250"/>
                    <a:pt x="3326130" y="223520"/>
                    <a:pt x="3328670" y="226060"/>
                  </a:cubicBezTo>
                  <a:lnTo>
                    <a:pt x="3324860" y="240030"/>
                  </a:lnTo>
                  <a:cubicBezTo>
                    <a:pt x="3333750" y="241300"/>
                    <a:pt x="3356610" y="224790"/>
                    <a:pt x="3356610" y="218440"/>
                  </a:cubicBezTo>
                  <a:cubicBezTo>
                    <a:pt x="3389630" y="231140"/>
                    <a:pt x="3445510" y="220980"/>
                    <a:pt x="3468370" y="212090"/>
                  </a:cubicBezTo>
                  <a:cubicBezTo>
                    <a:pt x="3469640" y="210820"/>
                    <a:pt x="3472180" y="209550"/>
                    <a:pt x="3474720" y="209550"/>
                  </a:cubicBezTo>
                  <a:cubicBezTo>
                    <a:pt x="3473450" y="210820"/>
                    <a:pt x="3470910" y="210820"/>
                    <a:pt x="3468370" y="212090"/>
                  </a:cubicBezTo>
                  <a:cubicBezTo>
                    <a:pt x="3464560" y="215900"/>
                    <a:pt x="3463290" y="219710"/>
                    <a:pt x="3468370" y="214630"/>
                  </a:cubicBezTo>
                  <a:cubicBezTo>
                    <a:pt x="3479800" y="212090"/>
                    <a:pt x="3492500" y="199390"/>
                    <a:pt x="3493770" y="208280"/>
                  </a:cubicBezTo>
                  <a:cubicBezTo>
                    <a:pt x="3505200" y="201930"/>
                    <a:pt x="3503930" y="218440"/>
                    <a:pt x="3521710" y="219710"/>
                  </a:cubicBezTo>
                  <a:cubicBezTo>
                    <a:pt x="3521710" y="222250"/>
                    <a:pt x="3522980" y="212090"/>
                    <a:pt x="3521710" y="208280"/>
                  </a:cubicBezTo>
                  <a:cubicBezTo>
                    <a:pt x="3520440" y="208280"/>
                    <a:pt x="3520440" y="207010"/>
                    <a:pt x="3519170" y="207010"/>
                  </a:cubicBezTo>
                  <a:cubicBezTo>
                    <a:pt x="3520440" y="207010"/>
                    <a:pt x="3521710" y="207010"/>
                    <a:pt x="3521710" y="208280"/>
                  </a:cubicBezTo>
                  <a:cubicBezTo>
                    <a:pt x="3550920" y="227330"/>
                    <a:pt x="3586480" y="194310"/>
                    <a:pt x="3620770" y="207010"/>
                  </a:cubicBezTo>
                  <a:lnTo>
                    <a:pt x="3622040" y="207010"/>
                  </a:lnTo>
                  <a:lnTo>
                    <a:pt x="3620770" y="207010"/>
                  </a:lnTo>
                  <a:cubicBezTo>
                    <a:pt x="3618230" y="208280"/>
                    <a:pt x="3614420" y="215900"/>
                    <a:pt x="3610610" y="220980"/>
                  </a:cubicBezTo>
                  <a:cubicBezTo>
                    <a:pt x="3637280" y="213360"/>
                    <a:pt x="3662680" y="208280"/>
                    <a:pt x="3686810" y="190500"/>
                  </a:cubicBezTo>
                  <a:cubicBezTo>
                    <a:pt x="3684270" y="196850"/>
                    <a:pt x="3685540" y="203200"/>
                    <a:pt x="3679190" y="207010"/>
                  </a:cubicBezTo>
                  <a:cubicBezTo>
                    <a:pt x="3698240" y="207010"/>
                    <a:pt x="3719830" y="203200"/>
                    <a:pt x="3728720" y="189230"/>
                  </a:cubicBezTo>
                  <a:cubicBezTo>
                    <a:pt x="3716020" y="182880"/>
                    <a:pt x="3727450" y="196850"/>
                    <a:pt x="3719830" y="196850"/>
                  </a:cubicBezTo>
                  <a:cubicBezTo>
                    <a:pt x="3705860" y="184150"/>
                    <a:pt x="3729990" y="170180"/>
                    <a:pt x="3742690" y="173990"/>
                  </a:cubicBezTo>
                  <a:lnTo>
                    <a:pt x="3742690" y="176530"/>
                  </a:lnTo>
                  <a:cubicBezTo>
                    <a:pt x="3761740" y="176530"/>
                    <a:pt x="3761740" y="167640"/>
                    <a:pt x="3780790" y="167640"/>
                  </a:cubicBezTo>
                  <a:cubicBezTo>
                    <a:pt x="3792220" y="175260"/>
                    <a:pt x="3770630" y="171450"/>
                    <a:pt x="3775710" y="180340"/>
                  </a:cubicBezTo>
                  <a:cubicBezTo>
                    <a:pt x="3779520" y="203200"/>
                    <a:pt x="3817620" y="195580"/>
                    <a:pt x="3821430" y="198120"/>
                  </a:cubicBezTo>
                  <a:cubicBezTo>
                    <a:pt x="3826510" y="193040"/>
                    <a:pt x="3832860" y="189230"/>
                    <a:pt x="3831590" y="182880"/>
                  </a:cubicBezTo>
                  <a:cubicBezTo>
                    <a:pt x="3845560" y="176530"/>
                    <a:pt x="3837940" y="196850"/>
                    <a:pt x="3848100" y="195580"/>
                  </a:cubicBezTo>
                  <a:lnTo>
                    <a:pt x="3887470" y="152400"/>
                  </a:lnTo>
                  <a:cubicBezTo>
                    <a:pt x="3887470" y="151130"/>
                    <a:pt x="3888740" y="149860"/>
                    <a:pt x="3890010" y="149860"/>
                  </a:cubicBezTo>
                  <a:lnTo>
                    <a:pt x="3887470" y="152400"/>
                  </a:lnTo>
                  <a:cubicBezTo>
                    <a:pt x="3886200" y="158750"/>
                    <a:pt x="3900170" y="171450"/>
                    <a:pt x="3888740" y="180340"/>
                  </a:cubicBezTo>
                  <a:cubicBezTo>
                    <a:pt x="3919220" y="177800"/>
                    <a:pt x="3935730" y="149860"/>
                    <a:pt x="3954780" y="135890"/>
                  </a:cubicBezTo>
                  <a:cubicBezTo>
                    <a:pt x="3963670" y="139700"/>
                    <a:pt x="3992880" y="130810"/>
                    <a:pt x="4003040" y="129540"/>
                  </a:cubicBezTo>
                  <a:cubicBezTo>
                    <a:pt x="4008120" y="142240"/>
                    <a:pt x="3994150" y="128270"/>
                    <a:pt x="3991610" y="138430"/>
                  </a:cubicBezTo>
                  <a:lnTo>
                    <a:pt x="4006850" y="152400"/>
                  </a:lnTo>
                  <a:cubicBezTo>
                    <a:pt x="3986530" y="154940"/>
                    <a:pt x="4009390" y="173990"/>
                    <a:pt x="3997960" y="182880"/>
                  </a:cubicBezTo>
                  <a:cubicBezTo>
                    <a:pt x="4014470" y="175260"/>
                    <a:pt x="4052570" y="184150"/>
                    <a:pt x="4076700" y="187960"/>
                  </a:cubicBezTo>
                  <a:cubicBezTo>
                    <a:pt x="4060190" y="161290"/>
                    <a:pt x="4109720" y="175260"/>
                    <a:pt x="4108450" y="151130"/>
                  </a:cubicBezTo>
                  <a:cubicBezTo>
                    <a:pt x="4136390" y="147320"/>
                    <a:pt x="4122420" y="170180"/>
                    <a:pt x="4133850" y="175260"/>
                  </a:cubicBezTo>
                  <a:cubicBezTo>
                    <a:pt x="4163060" y="166370"/>
                    <a:pt x="4191000" y="172720"/>
                    <a:pt x="4217670" y="170180"/>
                  </a:cubicBezTo>
                  <a:cubicBezTo>
                    <a:pt x="4217670" y="170180"/>
                    <a:pt x="4217670" y="172720"/>
                    <a:pt x="4216400" y="175260"/>
                  </a:cubicBezTo>
                  <a:cubicBezTo>
                    <a:pt x="4240530" y="167640"/>
                    <a:pt x="4281170" y="175260"/>
                    <a:pt x="4305300" y="153670"/>
                  </a:cubicBezTo>
                  <a:cubicBezTo>
                    <a:pt x="4304030" y="158750"/>
                    <a:pt x="4306570" y="162560"/>
                    <a:pt x="4300220" y="166370"/>
                  </a:cubicBezTo>
                  <a:cubicBezTo>
                    <a:pt x="4326890" y="175260"/>
                    <a:pt x="4305300" y="135890"/>
                    <a:pt x="4335780" y="149860"/>
                  </a:cubicBezTo>
                  <a:lnTo>
                    <a:pt x="4328160" y="161290"/>
                  </a:lnTo>
                  <a:cubicBezTo>
                    <a:pt x="4347210" y="149860"/>
                    <a:pt x="4364990" y="171450"/>
                    <a:pt x="4386580" y="153670"/>
                  </a:cubicBezTo>
                  <a:cubicBezTo>
                    <a:pt x="4387850" y="160020"/>
                    <a:pt x="4382770" y="162560"/>
                    <a:pt x="4378960" y="165100"/>
                  </a:cubicBezTo>
                  <a:cubicBezTo>
                    <a:pt x="4399280" y="160020"/>
                    <a:pt x="4420870" y="162560"/>
                    <a:pt x="4437380" y="146050"/>
                  </a:cubicBezTo>
                  <a:cubicBezTo>
                    <a:pt x="4439920" y="153670"/>
                    <a:pt x="4437380" y="160020"/>
                    <a:pt x="4429760" y="165100"/>
                  </a:cubicBezTo>
                  <a:cubicBezTo>
                    <a:pt x="4448810" y="173990"/>
                    <a:pt x="4451350" y="143510"/>
                    <a:pt x="4469130" y="152400"/>
                  </a:cubicBezTo>
                  <a:cubicBezTo>
                    <a:pt x="4474210" y="153670"/>
                    <a:pt x="4484370" y="163830"/>
                    <a:pt x="4480560" y="163830"/>
                  </a:cubicBezTo>
                  <a:cubicBezTo>
                    <a:pt x="4489450" y="153670"/>
                    <a:pt x="4516120" y="153670"/>
                    <a:pt x="4526280" y="149860"/>
                  </a:cubicBezTo>
                  <a:cubicBezTo>
                    <a:pt x="4528820" y="157480"/>
                    <a:pt x="4536440" y="160020"/>
                    <a:pt x="4546600" y="167640"/>
                  </a:cubicBezTo>
                  <a:cubicBezTo>
                    <a:pt x="4632960" y="167640"/>
                    <a:pt x="4721860" y="170180"/>
                    <a:pt x="4808220" y="157480"/>
                  </a:cubicBezTo>
                  <a:cubicBezTo>
                    <a:pt x="4819650" y="156210"/>
                    <a:pt x="4832350" y="153670"/>
                    <a:pt x="4843780" y="151130"/>
                  </a:cubicBezTo>
                  <a:cubicBezTo>
                    <a:pt x="4860290" y="175260"/>
                    <a:pt x="4820920" y="166370"/>
                    <a:pt x="4831080" y="181610"/>
                  </a:cubicBezTo>
                  <a:cubicBezTo>
                    <a:pt x="4829810" y="161290"/>
                    <a:pt x="4847590" y="175260"/>
                    <a:pt x="4876800" y="168910"/>
                  </a:cubicBezTo>
                  <a:lnTo>
                    <a:pt x="4878070" y="171450"/>
                  </a:lnTo>
                  <a:cubicBezTo>
                    <a:pt x="4890770" y="167640"/>
                    <a:pt x="4898390" y="180340"/>
                    <a:pt x="4911090" y="173990"/>
                  </a:cubicBezTo>
                  <a:lnTo>
                    <a:pt x="4911090" y="168910"/>
                  </a:lnTo>
                  <a:cubicBezTo>
                    <a:pt x="4925060" y="156210"/>
                    <a:pt x="4942840" y="195580"/>
                    <a:pt x="4950460" y="168910"/>
                  </a:cubicBezTo>
                  <a:lnTo>
                    <a:pt x="4961890" y="182880"/>
                  </a:lnTo>
                  <a:cubicBezTo>
                    <a:pt x="4975860" y="160020"/>
                    <a:pt x="4984750" y="190500"/>
                    <a:pt x="5002530" y="170180"/>
                  </a:cubicBezTo>
                  <a:lnTo>
                    <a:pt x="4999990" y="173990"/>
                  </a:lnTo>
                  <a:cubicBezTo>
                    <a:pt x="5024120" y="184150"/>
                    <a:pt x="5049520" y="148590"/>
                    <a:pt x="5058410" y="167640"/>
                  </a:cubicBezTo>
                  <a:cubicBezTo>
                    <a:pt x="5078730" y="163830"/>
                    <a:pt x="5101590" y="160020"/>
                    <a:pt x="5105400" y="140970"/>
                  </a:cubicBezTo>
                  <a:cubicBezTo>
                    <a:pt x="5110480" y="147320"/>
                    <a:pt x="5106670" y="158750"/>
                    <a:pt x="5104130" y="165100"/>
                  </a:cubicBezTo>
                  <a:cubicBezTo>
                    <a:pt x="5180330" y="156210"/>
                    <a:pt x="5264150" y="160020"/>
                    <a:pt x="5331460" y="135890"/>
                  </a:cubicBezTo>
                  <a:cubicBezTo>
                    <a:pt x="5335270" y="139700"/>
                    <a:pt x="5330190" y="142240"/>
                    <a:pt x="5328920" y="147320"/>
                  </a:cubicBezTo>
                  <a:cubicBezTo>
                    <a:pt x="5370830" y="125730"/>
                    <a:pt x="5415280" y="170180"/>
                    <a:pt x="5445760" y="129540"/>
                  </a:cubicBezTo>
                  <a:lnTo>
                    <a:pt x="5457190" y="113030"/>
                  </a:lnTo>
                  <a:cubicBezTo>
                    <a:pt x="5467350" y="119380"/>
                    <a:pt x="5466080" y="132080"/>
                    <a:pt x="5473700" y="137160"/>
                  </a:cubicBezTo>
                  <a:cubicBezTo>
                    <a:pt x="5481320" y="125730"/>
                    <a:pt x="5511800" y="134620"/>
                    <a:pt x="5516880" y="119380"/>
                  </a:cubicBezTo>
                  <a:cubicBezTo>
                    <a:pt x="5521960" y="125730"/>
                    <a:pt x="5515610" y="128270"/>
                    <a:pt x="5515610" y="133350"/>
                  </a:cubicBezTo>
                  <a:cubicBezTo>
                    <a:pt x="5534660" y="137160"/>
                    <a:pt x="5557520" y="111760"/>
                    <a:pt x="5575300" y="116840"/>
                  </a:cubicBezTo>
                  <a:lnTo>
                    <a:pt x="5568950" y="124460"/>
                  </a:lnTo>
                  <a:cubicBezTo>
                    <a:pt x="5665470" y="153670"/>
                    <a:pt x="5788660" y="176530"/>
                    <a:pt x="5868670" y="138430"/>
                  </a:cubicBezTo>
                  <a:cubicBezTo>
                    <a:pt x="5890260" y="132080"/>
                    <a:pt x="5878830" y="160020"/>
                    <a:pt x="5887720" y="158750"/>
                  </a:cubicBezTo>
                  <a:cubicBezTo>
                    <a:pt x="5969000" y="128270"/>
                    <a:pt x="6066790" y="176530"/>
                    <a:pt x="6141720" y="128270"/>
                  </a:cubicBezTo>
                  <a:cubicBezTo>
                    <a:pt x="6200140" y="115570"/>
                    <a:pt x="6217920" y="62230"/>
                    <a:pt x="6217920" y="62230"/>
                  </a:cubicBezTo>
                  <a:cubicBezTo>
                    <a:pt x="6079490" y="83820"/>
                    <a:pt x="5955030" y="60960"/>
                    <a:pt x="5815330" y="33020"/>
                  </a:cubicBezTo>
                  <a:close/>
                </a:path>
              </a:pathLst>
            </a:custGeom>
            <a:solidFill>
              <a:srgbClr val="F79630"/>
            </a:solidFill>
          </p:spPr>
        </p:sp>
      </p:grpSp>
      <p:sp>
        <p:nvSpPr>
          <p:cNvPr id="10" name="TextBox 10"/>
          <p:cNvSpPr txBox="1"/>
          <p:nvPr/>
        </p:nvSpPr>
        <p:spPr>
          <a:xfrm>
            <a:off x="476211" y="5048261"/>
            <a:ext cx="6000792" cy="574644"/>
          </a:xfrm>
          <a:prstGeom prst="rect">
            <a:avLst/>
          </a:prstGeom>
        </p:spPr>
        <p:txBody>
          <a:bodyPr wrap="square" lIns="0" tIns="0" rIns="0" bIns="0" rtlCol="0" anchor="t">
            <a:spAutoFit/>
          </a:bodyPr>
          <a:lstStyle/>
          <a:p>
            <a:pPr algn="ctr"/>
            <a:r>
              <a:rPr lang="en-US" sz="1867" b="1" spc="261" dirty="0">
                <a:latin typeface="Roboto"/>
              </a:rPr>
              <a:t>PROFªDrª</a:t>
            </a:r>
            <a:r>
              <a:rPr lang="en-US" sz="1867" b="1" spc="261" dirty="0">
                <a:latin typeface="Arimo"/>
              </a:rPr>
              <a:t>DENISE MARIA </a:t>
            </a:r>
          </a:p>
          <a:p>
            <a:pPr algn="ctr"/>
            <a:r>
              <a:rPr lang="en-US" sz="1867" b="1" spc="261" dirty="0">
                <a:latin typeface="Arimo"/>
              </a:rPr>
              <a:t>MARTINS VANCEA</a:t>
            </a:r>
          </a:p>
        </p:txBody>
      </p:sp>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5372" y="137016"/>
            <a:ext cx="1085869" cy="93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44" y="62211"/>
            <a:ext cx="1004109" cy="95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0154" y="62211"/>
            <a:ext cx="1783745" cy="138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8785" y="21791"/>
            <a:ext cx="1680024" cy="119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769" name="Picture 1"/>
          <p:cNvPicPr>
            <a:picLocks noChangeAspect="1" noChangeArrowheads="1"/>
          </p:cNvPicPr>
          <p:nvPr/>
        </p:nvPicPr>
        <p:blipFill>
          <a:blip r:embed="rId8"/>
          <a:srcRect/>
          <a:stretch>
            <a:fillRect/>
          </a:stretch>
        </p:blipFill>
        <p:spPr bwMode="auto">
          <a:xfrm>
            <a:off x="6382012" y="0"/>
            <a:ext cx="5809988"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22D94804-43EE-48A1-AF21-8439D14AE554}"/>
              </a:ext>
            </a:extLst>
          </p:cNvPr>
          <p:cNvSpPr>
            <a:spLocks noGrp="1"/>
          </p:cNvSpPr>
          <p:nvPr>
            <p:ph type="body" sz="quarter" idx="10"/>
          </p:nvPr>
        </p:nvSpPr>
        <p:spPr/>
        <p:txBody>
          <a:bodyPr/>
          <a:lstStyle/>
          <a:p>
            <a:endParaRPr lang="pt-BR"/>
          </a:p>
        </p:txBody>
      </p:sp>
      <p:sp>
        <p:nvSpPr>
          <p:cNvPr id="5" name="CaixaDeTexto 4">
            <a:extLst>
              <a:ext uri="{FF2B5EF4-FFF2-40B4-BE49-F238E27FC236}">
                <a16:creationId xmlns:a16="http://schemas.microsoft.com/office/drawing/2014/main" id="{198AEBDB-5916-473E-825A-DA6514BE328F}"/>
              </a:ext>
            </a:extLst>
          </p:cNvPr>
          <p:cNvSpPr txBox="1"/>
          <p:nvPr/>
        </p:nvSpPr>
        <p:spPr>
          <a:xfrm>
            <a:off x="813320" y="346260"/>
            <a:ext cx="10084904" cy="8125301"/>
          </a:xfrm>
          <a:prstGeom prst="rect">
            <a:avLst/>
          </a:prstGeom>
          <a:noFill/>
        </p:spPr>
        <p:txBody>
          <a:bodyPr wrap="square">
            <a:spAutoFit/>
          </a:bodyPr>
          <a:lstStyle/>
          <a:p>
            <a:pPr algn="just">
              <a:lnSpc>
                <a:spcPct val="150000"/>
              </a:lnSpc>
            </a:pPr>
            <a:r>
              <a:rPr lang="pt-BR" sz="2400" b="0" i="0" u="none" strike="noStrike" dirty="0">
                <a:solidFill>
                  <a:schemeClr val="accent1">
                    <a:lumMod val="75000"/>
                  </a:schemeClr>
                </a:solidFill>
                <a:effectLst/>
                <a:latin typeface="Lora" pitchFamily="2" charset="0"/>
              </a:rPr>
              <a:t>O exercício físico apresenta </a:t>
            </a:r>
            <a:r>
              <a:rPr lang="pt-BR" sz="2400" b="1" i="0" u="none" strike="noStrike" dirty="0">
                <a:solidFill>
                  <a:schemeClr val="accent1">
                    <a:lumMod val="75000"/>
                  </a:schemeClr>
                </a:solidFill>
                <a:effectLst/>
                <a:latin typeface="Lora" pitchFamily="2" charset="0"/>
              </a:rPr>
              <a:t>BENEFÍCIOS ADICIONAIS </a:t>
            </a:r>
            <a:r>
              <a:rPr lang="pt-BR" sz="2400" b="0" i="0" u="none" strike="noStrike" dirty="0">
                <a:solidFill>
                  <a:schemeClr val="accent1">
                    <a:lumMod val="75000"/>
                  </a:schemeClr>
                </a:solidFill>
                <a:effectLst/>
                <a:latin typeface="Lora" pitchFamily="2" charset="0"/>
              </a:rPr>
              <a:t>para as pessoas com DM1 que incluem:</a:t>
            </a:r>
          </a:p>
          <a:p>
            <a:pPr marL="342900" indent="-342900" algn="just">
              <a:lnSpc>
                <a:spcPct val="150000"/>
              </a:lnSpc>
              <a:buFontTx/>
              <a:buChar char="-"/>
            </a:pPr>
            <a:r>
              <a:rPr lang="pt-BR" sz="2400" dirty="0" err="1">
                <a:solidFill>
                  <a:schemeClr val="accent1">
                    <a:lumMod val="75000"/>
                  </a:schemeClr>
                </a:solidFill>
                <a:latin typeface="Lora" pitchFamily="2" charset="0"/>
              </a:rPr>
              <a:t>R</a:t>
            </a:r>
            <a:r>
              <a:rPr lang="pt-BR" sz="2400" b="0" i="0" u="none" strike="noStrike" dirty="0" err="1">
                <a:solidFill>
                  <a:schemeClr val="accent1">
                    <a:lumMod val="75000"/>
                  </a:schemeClr>
                </a:solidFill>
                <a:effectLst/>
                <a:latin typeface="Lora" pitchFamily="2" charset="0"/>
              </a:rPr>
              <a:t>edução</a:t>
            </a:r>
            <a:r>
              <a:rPr lang="pt-BR" sz="2400" b="0" i="0" u="none" strike="noStrike" dirty="0">
                <a:solidFill>
                  <a:schemeClr val="accent1">
                    <a:lumMod val="75000"/>
                  </a:schemeClr>
                </a:solidFill>
                <a:effectLst/>
                <a:latin typeface="Lora" pitchFamily="2" charset="0"/>
              </a:rPr>
              <a:t> do risco cardiovascular</a:t>
            </a:r>
            <a:r>
              <a:rPr lang="pt-BR" sz="2400" dirty="0">
                <a:solidFill>
                  <a:schemeClr val="accent1">
                    <a:lumMod val="75000"/>
                  </a:schemeClr>
                </a:solidFill>
                <a:latin typeface="Lora" pitchFamily="2" charset="0"/>
              </a:rPr>
              <a:t>;</a:t>
            </a:r>
            <a:endParaRPr lang="pt-BR" sz="2400" b="0" i="0" u="none" strike="noStrike" dirty="0">
              <a:solidFill>
                <a:schemeClr val="accent1">
                  <a:lumMod val="75000"/>
                </a:schemeClr>
              </a:solidFill>
              <a:effectLst/>
              <a:latin typeface="Lora" pitchFamily="2" charset="0"/>
            </a:endParaRPr>
          </a:p>
          <a:p>
            <a:pPr marL="342900" indent="-342900" algn="just">
              <a:lnSpc>
                <a:spcPct val="150000"/>
              </a:lnSpc>
              <a:buFontTx/>
              <a:buChar char="-"/>
            </a:pPr>
            <a:r>
              <a:rPr lang="pt-BR" sz="2400" b="0" i="0" u="none" strike="noStrike" dirty="0" err="1">
                <a:solidFill>
                  <a:schemeClr val="accent1">
                    <a:lumMod val="75000"/>
                  </a:schemeClr>
                </a:solidFill>
                <a:effectLst/>
                <a:latin typeface="Lora" pitchFamily="2" charset="0"/>
              </a:rPr>
              <a:t>Promoção</a:t>
            </a:r>
            <a:r>
              <a:rPr lang="pt-BR" sz="2400" b="0" i="0" u="none" strike="noStrike" dirty="0">
                <a:solidFill>
                  <a:schemeClr val="accent1">
                    <a:lumMod val="75000"/>
                  </a:schemeClr>
                </a:solidFill>
                <a:effectLst/>
                <a:latin typeface="Lora" pitchFamily="2" charset="0"/>
              </a:rPr>
              <a:t> do bem-estar;</a:t>
            </a:r>
          </a:p>
          <a:p>
            <a:pPr marL="342900" indent="-342900" algn="just">
              <a:lnSpc>
                <a:spcPct val="150000"/>
              </a:lnSpc>
              <a:buFontTx/>
              <a:buChar char="-"/>
            </a:pPr>
            <a:r>
              <a:rPr lang="pt-BR" sz="2400" b="0" i="0" u="none" strike="noStrike" dirty="0">
                <a:solidFill>
                  <a:schemeClr val="accent1">
                    <a:lumMod val="75000"/>
                  </a:schemeClr>
                </a:solidFill>
                <a:effectLst/>
                <a:latin typeface="Lora" pitchFamily="2" charset="0"/>
              </a:rPr>
              <a:t>Controle do peso corporal e da adiposidade; </a:t>
            </a:r>
          </a:p>
          <a:p>
            <a:pPr marL="342900" indent="-342900" algn="just">
              <a:lnSpc>
                <a:spcPct val="150000"/>
              </a:lnSpc>
              <a:buFontTx/>
              <a:buChar char="-"/>
            </a:pPr>
            <a:r>
              <a:rPr lang="pt-BR" sz="2400" dirty="0">
                <a:solidFill>
                  <a:schemeClr val="accent1">
                    <a:lumMod val="75000"/>
                  </a:schemeClr>
                </a:solidFill>
                <a:latin typeface="Lora" pitchFamily="2" charset="0"/>
              </a:rPr>
              <a:t>M</a:t>
            </a:r>
            <a:r>
              <a:rPr lang="pt-BR" sz="2400" b="0" i="0" u="none" strike="noStrike" dirty="0">
                <a:solidFill>
                  <a:schemeClr val="accent1">
                    <a:lumMod val="75000"/>
                  </a:schemeClr>
                </a:solidFill>
                <a:effectLst/>
                <a:latin typeface="Lora" pitchFamily="2" charset="0"/>
              </a:rPr>
              <a:t>elhora da força muscular;</a:t>
            </a:r>
          </a:p>
          <a:p>
            <a:pPr marL="342900" indent="-342900" algn="just">
              <a:lnSpc>
                <a:spcPct val="150000"/>
              </a:lnSpc>
              <a:buFontTx/>
              <a:buChar char="-"/>
            </a:pPr>
            <a:r>
              <a:rPr lang="pt-BR" sz="2400" dirty="0">
                <a:solidFill>
                  <a:schemeClr val="accent1">
                    <a:lumMod val="75000"/>
                  </a:schemeClr>
                </a:solidFill>
                <a:latin typeface="Lora" pitchFamily="2" charset="0"/>
              </a:rPr>
              <a:t>M</a:t>
            </a:r>
            <a:r>
              <a:rPr lang="pt-BR" sz="2400" b="0" i="0" u="none" strike="noStrike" dirty="0">
                <a:solidFill>
                  <a:schemeClr val="accent1">
                    <a:lumMod val="75000"/>
                  </a:schemeClr>
                </a:solidFill>
                <a:effectLst/>
                <a:latin typeface="Lora" pitchFamily="2" charset="0"/>
              </a:rPr>
              <a:t>elhora do VO</a:t>
            </a:r>
            <a:r>
              <a:rPr lang="pt-BR" sz="2400" b="0" i="0" u="none" strike="noStrike" baseline="-25000" dirty="0">
                <a:solidFill>
                  <a:schemeClr val="accent1">
                    <a:lumMod val="75000"/>
                  </a:schemeClr>
                </a:solidFill>
                <a:effectLst/>
                <a:latin typeface="Lora" pitchFamily="2" charset="0"/>
              </a:rPr>
              <a:t>2</a:t>
            </a:r>
            <a:r>
              <a:rPr lang="pt-BR" sz="2400" b="0" i="0" u="none" strike="noStrike" dirty="0">
                <a:solidFill>
                  <a:schemeClr val="accent1">
                    <a:lumMod val="75000"/>
                  </a:schemeClr>
                </a:solidFill>
                <a:effectLst/>
                <a:latin typeface="Lora" pitchFamily="2" charset="0"/>
              </a:rPr>
              <a:t>pico e do LDL em adultos</a:t>
            </a:r>
            <a:r>
              <a:rPr lang="pt-BR" sz="2400" dirty="0">
                <a:solidFill>
                  <a:schemeClr val="accent1">
                    <a:lumMod val="75000"/>
                  </a:schemeClr>
                </a:solidFill>
                <a:latin typeface="Lora" pitchFamily="2" charset="0"/>
              </a:rPr>
              <a:t>;</a:t>
            </a:r>
            <a:endParaRPr lang="pt-BR" sz="2400" b="0" i="0" u="none" strike="noStrike" dirty="0">
              <a:solidFill>
                <a:schemeClr val="accent1">
                  <a:lumMod val="75000"/>
                </a:schemeClr>
              </a:solidFill>
              <a:effectLst/>
              <a:latin typeface="Lora" pitchFamily="2" charset="0"/>
            </a:endParaRPr>
          </a:p>
          <a:p>
            <a:pPr marL="342900" indent="-342900" algn="just">
              <a:lnSpc>
                <a:spcPct val="150000"/>
              </a:lnSpc>
              <a:buFontTx/>
              <a:buChar char="-"/>
            </a:pPr>
            <a:r>
              <a:rPr lang="pt-BR" sz="2400" dirty="0">
                <a:solidFill>
                  <a:schemeClr val="accent1">
                    <a:lumMod val="75000"/>
                  </a:schemeClr>
                </a:solidFill>
                <a:latin typeface="Lora" pitchFamily="2" charset="0"/>
              </a:rPr>
              <a:t>D</a:t>
            </a:r>
            <a:r>
              <a:rPr lang="pt-BR" sz="2400" b="0" i="0" u="none" strike="noStrike" dirty="0">
                <a:solidFill>
                  <a:schemeClr val="accent1">
                    <a:lumMod val="75000"/>
                  </a:schemeClr>
                </a:solidFill>
                <a:effectLst/>
                <a:latin typeface="Lora" pitchFamily="2" charset="0"/>
              </a:rPr>
              <a:t>iminuição da dose de insulina, da circunferência da cintura, do LDL e triglicérides em crianças.</a:t>
            </a:r>
          </a:p>
          <a:p>
            <a:pPr marL="342900" indent="-342900" algn="just"/>
            <a:endParaRPr lang="pt-BR" sz="2400" b="0" i="0" u="none" strike="noStrike" dirty="0">
              <a:solidFill>
                <a:schemeClr val="accent1">
                  <a:lumMod val="75000"/>
                </a:schemeClr>
              </a:solidFill>
              <a:effectLst/>
              <a:latin typeface="Lora" pitchFamily="2" charset="0"/>
            </a:endParaRPr>
          </a:p>
          <a:p>
            <a:pPr marL="342900" indent="-342900" algn="r"/>
            <a:r>
              <a:rPr lang="pt-BR" i="1" dirty="0">
                <a:solidFill>
                  <a:schemeClr val="accent1">
                    <a:lumMod val="75000"/>
                  </a:schemeClr>
                </a:solidFill>
              </a:rPr>
              <a:t>Diabetes </a:t>
            </a:r>
            <a:r>
              <a:rPr lang="pt-BR" i="1" dirty="0" err="1">
                <a:solidFill>
                  <a:schemeClr val="accent1">
                    <a:lumMod val="75000"/>
                  </a:schemeClr>
                </a:solidFill>
              </a:rPr>
              <a:t>Care</a:t>
            </a:r>
            <a:r>
              <a:rPr lang="pt-BR" i="1" dirty="0">
                <a:solidFill>
                  <a:schemeClr val="accent1">
                    <a:lumMod val="75000"/>
                  </a:schemeClr>
                </a:solidFill>
              </a:rPr>
              <a:t>.</a:t>
            </a:r>
            <a:r>
              <a:rPr lang="pt-BR" dirty="0">
                <a:solidFill>
                  <a:schemeClr val="accent1">
                    <a:lumMod val="75000"/>
                  </a:schemeClr>
                </a:solidFill>
              </a:rPr>
              <a:t> 2016, vol.39, n..11, p. 2065–79</a:t>
            </a:r>
          </a:p>
          <a:p>
            <a:pPr marL="342900" indent="-342900" algn="r"/>
            <a:r>
              <a:rPr lang="en-US" i="1" dirty="0">
                <a:solidFill>
                  <a:schemeClr val="accent1">
                    <a:lumMod val="75000"/>
                  </a:schemeClr>
                </a:solidFill>
              </a:rPr>
              <a:t>Diabetes Research and Clinical Practice. </a:t>
            </a:r>
            <a:r>
              <a:rPr lang="en-US" dirty="0">
                <a:solidFill>
                  <a:schemeClr val="accent1">
                    <a:lumMod val="75000"/>
                  </a:schemeClr>
                </a:solidFill>
              </a:rPr>
              <a:t>2017, vol. 139, p.380-391</a:t>
            </a:r>
          </a:p>
          <a:p>
            <a:pPr marL="342900" indent="-342900" algn="r"/>
            <a:r>
              <a:rPr lang="en-US" i="1" dirty="0">
                <a:solidFill>
                  <a:schemeClr val="accent1">
                    <a:lumMod val="75000"/>
                  </a:schemeClr>
                </a:solidFill>
              </a:rPr>
              <a:t>Diabetes Technology and Therapeutics</a:t>
            </a:r>
            <a:r>
              <a:rPr lang="en-US" dirty="0">
                <a:solidFill>
                  <a:schemeClr val="accent1">
                    <a:lumMod val="75000"/>
                  </a:schemeClr>
                </a:solidFill>
              </a:rPr>
              <a:t>. 2021. DOI: 10.1089/dia.2020.0495.</a:t>
            </a:r>
          </a:p>
          <a:p>
            <a:pPr marL="342900" indent="-342900" algn="r">
              <a:buFontTx/>
              <a:buChar char="-"/>
            </a:pPr>
            <a:r>
              <a:rPr lang="pt-BR" i="1" dirty="0">
                <a:solidFill>
                  <a:schemeClr val="accent1">
                    <a:lumMod val="75000"/>
                  </a:schemeClr>
                </a:solidFill>
              </a:rPr>
              <a:t>Diabetes </a:t>
            </a:r>
            <a:r>
              <a:rPr lang="pt-BR" i="1" dirty="0" err="1">
                <a:solidFill>
                  <a:schemeClr val="accent1">
                    <a:lumMod val="75000"/>
                  </a:schemeClr>
                </a:solidFill>
              </a:rPr>
              <a:t>Res</a:t>
            </a:r>
            <a:r>
              <a:rPr lang="pt-BR" i="1" dirty="0">
                <a:solidFill>
                  <a:schemeClr val="accent1">
                    <a:lumMod val="75000"/>
                  </a:schemeClr>
                </a:solidFill>
              </a:rPr>
              <a:t> </a:t>
            </a:r>
            <a:r>
              <a:rPr lang="pt-BR" i="1" dirty="0" err="1">
                <a:solidFill>
                  <a:schemeClr val="accent1">
                    <a:lumMod val="75000"/>
                  </a:schemeClr>
                </a:solidFill>
              </a:rPr>
              <a:t>Clin</a:t>
            </a:r>
            <a:r>
              <a:rPr lang="pt-BR" i="1" dirty="0">
                <a:solidFill>
                  <a:schemeClr val="accent1">
                    <a:lumMod val="75000"/>
                  </a:schemeClr>
                </a:solidFill>
              </a:rPr>
              <a:t> </a:t>
            </a:r>
            <a:r>
              <a:rPr lang="pt-BR" i="1" dirty="0" err="1">
                <a:solidFill>
                  <a:schemeClr val="accent1">
                    <a:lumMod val="75000"/>
                  </a:schemeClr>
                </a:solidFill>
              </a:rPr>
              <a:t>Pract</a:t>
            </a:r>
            <a:r>
              <a:rPr lang="pt-BR" i="1" dirty="0">
                <a:solidFill>
                  <a:schemeClr val="accent1">
                    <a:lumMod val="75000"/>
                  </a:schemeClr>
                </a:solidFill>
              </a:rPr>
              <a:t>. </a:t>
            </a:r>
            <a:r>
              <a:rPr lang="pt-BR" dirty="0">
                <a:solidFill>
                  <a:schemeClr val="accent1">
                    <a:lumMod val="75000"/>
                  </a:schemeClr>
                </a:solidFill>
              </a:rPr>
              <a:t>2019, vol. 156, p.107810.</a:t>
            </a:r>
            <a:endParaRPr lang="en-US" dirty="0">
              <a:solidFill>
                <a:schemeClr val="accent1">
                  <a:lumMod val="75000"/>
                </a:schemeClr>
              </a:solidFill>
            </a:endParaRPr>
          </a:p>
          <a:p>
            <a:pPr marL="342900" indent="-342900" algn="r">
              <a:buFontTx/>
              <a:buChar char="-"/>
            </a:pPr>
            <a:endParaRPr lang="pt-BR" dirty="0">
              <a:solidFill>
                <a:schemeClr val="accent1">
                  <a:lumMod val="75000"/>
                </a:schemeClr>
              </a:solidFill>
            </a:endParaRPr>
          </a:p>
          <a:p>
            <a:pPr marL="342900" indent="-342900" algn="just">
              <a:lnSpc>
                <a:spcPct val="150000"/>
              </a:lnSpc>
              <a:buFontTx/>
              <a:buChar char="-"/>
            </a:pPr>
            <a:endParaRPr lang="pt-BR" sz="2400" dirty="0">
              <a:solidFill>
                <a:schemeClr val="accent1">
                  <a:lumMod val="75000"/>
                </a:schemeClr>
              </a:solidFill>
              <a:latin typeface="Lora" pitchFamily="2" charset="0"/>
            </a:endParaRPr>
          </a:p>
          <a:p>
            <a:pPr marL="342900" indent="-342900" algn="just">
              <a:lnSpc>
                <a:spcPct val="150000"/>
              </a:lnSpc>
              <a:buFontTx/>
              <a:buChar char="-"/>
            </a:pPr>
            <a:endParaRPr lang="pt-BR" sz="2400" dirty="0">
              <a:solidFill>
                <a:schemeClr val="accent1">
                  <a:lumMod val="75000"/>
                </a:schemeClr>
              </a:solidFill>
            </a:endParaRPr>
          </a:p>
        </p:txBody>
      </p:sp>
    </p:spTree>
    <p:extLst>
      <p:ext uri="{BB962C8B-B14F-4D97-AF65-F5344CB8AC3E}">
        <p14:creationId xmlns:p14="http://schemas.microsoft.com/office/powerpoint/2010/main" val="276218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D7DF1B99-246C-46EB-9CC0-7D8250835790}"/>
              </a:ext>
            </a:extLst>
          </p:cNvPr>
          <p:cNvSpPr>
            <a:spLocks noGrp="1"/>
          </p:cNvSpPr>
          <p:nvPr>
            <p:ph type="body" sz="quarter" idx="10"/>
          </p:nvPr>
        </p:nvSpPr>
        <p:spPr/>
        <p:txBody>
          <a:bodyPr/>
          <a:lstStyle/>
          <a:p>
            <a:r>
              <a:rPr lang="pt-BR" sz="2800" dirty="0">
                <a:latin typeface="Arial" panose="020B0604020202020204" pitchFamily="34" charset="0"/>
                <a:cs typeface="Arial" panose="020B0604020202020204" pitchFamily="34" charset="0"/>
              </a:rPr>
              <a:t>PRINCIPAIS RECOMEDAÇÕES</a:t>
            </a:r>
          </a:p>
        </p:txBody>
      </p:sp>
      <p:sp>
        <p:nvSpPr>
          <p:cNvPr id="3" name="Espaço Reservado para Texto 2">
            <a:extLst>
              <a:ext uri="{FF2B5EF4-FFF2-40B4-BE49-F238E27FC236}">
                <a16:creationId xmlns:a16="http://schemas.microsoft.com/office/drawing/2014/main" id="{90A6FFAC-04AE-4D55-903B-9DF61BDE00C0}"/>
              </a:ext>
            </a:extLst>
          </p:cNvPr>
          <p:cNvSpPr>
            <a:spLocks noGrp="1"/>
          </p:cNvSpPr>
          <p:nvPr>
            <p:ph type="body" sz="quarter" idx="11"/>
          </p:nvPr>
        </p:nvSpPr>
        <p:spPr>
          <a:xfrm>
            <a:off x="906463" y="1535113"/>
            <a:ext cx="10307877" cy="2436386"/>
          </a:xfrm>
        </p:spPr>
        <p:txBody>
          <a:bodyPr/>
          <a:lstStyle/>
          <a:p>
            <a:pPr marL="0" indent="0">
              <a:buNone/>
            </a:pPr>
            <a:endParaRPr lang="pt-BR" dirty="0"/>
          </a:p>
        </p:txBody>
      </p:sp>
      <p:graphicFrame>
        <p:nvGraphicFramePr>
          <p:cNvPr id="5" name="Tabela 4">
            <a:extLst>
              <a:ext uri="{FF2B5EF4-FFF2-40B4-BE49-F238E27FC236}">
                <a16:creationId xmlns:a16="http://schemas.microsoft.com/office/drawing/2014/main" id="{24384DC2-E5FE-4281-B8AC-CC95D190C704}"/>
              </a:ext>
            </a:extLst>
          </p:cNvPr>
          <p:cNvGraphicFramePr>
            <a:graphicFrameLocks noGrp="1"/>
          </p:cNvGraphicFramePr>
          <p:nvPr>
            <p:extLst>
              <p:ext uri="{D42A27DB-BD31-4B8C-83A1-F6EECF244321}">
                <p14:modId xmlns:p14="http://schemas.microsoft.com/office/powerpoint/2010/main" val="102783063"/>
              </p:ext>
            </p:extLst>
          </p:nvPr>
        </p:nvGraphicFramePr>
        <p:xfrm>
          <a:off x="922338" y="1929503"/>
          <a:ext cx="10292001" cy="1847850"/>
        </p:xfrm>
        <a:graphic>
          <a:graphicData uri="http://schemas.openxmlformats.org/drawingml/2006/table">
            <a:tbl>
              <a:tblPr>
                <a:tableStyleId>{5C22544A-7EE6-4342-B048-85BDC9FD1C3A}</a:tableStyleId>
              </a:tblPr>
              <a:tblGrid>
                <a:gridCol w="400566">
                  <a:extLst>
                    <a:ext uri="{9D8B030D-6E8A-4147-A177-3AD203B41FA5}">
                      <a16:colId xmlns:a16="http://schemas.microsoft.com/office/drawing/2014/main" val="3204725776"/>
                    </a:ext>
                  </a:extLst>
                </a:gridCol>
                <a:gridCol w="7578261">
                  <a:extLst>
                    <a:ext uri="{9D8B030D-6E8A-4147-A177-3AD203B41FA5}">
                      <a16:colId xmlns:a16="http://schemas.microsoft.com/office/drawing/2014/main" val="3585990856"/>
                    </a:ext>
                  </a:extLst>
                </a:gridCol>
                <a:gridCol w="1158392">
                  <a:extLst>
                    <a:ext uri="{9D8B030D-6E8A-4147-A177-3AD203B41FA5}">
                      <a16:colId xmlns:a16="http://schemas.microsoft.com/office/drawing/2014/main" val="4133693965"/>
                    </a:ext>
                  </a:extLst>
                </a:gridCol>
                <a:gridCol w="1154782">
                  <a:extLst>
                    <a:ext uri="{9D8B030D-6E8A-4147-A177-3AD203B41FA5}">
                      <a16:colId xmlns:a16="http://schemas.microsoft.com/office/drawing/2014/main" val="164164771"/>
                    </a:ext>
                  </a:extLst>
                </a:gridCol>
              </a:tblGrid>
              <a:tr h="282924">
                <a:tc gridSpan="2">
                  <a:txBody>
                    <a:bodyPr/>
                    <a:lstStyle/>
                    <a:p>
                      <a:pPr algn="ctr" fontAlgn="b"/>
                      <a:r>
                        <a:rPr lang="pt-BR" sz="2400" b="1" u="none" strike="noStrike" dirty="0">
                          <a:solidFill>
                            <a:srgbClr val="002060"/>
                          </a:solidFill>
                          <a:effectLst/>
                        </a:rPr>
                        <a:t>RECOMENDAÇÕES</a:t>
                      </a:r>
                      <a:endParaRPr lang="pt-BR" sz="2400" b="1" i="0" u="none" strike="noStrike" dirty="0">
                        <a:solidFill>
                          <a:srgbClr val="002060"/>
                        </a:solidFill>
                        <a:effectLst/>
                        <a:latin typeface="Arial" panose="020B0604020202020204" pitchFamily="34" charset="0"/>
                      </a:endParaRPr>
                    </a:p>
                  </a:txBody>
                  <a:tcPr marL="9525" marR="9525" marT="9525" marB="0" anchor="b"/>
                </a:tc>
                <a:tc hMerge="1">
                  <a:txBody>
                    <a:bodyPr/>
                    <a:lstStyle/>
                    <a:p>
                      <a:endParaRPr lang="pt-BR"/>
                    </a:p>
                  </a:txBody>
                  <a:tcPr/>
                </a:tc>
                <a:tc>
                  <a:txBody>
                    <a:bodyPr/>
                    <a:lstStyle/>
                    <a:p>
                      <a:pPr algn="ctr" fontAlgn="b"/>
                      <a:r>
                        <a:rPr lang="pt-BR" sz="2400" b="1" u="none" strike="noStrike" dirty="0">
                          <a:solidFill>
                            <a:srgbClr val="002060"/>
                          </a:solidFill>
                          <a:effectLst/>
                        </a:rPr>
                        <a:t>CLASSE</a:t>
                      </a:r>
                      <a:endParaRPr lang="pt-BR" sz="2400" b="1" i="0" u="none" strike="noStrike" dirty="0">
                        <a:solidFill>
                          <a:srgbClr val="002060"/>
                        </a:solidFill>
                        <a:effectLst/>
                        <a:latin typeface="Arial" panose="020B0604020202020204" pitchFamily="34" charset="0"/>
                      </a:endParaRPr>
                    </a:p>
                  </a:txBody>
                  <a:tcPr marL="9525" marR="9525" marT="9525" marB="0" anchor="b"/>
                </a:tc>
                <a:tc>
                  <a:txBody>
                    <a:bodyPr/>
                    <a:lstStyle/>
                    <a:p>
                      <a:pPr algn="ctr" fontAlgn="b"/>
                      <a:r>
                        <a:rPr lang="pt-BR" sz="2400" b="1" u="none" strike="noStrike" dirty="0">
                          <a:solidFill>
                            <a:srgbClr val="002060"/>
                          </a:solidFill>
                          <a:effectLst/>
                        </a:rPr>
                        <a:t>NÍVEL</a:t>
                      </a:r>
                      <a:endParaRPr lang="pt-BR" sz="2400" b="1" i="0" u="none" strike="noStrike" dirty="0">
                        <a:solidFill>
                          <a:srgbClr val="00206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4466957"/>
                  </a:ext>
                </a:extLst>
              </a:tr>
              <a:tr h="1216573">
                <a:tc>
                  <a:txBody>
                    <a:bodyPr/>
                    <a:lstStyle/>
                    <a:p>
                      <a:pPr algn="ctr" fontAlgn="ctr"/>
                      <a:endParaRPr lang="pt-BR" sz="2400" b="0" i="0" u="none" strike="noStrike" dirty="0">
                        <a:solidFill>
                          <a:srgbClr val="002060"/>
                        </a:solidFill>
                        <a:effectLst/>
                        <a:latin typeface="Arial" panose="020B0604020202020204" pitchFamily="34" charset="0"/>
                      </a:endParaRPr>
                    </a:p>
                  </a:txBody>
                  <a:tcPr marL="9525" marR="9525" marT="9525" marB="0" anchor="ctr"/>
                </a:tc>
                <a:tc>
                  <a:txBody>
                    <a:bodyPr/>
                    <a:lstStyle/>
                    <a:p>
                      <a:pPr algn="ctr" fontAlgn="b"/>
                      <a:endParaRPr lang="pt-BR" sz="2400" b="1" u="none" strike="noStrike" dirty="0">
                        <a:solidFill>
                          <a:schemeClr val="accent1">
                            <a:lumMod val="75000"/>
                          </a:schemeClr>
                        </a:solidFill>
                        <a:effectLst/>
                      </a:endParaRPr>
                    </a:p>
                    <a:p>
                      <a:pPr algn="ctr" fontAlgn="b"/>
                      <a:r>
                        <a:rPr lang="pt-BR" sz="2400" b="1" u="none" strike="noStrike" dirty="0">
                          <a:solidFill>
                            <a:srgbClr val="0070C0"/>
                          </a:solidFill>
                          <a:effectLst/>
                        </a:rPr>
                        <a:t>É RECOMENDADO aos médicos e demais profissionais de saúde incentivar atividade física/exercício para pessoas com DM1 como parte do seu tratamento</a:t>
                      </a:r>
                      <a:endParaRPr lang="pt-BR" sz="2400" b="1" i="0" u="none" strike="noStrike" dirty="0">
                        <a:solidFill>
                          <a:srgbClr val="0070C0"/>
                        </a:solidFill>
                        <a:effectLst/>
                        <a:latin typeface="Arial" panose="020B0604020202020204" pitchFamily="34" charset="0"/>
                      </a:endParaRPr>
                    </a:p>
                  </a:txBody>
                  <a:tcPr marL="9525" marR="9525" marT="9525" marB="0" anchor="b"/>
                </a:tc>
                <a:tc>
                  <a:txBody>
                    <a:bodyPr/>
                    <a:lstStyle/>
                    <a:p>
                      <a:pPr algn="ctr" fontAlgn="ctr"/>
                      <a:r>
                        <a:rPr lang="pt-BR" sz="2400" b="1" u="none" strike="noStrike" dirty="0">
                          <a:solidFill>
                            <a:schemeClr val="bg1"/>
                          </a:solidFill>
                          <a:effectLst/>
                        </a:rPr>
                        <a:t>l</a:t>
                      </a:r>
                      <a:endParaRPr lang="pt-BR" sz="2400" b="1" i="0" u="none" strike="noStrike" dirty="0">
                        <a:solidFill>
                          <a:schemeClr val="bg1"/>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pt-BR" sz="2400" b="1" u="none" strike="noStrike" dirty="0">
                          <a:solidFill>
                            <a:schemeClr val="bg1"/>
                          </a:solidFill>
                          <a:effectLst/>
                        </a:rPr>
                        <a:t>C</a:t>
                      </a:r>
                      <a:endParaRPr lang="pt-BR" sz="2400" b="1" i="0" u="none" strike="noStrike" dirty="0">
                        <a:solidFill>
                          <a:schemeClr val="bg1"/>
                        </a:solidFill>
                        <a:effectLst/>
                        <a:latin typeface="Arial" panose="020B0604020202020204" pitchFamily="34" charset="0"/>
                      </a:endParaRPr>
                    </a:p>
                  </a:txBody>
                  <a:tcPr marL="9525" marR="9525" marT="9525" marB="0" anchor="ctr">
                    <a:solidFill>
                      <a:schemeClr val="accent1">
                        <a:lumMod val="75000"/>
                      </a:schemeClr>
                    </a:solidFill>
                  </a:tcPr>
                </a:tc>
                <a:extLst>
                  <a:ext uri="{0D108BD9-81ED-4DB2-BD59-A6C34878D82A}">
                    <a16:rowId xmlns:a16="http://schemas.microsoft.com/office/drawing/2014/main" val="1527082840"/>
                  </a:ext>
                </a:extLst>
              </a:tr>
            </a:tbl>
          </a:graphicData>
        </a:graphic>
      </p:graphicFrame>
      <p:sp>
        <p:nvSpPr>
          <p:cNvPr id="6" name="CaixaDeTexto 5">
            <a:extLst>
              <a:ext uri="{FF2B5EF4-FFF2-40B4-BE49-F238E27FC236}">
                <a16:creationId xmlns:a16="http://schemas.microsoft.com/office/drawing/2014/main" id="{5A5F239A-E337-4EA1-9419-914A01D6116A}"/>
              </a:ext>
            </a:extLst>
          </p:cNvPr>
          <p:cNvSpPr txBox="1"/>
          <p:nvPr/>
        </p:nvSpPr>
        <p:spPr>
          <a:xfrm>
            <a:off x="1048022" y="4353391"/>
            <a:ext cx="10040632" cy="2308324"/>
          </a:xfrm>
          <a:prstGeom prst="rect">
            <a:avLst/>
          </a:prstGeom>
          <a:noFill/>
        </p:spPr>
        <p:txBody>
          <a:bodyPr wrap="square" rtlCol="0">
            <a:spAutoFit/>
          </a:bodyPr>
          <a:lstStyle/>
          <a:p>
            <a:pPr algn="just"/>
            <a:r>
              <a:rPr lang="pt-BR" sz="2400" b="0" i="0" u="none" strike="noStrike" dirty="0">
                <a:solidFill>
                  <a:srgbClr val="212121"/>
                </a:solidFill>
                <a:effectLst/>
              </a:rPr>
              <a:t>Reconhecem seu papel em ajudar pessoas com DM1 a incorporar a atividade física no controle do diabetes e na vida cotidiana, mas percebem barreiras para o cumprimento bem-sucedido desse papel. </a:t>
            </a:r>
          </a:p>
          <a:p>
            <a:pPr algn="just"/>
            <a:endParaRPr lang="pt-BR" sz="2400" dirty="0">
              <a:solidFill>
                <a:srgbClr val="212121"/>
              </a:solidFill>
            </a:endParaRPr>
          </a:p>
          <a:p>
            <a:pPr algn="just"/>
            <a:r>
              <a:rPr lang="pt-BR" sz="2400" b="0" i="0" u="none" strike="noStrike" dirty="0">
                <a:solidFill>
                  <a:srgbClr val="212121"/>
                </a:solidFill>
                <a:effectLst/>
              </a:rPr>
              <a:t>É  importante que os profissionais da  área da saúde incentivem a participação regular de adultos e crianças em programas de atividade física</a:t>
            </a:r>
            <a:endParaRPr lang="pt-BR" sz="2400" dirty="0"/>
          </a:p>
        </p:txBody>
      </p:sp>
    </p:spTree>
    <p:extLst>
      <p:ext uri="{BB962C8B-B14F-4D97-AF65-F5344CB8AC3E}">
        <p14:creationId xmlns:p14="http://schemas.microsoft.com/office/powerpoint/2010/main" val="42768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D7DF1B99-246C-46EB-9CC0-7D8250835790}"/>
              </a:ext>
            </a:extLst>
          </p:cNvPr>
          <p:cNvSpPr>
            <a:spLocks noGrp="1"/>
          </p:cNvSpPr>
          <p:nvPr>
            <p:ph type="body" sz="quarter" idx="10"/>
          </p:nvPr>
        </p:nvSpPr>
        <p:spPr/>
        <p:txBody>
          <a:bodyPr/>
          <a:lstStyle/>
          <a:p>
            <a:r>
              <a:rPr lang="pt-BR" sz="2800" dirty="0">
                <a:latin typeface="Arial" panose="020B0604020202020204" pitchFamily="34" charset="0"/>
                <a:cs typeface="Arial" panose="020B0604020202020204" pitchFamily="34" charset="0"/>
              </a:rPr>
              <a:t>PRINCIPAIS RECOMEDAÇÕES</a:t>
            </a:r>
          </a:p>
        </p:txBody>
      </p:sp>
      <p:sp>
        <p:nvSpPr>
          <p:cNvPr id="3" name="Espaço Reservado para Texto 2">
            <a:extLst>
              <a:ext uri="{FF2B5EF4-FFF2-40B4-BE49-F238E27FC236}">
                <a16:creationId xmlns:a16="http://schemas.microsoft.com/office/drawing/2014/main" id="{90A6FFAC-04AE-4D55-903B-9DF61BDE00C0}"/>
              </a:ext>
            </a:extLst>
          </p:cNvPr>
          <p:cNvSpPr>
            <a:spLocks noGrp="1"/>
          </p:cNvSpPr>
          <p:nvPr>
            <p:ph type="body" sz="quarter" idx="11"/>
          </p:nvPr>
        </p:nvSpPr>
        <p:spPr>
          <a:xfrm>
            <a:off x="906463" y="1535113"/>
            <a:ext cx="10307877" cy="4436196"/>
          </a:xfrm>
        </p:spPr>
        <p:txBody>
          <a:bodyPr/>
          <a:lstStyle/>
          <a:p>
            <a:pPr marL="0" indent="0">
              <a:buNone/>
            </a:pPr>
            <a:endParaRPr lang="pt-BR" dirty="0"/>
          </a:p>
        </p:txBody>
      </p:sp>
      <p:graphicFrame>
        <p:nvGraphicFramePr>
          <p:cNvPr id="5" name="Tabela 4">
            <a:extLst>
              <a:ext uri="{FF2B5EF4-FFF2-40B4-BE49-F238E27FC236}">
                <a16:creationId xmlns:a16="http://schemas.microsoft.com/office/drawing/2014/main" id="{24384DC2-E5FE-4281-B8AC-CC95D190C704}"/>
              </a:ext>
            </a:extLst>
          </p:cNvPr>
          <p:cNvGraphicFramePr>
            <a:graphicFrameLocks noGrp="1"/>
          </p:cNvGraphicFramePr>
          <p:nvPr>
            <p:extLst>
              <p:ext uri="{D42A27DB-BD31-4B8C-83A1-F6EECF244321}">
                <p14:modId xmlns:p14="http://schemas.microsoft.com/office/powerpoint/2010/main" val="529110474"/>
              </p:ext>
            </p:extLst>
          </p:nvPr>
        </p:nvGraphicFramePr>
        <p:xfrm>
          <a:off x="922338" y="1929503"/>
          <a:ext cx="10292001" cy="2323799"/>
        </p:xfrm>
        <a:graphic>
          <a:graphicData uri="http://schemas.openxmlformats.org/drawingml/2006/table">
            <a:tbl>
              <a:tblPr>
                <a:tableStyleId>{5C22544A-7EE6-4342-B048-85BDC9FD1C3A}</a:tableStyleId>
              </a:tblPr>
              <a:tblGrid>
                <a:gridCol w="400566">
                  <a:extLst>
                    <a:ext uri="{9D8B030D-6E8A-4147-A177-3AD203B41FA5}">
                      <a16:colId xmlns:a16="http://schemas.microsoft.com/office/drawing/2014/main" val="3204725776"/>
                    </a:ext>
                  </a:extLst>
                </a:gridCol>
                <a:gridCol w="7578261">
                  <a:extLst>
                    <a:ext uri="{9D8B030D-6E8A-4147-A177-3AD203B41FA5}">
                      <a16:colId xmlns:a16="http://schemas.microsoft.com/office/drawing/2014/main" val="3585990856"/>
                    </a:ext>
                  </a:extLst>
                </a:gridCol>
                <a:gridCol w="1158392">
                  <a:extLst>
                    <a:ext uri="{9D8B030D-6E8A-4147-A177-3AD203B41FA5}">
                      <a16:colId xmlns:a16="http://schemas.microsoft.com/office/drawing/2014/main" val="4133693965"/>
                    </a:ext>
                  </a:extLst>
                </a:gridCol>
                <a:gridCol w="1154782">
                  <a:extLst>
                    <a:ext uri="{9D8B030D-6E8A-4147-A177-3AD203B41FA5}">
                      <a16:colId xmlns:a16="http://schemas.microsoft.com/office/drawing/2014/main" val="164164771"/>
                    </a:ext>
                  </a:extLst>
                </a:gridCol>
              </a:tblGrid>
              <a:tr h="284550">
                <a:tc gridSpan="2">
                  <a:txBody>
                    <a:bodyPr/>
                    <a:lstStyle/>
                    <a:p>
                      <a:pPr algn="ctr" fontAlgn="b"/>
                      <a:r>
                        <a:rPr lang="pt-BR" sz="2400" b="1" u="none" strike="noStrike" dirty="0">
                          <a:solidFill>
                            <a:srgbClr val="002060"/>
                          </a:solidFill>
                          <a:effectLst/>
                        </a:rPr>
                        <a:t>RECOMENDAÇÕES</a:t>
                      </a:r>
                      <a:endParaRPr lang="pt-BR" sz="2400" b="1" i="0" u="none" strike="noStrike" dirty="0">
                        <a:solidFill>
                          <a:srgbClr val="002060"/>
                        </a:solidFill>
                        <a:effectLst/>
                        <a:latin typeface="Arial" panose="020B0604020202020204" pitchFamily="34" charset="0"/>
                      </a:endParaRPr>
                    </a:p>
                  </a:txBody>
                  <a:tcPr marL="9525" marR="9525" marT="9525" marB="0" anchor="b"/>
                </a:tc>
                <a:tc hMerge="1">
                  <a:txBody>
                    <a:bodyPr/>
                    <a:lstStyle/>
                    <a:p>
                      <a:endParaRPr lang="pt-BR"/>
                    </a:p>
                  </a:txBody>
                  <a:tcPr/>
                </a:tc>
                <a:tc>
                  <a:txBody>
                    <a:bodyPr/>
                    <a:lstStyle/>
                    <a:p>
                      <a:pPr algn="ctr" fontAlgn="b"/>
                      <a:r>
                        <a:rPr lang="pt-BR" sz="2400" b="1" u="none" strike="noStrike" dirty="0">
                          <a:solidFill>
                            <a:srgbClr val="002060"/>
                          </a:solidFill>
                          <a:effectLst/>
                        </a:rPr>
                        <a:t>CLASSE</a:t>
                      </a:r>
                      <a:endParaRPr lang="pt-BR" sz="2400" b="1" i="0" u="none" strike="noStrike" dirty="0">
                        <a:solidFill>
                          <a:srgbClr val="002060"/>
                        </a:solidFill>
                        <a:effectLst/>
                        <a:latin typeface="Arial" panose="020B0604020202020204" pitchFamily="34" charset="0"/>
                      </a:endParaRPr>
                    </a:p>
                  </a:txBody>
                  <a:tcPr marL="9525" marR="9525" marT="9525" marB="0" anchor="b"/>
                </a:tc>
                <a:tc>
                  <a:txBody>
                    <a:bodyPr/>
                    <a:lstStyle/>
                    <a:p>
                      <a:pPr algn="ctr" fontAlgn="b"/>
                      <a:r>
                        <a:rPr lang="pt-BR" sz="2400" b="1" u="none" strike="noStrike" dirty="0">
                          <a:solidFill>
                            <a:srgbClr val="002060"/>
                          </a:solidFill>
                          <a:effectLst/>
                        </a:rPr>
                        <a:t>NÍVEL</a:t>
                      </a:r>
                      <a:endParaRPr lang="pt-BR" sz="2400" b="1" i="0" u="none" strike="noStrike" dirty="0">
                        <a:solidFill>
                          <a:srgbClr val="00206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4466957"/>
                  </a:ext>
                </a:extLst>
              </a:tr>
              <a:tr h="1948514">
                <a:tc>
                  <a:txBody>
                    <a:bodyPr/>
                    <a:lstStyle/>
                    <a:p>
                      <a:pPr algn="ctr" fontAlgn="ctr"/>
                      <a:endParaRPr lang="pt-BR" sz="2400" b="0" i="0" u="none" strike="noStrike" dirty="0">
                        <a:solidFill>
                          <a:srgbClr val="002060"/>
                        </a:solidFill>
                        <a:effectLst/>
                        <a:latin typeface="Arial" panose="020B0604020202020204" pitchFamily="34" charset="0"/>
                      </a:endParaRPr>
                    </a:p>
                  </a:txBody>
                  <a:tcPr marL="9525" marR="9525" marT="9525" marB="0" anchor="ctr"/>
                </a:tc>
                <a:tc>
                  <a:txBody>
                    <a:bodyPr/>
                    <a:lstStyle/>
                    <a:p>
                      <a:pPr algn="ctr" fontAlgn="b"/>
                      <a:r>
                        <a:rPr lang="pt-BR" sz="2400" b="1" i="0" u="none" strike="noStrike" kern="1200" dirty="0">
                          <a:solidFill>
                            <a:schemeClr val="dk1"/>
                          </a:solidFill>
                          <a:effectLst/>
                          <a:latin typeface="+mn-lt"/>
                          <a:ea typeface="+mn-ea"/>
                          <a:cs typeface="+mn-cs"/>
                        </a:rPr>
                        <a:t> </a:t>
                      </a:r>
                    </a:p>
                    <a:p>
                      <a:pPr algn="ctr" rtl="0"/>
                      <a:r>
                        <a:rPr lang="pt-BR" sz="2400" b="1" i="0" u="none" strike="noStrike" kern="1200" dirty="0">
                          <a:solidFill>
                            <a:schemeClr val="accent1"/>
                          </a:solidFill>
                          <a:effectLst/>
                          <a:latin typeface="+mn-lt"/>
                          <a:ea typeface="+mn-ea"/>
                          <a:cs typeface="+mn-cs"/>
                        </a:rPr>
                        <a:t>É RECOMENDADO aos médicos avaliar o risco cardiovascular da pessoa com DM1 de acordo com a tabela de estratificação de risco da SBD antes da prescrição da atividade física ou exercício</a:t>
                      </a:r>
                      <a:endParaRPr lang="pt-BR" sz="2400" b="1" i="0" u="none" strike="noStrike" dirty="0">
                        <a:solidFill>
                          <a:schemeClr val="accent1">
                            <a:lumMod val="75000"/>
                          </a:schemeClr>
                        </a:solidFill>
                        <a:effectLst/>
                        <a:latin typeface="Arial" panose="020B0604020202020204" pitchFamily="34" charset="0"/>
                      </a:endParaRPr>
                    </a:p>
                  </a:txBody>
                  <a:tcPr marL="9525" marR="9525" marT="9525" marB="0" anchor="b"/>
                </a:tc>
                <a:tc>
                  <a:txBody>
                    <a:bodyPr/>
                    <a:lstStyle/>
                    <a:p>
                      <a:pPr algn="ctr" fontAlgn="ctr"/>
                      <a:r>
                        <a:rPr lang="pt-BR" sz="2400" b="1" u="none" strike="noStrike" dirty="0">
                          <a:solidFill>
                            <a:schemeClr val="bg1"/>
                          </a:solidFill>
                          <a:effectLst/>
                        </a:rPr>
                        <a:t>l</a:t>
                      </a:r>
                      <a:endParaRPr lang="pt-BR" sz="2400" b="1" i="0" u="none" strike="noStrike" dirty="0">
                        <a:solidFill>
                          <a:schemeClr val="bg1"/>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pt-BR" sz="2400" b="1" u="none" strike="noStrike" dirty="0">
                          <a:solidFill>
                            <a:schemeClr val="bg1"/>
                          </a:solidFill>
                          <a:effectLst/>
                        </a:rPr>
                        <a:t>C</a:t>
                      </a:r>
                      <a:endParaRPr lang="pt-BR" sz="2400" b="1" i="0" u="none" strike="noStrike" dirty="0">
                        <a:solidFill>
                          <a:schemeClr val="bg1"/>
                        </a:solidFill>
                        <a:effectLst/>
                        <a:latin typeface="Arial" panose="020B0604020202020204" pitchFamily="34" charset="0"/>
                      </a:endParaRPr>
                    </a:p>
                  </a:txBody>
                  <a:tcPr marL="9525" marR="9525" marT="9525" marB="0" anchor="ctr">
                    <a:solidFill>
                      <a:schemeClr val="accent1">
                        <a:lumMod val="75000"/>
                      </a:schemeClr>
                    </a:solidFill>
                  </a:tcPr>
                </a:tc>
                <a:extLst>
                  <a:ext uri="{0D108BD9-81ED-4DB2-BD59-A6C34878D82A}">
                    <a16:rowId xmlns:a16="http://schemas.microsoft.com/office/drawing/2014/main" val="1527082840"/>
                  </a:ext>
                </a:extLst>
              </a:tr>
            </a:tbl>
          </a:graphicData>
        </a:graphic>
      </p:graphicFrame>
    </p:spTree>
    <p:extLst>
      <p:ext uri="{BB962C8B-B14F-4D97-AF65-F5344CB8AC3E}">
        <p14:creationId xmlns:p14="http://schemas.microsoft.com/office/powerpoint/2010/main" val="191434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a:xfrm>
            <a:off x="839211" y="258625"/>
            <a:ext cx="10292002" cy="449792"/>
          </a:xfrm>
        </p:spPr>
        <p:txBody>
          <a:bodyPr/>
          <a:lstStyle/>
          <a:p>
            <a:r>
              <a:t>Estratificação de risco cardiovascular em indivíduos com diabetes</a:t>
            </a:r>
          </a:p>
          <a:p>
            <a:br>
              <a:rPr/>
            </a:br>
            <a:endParaRPr lang="pt-BR" dirty="0"/>
          </a:p>
        </p:txBody>
      </p:sp>
      <p:sp>
        <p:nvSpPr>
          <p:cNvPr id="3" name="Espaço Reservado para Texto 2"/>
          <p:cNvSpPr>
            <a:spLocks noGrp="1"/>
          </p:cNvSpPr>
          <p:nvPr>
            <p:ph type="body" sz="quarter" idx="11"/>
          </p:nvPr>
        </p:nvSpPr>
        <p:spPr/>
        <p:txBody>
          <a:bodyPr/>
          <a:lstStyle/>
          <a:p>
            <a:endParaRPr lang="pt-BR"/>
          </a:p>
        </p:txBody>
      </p:sp>
      <p:pic>
        <p:nvPicPr>
          <p:cNvPr id="1026" name="Picture 2" descr="https://lh5.googleusercontent.com/PysUKzU06ee03KshDRdtfizzzfIrbPjkI1A4kLKg5KMcEq6oyHHpT47iCkC3-VUZ1jYUuQWjczpLEExfHrg7A_BN6aIEmbWH1UJCBgz2eGwsfjY_mnk6-AUhBB8y9SqONbKfGTs7"/>
          <p:cNvPicPr>
            <a:picLocks noChangeAspect="1" noChangeArrowheads="1"/>
          </p:cNvPicPr>
          <p:nvPr/>
        </p:nvPicPr>
        <p:blipFill>
          <a:blip r:embed="rId2"/>
          <a:srcRect/>
          <a:stretch>
            <a:fillRect/>
          </a:stretch>
        </p:blipFill>
        <p:spPr bwMode="auto">
          <a:xfrm>
            <a:off x="429491" y="969818"/>
            <a:ext cx="11263745" cy="588818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sz="3200"/>
              <a:t>NOTA TÉCNICA</a:t>
            </a:r>
            <a:endParaRPr lang="pt-BR" sz="3200" dirty="0"/>
          </a:p>
        </p:txBody>
      </p:sp>
      <p:sp>
        <p:nvSpPr>
          <p:cNvPr id="3" name="Espaço Reservado para Texto 2"/>
          <p:cNvSpPr>
            <a:spLocks noGrp="1"/>
          </p:cNvSpPr>
          <p:nvPr>
            <p:ph type="body" sz="quarter" idx="11"/>
          </p:nvPr>
        </p:nvSpPr>
        <p:spPr>
          <a:xfrm>
            <a:off x="906463" y="1978458"/>
            <a:ext cx="10307877" cy="2622550"/>
          </a:xfrm>
        </p:spPr>
        <p:txBody>
          <a:bodyPr/>
          <a:lstStyle/>
          <a:p>
            <a:pPr>
              <a:lnSpc>
                <a:spcPct val="150000"/>
              </a:lnSpc>
              <a:spcBef>
                <a:spcPts val="0"/>
              </a:spcBef>
              <a:buFontTx/>
              <a:buChar char="-"/>
            </a:pPr>
            <a:r>
              <a:rPr sz="2800">
                <a:solidFill>
                  <a:schemeClr val="tx1"/>
                </a:solidFill>
              </a:rPr>
              <a:t>Retinopatia</a:t>
            </a:r>
          </a:p>
          <a:p>
            <a:pPr>
              <a:lnSpc>
                <a:spcPct val="150000"/>
              </a:lnSpc>
              <a:spcBef>
                <a:spcPts val="0"/>
              </a:spcBef>
              <a:buFontTx/>
              <a:buChar char="-"/>
            </a:pPr>
            <a:r>
              <a:rPr sz="2800">
                <a:solidFill>
                  <a:schemeClr val="tx1"/>
                </a:solidFill>
              </a:rPr>
              <a:t>Neuropatia Periférica </a:t>
            </a:r>
          </a:p>
          <a:p>
            <a:pPr>
              <a:lnSpc>
                <a:spcPct val="150000"/>
              </a:lnSpc>
              <a:spcBef>
                <a:spcPts val="0"/>
              </a:spcBef>
              <a:buFontTx/>
              <a:buChar char="-"/>
            </a:pPr>
            <a:r>
              <a:rPr sz="2800">
                <a:solidFill>
                  <a:schemeClr val="tx1"/>
                </a:solidFill>
              </a:rPr>
              <a:t>Neuropatia Autonômica </a:t>
            </a:r>
          </a:p>
          <a:p>
            <a:pPr>
              <a:lnSpc>
                <a:spcPct val="150000"/>
              </a:lnSpc>
              <a:spcBef>
                <a:spcPts val="0"/>
              </a:spcBef>
              <a:buFontTx/>
              <a:buChar char="-"/>
            </a:pPr>
            <a:r>
              <a:rPr sz="2800">
                <a:solidFill>
                  <a:schemeClr val="tx1"/>
                </a:solidFill>
              </a:rPr>
              <a:t>Hipertensão não controlada </a:t>
            </a:r>
          </a:p>
          <a:p>
            <a:pPr>
              <a:lnSpc>
                <a:spcPct val="150000"/>
              </a:lnSpc>
              <a:spcBef>
                <a:spcPts val="0"/>
              </a:spcBef>
              <a:buFontTx/>
              <a:buChar char="-"/>
            </a:pPr>
            <a:r>
              <a:rPr sz="2800">
                <a:solidFill>
                  <a:schemeClr val="tx1"/>
                </a:solidFill>
              </a:rPr>
              <a:t>Cardiopatia isquêmica silenciosa</a:t>
            </a:r>
          </a:p>
          <a:p>
            <a:endParaRPr lang="pt-BR" dirty="0"/>
          </a:p>
        </p:txBody>
      </p:sp>
      <p:sp>
        <p:nvSpPr>
          <p:cNvPr id="4" name="Elipse 3"/>
          <p:cNvSpPr/>
          <p:nvPr/>
        </p:nvSpPr>
        <p:spPr>
          <a:xfrm>
            <a:off x="6179127" y="1482436"/>
            <a:ext cx="5652656" cy="3338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6844145" y="2299855"/>
            <a:ext cx="4558145" cy="1754326"/>
          </a:xfrm>
          <a:prstGeom prst="rect">
            <a:avLst/>
          </a:prstGeom>
          <a:noFill/>
        </p:spPr>
        <p:txBody>
          <a:bodyPr wrap="square" rtlCol="0">
            <a:spAutoFit/>
          </a:bodyPr>
          <a:lstStyle/>
          <a:p>
            <a:pPr algn="ctr">
              <a:lnSpc>
                <a:spcPct val="150000"/>
              </a:lnSpc>
            </a:pPr>
            <a:r>
              <a:rPr lang="pt-BR" sz="2400" b="1" dirty="0">
                <a:solidFill>
                  <a:schemeClr val="bg1"/>
                </a:solidFill>
              </a:rPr>
              <a:t>DEVE-SE ADAPTAR OU ATÉ MESMO CONTRAINDICAR ALGUNS </a:t>
            </a:r>
          </a:p>
          <a:p>
            <a:pPr algn="ctr">
              <a:lnSpc>
                <a:spcPct val="150000"/>
              </a:lnSpc>
            </a:pPr>
            <a:r>
              <a:rPr lang="pt-BR" sz="2400" b="1" dirty="0">
                <a:solidFill>
                  <a:schemeClr val="bg1"/>
                </a:solidFill>
              </a:rPr>
              <a:t>EXERCÍCIOS FÍSICOS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D7DF1B99-246C-46EB-9CC0-7D8250835790}"/>
              </a:ext>
            </a:extLst>
          </p:cNvPr>
          <p:cNvSpPr>
            <a:spLocks noGrp="1"/>
          </p:cNvSpPr>
          <p:nvPr>
            <p:ph type="body" sz="quarter" idx="10"/>
          </p:nvPr>
        </p:nvSpPr>
        <p:spPr/>
        <p:txBody>
          <a:bodyPr/>
          <a:lstStyle/>
          <a:p>
            <a:r>
              <a:rPr lang="pt-BR" sz="2800" dirty="0">
                <a:latin typeface="Arial" panose="020B0604020202020204" pitchFamily="34" charset="0"/>
                <a:cs typeface="Arial" panose="020B0604020202020204" pitchFamily="34" charset="0"/>
              </a:rPr>
              <a:t>PRINCIPAIS RECOMEDAÇÕES</a:t>
            </a:r>
          </a:p>
        </p:txBody>
      </p:sp>
      <p:sp>
        <p:nvSpPr>
          <p:cNvPr id="3" name="Espaço Reservado para Texto 2">
            <a:extLst>
              <a:ext uri="{FF2B5EF4-FFF2-40B4-BE49-F238E27FC236}">
                <a16:creationId xmlns:a16="http://schemas.microsoft.com/office/drawing/2014/main" id="{90A6FFAC-04AE-4D55-903B-9DF61BDE00C0}"/>
              </a:ext>
            </a:extLst>
          </p:cNvPr>
          <p:cNvSpPr>
            <a:spLocks noGrp="1"/>
          </p:cNvSpPr>
          <p:nvPr>
            <p:ph type="body" sz="quarter" idx="11"/>
          </p:nvPr>
        </p:nvSpPr>
        <p:spPr>
          <a:xfrm>
            <a:off x="906463" y="1535113"/>
            <a:ext cx="10307877" cy="3726000"/>
          </a:xfrm>
        </p:spPr>
        <p:txBody>
          <a:bodyPr/>
          <a:lstStyle/>
          <a:p>
            <a:pPr marL="0" indent="0">
              <a:buNone/>
            </a:pPr>
            <a:endParaRPr lang="pt-BR" dirty="0"/>
          </a:p>
        </p:txBody>
      </p:sp>
      <p:graphicFrame>
        <p:nvGraphicFramePr>
          <p:cNvPr id="5" name="Tabela 4">
            <a:extLst>
              <a:ext uri="{FF2B5EF4-FFF2-40B4-BE49-F238E27FC236}">
                <a16:creationId xmlns:a16="http://schemas.microsoft.com/office/drawing/2014/main" id="{24384DC2-E5FE-4281-B8AC-CC95D190C704}"/>
              </a:ext>
            </a:extLst>
          </p:cNvPr>
          <p:cNvGraphicFramePr>
            <a:graphicFrameLocks noGrp="1"/>
          </p:cNvGraphicFramePr>
          <p:nvPr>
            <p:extLst>
              <p:ext uri="{D42A27DB-BD31-4B8C-83A1-F6EECF244321}">
                <p14:modId xmlns:p14="http://schemas.microsoft.com/office/powerpoint/2010/main" val="951058385"/>
              </p:ext>
            </p:extLst>
          </p:nvPr>
        </p:nvGraphicFramePr>
        <p:xfrm>
          <a:off x="922338" y="1929503"/>
          <a:ext cx="10292001" cy="2579370"/>
        </p:xfrm>
        <a:graphic>
          <a:graphicData uri="http://schemas.openxmlformats.org/drawingml/2006/table">
            <a:tbl>
              <a:tblPr>
                <a:tableStyleId>{5C22544A-7EE6-4342-B048-85BDC9FD1C3A}</a:tableStyleId>
              </a:tblPr>
              <a:tblGrid>
                <a:gridCol w="400566">
                  <a:extLst>
                    <a:ext uri="{9D8B030D-6E8A-4147-A177-3AD203B41FA5}">
                      <a16:colId xmlns:a16="http://schemas.microsoft.com/office/drawing/2014/main" val="3204725776"/>
                    </a:ext>
                  </a:extLst>
                </a:gridCol>
                <a:gridCol w="7578261">
                  <a:extLst>
                    <a:ext uri="{9D8B030D-6E8A-4147-A177-3AD203B41FA5}">
                      <a16:colId xmlns:a16="http://schemas.microsoft.com/office/drawing/2014/main" val="3585990856"/>
                    </a:ext>
                  </a:extLst>
                </a:gridCol>
                <a:gridCol w="1158392">
                  <a:extLst>
                    <a:ext uri="{9D8B030D-6E8A-4147-A177-3AD203B41FA5}">
                      <a16:colId xmlns:a16="http://schemas.microsoft.com/office/drawing/2014/main" val="4133693965"/>
                    </a:ext>
                  </a:extLst>
                </a:gridCol>
                <a:gridCol w="1154782">
                  <a:extLst>
                    <a:ext uri="{9D8B030D-6E8A-4147-A177-3AD203B41FA5}">
                      <a16:colId xmlns:a16="http://schemas.microsoft.com/office/drawing/2014/main" val="164164771"/>
                    </a:ext>
                  </a:extLst>
                </a:gridCol>
              </a:tblGrid>
              <a:tr h="282924">
                <a:tc gridSpan="2">
                  <a:txBody>
                    <a:bodyPr/>
                    <a:lstStyle/>
                    <a:p>
                      <a:pPr algn="ctr" fontAlgn="b"/>
                      <a:r>
                        <a:rPr lang="pt-BR" sz="2400" b="1" u="none" strike="noStrike" dirty="0">
                          <a:solidFill>
                            <a:srgbClr val="002060"/>
                          </a:solidFill>
                          <a:effectLst/>
                        </a:rPr>
                        <a:t>RECOMENDAÇÕES</a:t>
                      </a:r>
                      <a:endParaRPr lang="pt-BR" sz="2400" b="1" i="0" u="none" strike="noStrike" dirty="0">
                        <a:solidFill>
                          <a:srgbClr val="002060"/>
                        </a:solidFill>
                        <a:effectLst/>
                        <a:latin typeface="Arial" panose="020B0604020202020204" pitchFamily="34" charset="0"/>
                      </a:endParaRPr>
                    </a:p>
                  </a:txBody>
                  <a:tcPr marL="9525" marR="9525" marT="9525" marB="0" anchor="b"/>
                </a:tc>
                <a:tc hMerge="1">
                  <a:txBody>
                    <a:bodyPr/>
                    <a:lstStyle/>
                    <a:p>
                      <a:endParaRPr lang="pt-BR"/>
                    </a:p>
                  </a:txBody>
                  <a:tcPr/>
                </a:tc>
                <a:tc>
                  <a:txBody>
                    <a:bodyPr/>
                    <a:lstStyle/>
                    <a:p>
                      <a:pPr algn="ctr" fontAlgn="b"/>
                      <a:r>
                        <a:rPr lang="pt-BR" sz="2400" b="1" u="none" strike="noStrike" dirty="0">
                          <a:solidFill>
                            <a:srgbClr val="002060"/>
                          </a:solidFill>
                          <a:effectLst/>
                        </a:rPr>
                        <a:t>CLASSE</a:t>
                      </a:r>
                      <a:endParaRPr lang="pt-BR" sz="2400" b="1" i="0" u="none" strike="noStrike" dirty="0">
                        <a:solidFill>
                          <a:srgbClr val="002060"/>
                        </a:solidFill>
                        <a:effectLst/>
                        <a:latin typeface="Arial" panose="020B0604020202020204" pitchFamily="34" charset="0"/>
                      </a:endParaRPr>
                    </a:p>
                  </a:txBody>
                  <a:tcPr marL="9525" marR="9525" marT="9525" marB="0" anchor="b"/>
                </a:tc>
                <a:tc>
                  <a:txBody>
                    <a:bodyPr/>
                    <a:lstStyle/>
                    <a:p>
                      <a:pPr algn="ctr" fontAlgn="b"/>
                      <a:r>
                        <a:rPr lang="pt-BR" sz="2400" b="1" u="none" strike="noStrike" dirty="0">
                          <a:solidFill>
                            <a:srgbClr val="002060"/>
                          </a:solidFill>
                          <a:effectLst/>
                        </a:rPr>
                        <a:t>NÍVEL</a:t>
                      </a:r>
                      <a:endParaRPr lang="pt-BR" sz="2400" b="1" i="0" u="none" strike="noStrike" dirty="0">
                        <a:solidFill>
                          <a:srgbClr val="00206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4466957"/>
                  </a:ext>
                </a:extLst>
              </a:tr>
              <a:tr h="1216573">
                <a:tc>
                  <a:txBody>
                    <a:bodyPr/>
                    <a:lstStyle/>
                    <a:p>
                      <a:pPr algn="ctr" fontAlgn="ctr"/>
                      <a:endParaRPr lang="pt-BR" sz="2400" b="0" i="0" u="none" strike="noStrike" dirty="0">
                        <a:solidFill>
                          <a:srgbClr val="002060"/>
                        </a:solidFill>
                        <a:effectLst/>
                        <a:latin typeface="Arial" panose="020B0604020202020204" pitchFamily="34" charset="0"/>
                      </a:endParaRPr>
                    </a:p>
                  </a:txBody>
                  <a:tcPr marL="9525" marR="9525" marT="9525" marB="0" anchor="ctr"/>
                </a:tc>
                <a:tc>
                  <a:txBody>
                    <a:bodyPr/>
                    <a:lstStyle/>
                    <a:p>
                      <a:pPr algn="ctr" fontAlgn="b"/>
                      <a:r>
                        <a:rPr lang="pt-BR" sz="2400" b="1" i="0" u="none" strike="noStrike" kern="1200" dirty="0">
                          <a:solidFill>
                            <a:schemeClr val="accent1">
                              <a:lumMod val="75000"/>
                            </a:schemeClr>
                          </a:solidFill>
                          <a:effectLst/>
                          <a:latin typeface="+mn-lt"/>
                          <a:ea typeface="+mn-ea"/>
                          <a:cs typeface="+mn-cs"/>
                        </a:rPr>
                        <a:t> </a:t>
                      </a:r>
                    </a:p>
                    <a:p>
                      <a:pPr algn="ctr" fontAlgn="b"/>
                      <a:r>
                        <a:rPr lang="pt-BR" sz="2400" b="1" i="0" u="none" strike="noStrike" kern="1200" dirty="0">
                          <a:solidFill>
                            <a:srgbClr val="0070C0"/>
                          </a:solidFill>
                          <a:effectLst/>
                          <a:latin typeface="+mn-lt"/>
                          <a:ea typeface="+mn-ea"/>
                          <a:cs typeface="+mn-cs"/>
                        </a:rPr>
                        <a:t>É RECOMENDADO que pessoas com DM1 com alto ou muito alto risco, que desejam iniciar exercício físico, sejam rastreadas inicialmente ao menos com eletrocardiograma de repouso. Exames adicionais podem ser solicitados, dependendo da análise individual de cada caso</a:t>
                      </a:r>
                      <a:endParaRPr lang="pt-BR" sz="2400" b="1" dirty="0">
                        <a:solidFill>
                          <a:srgbClr val="0070C0"/>
                        </a:solidFill>
                        <a:effectLst/>
                      </a:endParaRPr>
                    </a:p>
                  </a:txBody>
                  <a:tcPr marL="9525" marR="9525" marT="9525" marB="0" anchor="b"/>
                </a:tc>
                <a:tc>
                  <a:txBody>
                    <a:bodyPr/>
                    <a:lstStyle/>
                    <a:p>
                      <a:pPr algn="ctr" fontAlgn="ctr"/>
                      <a:r>
                        <a:rPr lang="pt-BR" sz="2400" b="1" u="none" strike="noStrike" dirty="0">
                          <a:solidFill>
                            <a:schemeClr val="bg1"/>
                          </a:solidFill>
                          <a:effectLst/>
                        </a:rPr>
                        <a:t>l</a:t>
                      </a:r>
                      <a:endParaRPr lang="pt-BR" sz="2400" b="1" i="0" u="none" strike="noStrike" dirty="0">
                        <a:solidFill>
                          <a:schemeClr val="bg1"/>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pt-BR" sz="2400" b="1" i="0" u="none" strike="noStrike" dirty="0">
                          <a:solidFill>
                            <a:schemeClr val="bg1"/>
                          </a:solidFill>
                          <a:effectLst/>
                          <a:latin typeface="Arial" panose="020B0604020202020204" pitchFamily="34" charset="0"/>
                        </a:rPr>
                        <a:t>B</a:t>
                      </a:r>
                    </a:p>
                  </a:txBody>
                  <a:tcPr marL="9525" marR="9525" marT="9525" marB="0" anchor="ctr">
                    <a:solidFill>
                      <a:schemeClr val="accent1">
                        <a:lumMod val="75000"/>
                      </a:schemeClr>
                    </a:solidFill>
                  </a:tcPr>
                </a:tc>
                <a:extLst>
                  <a:ext uri="{0D108BD9-81ED-4DB2-BD59-A6C34878D82A}">
                    <a16:rowId xmlns:a16="http://schemas.microsoft.com/office/drawing/2014/main" val="1527082840"/>
                  </a:ext>
                </a:extLst>
              </a:tr>
            </a:tbl>
          </a:graphicData>
        </a:graphic>
      </p:graphicFrame>
      <p:sp>
        <p:nvSpPr>
          <p:cNvPr id="6" name="CaixaDeTexto 5">
            <a:extLst>
              <a:ext uri="{FF2B5EF4-FFF2-40B4-BE49-F238E27FC236}">
                <a16:creationId xmlns:a16="http://schemas.microsoft.com/office/drawing/2014/main" id="{D7BAD48D-F4D5-4021-B38D-98534FED492C}"/>
              </a:ext>
            </a:extLst>
          </p:cNvPr>
          <p:cNvSpPr txBox="1"/>
          <p:nvPr/>
        </p:nvSpPr>
        <p:spPr>
          <a:xfrm>
            <a:off x="977660" y="4667736"/>
            <a:ext cx="10396921" cy="2400657"/>
          </a:xfrm>
          <a:prstGeom prst="rect">
            <a:avLst/>
          </a:prstGeom>
          <a:noFill/>
        </p:spPr>
        <p:txBody>
          <a:bodyPr wrap="square">
            <a:spAutoFit/>
          </a:bodyPr>
          <a:lstStyle/>
          <a:p>
            <a:pPr algn="just">
              <a:lnSpc>
                <a:spcPct val="150000"/>
              </a:lnSpc>
            </a:pPr>
            <a:r>
              <a:rPr lang="pt-BR" sz="2400" dirty="0">
                <a:solidFill>
                  <a:srgbClr val="212121"/>
                </a:solidFill>
              </a:rPr>
              <a:t>O</a:t>
            </a:r>
            <a:r>
              <a:rPr lang="pt-BR" sz="2400" b="0" i="0" u="none" strike="noStrike" dirty="0">
                <a:solidFill>
                  <a:srgbClr val="212121"/>
                </a:solidFill>
                <a:effectLst/>
              </a:rPr>
              <a:t> estudo </a:t>
            </a:r>
            <a:r>
              <a:rPr lang="pt-BR" sz="2400" b="0" i="0" u="none" strike="noStrike" dirty="0" err="1">
                <a:solidFill>
                  <a:srgbClr val="212121"/>
                </a:solidFill>
                <a:effectLst/>
              </a:rPr>
              <a:t>Soliman</a:t>
            </a:r>
            <a:r>
              <a:rPr lang="pt-BR" sz="2400" b="0" i="0" u="none" strike="noStrike" dirty="0">
                <a:solidFill>
                  <a:srgbClr val="212121"/>
                </a:solidFill>
                <a:effectLst/>
              </a:rPr>
              <a:t> et al (2017), envolveu 1.306 DM1 (idade média de 35,5 ± 6,9 anos), concluiu que a presença de alterações importantes no ECG está associada a um risco aumentado de DCV no DM1. </a:t>
            </a:r>
            <a:endParaRPr lang="pt-BR" sz="2400" dirty="0">
              <a:solidFill>
                <a:srgbClr val="212121"/>
              </a:solidFill>
            </a:endParaRPr>
          </a:p>
          <a:p>
            <a:pPr algn="r"/>
            <a:r>
              <a:rPr lang="pt-BR" sz="1800" b="0" i="1" u="none" strike="noStrike" dirty="0">
                <a:solidFill>
                  <a:srgbClr val="000000"/>
                </a:solidFill>
                <a:effectLst/>
              </a:rPr>
              <a:t>Diabetes </a:t>
            </a:r>
            <a:r>
              <a:rPr lang="pt-BR" sz="1800" b="0" i="1" u="none" strike="noStrike" dirty="0" err="1">
                <a:solidFill>
                  <a:srgbClr val="000000"/>
                </a:solidFill>
                <a:effectLst/>
              </a:rPr>
              <a:t>Care</a:t>
            </a:r>
            <a:r>
              <a:rPr lang="pt-BR" sz="1800" b="0" i="1" u="none" strike="noStrike" dirty="0">
                <a:solidFill>
                  <a:srgbClr val="000000"/>
                </a:solidFill>
                <a:effectLst/>
              </a:rPr>
              <a:t>. </a:t>
            </a:r>
            <a:r>
              <a:rPr lang="pt-BR" sz="1800" b="0" i="0" u="none" strike="noStrike" dirty="0">
                <a:solidFill>
                  <a:srgbClr val="000000"/>
                </a:solidFill>
                <a:effectLst/>
              </a:rPr>
              <a:t>2017, vol. 40, p. 793–799.</a:t>
            </a:r>
          </a:p>
          <a:p>
            <a:pPr algn="just"/>
            <a:endParaRPr lang="pt-BR" sz="2400" b="1" dirty="0">
              <a:solidFill>
                <a:srgbClr val="212121"/>
              </a:solidFill>
            </a:endParaRPr>
          </a:p>
        </p:txBody>
      </p:sp>
    </p:spTree>
    <p:extLst>
      <p:ext uri="{BB962C8B-B14F-4D97-AF65-F5344CB8AC3E}">
        <p14:creationId xmlns:p14="http://schemas.microsoft.com/office/powerpoint/2010/main" val="1738458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D7DF1B99-246C-46EB-9CC0-7D8250835790}"/>
              </a:ext>
            </a:extLst>
          </p:cNvPr>
          <p:cNvSpPr>
            <a:spLocks noGrp="1"/>
          </p:cNvSpPr>
          <p:nvPr>
            <p:ph type="body" sz="quarter" idx="10"/>
          </p:nvPr>
        </p:nvSpPr>
        <p:spPr/>
        <p:txBody>
          <a:bodyPr/>
          <a:lstStyle/>
          <a:p>
            <a:r>
              <a:rPr lang="pt-BR" sz="2800" dirty="0">
                <a:latin typeface="Arial" panose="020B0604020202020204" pitchFamily="34" charset="0"/>
                <a:cs typeface="Arial" panose="020B0604020202020204" pitchFamily="34" charset="0"/>
              </a:rPr>
              <a:t>PRINCIPAIS RECOMEDAÇÕES</a:t>
            </a:r>
          </a:p>
        </p:txBody>
      </p:sp>
      <p:sp>
        <p:nvSpPr>
          <p:cNvPr id="3" name="Espaço Reservado para Texto 2">
            <a:extLst>
              <a:ext uri="{FF2B5EF4-FFF2-40B4-BE49-F238E27FC236}">
                <a16:creationId xmlns:a16="http://schemas.microsoft.com/office/drawing/2014/main" id="{90A6FFAC-04AE-4D55-903B-9DF61BDE00C0}"/>
              </a:ext>
            </a:extLst>
          </p:cNvPr>
          <p:cNvSpPr>
            <a:spLocks noGrp="1"/>
          </p:cNvSpPr>
          <p:nvPr>
            <p:ph type="body" sz="quarter" idx="11"/>
          </p:nvPr>
        </p:nvSpPr>
        <p:spPr>
          <a:xfrm>
            <a:off x="906463" y="1535113"/>
            <a:ext cx="10307877" cy="3726000"/>
          </a:xfrm>
        </p:spPr>
        <p:txBody>
          <a:bodyPr/>
          <a:lstStyle/>
          <a:p>
            <a:pPr marL="0" indent="0">
              <a:buNone/>
            </a:pPr>
            <a:endParaRPr lang="pt-BR" dirty="0"/>
          </a:p>
        </p:txBody>
      </p:sp>
      <p:graphicFrame>
        <p:nvGraphicFramePr>
          <p:cNvPr id="5" name="Tabela 4">
            <a:extLst>
              <a:ext uri="{FF2B5EF4-FFF2-40B4-BE49-F238E27FC236}">
                <a16:creationId xmlns:a16="http://schemas.microsoft.com/office/drawing/2014/main" id="{24384DC2-E5FE-4281-B8AC-CC95D190C704}"/>
              </a:ext>
            </a:extLst>
          </p:cNvPr>
          <p:cNvGraphicFramePr>
            <a:graphicFrameLocks noGrp="1"/>
          </p:cNvGraphicFramePr>
          <p:nvPr>
            <p:extLst>
              <p:ext uri="{D42A27DB-BD31-4B8C-83A1-F6EECF244321}">
                <p14:modId xmlns:p14="http://schemas.microsoft.com/office/powerpoint/2010/main" val="4134074951"/>
              </p:ext>
            </p:extLst>
          </p:nvPr>
        </p:nvGraphicFramePr>
        <p:xfrm>
          <a:off x="922338" y="1929503"/>
          <a:ext cx="10292001" cy="2579370"/>
        </p:xfrm>
        <a:graphic>
          <a:graphicData uri="http://schemas.openxmlformats.org/drawingml/2006/table">
            <a:tbl>
              <a:tblPr>
                <a:tableStyleId>{5C22544A-7EE6-4342-B048-85BDC9FD1C3A}</a:tableStyleId>
              </a:tblPr>
              <a:tblGrid>
                <a:gridCol w="400566">
                  <a:extLst>
                    <a:ext uri="{9D8B030D-6E8A-4147-A177-3AD203B41FA5}">
                      <a16:colId xmlns:a16="http://schemas.microsoft.com/office/drawing/2014/main" val="3204725776"/>
                    </a:ext>
                  </a:extLst>
                </a:gridCol>
                <a:gridCol w="7578261">
                  <a:extLst>
                    <a:ext uri="{9D8B030D-6E8A-4147-A177-3AD203B41FA5}">
                      <a16:colId xmlns:a16="http://schemas.microsoft.com/office/drawing/2014/main" val="3585990856"/>
                    </a:ext>
                  </a:extLst>
                </a:gridCol>
                <a:gridCol w="1158392">
                  <a:extLst>
                    <a:ext uri="{9D8B030D-6E8A-4147-A177-3AD203B41FA5}">
                      <a16:colId xmlns:a16="http://schemas.microsoft.com/office/drawing/2014/main" val="4133693965"/>
                    </a:ext>
                  </a:extLst>
                </a:gridCol>
                <a:gridCol w="1154782">
                  <a:extLst>
                    <a:ext uri="{9D8B030D-6E8A-4147-A177-3AD203B41FA5}">
                      <a16:colId xmlns:a16="http://schemas.microsoft.com/office/drawing/2014/main" val="164164771"/>
                    </a:ext>
                  </a:extLst>
                </a:gridCol>
              </a:tblGrid>
              <a:tr h="282924">
                <a:tc gridSpan="2">
                  <a:txBody>
                    <a:bodyPr/>
                    <a:lstStyle/>
                    <a:p>
                      <a:pPr algn="ctr" fontAlgn="b"/>
                      <a:r>
                        <a:rPr lang="pt-BR" sz="2400" b="1" u="none" strike="noStrike" dirty="0">
                          <a:solidFill>
                            <a:srgbClr val="002060"/>
                          </a:solidFill>
                          <a:effectLst/>
                        </a:rPr>
                        <a:t>RECOMENDAÇÕES</a:t>
                      </a:r>
                      <a:endParaRPr lang="pt-BR" sz="2400" b="1" i="0" u="none" strike="noStrike" dirty="0">
                        <a:solidFill>
                          <a:srgbClr val="002060"/>
                        </a:solidFill>
                        <a:effectLst/>
                        <a:latin typeface="Arial" panose="020B0604020202020204" pitchFamily="34" charset="0"/>
                      </a:endParaRPr>
                    </a:p>
                  </a:txBody>
                  <a:tcPr marL="9525" marR="9525" marT="9525" marB="0" anchor="b"/>
                </a:tc>
                <a:tc hMerge="1">
                  <a:txBody>
                    <a:bodyPr/>
                    <a:lstStyle/>
                    <a:p>
                      <a:endParaRPr lang="pt-BR"/>
                    </a:p>
                  </a:txBody>
                  <a:tcPr/>
                </a:tc>
                <a:tc>
                  <a:txBody>
                    <a:bodyPr/>
                    <a:lstStyle/>
                    <a:p>
                      <a:pPr algn="ctr" fontAlgn="b"/>
                      <a:r>
                        <a:rPr lang="pt-BR" sz="2400" b="1" u="none" strike="noStrike" dirty="0">
                          <a:solidFill>
                            <a:srgbClr val="002060"/>
                          </a:solidFill>
                          <a:effectLst/>
                        </a:rPr>
                        <a:t>CLASSE</a:t>
                      </a:r>
                      <a:endParaRPr lang="pt-BR" sz="2400" b="1" i="0" u="none" strike="noStrike" dirty="0">
                        <a:solidFill>
                          <a:srgbClr val="002060"/>
                        </a:solidFill>
                        <a:effectLst/>
                        <a:latin typeface="Arial" panose="020B0604020202020204" pitchFamily="34" charset="0"/>
                      </a:endParaRPr>
                    </a:p>
                  </a:txBody>
                  <a:tcPr marL="9525" marR="9525" marT="9525" marB="0" anchor="b"/>
                </a:tc>
                <a:tc>
                  <a:txBody>
                    <a:bodyPr/>
                    <a:lstStyle/>
                    <a:p>
                      <a:pPr algn="ctr" fontAlgn="b"/>
                      <a:r>
                        <a:rPr lang="pt-BR" sz="2400" b="1" u="none" strike="noStrike" dirty="0">
                          <a:solidFill>
                            <a:srgbClr val="002060"/>
                          </a:solidFill>
                          <a:effectLst/>
                        </a:rPr>
                        <a:t>NÍVEL</a:t>
                      </a:r>
                      <a:endParaRPr lang="pt-BR" sz="2400" b="1" i="0" u="none" strike="noStrike" dirty="0">
                        <a:solidFill>
                          <a:srgbClr val="00206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4466957"/>
                  </a:ext>
                </a:extLst>
              </a:tr>
              <a:tr h="1216573">
                <a:tc>
                  <a:txBody>
                    <a:bodyPr/>
                    <a:lstStyle/>
                    <a:p>
                      <a:pPr algn="ctr" fontAlgn="ctr"/>
                      <a:endParaRPr lang="pt-BR" sz="2400" b="0" i="0" u="none" strike="noStrike" dirty="0">
                        <a:solidFill>
                          <a:srgbClr val="002060"/>
                        </a:solidFill>
                        <a:effectLst/>
                        <a:latin typeface="Arial" panose="020B0604020202020204" pitchFamily="34" charset="0"/>
                      </a:endParaRPr>
                    </a:p>
                  </a:txBody>
                  <a:tcPr marL="9525" marR="9525" marT="9525" marB="0" anchor="ctr"/>
                </a:tc>
                <a:tc>
                  <a:txBody>
                    <a:bodyPr/>
                    <a:lstStyle/>
                    <a:p>
                      <a:pPr algn="ctr" fontAlgn="b"/>
                      <a:r>
                        <a:rPr lang="pt-BR" sz="2400" b="1" i="0" u="none" strike="noStrike" kern="1200" dirty="0">
                          <a:solidFill>
                            <a:schemeClr val="accent1">
                              <a:lumMod val="75000"/>
                            </a:schemeClr>
                          </a:solidFill>
                          <a:effectLst/>
                          <a:latin typeface="+mn-lt"/>
                          <a:ea typeface="+mn-ea"/>
                          <a:cs typeface="+mn-cs"/>
                        </a:rPr>
                        <a:t> </a:t>
                      </a:r>
                    </a:p>
                    <a:p>
                      <a:pPr algn="ctr" rtl="0"/>
                      <a:r>
                        <a:rPr lang="pt-BR" sz="2400" b="1" i="0" u="none" strike="noStrike" kern="1200" dirty="0">
                          <a:solidFill>
                            <a:schemeClr val="accent1">
                              <a:lumMod val="75000"/>
                            </a:schemeClr>
                          </a:solidFill>
                          <a:effectLst/>
                          <a:latin typeface="+mn-lt"/>
                          <a:ea typeface="+mn-ea"/>
                          <a:cs typeface="+mn-cs"/>
                        </a:rPr>
                        <a:t>É RECOMENDADO que pessoas com DM1 realizem, no mínimo, 150 minutos semanais de exercício aeróbico de moderada ou vigorosa intensidade, não permanecendo mais do que dois dias consecutivos sem exercício físico, para melhor aptidão física e controle do IMC</a:t>
                      </a:r>
                      <a:endParaRPr lang="pt-BR" sz="2400" b="1" dirty="0">
                        <a:solidFill>
                          <a:schemeClr val="accent1">
                            <a:lumMod val="75000"/>
                          </a:schemeClr>
                        </a:solidFill>
                        <a:effectLst/>
                      </a:endParaRPr>
                    </a:p>
                  </a:txBody>
                  <a:tcPr marL="9525" marR="9525" marT="9525" marB="0" anchor="b"/>
                </a:tc>
                <a:tc>
                  <a:txBody>
                    <a:bodyPr/>
                    <a:lstStyle/>
                    <a:p>
                      <a:pPr algn="ctr" fontAlgn="ctr"/>
                      <a:r>
                        <a:rPr lang="pt-BR" sz="2400" b="1" u="none" strike="noStrike" dirty="0">
                          <a:solidFill>
                            <a:schemeClr val="bg1"/>
                          </a:solidFill>
                          <a:effectLst/>
                        </a:rPr>
                        <a:t>l</a:t>
                      </a:r>
                      <a:endParaRPr lang="pt-BR" sz="2400" b="1" i="0" u="none" strike="noStrike" dirty="0">
                        <a:solidFill>
                          <a:schemeClr val="bg1"/>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pt-BR" sz="2400" b="1" i="0" u="none" strike="noStrike" dirty="0">
                          <a:solidFill>
                            <a:schemeClr val="bg1"/>
                          </a:solidFill>
                          <a:effectLst/>
                          <a:latin typeface="Arial" panose="020B0604020202020204" pitchFamily="34" charset="0"/>
                        </a:rPr>
                        <a:t>B</a:t>
                      </a:r>
                    </a:p>
                  </a:txBody>
                  <a:tcPr marL="9525" marR="9525" marT="9525" marB="0" anchor="ctr">
                    <a:solidFill>
                      <a:schemeClr val="accent1">
                        <a:lumMod val="75000"/>
                      </a:schemeClr>
                    </a:solidFill>
                  </a:tcPr>
                </a:tc>
                <a:extLst>
                  <a:ext uri="{0D108BD9-81ED-4DB2-BD59-A6C34878D82A}">
                    <a16:rowId xmlns:a16="http://schemas.microsoft.com/office/drawing/2014/main" val="1527082840"/>
                  </a:ext>
                </a:extLst>
              </a:tr>
            </a:tbl>
          </a:graphicData>
        </a:graphic>
      </p:graphicFrame>
      <p:sp>
        <p:nvSpPr>
          <p:cNvPr id="6" name="CaixaDeTexto 5">
            <a:extLst>
              <a:ext uri="{FF2B5EF4-FFF2-40B4-BE49-F238E27FC236}">
                <a16:creationId xmlns:a16="http://schemas.microsoft.com/office/drawing/2014/main" id="{D7BAD48D-F4D5-4021-B38D-98534FED492C}"/>
              </a:ext>
            </a:extLst>
          </p:cNvPr>
          <p:cNvSpPr txBox="1"/>
          <p:nvPr/>
        </p:nvSpPr>
        <p:spPr>
          <a:xfrm>
            <a:off x="977660" y="4667736"/>
            <a:ext cx="10396921" cy="1107996"/>
          </a:xfrm>
          <a:prstGeom prst="rect">
            <a:avLst/>
          </a:prstGeom>
          <a:noFill/>
        </p:spPr>
        <p:txBody>
          <a:bodyPr wrap="square">
            <a:spAutoFit/>
          </a:bodyPr>
          <a:lstStyle/>
          <a:p>
            <a:r>
              <a:rPr lang="pt-BR" sz="2400" b="1" i="0" u="none" strike="noStrike" dirty="0">
                <a:solidFill>
                  <a:srgbClr val="212121"/>
                </a:solidFill>
                <a:effectLst/>
                <a:latin typeface="Lora" pitchFamily="2" charset="0"/>
              </a:rPr>
              <a:t>+ 60% DM1 não participam, principalmente por medo da hipoglicemia</a:t>
            </a:r>
          </a:p>
          <a:p>
            <a:endParaRPr lang="pt-BR" sz="2400" b="1" dirty="0">
              <a:solidFill>
                <a:srgbClr val="212121"/>
              </a:solidFill>
              <a:latin typeface="Lora" pitchFamily="2" charset="0"/>
            </a:endParaRPr>
          </a:p>
          <a:p>
            <a:pPr algn="r"/>
            <a:r>
              <a:rPr lang="pt-BR" sz="1800" b="0" i="1" u="none" strike="noStrike" dirty="0" err="1">
                <a:solidFill>
                  <a:srgbClr val="000000"/>
                </a:solidFill>
                <a:effectLst/>
              </a:rPr>
              <a:t>Appl</a:t>
            </a:r>
            <a:r>
              <a:rPr lang="pt-BR" sz="1800" b="0" i="1" u="none" strike="noStrike" dirty="0">
                <a:solidFill>
                  <a:srgbClr val="000000"/>
                </a:solidFill>
                <a:effectLst/>
              </a:rPr>
              <a:t> </a:t>
            </a:r>
            <a:r>
              <a:rPr lang="pt-BR" sz="1800" b="0" i="1" u="none" strike="noStrike" dirty="0" err="1">
                <a:solidFill>
                  <a:srgbClr val="000000"/>
                </a:solidFill>
                <a:effectLst/>
              </a:rPr>
              <a:t>Physiol</a:t>
            </a:r>
            <a:r>
              <a:rPr lang="pt-BR" sz="1800" b="0" i="1" u="none" strike="noStrike" dirty="0">
                <a:solidFill>
                  <a:srgbClr val="000000"/>
                </a:solidFill>
                <a:effectLst/>
              </a:rPr>
              <a:t> </a:t>
            </a:r>
            <a:r>
              <a:rPr lang="pt-BR" sz="1800" b="0" i="1" u="none" strike="noStrike" dirty="0" err="1">
                <a:solidFill>
                  <a:srgbClr val="000000"/>
                </a:solidFill>
                <a:effectLst/>
              </a:rPr>
              <a:t>Nutr</a:t>
            </a:r>
            <a:r>
              <a:rPr lang="pt-BR" sz="1800" b="0" i="1" u="none" strike="noStrike" dirty="0">
                <a:solidFill>
                  <a:srgbClr val="000000"/>
                </a:solidFill>
                <a:effectLst/>
              </a:rPr>
              <a:t> </a:t>
            </a:r>
            <a:r>
              <a:rPr lang="pt-BR" sz="1800" b="0" i="1" u="none" strike="noStrike" dirty="0" err="1">
                <a:solidFill>
                  <a:srgbClr val="000000"/>
                </a:solidFill>
                <a:effectLst/>
              </a:rPr>
              <a:t>Metab</a:t>
            </a:r>
            <a:r>
              <a:rPr lang="pt-BR" sz="1800" b="0" i="0" u="none" strike="noStrike" dirty="0">
                <a:solidFill>
                  <a:srgbClr val="0071BC"/>
                </a:solidFill>
                <a:effectLst/>
              </a:rPr>
              <a:t>. </a:t>
            </a:r>
            <a:r>
              <a:rPr lang="pt-BR" sz="1800" b="0" i="0" u="none" strike="noStrike" dirty="0">
                <a:solidFill>
                  <a:srgbClr val="5B616B"/>
                </a:solidFill>
                <a:effectLst/>
              </a:rPr>
              <a:t>2021,  vol. 46, n. 2, p.95-107.</a:t>
            </a:r>
            <a:r>
              <a:rPr lang="pt-BR" sz="1800" b="0" i="0" u="none" strike="noStrike" dirty="0">
                <a:solidFill>
                  <a:srgbClr val="212121"/>
                </a:solidFill>
                <a:effectLst/>
              </a:rPr>
              <a:t> </a:t>
            </a:r>
            <a:r>
              <a:rPr lang="pt-BR" sz="1800" b="0" i="0" u="none" strike="noStrike" dirty="0" err="1">
                <a:solidFill>
                  <a:srgbClr val="5B616B"/>
                </a:solidFill>
                <a:effectLst/>
              </a:rPr>
              <a:t>doi</a:t>
            </a:r>
            <a:r>
              <a:rPr lang="pt-BR" sz="1800" b="0" i="0" u="none" strike="noStrike" dirty="0">
                <a:solidFill>
                  <a:srgbClr val="5B616B"/>
                </a:solidFill>
                <a:effectLst/>
              </a:rPr>
              <a:t>: 10.1139/apnm-2020-0461.</a:t>
            </a:r>
            <a:r>
              <a:rPr lang="pt-BR" sz="1800" b="0" i="0" u="none" strike="noStrike" dirty="0">
                <a:solidFill>
                  <a:srgbClr val="000000"/>
                </a:solidFill>
                <a:effectLst/>
              </a:rPr>
              <a:t>2021</a:t>
            </a:r>
            <a:endParaRPr lang="pt-BR" sz="2400" b="1" dirty="0"/>
          </a:p>
        </p:txBody>
      </p:sp>
    </p:spTree>
    <p:extLst>
      <p:ext uri="{BB962C8B-B14F-4D97-AF65-F5344CB8AC3E}">
        <p14:creationId xmlns:p14="http://schemas.microsoft.com/office/powerpoint/2010/main" val="2621063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9C6F0657-3892-455D-8B5F-30531DDE96FC}"/>
              </a:ext>
            </a:extLst>
          </p:cNvPr>
          <p:cNvSpPr>
            <a:spLocks noGrp="1"/>
          </p:cNvSpPr>
          <p:nvPr>
            <p:ph type="body" sz="quarter" idx="10"/>
          </p:nvPr>
        </p:nvSpPr>
        <p:spPr/>
        <p:txBody>
          <a:bodyPr/>
          <a:lstStyle/>
          <a:p>
            <a:endParaRPr lang="pt-BR"/>
          </a:p>
        </p:txBody>
      </p:sp>
      <p:sp>
        <p:nvSpPr>
          <p:cNvPr id="3" name="Espaço Reservado para Texto 2">
            <a:extLst>
              <a:ext uri="{FF2B5EF4-FFF2-40B4-BE49-F238E27FC236}">
                <a16:creationId xmlns:a16="http://schemas.microsoft.com/office/drawing/2014/main" id="{1342143C-6795-4ED9-833B-CF6D066505B7}"/>
              </a:ext>
            </a:extLst>
          </p:cNvPr>
          <p:cNvSpPr>
            <a:spLocks noGrp="1"/>
          </p:cNvSpPr>
          <p:nvPr>
            <p:ph type="body" sz="quarter" idx="11"/>
          </p:nvPr>
        </p:nvSpPr>
        <p:spPr/>
        <p:txBody>
          <a:bodyPr/>
          <a:lstStyle/>
          <a:p>
            <a:pPr algn="just">
              <a:lnSpc>
                <a:spcPct val="150000"/>
              </a:lnSpc>
              <a:spcBef>
                <a:spcPts val="0"/>
              </a:spcBef>
            </a:pPr>
            <a:r>
              <a:rPr lang="pt-BR" sz="2800" b="0" i="0" u="none" strike="noStrike" dirty="0">
                <a:solidFill>
                  <a:srgbClr val="202124"/>
                </a:solidFill>
                <a:effectLst/>
                <a:latin typeface="Lora" pitchFamily="2" charset="0"/>
              </a:rPr>
              <a:t>Um estudo observacional com </a:t>
            </a:r>
            <a:r>
              <a:rPr sz="2800" dirty="0">
                <a:solidFill>
                  <a:schemeClr val="tx1"/>
                </a:solidFill>
                <a:latin typeface="Lora"/>
              </a:rPr>
              <a:t>2.639</a:t>
            </a:r>
            <a:r>
              <a:rPr sz="2800" dirty="0"/>
              <a:t> </a:t>
            </a:r>
            <a:r>
              <a:rPr lang="pt-BR" sz="2800" b="0" i="0" u="none" strike="noStrike" dirty="0">
                <a:solidFill>
                  <a:srgbClr val="202124"/>
                </a:solidFill>
                <a:effectLst/>
                <a:latin typeface="Lora" pitchFamily="2" charset="0"/>
              </a:rPr>
              <a:t>adultos DM1 apresentou que maiores quantidades de atividade física leva a menor mortalidade cardiovascular em um seguimento de 11,4 anos em pacientes com e sem doença renal. </a:t>
            </a:r>
          </a:p>
          <a:p>
            <a:pPr algn="just">
              <a:lnSpc>
                <a:spcPct val="150000"/>
              </a:lnSpc>
              <a:spcBef>
                <a:spcPts val="0"/>
              </a:spcBef>
            </a:pPr>
            <a:r>
              <a:rPr sz="2800" dirty="0">
                <a:solidFill>
                  <a:schemeClr val="tx1"/>
                </a:solidFill>
                <a:latin typeface="Lora"/>
              </a:rPr>
              <a:t>O</a:t>
            </a:r>
            <a:r>
              <a:rPr sz="2800" b="1" dirty="0">
                <a:solidFill>
                  <a:schemeClr val="tx1"/>
                </a:solidFill>
                <a:latin typeface="Lora"/>
              </a:rPr>
              <a:t> </a:t>
            </a:r>
            <a:r>
              <a:rPr sz="2800" dirty="0">
                <a:solidFill>
                  <a:schemeClr val="tx1"/>
                </a:solidFill>
                <a:latin typeface="Lora"/>
              </a:rPr>
              <a:t>exercício está associado a um menor risco de todas as causas prematuras e mortalidade cardiovascular em pessoas com DM1.</a:t>
            </a:r>
            <a:endParaRPr lang="pt-BR" sz="2800" b="0" i="0" u="none" strike="noStrike" dirty="0">
              <a:solidFill>
                <a:schemeClr val="tx1"/>
              </a:solidFill>
              <a:effectLst/>
              <a:latin typeface="Lora"/>
            </a:endParaRPr>
          </a:p>
          <a:p>
            <a:pPr marL="0" indent="0" algn="r">
              <a:lnSpc>
                <a:spcPct val="150000"/>
              </a:lnSpc>
              <a:spcBef>
                <a:spcPts val="0"/>
              </a:spcBef>
              <a:buNone/>
            </a:pPr>
            <a:r>
              <a:rPr lang="pt-BR" sz="1800" b="0" i="1" u="none" strike="noStrike" dirty="0">
                <a:solidFill>
                  <a:srgbClr val="000000"/>
                </a:solidFill>
                <a:effectLst/>
                <a:latin typeface="+mn-lt"/>
              </a:rPr>
              <a:t>Diabetes </a:t>
            </a:r>
            <a:r>
              <a:rPr lang="pt-BR" sz="1800" b="0" i="1" u="none" strike="noStrike" dirty="0" err="1">
                <a:solidFill>
                  <a:srgbClr val="000000"/>
                </a:solidFill>
                <a:effectLst/>
                <a:latin typeface="+mn-lt"/>
              </a:rPr>
              <a:t>Care</a:t>
            </a:r>
            <a:r>
              <a:rPr lang="pt-BR" sz="1800" b="0" i="0" u="none" strike="noStrike" dirty="0">
                <a:solidFill>
                  <a:srgbClr val="000000"/>
                </a:solidFill>
                <a:effectLst/>
                <a:latin typeface="+mn-lt"/>
              </a:rPr>
              <a:t>. 2017, vol. 40, p.1727-1732.</a:t>
            </a:r>
          </a:p>
          <a:p>
            <a:pPr algn="just">
              <a:lnSpc>
                <a:spcPct val="150000"/>
              </a:lnSpc>
              <a:spcBef>
                <a:spcPts val="0"/>
              </a:spcBef>
            </a:pPr>
            <a:endParaRPr lang="pt-BR" sz="2800" b="0" i="0" u="none" strike="noStrike" dirty="0">
              <a:solidFill>
                <a:srgbClr val="202124"/>
              </a:solidFill>
              <a:effectLst/>
              <a:latin typeface="Lora" pitchFamily="2" charset="0"/>
            </a:endParaRPr>
          </a:p>
          <a:p>
            <a:pPr algn="just">
              <a:lnSpc>
                <a:spcPct val="150000"/>
              </a:lnSpc>
              <a:spcBef>
                <a:spcPts val="0"/>
              </a:spcBef>
            </a:pPr>
            <a:endParaRPr lang="pt-BR" sz="2800" dirty="0">
              <a:solidFill>
                <a:srgbClr val="202124"/>
              </a:solidFill>
              <a:latin typeface="Lora" pitchFamily="2" charset="0"/>
            </a:endParaRPr>
          </a:p>
          <a:p>
            <a:pPr algn="just">
              <a:lnSpc>
                <a:spcPct val="150000"/>
              </a:lnSpc>
              <a:spcBef>
                <a:spcPts val="0"/>
              </a:spcBef>
            </a:pPr>
            <a:endParaRPr lang="pt-BR" sz="2800" dirty="0">
              <a:solidFill>
                <a:srgbClr val="202124"/>
              </a:solidFill>
              <a:latin typeface="Lora" pitchFamily="2" charset="0"/>
            </a:endParaRPr>
          </a:p>
          <a:p>
            <a:pPr algn="just">
              <a:lnSpc>
                <a:spcPct val="150000"/>
              </a:lnSpc>
              <a:spcBef>
                <a:spcPts val="0"/>
              </a:spcBef>
            </a:pPr>
            <a:endParaRPr lang="pt-BR" sz="2800" dirty="0"/>
          </a:p>
        </p:txBody>
      </p:sp>
    </p:spTree>
    <p:extLst>
      <p:ext uri="{BB962C8B-B14F-4D97-AF65-F5344CB8AC3E}">
        <p14:creationId xmlns:p14="http://schemas.microsoft.com/office/powerpoint/2010/main" val="3117818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D7DF1B99-246C-46EB-9CC0-7D8250835790}"/>
              </a:ext>
            </a:extLst>
          </p:cNvPr>
          <p:cNvSpPr>
            <a:spLocks noGrp="1"/>
          </p:cNvSpPr>
          <p:nvPr>
            <p:ph type="body" sz="quarter" idx="10"/>
          </p:nvPr>
        </p:nvSpPr>
        <p:spPr/>
        <p:txBody>
          <a:bodyPr/>
          <a:lstStyle/>
          <a:p>
            <a:r>
              <a:rPr lang="pt-BR" sz="2800" dirty="0">
                <a:latin typeface="Arial" panose="020B0604020202020204" pitchFamily="34" charset="0"/>
                <a:cs typeface="Arial" panose="020B0604020202020204" pitchFamily="34" charset="0"/>
              </a:rPr>
              <a:t>PRINCIPAIS RECOMEDAÇÕES</a:t>
            </a:r>
          </a:p>
        </p:txBody>
      </p:sp>
      <p:sp>
        <p:nvSpPr>
          <p:cNvPr id="3" name="Espaço Reservado para Texto 2">
            <a:extLst>
              <a:ext uri="{FF2B5EF4-FFF2-40B4-BE49-F238E27FC236}">
                <a16:creationId xmlns:a16="http://schemas.microsoft.com/office/drawing/2014/main" id="{90A6FFAC-04AE-4D55-903B-9DF61BDE00C0}"/>
              </a:ext>
            </a:extLst>
          </p:cNvPr>
          <p:cNvSpPr>
            <a:spLocks noGrp="1"/>
          </p:cNvSpPr>
          <p:nvPr>
            <p:ph type="body" sz="quarter" idx="11"/>
          </p:nvPr>
        </p:nvSpPr>
        <p:spPr>
          <a:xfrm>
            <a:off x="906463" y="1535113"/>
            <a:ext cx="10307877" cy="3726000"/>
          </a:xfrm>
        </p:spPr>
        <p:txBody>
          <a:bodyPr/>
          <a:lstStyle/>
          <a:p>
            <a:pPr marL="0" indent="0">
              <a:buNone/>
            </a:pPr>
            <a:endParaRPr lang="pt-BR" dirty="0"/>
          </a:p>
        </p:txBody>
      </p:sp>
      <p:graphicFrame>
        <p:nvGraphicFramePr>
          <p:cNvPr id="5" name="Tabela 4">
            <a:extLst>
              <a:ext uri="{FF2B5EF4-FFF2-40B4-BE49-F238E27FC236}">
                <a16:creationId xmlns:a16="http://schemas.microsoft.com/office/drawing/2014/main" id="{24384DC2-E5FE-4281-B8AC-CC95D190C704}"/>
              </a:ext>
            </a:extLst>
          </p:cNvPr>
          <p:cNvGraphicFramePr>
            <a:graphicFrameLocks noGrp="1"/>
          </p:cNvGraphicFramePr>
          <p:nvPr>
            <p:extLst>
              <p:ext uri="{D42A27DB-BD31-4B8C-83A1-F6EECF244321}">
                <p14:modId xmlns:p14="http://schemas.microsoft.com/office/powerpoint/2010/main" val="3855907904"/>
              </p:ext>
            </p:extLst>
          </p:nvPr>
        </p:nvGraphicFramePr>
        <p:xfrm>
          <a:off x="922338" y="1929503"/>
          <a:ext cx="10292001" cy="2213610"/>
        </p:xfrm>
        <a:graphic>
          <a:graphicData uri="http://schemas.openxmlformats.org/drawingml/2006/table">
            <a:tbl>
              <a:tblPr>
                <a:tableStyleId>{5C22544A-7EE6-4342-B048-85BDC9FD1C3A}</a:tableStyleId>
              </a:tblPr>
              <a:tblGrid>
                <a:gridCol w="400566">
                  <a:extLst>
                    <a:ext uri="{9D8B030D-6E8A-4147-A177-3AD203B41FA5}">
                      <a16:colId xmlns:a16="http://schemas.microsoft.com/office/drawing/2014/main" val="3204725776"/>
                    </a:ext>
                  </a:extLst>
                </a:gridCol>
                <a:gridCol w="7578261">
                  <a:extLst>
                    <a:ext uri="{9D8B030D-6E8A-4147-A177-3AD203B41FA5}">
                      <a16:colId xmlns:a16="http://schemas.microsoft.com/office/drawing/2014/main" val="3585990856"/>
                    </a:ext>
                  </a:extLst>
                </a:gridCol>
                <a:gridCol w="1158392">
                  <a:extLst>
                    <a:ext uri="{9D8B030D-6E8A-4147-A177-3AD203B41FA5}">
                      <a16:colId xmlns:a16="http://schemas.microsoft.com/office/drawing/2014/main" val="4133693965"/>
                    </a:ext>
                  </a:extLst>
                </a:gridCol>
                <a:gridCol w="1154782">
                  <a:extLst>
                    <a:ext uri="{9D8B030D-6E8A-4147-A177-3AD203B41FA5}">
                      <a16:colId xmlns:a16="http://schemas.microsoft.com/office/drawing/2014/main" val="164164771"/>
                    </a:ext>
                  </a:extLst>
                </a:gridCol>
              </a:tblGrid>
              <a:tr h="282924">
                <a:tc gridSpan="2">
                  <a:txBody>
                    <a:bodyPr/>
                    <a:lstStyle/>
                    <a:p>
                      <a:pPr algn="ctr" fontAlgn="b"/>
                      <a:r>
                        <a:rPr lang="pt-BR" sz="2400" b="1" u="none" strike="noStrike" dirty="0">
                          <a:solidFill>
                            <a:srgbClr val="002060"/>
                          </a:solidFill>
                          <a:effectLst/>
                        </a:rPr>
                        <a:t>RECOMENDAÇÕES</a:t>
                      </a:r>
                      <a:endParaRPr lang="pt-BR" sz="2400" b="1" i="0" u="none" strike="noStrike" dirty="0">
                        <a:solidFill>
                          <a:srgbClr val="002060"/>
                        </a:solidFill>
                        <a:effectLst/>
                        <a:latin typeface="Arial" panose="020B0604020202020204" pitchFamily="34" charset="0"/>
                      </a:endParaRPr>
                    </a:p>
                  </a:txBody>
                  <a:tcPr marL="9525" marR="9525" marT="9525" marB="0" anchor="b"/>
                </a:tc>
                <a:tc hMerge="1">
                  <a:txBody>
                    <a:bodyPr/>
                    <a:lstStyle/>
                    <a:p>
                      <a:endParaRPr lang="pt-BR"/>
                    </a:p>
                  </a:txBody>
                  <a:tcPr/>
                </a:tc>
                <a:tc>
                  <a:txBody>
                    <a:bodyPr/>
                    <a:lstStyle/>
                    <a:p>
                      <a:pPr algn="ctr" fontAlgn="b"/>
                      <a:r>
                        <a:rPr lang="pt-BR" sz="2400" b="1" u="none" strike="noStrike" dirty="0">
                          <a:solidFill>
                            <a:srgbClr val="002060"/>
                          </a:solidFill>
                          <a:effectLst/>
                        </a:rPr>
                        <a:t>CLASSE</a:t>
                      </a:r>
                      <a:endParaRPr lang="pt-BR" sz="2400" b="1" i="0" u="none" strike="noStrike" dirty="0">
                        <a:solidFill>
                          <a:srgbClr val="002060"/>
                        </a:solidFill>
                        <a:effectLst/>
                        <a:latin typeface="Arial" panose="020B0604020202020204" pitchFamily="34" charset="0"/>
                      </a:endParaRPr>
                    </a:p>
                  </a:txBody>
                  <a:tcPr marL="9525" marR="9525" marT="9525" marB="0" anchor="b"/>
                </a:tc>
                <a:tc>
                  <a:txBody>
                    <a:bodyPr/>
                    <a:lstStyle/>
                    <a:p>
                      <a:pPr algn="ctr" fontAlgn="b"/>
                      <a:r>
                        <a:rPr lang="pt-BR" sz="2400" b="1" u="none" strike="noStrike" dirty="0">
                          <a:solidFill>
                            <a:srgbClr val="002060"/>
                          </a:solidFill>
                          <a:effectLst/>
                        </a:rPr>
                        <a:t>NÍVEL</a:t>
                      </a:r>
                      <a:endParaRPr lang="pt-BR" sz="2400" b="1" i="0" u="none" strike="noStrike" dirty="0">
                        <a:solidFill>
                          <a:srgbClr val="00206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4466957"/>
                  </a:ext>
                </a:extLst>
              </a:tr>
              <a:tr h="1216573">
                <a:tc>
                  <a:txBody>
                    <a:bodyPr/>
                    <a:lstStyle/>
                    <a:p>
                      <a:pPr algn="ctr" fontAlgn="ctr"/>
                      <a:endParaRPr lang="pt-BR" sz="2400" b="0" i="0" u="none" strike="noStrike" dirty="0">
                        <a:solidFill>
                          <a:srgbClr val="002060"/>
                        </a:solidFill>
                        <a:effectLst/>
                        <a:latin typeface="Arial" panose="020B0604020202020204" pitchFamily="34" charset="0"/>
                      </a:endParaRPr>
                    </a:p>
                  </a:txBody>
                  <a:tcPr marL="9525" marR="9525" marT="9525" marB="0" anchor="ctr"/>
                </a:tc>
                <a:tc>
                  <a:txBody>
                    <a:bodyPr/>
                    <a:lstStyle/>
                    <a:p>
                      <a:pPr algn="ctr" fontAlgn="b"/>
                      <a:endParaRPr lang="pt-BR" sz="2400" b="1" i="0" u="none" strike="noStrike" kern="1200" dirty="0">
                        <a:solidFill>
                          <a:schemeClr val="accent1">
                            <a:lumMod val="75000"/>
                          </a:schemeClr>
                        </a:solidFill>
                        <a:effectLst/>
                        <a:latin typeface="+mn-lt"/>
                        <a:ea typeface="+mn-ea"/>
                        <a:cs typeface="+mn-cs"/>
                      </a:endParaRPr>
                    </a:p>
                    <a:p>
                      <a:pPr algn="ctr" fontAlgn="b"/>
                      <a:r>
                        <a:rPr lang="pt-BR" sz="2400" b="1" i="0" u="none" strike="noStrike" kern="1200" dirty="0">
                          <a:solidFill>
                            <a:schemeClr val="accent1">
                              <a:lumMod val="75000"/>
                            </a:schemeClr>
                          </a:solidFill>
                          <a:effectLst/>
                          <a:latin typeface="+mn-lt"/>
                          <a:ea typeface="+mn-ea"/>
                          <a:cs typeface="+mn-cs"/>
                        </a:rPr>
                        <a:t>Em pessoas com DM1, É RECOMENDADO a realização de treinamento aeróbico, resistido ou combinado em uma mesma sessão, para melhora da função endotelial, condicionamento físico e controle glicêmico </a:t>
                      </a:r>
                    </a:p>
                  </a:txBody>
                  <a:tcPr marL="9525" marR="9525" marT="9525" marB="0" anchor="b"/>
                </a:tc>
                <a:tc>
                  <a:txBody>
                    <a:bodyPr/>
                    <a:lstStyle/>
                    <a:p>
                      <a:pPr algn="ctr" fontAlgn="ctr"/>
                      <a:r>
                        <a:rPr lang="pt-BR" sz="2400" b="1" u="none" strike="noStrike" dirty="0">
                          <a:solidFill>
                            <a:schemeClr val="bg1"/>
                          </a:solidFill>
                          <a:effectLst/>
                        </a:rPr>
                        <a:t>l</a:t>
                      </a:r>
                      <a:endParaRPr lang="pt-BR" sz="2400" b="1" i="0" u="none" strike="noStrike" dirty="0">
                        <a:solidFill>
                          <a:schemeClr val="bg1"/>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pt-BR" sz="2400" b="1" i="0" u="none" strike="noStrike" dirty="0">
                          <a:solidFill>
                            <a:schemeClr val="bg1"/>
                          </a:solidFill>
                          <a:effectLst/>
                          <a:latin typeface="Arial" panose="020B0604020202020204" pitchFamily="34" charset="0"/>
                        </a:rPr>
                        <a:t>C</a:t>
                      </a:r>
                    </a:p>
                  </a:txBody>
                  <a:tcPr marL="9525" marR="9525" marT="9525" marB="0" anchor="ctr">
                    <a:solidFill>
                      <a:schemeClr val="accent1">
                        <a:lumMod val="75000"/>
                      </a:schemeClr>
                    </a:solidFill>
                  </a:tcPr>
                </a:tc>
                <a:extLst>
                  <a:ext uri="{0D108BD9-81ED-4DB2-BD59-A6C34878D82A}">
                    <a16:rowId xmlns:a16="http://schemas.microsoft.com/office/drawing/2014/main" val="1527082840"/>
                  </a:ext>
                </a:extLst>
              </a:tr>
            </a:tbl>
          </a:graphicData>
        </a:graphic>
      </p:graphicFrame>
    </p:spTree>
    <p:extLst>
      <p:ext uri="{BB962C8B-B14F-4D97-AF65-F5344CB8AC3E}">
        <p14:creationId xmlns:p14="http://schemas.microsoft.com/office/powerpoint/2010/main" val="14128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C2DE8CC7-1246-4244-BAC5-09F54D189094}"/>
              </a:ext>
            </a:extLst>
          </p:cNvPr>
          <p:cNvSpPr>
            <a:spLocks noGrp="1"/>
          </p:cNvSpPr>
          <p:nvPr>
            <p:ph type="body" sz="quarter" idx="10"/>
          </p:nvPr>
        </p:nvSpPr>
        <p:spPr/>
        <p:txBody>
          <a:bodyPr/>
          <a:lstStyle/>
          <a:p>
            <a:r>
              <a:rPr lang="pt-BR" dirty="0"/>
              <a:t>TREINAMENTO AERÓBICO</a:t>
            </a:r>
          </a:p>
        </p:txBody>
      </p:sp>
      <p:sp>
        <p:nvSpPr>
          <p:cNvPr id="3" name="Espaço Reservado para Texto 2">
            <a:extLst>
              <a:ext uri="{FF2B5EF4-FFF2-40B4-BE49-F238E27FC236}">
                <a16:creationId xmlns:a16="http://schemas.microsoft.com/office/drawing/2014/main" id="{7C2B240E-DAEC-4093-99A8-B652F80CC3A5}"/>
              </a:ext>
            </a:extLst>
          </p:cNvPr>
          <p:cNvSpPr>
            <a:spLocks noGrp="1"/>
          </p:cNvSpPr>
          <p:nvPr>
            <p:ph type="body" sz="quarter" idx="11"/>
          </p:nvPr>
        </p:nvSpPr>
        <p:spPr/>
        <p:txBody>
          <a:bodyPr/>
          <a:lstStyle/>
          <a:p>
            <a:endParaRPr lang="pt-BR" dirty="0"/>
          </a:p>
        </p:txBody>
      </p:sp>
      <p:sp>
        <p:nvSpPr>
          <p:cNvPr id="5" name="CaixaDeTexto 4">
            <a:extLst>
              <a:ext uri="{FF2B5EF4-FFF2-40B4-BE49-F238E27FC236}">
                <a16:creationId xmlns:a16="http://schemas.microsoft.com/office/drawing/2014/main" id="{28003441-7467-4356-92E5-3EE8FAC4B0D8}"/>
              </a:ext>
            </a:extLst>
          </p:cNvPr>
          <p:cNvSpPr txBox="1"/>
          <p:nvPr/>
        </p:nvSpPr>
        <p:spPr>
          <a:xfrm>
            <a:off x="922338" y="1434693"/>
            <a:ext cx="9780105" cy="5355312"/>
          </a:xfrm>
          <a:prstGeom prst="rect">
            <a:avLst/>
          </a:prstGeom>
          <a:noFill/>
        </p:spPr>
        <p:txBody>
          <a:bodyPr wrap="square">
            <a:spAutoFit/>
          </a:bodyPr>
          <a:lstStyle/>
          <a:p>
            <a:pPr algn="just" fontAlgn="base">
              <a:buFont typeface="Arial" panose="020B0604020202020204" pitchFamily="34" charset="0"/>
              <a:buChar char="•"/>
            </a:pPr>
            <a:r>
              <a:rPr lang="pt-BR" sz="2400" b="0" i="0" u="none" strike="noStrike" dirty="0">
                <a:solidFill>
                  <a:srgbClr val="202124"/>
                </a:solidFill>
                <a:effectLst/>
                <a:latin typeface="Lora" pitchFamily="2" charset="0"/>
              </a:rPr>
              <a:t> </a:t>
            </a:r>
            <a:r>
              <a:rPr lang="pt-BR" sz="2400" dirty="0">
                <a:solidFill>
                  <a:srgbClr val="202124"/>
                </a:solidFill>
                <a:latin typeface="Lora" pitchFamily="2" charset="0"/>
              </a:rPr>
              <a:t>Gomes  et al (2021) usou o AVG com DM1, o resultado apresentou respostas cardiovasculares semelhantes à corrida com melhoras na </a:t>
            </a:r>
            <a:r>
              <a:rPr lang="pt-BR" sz="2400" b="1" dirty="0">
                <a:solidFill>
                  <a:srgbClr val="202124"/>
                </a:solidFill>
                <a:latin typeface="Lora" pitchFamily="2" charset="0"/>
              </a:rPr>
              <a:t>função endotelial e nos níveis de prazer</a:t>
            </a:r>
            <a:r>
              <a:rPr lang="pt-BR" sz="2400" dirty="0">
                <a:solidFill>
                  <a:srgbClr val="202124"/>
                </a:solidFill>
                <a:latin typeface="Lora" pitchFamily="2" charset="0"/>
              </a:rPr>
              <a:t>.</a:t>
            </a:r>
            <a:r>
              <a:rPr lang="en-US" i="1" dirty="0">
                <a:solidFill>
                  <a:srgbClr val="000000"/>
                </a:solidFill>
                <a:latin typeface="Lora" pitchFamily="2" charset="0"/>
              </a:rPr>
              <a:t> Games For Health Journal</a:t>
            </a:r>
            <a:r>
              <a:rPr lang="en-US" dirty="0">
                <a:solidFill>
                  <a:srgbClr val="000000"/>
                </a:solidFill>
                <a:latin typeface="Lora" pitchFamily="2" charset="0"/>
              </a:rPr>
              <a:t>. 2021, vol. 10, n. 5.</a:t>
            </a:r>
          </a:p>
          <a:p>
            <a:pPr algn="just" fontAlgn="base">
              <a:buFont typeface="Arial" panose="020B0604020202020204" pitchFamily="34" charset="0"/>
              <a:buChar char="•"/>
            </a:pPr>
            <a:endParaRPr lang="en-US" dirty="0">
              <a:solidFill>
                <a:srgbClr val="000000"/>
              </a:solidFill>
              <a:latin typeface="Lora" pitchFamily="2" charset="0"/>
            </a:endParaRPr>
          </a:p>
          <a:p>
            <a:pPr algn="just" fontAlgn="base">
              <a:buFont typeface="Arial" panose="020B0604020202020204" pitchFamily="34" charset="0"/>
              <a:buChar char="•"/>
            </a:pPr>
            <a:endParaRPr lang="en-US" dirty="0">
              <a:solidFill>
                <a:srgbClr val="000000"/>
              </a:solidFill>
              <a:latin typeface="Lora" pitchFamily="2" charset="0"/>
            </a:endParaRPr>
          </a:p>
          <a:p>
            <a:pPr algn="just" fontAlgn="base">
              <a:buFont typeface="Arial" panose="020B0604020202020204" pitchFamily="34" charset="0"/>
              <a:buChar char="•"/>
            </a:pPr>
            <a:r>
              <a:rPr lang="pt-BR" sz="2400" b="0" i="0" u="none" strike="noStrike" dirty="0">
                <a:solidFill>
                  <a:srgbClr val="202124"/>
                </a:solidFill>
                <a:effectLst/>
                <a:latin typeface="Lora" pitchFamily="2" charset="0"/>
              </a:rPr>
              <a:t> Boff  et al</a:t>
            </a:r>
            <a:r>
              <a:rPr lang="pt-BR" sz="2400" dirty="0">
                <a:solidFill>
                  <a:srgbClr val="202124"/>
                </a:solidFill>
                <a:latin typeface="Lora" pitchFamily="2" charset="0"/>
              </a:rPr>
              <a:t> </a:t>
            </a:r>
            <a:r>
              <a:rPr lang="pt-BR" sz="2400" b="0" i="0" u="none" strike="noStrike" dirty="0">
                <a:solidFill>
                  <a:srgbClr val="202124"/>
                </a:solidFill>
                <a:effectLst/>
                <a:latin typeface="Lora" pitchFamily="2" charset="0"/>
              </a:rPr>
              <a:t>(2019)</a:t>
            </a:r>
            <a:r>
              <a:rPr lang="pt-BR" sz="2400" dirty="0">
                <a:solidFill>
                  <a:srgbClr val="202124"/>
                </a:solidFill>
                <a:latin typeface="Lora" pitchFamily="2" charset="0"/>
              </a:rPr>
              <a:t> HIIT no DM</a:t>
            </a:r>
            <a:r>
              <a:rPr lang="pt-BR" sz="2400" b="0" i="0" u="none" strike="noStrike" dirty="0">
                <a:solidFill>
                  <a:srgbClr val="202124"/>
                </a:solidFill>
                <a:effectLst/>
                <a:latin typeface="Lora" pitchFamily="2" charset="0"/>
              </a:rPr>
              <a:t>1 sem complicações microvasculares, e após oito semanas de treinamento, apresentou melhora significativa na </a:t>
            </a:r>
            <a:r>
              <a:rPr lang="pt-BR" sz="2400" b="1" i="0" u="none" strike="noStrike" dirty="0">
                <a:solidFill>
                  <a:srgbClr val="202124"/>
                </a:solidFill>
                <a:effectLst/>
                <a:latin typeface="Lora" pitchFamily="2" charset="0"/>
              </a:rPr>
              <a:t>função endotelial e na aptidão física </a:t>
            </a:r>
            <a:r>
              <a:rPr lang="pt-BR" sz="2400" b="0" i="0" u="none" strike="noStrike" dirty="0">
                <a:solidFill>
                  <a:srgbClr val="202124"/>
                </a:solidFill>
                <a:effectLst/>
                <a:latin typeface="Lora" pitchFamily="2" charset="0"/>
              </a:rPr>
              <a:t>em relação ao MCT e um controle glicêmico semelhante</a:t>
            </a:r>
            <a:r>
              <a:rPr lang="pt-BR" sz="1800" b="0" i="0" u="none" strike="noStrike" dirty="0">
                <a:solidFill>
                  <a:srgbClr val="202124"/>
                </a:solidFill>
                <a:effectLst/>
                <a:latin typeface="Lora" pitchFamily="2" charset="0"/>
              </a:rPr>
              <a:t>. </a:t>
            </a:r>
            <a:r>
              <a:rPr lang="fr-FR" sz="1800" b="0" i="1" u="none" strike="noStrike" dirty="0">
                <a:solidFill>
                  <a:srgbClr val="020202"/>
                </a:solidFill>
                <a:effectLst/>
                <a:latin typeface="Lora" pitchFamily="2" charset="0"/>
              </a:rPr>
              <a:t>Front. Physiol</a:t>
            </a:r>
            <a:r>
              <a:rPr lang="fr-FR" sz="1800" b="0" i="0" u="none" strike="noStrike" dirty="0">
                <a:solidFill>
                  <a:srgbClr val="020202"/>
                </a:solidFill>
                <a:effectLst/>
                <a:latin typeface="Lora" pitchFamily="2" charset="0"/>
              </a:rPr>
              <a:t>. 2019 | </a:t>
            </a:r>
            <a:r>
              <a:rPr lang="fr-FR" sz="1800" b="0" i="0" u="none" strike="noStrike" dirty="0">
                <a:solidFill>
                  <a:srgbClr val="000000"/>
                </a:solidFill>
                <a:effectLst/>
                <a:latin typeface="Lora" pitchFamily="2" charset="0"/>
                <a:hlinkClick r:id="rId2"/>
              </a:rPr>
              <a:t>https://doi.org/10.3389/fphys.2019.00450</a:t>
            </a:r>
            <a:endParaRPr lang="fr-FR" sz="1800" b="0" i="0" u="none" strike="noStrike" dirty="0">
              <a:solidFill>
                <a:srgbClr val="000000"/>
              </a:solidFill>
              <a:effectLst/>
              <a:latin typeface="Lora" pitchFamily="2" charset="0"/>
            </a:endParaRPr>
          </a:p>
          <a:p>
            <a:pPr algn="just" rtl="0" fontAlgn="base">
              <a:spcBef>
                <a:spcPts val="0"/>
              </a:spcBef>
              <a:spcAft>
                <a:spcPts val="0"/>
              </a:spcAft>
              <a:buFont typeface="Arial" panose="020B0604020202020204" pitchFamily="34" charset="0"/>
              <a:buChar char="•"/>
            </a:pPr>
            <a:endParaRPr lang="pt-BR" sz="1800" b="0" i="0" u="none" strike="noStrike" dirty="0">
              <a:solidFill>
                <a:srgbClr val="202124"/>
              </a:solidFill>
              <a:effectLst/>
              <a:latin typeface="Lora" pitchFamily="2" charset="0"/>
            </a:endParaRPr>
          </a:p>
          <a:p>
            <a:pPr algn="just" rtl="0" fontAlgn="base">
              <a:spcBef>
                <a:spcPts val="0"/>
              </a:spcBef>
              <a:spcAft>
                <a:spcPts val="0"/>
              </a:spcAft>
              <a:buFont typeface="Arial" panose="020B0604020202020204" pitchFamily="34" charset="0"/>
              <a:buChar char="•"/>
            </a:pPr>
            <a:endParaRPr lang="pt-BR" dirty="0">
              <a:solidFill>
                <a:srgbClr val="202124"/>
              </a:solidFill>
              <a:latin typeface="Lora" pitchFamily="2" charset="0"/>
            </a:endParaRPr>
          </a:p>
          <a:p>
            <a:pPr algn="just" fontAlgn="base"/>
            <a:endParaRPr lang="pt-BR" sz="2400" b="0" i="0" u="none" strike="noStrike" dirty="0">
              <a:solidFill>
                <a:srgbClr val="000000"/>
              </a:solidFill>
              <a:effectLst/>
              <a:latin typeface="Lora" pitchFamily="2" charset="0"/>
            </a:endParaRPr>
          </a:p>
          <a:p>
            <a:pPr algn="just" fontAlgn="base">
              <a:buFont typeface="Arial" panose="020B0604020202020204" pitchFamily="34" charset="0"/>
              <a:buChar char="•"/>
            </a:pPr>
            <a:endParaRPr lang="pt-BR" sz="2400" b="0" i="0" u="none" strike="noStrike" dirty="0">
              <a:solidFill>
                <a:srgbClr val="000000"/>
              </a:solidFill>
              <a:effectLst/>
              <a:latin typeface="Lora" pitchFamily="2" charset="0"/>
            </a:endParaRPr>
          </a:p>
          <a:p>
            <a:pPr algn="just" rtl="0" fontAlgn="base">
              <a:spcBef>
                <a:spcPts val="0"/>
              </a:spcBef>
              <a:spcAft>
                <a:spcPts val="0"/>
              </a:spcAft>
              <a:buFont typeface="Arial" panose="020B0604020202020204" pitchFamily="34" charset="0"/>
              <a:buChar char="•"/>
            </a:pPr>
            <a:endParaRPr lang="pt-BR" sz="1800" b="0" i="0" u="none" strike="noStrike" dirty="0">
              <a:solidFill>
                <a:srgbClr val="000000"/>
              </a:solidFill>
              <a:effectLst/>
              <a:latin typeface="Lora" pitchFamily="2" charset="0"/>
            </a:endParaRPr>
          </a:p>
        </p:txBody>
      </p:sp>
    </p:spTree>
    <p:extLst>
      <p:ext uri="{BB962C8B-B14F-4D97-AF65-F5344CB8AC3E}">
        <p14:creationId xmlns:p14="http://schemas.microsoft.com/office/powerpoint/2010/main" val="391363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E66F806-D5D9-34F4-6F69-0422A26A4C74}"/>
              </a:ext>
            </a:extLst>
          </p:cNvPr>
          <p:cNvPicPr>
            <a:picLocks noChangeAspect="1"/>
          </p:cNvPicPr>
          <p:nvPr/>
        </p:nvPicPr>
        <p:blipFill>
          <a:blip r:embed="rId2"/>
          <a:stretch>
            <a:fillRect/>
          </a:stretch>
        </p:blipFill>
        <p:spPr>
          <a:xfrm>
            <a:off x="690880" y="436880"/>
            <a:ext cx="11013440" cy="1859280"/>
          </a:xfrm>
          <a:prstGeom prst="rect">
            <a:avLst/>
          </a:prstGeom>
        </p:spPr>
      </p:pic>
      <p:sp>
        <p:nvSpPr>
          <p:cNvPr id="5" name="CaixaDeTexto 4">
            <a:extLst>
              <a:ext uri="{FF2B5EF4-FFF2-40B4-BE49-F238E27FC236}">
                <a16:creationId xmlns:a16="http://schemas.microsoft.com/office/drawing/2014/main" id="{4C8012C9-A064-C4B3-76AB-59A63E46026C}"/>
              </a:ext>
            </a:extLst>
          </p:cNvPr>
          <p:cNvSpPr txBox="1"/>
          <p:nvPr/>
        </p:nvSpPr>
        <p:spPr>
          <a:xfrm>
            <a:off x="1381760" y="3105835"/>
            <a:ext cx="9997440" cy="2970685"/>
          </a:xfrm>
          <a:prstGeom prst="rect">
            <a:avLst/>
          </a:prstGeom>
          <a:noFill/>
        </p:spPr>
        <p:txBody>
          <a:bodyPr wrap="square">
            <a:spAutoFit/>
          </a:bodyPr>
          <a:lstStyle/>
          <a:p>
            <a:pPr algn="ctr">
              <a:lnSpc>
                <a:spcPct val="150000"/>
              </a:lnSpc>
            </a:pPr>
            <a:r>
              <a:rPr lang="pt-BR" sz="3200" b="0" i="0" dirty="0">
                <a:solidFill>
                  <a:srgbClr val="222222"/>
                </a:solidFill>
                <a:effectLst/>
                <a:latin typeface="Arial" panose="020B0604020202020204" pitchFamily="34" charset="0"/>
              </a:rPr>
              <a:t>Grupo de Estudos e Pesquisas em Educação Física e Saúde (GEPEFS) da EEFERP-USP</a:t>
            </a:r>
          </a:p>
          <a:p>
            <a:pPr algn="ctr">
              <a:lnSpc>
                <a:spcPct val="150000"/>
              </a:lnSpc>
            </a:pPr>
            <a:endParaRPr lang="pt-BR" sz="3200" dirty="0">
              <a:solidFill>
                <a:srgbClr val="222222"/>
              </a:solidFill>
              <a:latin typeface="Arial" panose="020B0604020202020204" pitchFamily="34" charset="0"/>
            </a:endParaRPr>
          </a:p>
          <a:p>
            <a:pPr algn="ctr">
              <a:lnSpc>
                <a:spcPct val="150000"/>
              </a:lnSpc>
            </a:pPr>
            <a:r>
              <a:rPr lang="pt-BR" sz="3200" b="0" i="0" dirty="0">
                <a:solidFill>
                  <a:srgbClr val="222222"/>
                </a:solidFill>
                <a:effectLst/>
                <a:latin typeface="Arial" panose="020B0604020202020204" pitchFamily="34" charset="0"/>
              </a:rPr>
              <a:t>@gepefs.usp</a:t>
            </a:r>
            <a:endParaRPr lang="pt-BR" sz="3200" dirty="0"/>
          </a:p>
        </p:txBody>
      </p:sp>
    </p:spTree>
    <p:extLst>
      <p:ext uri="{BB962C8B-B14F-4D97-AF65-F5344CB8AC3E}">
        <p14:creationId xmlns:p14="http://schemas.microsoft.com/office/powerpoint/2010/main" val="1486276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C2DE8CC7-1246-4244-BAC5-09F54D189094}"/>
              </a:ext>
            </a:extLst>
          </p:cNvPr>
          <p:cNvSpPr>
            <a:spLocks noGrp="1"/>
          </p:cNvSpPr>
          <p:nvPr>
            <p:ph type="body" sz="quarter" idx="10"/>
          </p:nvPr>
        </p:nvSpPr>
        <p:spPr/>
        <p:txBody>
          <a:bodyPr/>
          <a:lstStyle/>
          <a:p>
            <a:r>
              <a:rPr lang="pt-BR" dirty="0"/>
              <a:t>TREINAMENTO RESISTIDO</a:t>
            </a:r>
          </a:p>
          <a:p>
            <a:endParaRPr lang="pt-BR" dirty="0"/>
          </a:p>
        </p:txBody>
      </p:sp>
      <p:sp>
        <p:nvSpPr>
          <p:cNvPr id="3" name="Espaço Reservado para Texto 2">
            <a:extLst>
              <a:ext uri="{FF2B5EF4-FFF2-40B4-BE49-F238E27FC236}">
                <a16:creationId xmlns:a16="http://schemas.microsoft.com/office/drawing/2014/main" id="{7C2B240E-DAEC-4093-99A8-B652F80CC3A5}"/>
              </a:ext>
            </a:extLst>
          </p:cNvPr>
          <p:cNvSpPr>
            <a:spLocks noGrp="1"/>
          </p:cNvSpPr>
          <p:nvPr>
            <p:ph type="body" sz="quarter" idx="11"/>
          </p:nvPr>
        </p:nvSpPr>
        <p:spPr/>
        <p:txBody>
          <a:bodyPr/>
          <a:lstStyle/>
          <a:p>
            <a:endParaRPr lang="pt-BR" dirty="0"/>
          </a:p>
        </p:txBody>
      </p:sp>
      <p:sp>
        <p:nvSpPr>
          <p:cNvPr id="5" name="CaixaDeTexto 4">
            <a:extLst>
              <a:ext uri="{FF2B5EF4-FFF2-40B4-BE49-F238E27FC236}">
                <a16:creationId xmlns:a16="http://schemas.microsoft.com/office/drawing/2014/main" id="{28003441-7467-4356-92E5-3EE8FAC4B0D8}"/>
              </a:ext>
            </a:extLst>
          </p:cNvPr>
          <p:cNvSpPr txBox="1"/>
          <p:nvPr/>
        </p:nvSpPr>
        <p:spPr>
          <a:xfrm>
            <a:off x="922338" y="1535113"/>
            <a:ext cx="9780105" cy="2816156"/>
          </a:xfrm>
          <a:prstGeom prst="rect">
            <a:avLst/>
          </a:prstGeom>
          <a:noFill/>
        </p:spPr>
        <p:txBody>
          <a:bodyPr wrap="square">
            <a:spAutoFit/>
          </a:bodyPr>
          <a:lstStyle/>
          <a:p>
            <a:pPr algn="just" fontAlgn="base">
              <a:lnSpc>
                <a:spcPct val="150000"/>
              </a:lnSpc>
              <a:buFont typeface="Arial" panose="020B0604020202020204" pitchFamily="34" charset="0"/>
              <a:buChar char="•"/>
            </a:pPr>
            <a:r>
              <a:rPr lang="pt-BR" sz="2400" b="0" i="0" u="none" strike="noStrike" dirty="0">
                <a:solidFill>
                  <a:srgbClr val="202124"/>
                </a:solidFill>
                <a:effectLst/>
                <a:latin typeface="Lora" pitchFamily="2" charset="0"/>
              </a:rPr>
              <a:t> </a:t>
            </a:r>
            <a:r>
              <a:rPr lang="pt-BR" sz="2400" b="0" i="0" u="none" strike="noStrike" dirty="0">
                <a:solidFill>
                  <a:srgbClr val="000000"/>
                </a:solidFill>
                <a:effectLst/>
                <a:latin typeface="Lora" pitchFamily="2" charset="0"/>
                <a:cs typeface="Times New Roman" panose="02020603050405020304" pitchFamily="18" charset="0"/>
              </a:rPr>
              <a:t>  </a:t>
            </a:r>
            <a:r>
              <a:rPr lang="pt-BR" sz="2400" b="0" i="0" u="none" strike="noStrike" dirty="0" err="1">
                <a:solidFill>
                  <a:srgbClr val="000000"/>
                </a:solidFill>
                <a:effectLst/>
                <a:latin typeface="Lora" pitchFamily="2" charset="0"/>
                <a:cs typeface="Times New Roman" panose="02020603050405020304" pitchFamily="18" charset="0"/>
              </a:rPr>
              <a:t>Reddy</a:t>
            </a:r>
            <a:r>
              <a:rPr lang="pt-BR" sz="2400" b="0" i="0" u="none" strike="noStrike" dirty="0">
                <a:solidFill>
                  <a:srgbClr val="000000"/>
                </a:solidFill>
                <a:effectLst/>
                <a:latin typeface="Lora" pitchFamily="2" charset="0"/>
                <a:cs typeface="Times New Roman" panose="02020603050405020304" pitchFamily="18" charset="0"/>
              </a:rPr>
              <a:t> et al (2019) o </a:t>
            </a:r>
            <a:r>
              <a:rPr lang="pt-BR" sz="2400" b="0" i="0" u="none" strike="noStrike" dirty="0">
                <a:solidFill>
                  <a:srgbClr val="000000"/>
                </a:solidFill>
                <a:effectLst/>
                <a:latin typeface="Lora" pitchFamily="2" charset="0"/>
              </a:rPr>
              <a:t>grupo submetido ao treinamento resistido apresentou maior </a:t>
            </a:r>
            <a:r>
              <a:rPr lang="pt-BR" sz="2400" b="1" i="0" u="none" strike="noStrike" dirty="0">
                <a:solidFill>
                  <a:srgbClr val="000000"/>
                </a:solidFill>
                <a:effectLst/>
                <a:latin typeface="Lora" pitchFamily="2" charset="0"/>
              </a:rPr>
              <a:t>tempo no alvo (glicemia) </a:t>
            </a:r>
            <a:r>
              <a:rPr lang="pt-BR" sz="2400" b="0" i="0" u="none" strike="noStrike" dirty="0">
                <a:solidFill>
                  <a:srgbClr val="000000"/>
                </a:solidFill>
                <a:effectLst/>
                <a:latin typeface="Lora" pitchFamily="2" charset="0"/>
              </a:rPr>
              <a:t>nas 24 horas após a intervenção do que durante o período controle (70% </a:t>
            </a:r>
            <a:r>
              <a:rPr lang="pt-BR" sz="2400" b="0" i="0" u="none" strike="noStrike" dirty="0" err="1">
                <a:solidFill>
                  <a:srgbClr val="000000"/>
                </a:solidFill>
                <a:effectLst/>
                <a:latin typeface="Lora" pitchFamily="2" charset="0"/>
              </a:rPr>
              <a:t>vs</a:t>
            </a:r>
            <a:r>
              <a:rPr lang="pt-BR" sz="2400" b="0" i="0" u="none" strike="noStrike" dirty="0">
                <a:solidFill>
                  <a:srgbClr val="000000"/>
                </a:solidFill>
                <a:effectLst/>
                <a:latin typeface="Lora" pitchFamily="2" charset="0"/>
              </a:rPr>
              <a:t> 56% p=0.013).</a:t>
            </a:r>
            <a:r>
              <a:rPr lang="pt-BR" sz="1800" b="0" i="1" u="none" strike="noStrike" dirty="0">
                <a:solidFill>
                  <a:srgbClr val="000000"/>
                </a:solidFill>
                <a:effectLst/>
                <a:latin typeface="Lora" pitchFamily="2" charset="0"/>
              </a:rPr>
              <a:t> </a:t>
            </a:r>
            <a:r>
              <a:rPr lang="pt-BR" sz="1800" b="0" i="1" u="none" strike="noStrike" dirty="0" err="1">
                <a:solidFill>
                  <a:srgbClr val="000000"/>
                </a:solidFill>
                <a:effectLst/>
                <a:latin typeface="Lora" pitchFamily="2" charset="0"/>
              </a:rPr>
              <a:t>Can</a:t>
            </a:r>
            <a:r>
              <a:rPr lang="pt-BR" sz="1800" b="0" i="1" u="none" strike="noStrike" dirty="0">
                <a:solidFill>
                  <a:srgbClr val="000000"/>
                </a:solidFill>
                <a:effectLst/>
                <a:latin typeface="Lora" pitchFamily="2" charset="0"/>
              </a:rPr>
              <a:t> J Diabetes</a:t>
            </a:r>
            <a:r>
              <a:rPr lang="pt-BR" sz="1800" b="0" i="0" u="none" strike="noStrike" dirty="0">
                <a:solidFill>
                  <a:srgbClr val="000000"/>
                </a:solidFill>
                <a:effectLst/>
                <a:latin typeface="Lora" pitchFamily="2" charset="0"/>
              </a:rPr>
              <a:t>. 2019, vol. 43, n. 6, p.406-414.e1. </a:t>
            </a:r>
            <a:r>
              <a:rPr lang="pt-BR" sz="1800" b="0" i="0" u="none" strike="noStrike" dirty="0" err="1">
                <a:solidFill>
                  <a:srgbClr val="000000"/>
                </a:solidFill>
                <a:effectLst/>
                <a:latin typeface="Lora" pitchFamily="2" charset="0"/>
              </a:rPr>
              <a:t>doi</a:t>
            </a:r>
            <a:r>
              <a:rPr lang="pt-BR" sz="1800" b="0" i="0" u="none" strike="noStrike" dirty="0">
                <a:solidFill>
                  <a:srgbClr val="000000"/>
                </a:solidFill>
                <a:effectLst/>
                <a:latin typeface="Lora" pitchFamily="2" charset="0"/>
              </a:rPr>
              <a:t>: 10.1016/j.jcjd.2018.08.193. </a:t>
            </a:r>
          </a:p>
          <a:p>
            <a:pPr algn="just" fontAlgn="base"/>
            <a:endParaRPr lang="pt-BR" sz="2400" b="0" i="0" u="none" strike="noStrike" dirty="0">
              <a:solidFill>
                <a:srgbClr val="000000"/>
              </a:solidFill>
              <a:effectLst/>
              <a:latin typeface="Lora" pitchFamily="2" charset="0"/>
            </a:endParaRPr>
          </a:p>
          <a:p>
            <a:pPr algn="just" rtl="0" fontAlgn="base">
              <a:spcBef>
                <a:spcPts val="0"/>
              </a:spcBef>
              <a:spcAft>
                <a:spcPts val="0"/>
              </a:spcAft>
              <a:buFont typeface="Arial" panose="020B0604020202020204" pitchFamily="34" charset="0"/>
              <a:buChar char="•"/>
            </a:pPr>
            <a:endParaRPr lang="pt-BR" sz="1800" b="0" i="0" u="none" strike="noStrike" dirty="0">
              <a:solidFill>
                <a:srgbClr val="000000"/>
              </a:solidFill>
              <a:effectLst/>
              <a:latin typeface="Lora" pitchFamily="2" charset="0"/>
            </a:endParaRPr>
          </a:p>
        </p:txBody>
      </p:sp>
    </p:spTree>
    <p:extLst>
      <p:ext uri="{BB962C8B-B14F-4D97-AF65-F5344CB8AC3E}">
        <p14:creationId xmlns:p14="http://schemas.microsoft.com/office/powerpoint/2010/main" val="933721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4953F071-9A09-4EFD-B210-259A1E5E07D8}"/>
              </a:ext>
            </a:extLst>
          </p:cNvPr>
          <p:cNvSpPr>
            <a:spLocks noGrp="1"/>
          </p:cNvSpPr>
          <p:nvPr>
            <p:ph type="body" sz="quarter" idx="10"/>
          </p:nvPr>
        </p:nvSpPr>
        <p:spPr/>
        <p:txBody>
          <a:bodyPr/>
          <a:lstStyle/>
          <a:p>
            <a:r>
              <a:rPr lang="pt-BR" dirty="0"/>
              <a:t>TREINAMENTO COMBINADO</a:t>
            </a:r>
          </a:p>
          <a:p>
            <a:endParaRPr lang="pt-BR" dirty="0"/>
          </a:p>
        </p:txBody>
      </p:sp>
      <p:sp>
        <p:nvSpPr>
          <p:cNvPr id="3" name="Espaço Reservado para Texto 2">
            <a:extLst>
              <a:ext uri="{FF2B5EF4-FFF2-40B4-BE49-F238E27FC236}">
                <a16:creationId xmlns:a16="http://schemas.microsoft.com/office/drawing/2014/main" id="{397FB977-5818-48D9-AA95-3EDDCF2834AB}"/>
              </a:ext>
            </a:extLst>
          </p:cNvPr>
          <p:cNvSpPr>
            <a:spLocks noGrp="1"/>
          </p:cNvSpPr>
          <p:nvPr>
            <p:ph type="body" sz="quarter" idx="11"/>
          </p:nvPr>
        </p:nvSpPr>
        <p:spPr/>
        <p:txBody>
          <a:bodyPr/>
          <a:lstStyle/>
          <a:p>
            <a:endParaRPr lang="pt-BR"/>
          </a:p>
        </p:txBody>
      </p:sp>
      <p:sp>
        <p:nvSpPr>
          <p:cNvPr id="7" name="CaixaDeTexto 6">
            <a:extLst>
              <a:ext uri="{FF2B5EF4-FFF2-40B4-BE49-F238E27FC236}">
                <a16:creationId xmlns:a16="http://schemas.microsoft.com/office/drawing/2014/main" id="{F594AB81-C010-4655-ABA0-FE82A4328562}"/>
              </a:ext>
            </a:extLst>
          </p:cNvPr>
          <p:cNvSpPr txBox="1"/>
          <p:nvPr/>
        </p:nvSpPr>
        <p:spPr>
          <a:xfrm>
            <a:off x="1113183" y="1168172"/>
            <a:ext cx="9568070" cy="3831818"/>
          </a:xfrm>
          <a:prstGeom prst="rect">
            <a:avLst/>
          </a:prstGeom>
          <a:noFill/>
        </p:spPr>
        <p:txBody>
          <a:bodyPr wrap="square">
            <a:spAutoFit/>
          </a:bodyPr>
          <a:lstStyle/>
          <a:p>
            <a:pPr algn="just" rtl="0" fontAlgn="base">
              <a:lnSpc>
                <a:spcPct val="150000"/>
              </a:lnSpc>
              <a:spcBef>
                <a:spcPts val="0"/>
              </a:spcBef>
              <a:spcAft>
                <a:spcPts val="0"/>
              </a:spcAft>
            </a:pPr>
            <a:r>
              <a:rPr lang="pt-BR" sz="1800" b="0" i="0" u="none" strike="noStrike" dirty="0">
                <a:solidFill>
                  <a:srgbClr val="000000"/>
                </a:solidFill>
                <a:effectLst/>
                <a:latin typeface="Lora" pitchFamily="2" charset="0"/>
              </a:rPr>
              <a:t>  </a:t>
            </a:r>
          </a:p>
          <a:p>
            <a:pPr algn="just" rtl="0" fontAlgn="base">
              <a:lnSpc>
                <a:spcPct val="150000"/>
              </a:lnSpc>
              <a:spcBef>
                <a:spcPts val="0"/>
              </a:spcBef>
              <a:spcAft>
                <a:spcPts val="0"/>
              </a:spcAft>
            </a:pPr>
            <a:r>
              <a:rPr lang="pt-BR" sz="2400" b="0" i="0" u="none" strike="noStrike" dirty="0">
                <a:solidFill>
                  <a:srgbClr val="000000"/>
                </a:solidFill>
                <a:effectLst/>
                <a:latin typeface="Lora" pitchFamily="2" charset="0"/>
              </a:rPr>
              <a:t>A revisão sistemática e </a:t>
            </a:r>
            <a:r>
              <a:rPr lang="pt-BR" sz="2400" b="0" i="0" u="none" strike="noStrike" dirty="0" err="1">
                <a:solidFill>
                  <a:srgbClr val="000000"/>
                </a:solidFill>
                <a:effectLst/>
                <a:latin typeface="Lora" pitchFamily="2" charset="0"/>
              </a:rPr>
              <a:t>metanálise</a:t>
            </a:r>
            <a:r>
              <a:rPr lang="pt-BR" sz="2400" b="0" i="0" u="none" strike="noStrike" dirty="0">
                <a:solidFill>
                  <a:srgbClr val="000000"/>
                </a:solidFill>
                <a:effectLst/>
                <a:latin typeface="Lora" pitchFamily="2" charset="0"/>
              </a:rPr>
              <a:t> de Flores (2021) teve por objetivo</a:t>
            </a:r>
            <a:r>
              <a:rPr lang="pt-BR" sz="2400" b="0" i="0" u="none" strike="noStrike" dirty="0">
                <a:solidFill>
                  <a:srgbClr val="212121"/>
                </a:solidFill>
                <a:effectLst/>
                <a:latin typeface="Lora" pitchFamily="2" charset="0"/>
              </a:rPr>
              <a:t>  revisar os efeitos do treinamento físico nos </a:t>
            </a:r>
            <a:r>
              <a:rPr lang="pt-BR" sz="2400" b="1" i="0" u="none" strike="noStrike" dirty="0">
                <a:solidFill>
                  <a:srgbClr val="212121"/>
                </a:solidFill>
                <a:effectLst/>
                <a:latin typeface="Lora" pitchFamily="2" charset="0"/>
              </a:rPr>
              <a:t>parâmetros neuromusculares</a:t>
            </a:r>
            <a:r>
              <a:rPr lang="pt-BR" sz="2400" b="0" i="0" u="none" strike="noStrike" dirty="0">
                <a:solidFill>
                  <a:srgbClr val="212121"/>
                </a:solidFill>
                <a:effectLst/>
                <a:latin typeface="Lora" pitchFamily="2" charset="0"/>
              </a:rPr>
              <a:t> em DM1. O treinamento de força </a:t>
            </a:r>
            <a:r>
              <a:rPr lang="pt-BR" sz="2400" b="1" i="0" u="none" strike="noStrike" dirty="0">
                <a:solidFill>
                  <a:srgbClr val="212121"/>
                </a:solidFill>
                <a:effectLst/>
                <a:latin typeface="Lora" pitchFamily="2" charset="0"/>
              </a:rPr>
              <a:t>aumentou a força máxima </a:t>
            </a:r>
            <a:r>
              <a:rPr lang="pt-BR" sz="2400" b="0" i="0" u="none" strike="noStrike" dirty="0">
                <a:solidFill>
                  <a:srgbClr val="212121"/>
                </a:solidFill>
                <a:effectLst/>
                <a:latin typeface="Lora" pitchFamily="2" charset="0"/>
              </a:rPr>
              <a:t>(ES: 1,067; p &lt;0,001), assim como o treinamento combinado (ES: 0,943; P &lt;0,001); ambos comparados ao treinamento aeróbico em pessoas com DM1</a:t>
            </a:r>
            <a:r>
              <a:rPr lang="pt-BR" sz="2400" b="0" i="0" u="none" strike="noStrike" dirty="0">
                <a:solidFill>
                  <a:srgbClr val="212121"/>
                </a:solidFill>
                <a:effectLst/>
                <a:latin typeface="Roboto" panose="02000000000000000000" pitchFamily="2" charset="0"/>
              </a:rPr>
              <a:t>.</a:t>
            </a:r>
            <a:endParaRPr lang="pt-BR" sz="2400" b="0" i="0" u="none" strike="noStrike" dirty="0">
              <a:solidFill>
                <a:srgbClr val="000000"/>
              </a:solidFill>
              <a:effectLst/>
              <a:latin typeface="Lora" pitchFamily="2" charset="0"/>
            </a:endParaRPr>
          </a:p>
        </p:txBody>
      </p:sp>
    </p:spTree>
    <p:extLst>
      <p:ext uri="{BB962C8B-B14F-4D97-AF65-F5344CB8AC3E}">
        <p14:creationId xmlns:p14="http://schemas.microsoft.com/office/powerpoint/2010/main" val="3982615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D7DF1B99-246C-46EB-9CC0-7D8250835790}"/>
              </a:ext>
            </a:extLst>
          </p:cNvPr>
          <p:cNvSpPr>
            <a:spLocks noGrp="1"/>
          </p:cNvSpPr>
          <p:nvPr>
            <p:ph type="body" sz="quarter" idx="10"/>
          </p:nvPr>
        </p:nvSpPr>
        <p:spPr/>
        <p:txBody>
          <a:bodyPr/>
          <a:lstStyle/>
          <a:p>
            <a:r>
              <a:rPr lang="pt-BR" sz="2800" dirty="0">
                <a:latin typeface="Arial" panose="020B0604020202020204" pitchFamily="34" charset="0"/>
                <a:cs typeface="Arial" panose="020B0604020202020204" pitchFamily="34" charset="0"/>
              </a:rPr>
              <a:t>PRINCIPAIS RECOMEDAÇÕES</a:t>
            </a:r>
          </a:p>
        </p:txBody>
      </p:sp>
      <p:sp>
        <p:nvSpPr>
          <p:cNvPr id="3" name="Espaço Reservado para Texto 2">
            <a:extLst>
              <a:ext uri="{FF2B5EF4-FFF2-40B4-BE49-F238E27FC236}">
                <a16:creationId xmlns:a16="http://schemas.microsoft.com/office/drawing/2014/main" id="{90A6FFAC-04AE-4D55-903B-9DF61BDE00C0}"/>
              </a:ext>
            </a:extLst>
          </p:cNvPr>
          <p:cNvSpPr>
            <a:spLocks noGrp="1"/>
          </p:cNvSpPr>
          <p:nvPr>
            <p:ph type="body" sz="quarter" idx="11"/>
          </p:nvPr>
        </p:nvSpPr>
        <p:spPr>
          <a:xfrm>
            <a:off x="906463" y="1535113"/>
            <a:ext cx="10307877" cy="3726000"/>
          </a:xfrm>
        </p:spPr>
        <p:txBody>
          <a:bodyPr/>
          <a:lstStyle/>
          <a:p>
            <a:pPr marL="0" indent="0">
              <a:buNone/>
            </a:pPr>
            <a:endParaRPr lang="pt-BR" dirty="0"/>
          </a:p>
        </p:txBody>
      </p:sp>
      <p:graphicFrame>
        <p:nvGraphicFramePr>
          <p:cNvPr id="5" name="Tabela 4">
            <a:extLst>
              <a:ext uri="{FF2B5EF4-FFF2-40B4-BE49-F238E27FC236}">
                <a16:creationId xmlns:a16="http://schemas.microsoft.com/office/drawing/2014/main" id="{24384DC2-E5FE-4281-B8AC-CC95D190C704}"/>
              </a:ext>
            </a:extLst>
          </p:cNvPr>
          <p:cNvGraphicFramePr>
            <a:graphicFrameLocks noGrp="1"/>
          </p:cNvGraphicFramePr>
          <p:nvPr>
            <p:extLst>
              <p:ext uri="{D42A27DB-BD31-4B8C-83A1-F6EECF244321}">
                <p14:modId xmlns:p14="http://schemas.microsoft.com/office/powerpoint/2010/main" val="1109012118"/>
              </p:ext>
            </p:extLst>
          </p:nvPr>
        </p:nvGraphicFramePr>
        <p:xfrm>
          <a:off x="922338" y="1929503"/>
          <a:ext cx="10292001" cy="2213610"/>
        </p:xfrm>
        <a:graphic>
          <a:graphicData uri="http://schemas.openxmlformats.org/drawingml/2006/table">
            <a:tbl>
              <a:tblPr>
                <a:tableStyleId>{5C22544A-7EE6-4342-B048-85BDC9FD1C3A}</a:tableStyleId>
              </a:tblPr>
              <a:tblGrid>
                <a:gridCol w="400566">
                  <a:extLst>
                    <a:ext uri="{9D8B030D-6E8A-4147-A177-3AD203B41FA5}">
                      <a16:colId xmlns:a16="http://schemas.microsoft.com/office/drawing/2014/main" val="3204725776"/>
                    </a:ext>
                  </a:extLst>
                </a:gridCol>
                <a:gridCol w="7578261">
                  <a:extLst>
                    <a:ext uri="{9D8B030D-6E8A-4147-A177-3AD203B41FA5}">
                      <a16:colId xmlns:a16="http://schemas.microsoft.com/office/drawing/2014/main" val="3585990856"/>
                    </a:ext>
                  </a:extLst>
                </a:gridCol>
                <a:gridCol w="1158392">
                  <a:extLst>
                    <a:ext uri="{9D8B030D-6E8A-4147-A177-3AD203B41FA5}">
                      <a16:colId xmlns:a16="http://schemas.microsoft.com/office/drawing/2014/main" val="4133693965"/>
                    </a:ext>
                  </a:extLst>
                </a:gridCol>
                <a:gridCol w="1154782">
                  <a:extLst>
                    <a:ext uri="{9D8B030D-6E8A-4147-A177-3AD203B41FA5}">
                      <a16:colId xmlns:a16="http://schemas.microsoft.com/office/drawing/2014/main" val="164164771"/>
                    </a:ext>
                  </a:extLst>
                </a:gridCol>
              </a:tblGrid>
              <a:tr h="282924">
                <a:tc gridSpan="2">
                  <a:txBody>
                    <a:bodyPr/>
                    <a:lstStyle/>
                    <a:p>
                      <a:pPr algn="ctr" fontAlgn="b"/>
                      <a:r>
                        <a:rPr lang="pt-BR" sz="2400" b="1" u="none" strike="noStrike" dirty="0">
                          <a:solidFill>
                            <a:srgbClr val="002060"/>
                          </a:solidFill>
                          <a:effectLst/>
                        </a:rPr>
                        <a:t>RECOMENDAÇÕES</a:t>
                      </a:r>
                      <a:endParaRPr lang="pt-BR" sz="2400" b="1" i="0" u="none" strike="noStrike" dirty="0">
                        <a:solidFill>
                          <a:srgbClr val="002060"/>
                        </a:solidFill>
                        <a:effectLst/>
                        <a:latin typeface="Arial" panose="020B0604020202020204" pitchFamily="34" charset="0"/>
                      </a:endParaRPr>
                    </a:p>
                  </a:txBody>
                  <a:tcPr marL="9525" marR="9525" marT="9525" marB="0" anchor="b"/>
                </a:tc>
                <a:tc hMerge="1">
                  <a:txBody>
                    <a:bodyPr/>
                    <a:lstStyle/>
                    <a:p>
                      <a:endParaRPr lang="pt-BR"/>
                    </a:p>
                  </a:txBody>
                  <a:tcPr/>
                </a:tc>
                <a:tc>
                  <a:txBody>
                    <a:bodyPr/>
                    <a:lstStyle/>
                    <a:p>
                      <a:pPr algn="ctr" fontAlgn="b"/>
                      <a:r>
                        <a:rPr lang="pt-BR" sz="2400" b="1" u="none" strike="noStrike" dirty="0">
                          <a:solidFill>
                            <a:srgbClr val="002060"/>
                          </a:solidFill>
                          <a:effectLst/>
                        </a:rPr>
                        <a:t>CLASSE</a:t>
                      </a:r>
                      <a:endParaRPr lang="pt-BR" sz="2400" b="1" i="0" u="none" strike="noStrike" dirty="0">
                        <a:solidFill>
                          <a:srgbClr val="002060"/>
                        </a:solidFill>
                        <a:effectLst/>
                        <a:latin typeface="Arial" panose="020B0604020202020204" pitchFamily="34" charset="0"/>
                      </a:endParaRPr>
                    </a:p>
                  </a:txBody>
                  <a:tcPr marL="9525" marR="9525" marT="9525" marB="0" anchor="b"/>
                </a:tc>
                <a:tc>
                  <a:txBody>
                    <a:bodyPr/>
                    <a:lstStyle/>
                    <a:p>
                      <a:pPr algn="ctr" fontAlgn="b"/>
                      <a:r>
                        <a:rPr lang="pt-BR" sz="2400" b="1" u="none" strike="noStrike" dirty="0">
                          <a:solidFill>
                            <a:srgbClr val="002060"/>
                          </a:solidFill>
                          <a:effectLst/>
                        </a:rPr>
                        <a:t>NÍVEL</a:t>
                      </a:r>
                      <a:endParaRPr lang="pt-BR" sz="2400" b="1" i="0" u="none" strike="noStrike" dirty="0">
                        <a:solidFill>
                          <a:srgbClr val="00206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4466957"/>
                  </a:ext>
                </a:extLst>
              </a:tr>
              <a:tr h="1216573">
                <a:tc>
                  <a:txBody>
                    <a:bodyPr/>
                    <a:lstStyle/>
                    <a:p>
                      <a:pPr algn="ctr" fontAlgn="ctr"/>
                      <a:endParaRPr lang="pt-BR" sz="2400" b="0" i="0" u="none" strike="noStrike" dirty="0">
                        <a:solidFill>
                          <a:srgbClr val="002060"/>
                        </a:solidFill>
                        <a:effectLst/>
                        <a:latin typeface="Arial" panose="020B0604020202020204" pitchFamily="34" charset="0"/>
                      </a:endParaRPr>
                    </a:p>
                  </a:txBody>
                  <a:tcPr marL="9525" marR="9525" marT="9525" marB="0" anchor="ctr"/>
                </a:tc>
                <a:tc>
                  <a:txBody>
                    <a:bodyPr/>
                    <a:lstStyle/>
                    <a:p>
                      <a:pPr algn="ctr" fontAlgn="b"/>
                      <a:endParaRPr lang="pt-BR" sz="2400" b="1" i="0" u="none" strike="noStrike" kern="1200" dirty="0">
                        <a:solidFill>
                          <a:schemeClr val="accent1">
                            <a:lumMod val="75000"/>
                          </a:schemeClr>
                        </a:solidFill>
                        <a:effectLst/>
                        <a:latin typeface="+mn-lt"/>
                        <a:ea typeface="+mn-ea"/>
                        <a:cs typeface="+mn-cs"/>
                      </a:endParaRPr>
                    </a:p>
                    <a:p>
                      <a:pPr algn="ctr" fontAlgn="b"/>
                      <a:r>
                        <a:rPr lang="pt-BR" sz="2400" b="1" i="0" u="none" strike="noStrike" kern="1200" dirty="0">
                          <a:solidFill>
                            <a:schemeClr val="accent1">
                              <a:lumMod val="75000"/>
                            </a:schemeClr>
                          </a:solidFill>
                          <a:effectLst/>
                          <a:latin typeface="+mn-lt"/>
                          <a:ea typeface="+mn-ea"/>
                          <a:cs typeface="+mn-cs"/>
                        </a:rPr>
                        <a:t>É RECOMENDADO que pessoas com DM1, especialmente idosos, realizem exercícios de equilíbrio e flexibilidade, para obter ganhos em amplitude de movimento, equilíbrio dinâmico e estático</a:t>
                      </a:r>
                    </a:p>
                  </a:txBody>
                  <a:tcPr marL="9525" marR="9525" marT="9525" marB="0" anchor="b"/>
                </a:tc>
                <a:tc>
                  <a:txBody>
                    <a:bodyPr/>
                    <a:lstStyle/>
                    <a:p>
                      <a:pPr algn="ctr" fontAlgn="ctr"/>
                      <a:r>
                        <a:rPr lang="pt-BR" sz="2400" b="1" u="none" strike="noStrike" dirty="0">
                          <a:solidFill>
                            <a:schemeClr val="bg1"/>
                          </a:solidFill>
                          <a:effectLst/>
                        </a:rPr>
                        <a:t>l</a:t>
                      </a:r>
                      <a:endParaRPr lang="pt-BR" sz="2400" b="1" i="0" u="none" strike="noStrike" dirty="0">
                        <a:solidFill>
                          <a:schemeClr val="bg1"/>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pt-BR" sz="2400" b="1" u="none" strike="noStrike" dirty="0">
                          <a:solidFill>
                            <a:schemeClr val="bg1"/>
                          </a:solidFill>
                          <a:effectLst/>
                        </a:rPr>
                        <a:t>C</a:t>
                      </a:r>
                      <a:endParaRPr lang="pt-BR" sz="2400" b="1" i="0" u="none" strike="noStrike" dirty="0">
                        <a:solidFill>
                          <a:schemeClr val="bg1"/>
                        </a:solidFill>
                        <a:effectLst/>
                        <a:latin typeface="Arial" panose="020B0604020202020204" pitchFamily="34" charset="0"/>
                      </a:endParaRPr>
                    </a:p>
                  </a:txBody>
                  <a:tcPr marL="9525" marR="9525" marT="9525" marB="0" anchor="ctr">
                    <a:solidFill>
                      <a:schemeClr val="accent1">
                        <a:lumMod val="75000"/>
                      </a:schemeClr>
                    </a:solidFill>
                  </a:tcPr>
                </a:tc>
                <a:extLst>
                  <a:ext uri="{0D108BD9-81ED-4DB2-BD59-A6C34878D82A}">
                    <a16:rowId xmlns:a16="http://schemas.microsoft.com/office/drawing/2014/main" val="1527082840"/>
                  </a:ext>
                </a:extLst>
              </a:tr>
            </a:tbl>
          </a:graphicData>
        </a:graphic>
      </p:graphicFrame>
      <p:pic>
        <p:nvPicPr>
          <p:cNvPr id="11267" name="Imagem 1"/>
          <p:cNvPicPr>
            <a:picLocks noChangeAspect="1" noChangeArrowheads="1"/>
          </p:cNvPicPr>
          <p:nvPr/>
        </p:nvPicPr>
        <p:blipFill>
          <a:blip r:embed="rId2" cstate="print"/>
          <a:srcRect/>
          <a:stretch>
            <a:fillRect/>
          </a:stretch>
        </p:blipFill>
        <p:spPr bwMode="auto">
          <a:xfrm>
            <a:off x="886690" y="4156365"/>
            <a:ext cx="2344805" cy="1884218"/>
          </a:xfrm>
          <a:prstGeom prst="rect">
            <a:avLst/>
          </a:prstGeom>
          <a:noFill/>
        </p:spPr>
      </p:pic>
      <p:pic>
        <p:nvPicPr>
          <p:cNvPr id="11266" name="Imagem 3"/>
          <p:cNvPicPr>
            <a:picLocks noChangeAspect="1" noChangeArrowheads="1"/>
          </p:cNvPicPr>
          <p:nvPr/>
        </p:nvPicPr>
        <p:blipFill>
          <a:blip r:embed="rId3" cstate="print"/>
          <a:srcRect/>
          <a:stretch>
            <a:fillRect/>
          </a:stretch>
        </p:blipFill>
        <p:spPr bwMode="auto">
          <a:xfrm>
            <a:off x="4391892" y="4154866"/>
            <a:ext cx="1801091" cy="1012880"/>
          </a:xfrm>
          <a:prstGeom prst="rect">
            <a:avLst/>
          </a:prstGeom>
          <a:noFill/>
        </p:spPr>
      </p:pic>
      <p:pic>
        <p:nvPicPr>
          <p:cNvPr id="11265" name="Imagem 2"/>
          <p:cNvPicPr>
            <a:picLocks noChangeAspect="1" noChangeArrowheads="1"/>
          </p:cNvPicPr>
          <p:nvPr/>
        </p:nvPicPr>
        <p:blipFill>
          <a:blip r:embed="rId4" cstate="print"/>
          <a:srcRect/>
          <a:stretch>
            <a:fillRect/>
          </a:stretch>
        </p:blipFill>
        <p:spPr bwMode="auto">
          <a:xfrm>
            <a:off x="9005454" y="4184073"/>
            <a:ext cx="2216727" cy="2022763"/>
          </a:xfrm>
          <a:prstGeom prst="rect">
            <a:avLst/>
          </a:prstGeom>
          <a:noFill/>
        </p:spPr>
      </p:pic>
      <p:sp>
        <p:nvSpPr>
          <p:cNvPr id="11268"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1271" name="Imagem 7"/>
          <p:cNvPicPr>
            <a:picLocks noChangeAspect="1" noChangeArrowheads="1"/>
          </p:cNvPicPr>
          <p:nvPr/>
        </p:nvPicPr>
        <p:blipFill>
          <a:blip r:embed="rId5" cstate="print"/>
          <a:srcRect/>
          <a:stretch>
            <a:fillRect/>
          </a:stretch>
        </p:blipFill>
        <p:spPr bwMode="auto">
          <a:xfrm>
            <a:off x="6220692" y="4156364"/>
            <a:ext cx="1898072" cy="983673"/>
          </a:xfrm>
          <a:prstGeom prst="rect">
            <a:avLst/>
          </a:prstGeom>
          <a:noFill/>
        </p:spPr>
      </p:pic>
      <p:pic>
        <p:nvPicPr>
          <p:cNvPr id="11270" name="Imagem 8"/>
          <p:cNvPicPr>
            <a:picLocks noChangeAspect="1" noChangeArrowheads="1"/>
          </p:cNvPicPr>
          <p:nvPr/>
        </p:nvPicPr>
        <p:blipFill>
          <a:blip r:embed="rId6" cstate="print"/>
          <a:srcRect/>
          <a:stretch>
            <a:fillRect/>
          </a:stretch>
        </p:blipFill>
        <p:spPr bwMode="auto">
          <a:xfrm>
            <a:off x="4378036" y="5140037"/>
            <a:ext cx="1811482" cy="969818"/>
          </a:xfrm>
          <a:prstGeom prst="rect">
            <a:avLst/>
          </a:prstGeom>
          <a:noFill/>
        </p:spPr>
      </p:pic>
      <p:pic>
        <p:nvPicPr>
          <p:cNvPr id="11269" name="Imagem 9"/>
          <p:cNvPicPr>
            <a:picLocks noChangeAspect="1" noChangeArrowheads="1"/>
          </p:cNvPicPr>
          <p:nvPr/>
        </p:nvPicPr>
        <p:blipFill>
          <a:blip r:embed="rId7" cstate="print"/>
          <a:srcRect/>
          <a:stretch>
            <a:fillRect/>
          </a:stretch>
        </p:blipFill>
        <p:spPr bwMode="auto">
          <a:xfrm>
            <a:off x="6206837" y="5101070"/>
            <a:ext cx="1898073" cy="967221"/>
          </a:xfrm>
          <a:prstGeom prst="rect">
            <a:avLst/>
          </a:prstGeom>
          <a:noFill/>
        </p:spPr>
      </p:pic>
      <p:sp>
        <p:nvSpPr>
          <p:cNvPr id="11272"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4" name="Retângulo 3">
            <a:extLst>
              <a:ext uri="{FF2B5EF4-FFF2-40B4-BE49-F238E27FC236}">
                <a16:creationId xmlns:a16="http://schemas.microsoft.com/office/drawing/2014/main" id="{930FFB05-CC6C-4F4A-A178-8D21AAE5BF5F}"/>
              </a:ext>
            </a:extLst>
          </p:cNvPr>
          <p:cNvSpPr/>
          <p:nvPr/>
        </p:nvSpPr>
        <p:spPr>
          <a:xfrm>
            <a:off x="10098157" y="4537503"/>
            <a:ext cx="225286" cy="193523"/>
          </a:xfrm>
          <a:prstGeom prst="rect">
            <a:avLst/>
          </a:prstGeom>
          <a:solidFill>
            <a:schemeClr val="accent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C4A5B005-B956-4F34-8843-DB58EE193353}"/>
              </a:ext>
            </a:extLst>
          </p:cNvPr>
          <p:cNvSpPr/>
          <p:nvPr/>
        </p:nvSpPr>
        <p:spPr>
          <a:xfrm>
            <a:off x="5512905" y="4184073"/>
            <a:ext cx="159026" cy="148786"/>
          </a:xfrm>
          <a:prstGeom prst="rect">
            <a:avLst/>
          </a:prstGeom>
          <a:solidFill>
            <a:schemeClr val="accent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6992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D7DF1B99-246C-46EB-9CC0-7D8250835790}"/>
              </a:ext>
            </a:extLst>
          </p:cNvPr>
          <p:cNvSpPr>
            <a:spLocks noGrp="1"/>
          </p:cNvSpPr>
          <p:nvPr>
            <p:ph type="body" sz="quarter" idx="10"/>
          </p:nvPr>
        </p:nvSpPr>
        <p:spPr/>
        <p:txBody>
          <a:bodyPr/>
          <a:lstStyle/>
          <a:p>
            <a:r>
              <a:rPr lang="pt-BR" sz="2800" dirty="0">
                <a:latin typeface="Arial" panose="020B0604020202020204" pitchFamily="34" charset="0"/>
                <a:cs typeface="Arial" panose="020B0604020202020204" pitchFamily="34" charset="0"/>
              </a:rPr>
              <a:t>PRINCIPAIS RECOMEDAÇÕES</a:t>
            </a:r>
          </a:p>
        </p:txBody>
      </p:sp>
      <p:sp>
        <p:nvSpPr>
          <p:cNvPr id="3" name="Espaço Reservado para Texto 2">
            <a:extLst>
              <a:ext uri="{FF2B5EF4-FFF2-40B4-BE49-F238E27FC236}">
                <a16:creationId xmlns:a16="http://schemas.microsoft.com/office/drawing/2014/main" id="{90A6FFAC-04AE-4D55-903B-9DF61BDE00C0}"/>
              </a:ext>
            </a:extLst>
          </p:cNvPr>
          <p:cNvSpPr>
            <a:spLocks noGrp="1"/>
          </p:cNvSpPr>
          <p:nvPr>
            <p:ph type="body" sz="quarter" idx="11"/>
          </p:nvPr>
        </p:nvSpPr>
        <p:spPr>
          <a:xfrm>
            <a:off x="906463" y="1535113"/>
            <a:ext cx="10307877" cy="3726000"/>
          </a:xfrm>
        </p:spPr>
        <p:txBody>
          <a:bodyPr/>
          <a:lstStyle/>
          <a:p>
            <a:pPr marL="0" indent="0">
              <a:buNone/>
            </a:pPr>
            <a:endParaRPr lang="pt-BR" dirty="0"/>
          </a:p>
        </p:txBody>
      </p:sp>
      <p:graphicFrame>
        <p:nvGraphicFramePr>
          <p:cNvPr id="5" name="Tabela 4">
            <a:extLst>
              <a:ext uri="{FF2B5EF4-FFF2-40B4-BE49-F238E27FC236}">
                <a16:creationId xmlns:a16="http://schemas.microsoft.com/office/drawing/2014/main" id="{24384DC2-E5FE-4281-B8AC-CC95D190C704}"/>
              </a:ext>
            </a:extLst>
          </p:cNvPr>
          <p:cNvGraphicFramePr>
            <a:graphicFrameLocks noGrp="1"/>
          </p:cNvGraphicFramePr>
          <p:nvPr>
            <p:extLst>
              <p:ext uri="{D42A27DB-BD31-4B8C-83A1-F6EECF244321}">
                <p14:modId xmlns:p14="http://schemas.microsoft.com/office/powerpoint/2010/main" val="662161692"/>
              </p:ext>
            </p:extLst>
          </p:nvPr>
        </p:nvGraphicFramePr>
        <p:xfrm>
          <a:off x="922338" y="1929503"/>
          <a:ext cx="10292001" cy="2213610"/>
        </p:xfrm>
        <a:graphic>
          <a:graphicData uri="http://schemas.openxmlformats.org/drawingml/2006/table">
            <a:tbl>
              <a:tblPr>
                <a:tableStyleId>{5C22544A-7EE6-4342-B048-85BDC9FD1C3A}</a:tableStyleId>
              </a:tblPr>
              <a:tblGrid>
                <a:gridCol w="400566">
                  <a:extLst>
                    <a:ext uri="{9D8B030D-6E8A-4147-A177-3AD203B41FA5}">
                      <a16:colId xmlns:a16="http://schemas.microsoft.com/office/drawing/2014/main" val="3204725776"/>
                    </a:ext>
                  </a:extLst>
                </a:gridCol>
                <a:gridCol w="7578261">
                  <a:extLst>
                    <a:ext uri="{9D8B030D-6E8A-4147-A177-3AD203B41FA5}">
                      <a16:colId xmlns:a16="http://schemas.microsoft.com/office/drawing/2014/main" val="3585990856"/>
                    </a:ext>
                  </a:extLst>
                </a:gridCol>
                <a:gridCol w="1158392">
                  <a:extLst>
                    <a:ext uri="{9D8B030D-6E8A-4147-A177-3AD203B41FA5}">
                      <a16:colId xmlns:a16="http://schemas.microsoft.com/office/drawing/2014/main" val="4133693965"/>
                    </a:ext>
                  </a:extLst>
                </a:gridCol>
                <a:gridCol w="1154782">
                  <a:extLst>
                    <a:ext uri="{9D8B030D-6E8A-4147-A177-3AD203B41FA5}">
                      <a16:colId xmlns:a16="http://schemas.microsoft.com/office/drawing/2014/main" val="164164771"/>
                    </a:ext>
                  </a:extLst>
                </a:gridCol>
              </a:tblGrid>
              <a:tr h="282924">
                <a:tc gridSpan="2">
                  <a:txBody>
                    <a:bodyPr/>
                    <a:lstStyle/>
                    <a:p>
                      <a:pPr algn="ctr" fontAlgn="b"/>
                      <a:r>
                        <a:rPr lang="pt-BR" sz="2400" b="1" u="none" strike="noStrike" dirty="0">
                          <a:solidFill>
                            <a:srgbClr val="002060"/>
                          </a:solidFill>
                          <a:effectLst/>
                        </a:rPr>
                        <a:t>RECOMENDAÇÕES</a:t>
                      </a:r>
                      <a:endParaRPr lang="pt-BR" sz="2400" b="1" i="0" u="none" strike="noStrike" dirty="0">
                        <a:solidFill>
                          <a:srgbClr val="002060"/>
                        </a:solidFill>
                        <a:effectLst/>
                        <a:latin typeface="Arial" panose="020B0604020202020204" pitchFamily="34" charset="0"/>
                      </a:endParaRPr>
                    </a:p>
                  </a:txBody>
                  <a:tcPr marL="9525" marR="9525" marT="9525" marB="0" anchor="b"/>
                </a:tc>
                <a:tc hMerge="1">
                  <a:txBody>
                    <a:bodyPr/>
                    <a:lstStyle/>
                    <a:p>
                      <a:endParaRPr lang="pt-BR"/>
                    </a:p>
                  </a:txBody>
                  <a:tcPr/>
                </a:tc>
                <a:tc>
                  <a:txBody>
                    <a:bodyPr/>
                    <a:lstStyle/>
                    <a:p>
                      <a:pPr algn="ctr" fontAlgn="b"/>
                      <a:r>
                        <a:rPr lang="pt-BR" sz="2400" b="1" u="none" strike="noStrike" dirty="0">
                          <a:solidFill>
                            <a:srgbClr val="002060"/>
                          </a:solidFill>
                          <a:effectLst/>
                        </a:rPr>
                        <a:t>CLASSE</a:t>
                      </a:r>
                      <a:endParaRPr lang="pt-BR" sz="2400" b="1" i="0" u="none" strike="noStrike" dirty="0">
                        <a:solidFill>
                          <a:srgbClr val="002060"/>
                        </a:solidFill>
                        <a:effectLst/>
                        <a:latin typeface="Arial" panose="020B0604020202020204" pitchFamily="34" charset="0"/>
                      </a:endParaRPr>
                    </a:p>
                  </a:txBody>
                  <a:tcPr marL="9525" marR="9525" marT="9525" marB="0" anchor="b"/>
                </a:tc>
                <a:tc>
                  <a:txBody>
                    <a:bodyPr/>
                    <a:lstStyle/>
                    <a:p>
                      <a:pPr algn="ctr" fontAlgn="b"/>
                      <a:r>
                        <a:rPr lang="pt-BR" sz="2400" b="1" u="none" strike="noStrike" dirty="0">
                          <a:solidFill>
                            <a:srgbClr val="002060"/>
                          </a:solidFill>
                          <a:effectLst/>
                        </a:rPr>
                        <a:t>NÍVEL</a:t>
                      </a:r>
                      <a:endParaRPr lang="pt-BR" sz="2400" b="1" i="0" u="none" strike="noStrike" dirty="0">
                        <a:solidFill>
                          <a:srgbClr val="00206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4466957"/>
                  </a:ext>
                </a:extLst>
              </a:tr>
              <a:tr h="1216573">
                <a:tc>
                  <a:txBody>
                    <a:bodyPr/>
                    <a:lstStyle/>
                    <a:p>
                      <a:pPr algn="ctr" fontAlgn="ctr"/>
                      <a:endParaRPr lang="pt-BR" sz="2400" b="0" i="0" u="none" strike="noStrike" dirty="0">
                        <a:solidFill>
                          <a:srgbClr val="002060"/>
                        </a:solidFill>
                        <a:effectLst/>
                        <a:latin typeface="Arial" panose="020B0604020202020204" pitchFamily="34" charset="0"/>
                      </a:endParaRPr>
                    </a:p>
                  </a:txBody>
                  <a:tcPr marL="9525" marR="9525" marT="9525" marB="0" anchor="ctr"/>
                </a:tc>
                <a:tc>
                  <a:txBody>
                    <a:bodyPr/>
                    <a:lstStyle/>
                    <a:p>
                      <a:pPr algn="ctr" fontAlgn="b"/>
                      <a:endParaRPr lang="pt-BR" sz="2400" b="1" i="0" u="none" strike="noStrike" kern="1200" dirty="0">
                        <a:solidFill>
                          <a:schemeClr val="accent1">
                            <a:lumMod val="75000"/>
                          </a:schemeClr>
                        </a:solidFill>
                        <a:effectLst/>
                        <a:latin typeface="+mn-lt"/>
                        <a:ea typeface="+mn-ea"/>
                        <a:cs typeface="+mn-cs"/>
                      </a:endParaRPr>
                    </a:p>
                    <a:p>
                      <a:pPr algn="ctr" fontAlgn="b"/>
                      <a:r>
                        <a:rPr lang="pt-BR" sz="2400" b="1" i="0" u="none" strike="noStrike" kern="1200" dirty="0">
                          <a:solidFill>
                            <a:schemeClr val="accent1">
                              <a:lumMod val="75000"/>
                            </a:schemeClr>
                          </a:solidFill>
                          <a:effectLst/>
                          <a:latin typeface="+mn-lt"/>
                          <a:ea typeface="+mn-ea"/>
                          <a:cs typeface="+mn-cs"/>
                        </a:rPr>
                        <a:t>Em pessoas com DM1, É RECOMENDADO o monitoramento da glicose, devendo ser realizado antes, durante e após o exercício para minimizar a variação da glicemia e o risco de hipoglicemia</a:t>
                      </a:r>
                    </a:p>
                  </a:txBody>
                  <a:tcPr marL="9525" marR="9525" marT="9525" marB="0" anchor="b"/>
                </a:tc>
                <a:tc>
                  <a:txBody>
                    <a:bodyPr/>
                    <a:lstStyle/>
                    <a:p>
                      <a:pPr algn="ctr" fontAlgn="ctr"/>
                      <a:r>
                        <a:rPr lang="pt-BR" sz="2400" b="1" u="none" strike="noStrike" dirty="0">
                          <a:solidFill>
                            <a:schemeClr val="bg1"/>
                          </a:solidFill>
                          <a:effectLst/>
                        </a:rPr>
                        <a:t>l</a:t>
                      </a:r>
                      <a:endParaRPr lang="pt-BR" sz="2400" b="1" i="0" u="none" strike="noStrike" dirty="0">
                        <a:solidFill>
                          <a:schemeClr val="bg1"/>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pt-BR" sz="2400" b="1" i="0" u="none" strike="noStrike" dirty="0">
                          <a:solidFill>
                            <a:schemeClr val="bg1"/>
                          </a:solidFill>
                          <a:effectLst/>
                          <a:latin typeface="Arial" panose="020B0604020202020204" pitchFamily="34" charset="0"/>
                        </a:rPr>
                        <a:t>B</a:t>
                      </a:r>
                    </a:p>
                  </a:txBody>
                  <a:tcPr marL="9525" marR="9525" marT="9525" marB="0" anchor="ctr">
                    <a:solidFill>
                      <a:schemeClr val="accent1">
                        <a:lumMod val="75000"/>
                      </a:schemeClr>
                    </a:solidFill>
                  </a:tcPr>
                </a:tc>
                <a:extLst>
                  <a:ext uri="{0D108BD9-81ED-4DB2-BD59-A6C34878D82A}">
                    <a16:rowId xmlns:a16="http://schemas.microsoft.com/office/drawing/2014/main" val="1527082840"/>
                  </a:ext>
                </a:extLst>
              </a:tr>
            </a:tbl>
          </a:graphicData>
        </a:graphic>
      </p:graphicFrame>
    </p:spTree>
    <p:extLst>
      <p:ext uri="{BB962C8B-B14F-4D97-AF65-F5344CB8AC3E}">
        <p14:creationId xmlns:p14="http://schemas.microsoft.com/office/powerpoint/2010/main" val="163113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0274ABB2-455F-4C12-9D8D-6A9AC9FF2BB0}"/>
              </a:ext>
            </a:extLst>
          </p:cNvPr>
          <p:cNvSpPr>
            <a:spLocks noGrp="1"/>
          </p:cNvSpPr>
          <p:nvPr>
            <p:ph type="body" sz="quarter" idx="10"/>
          </p:nvPr>
        </p:nvSpPr>
        <p:spPr/>
        <p:txBody>
          <a:bodyPr/>
          <a:lstStyle/>
          <a:p>
            <a:endParaRPr lang="pt-BR"/>
          </a:p>
        </p:txBody>
      </p:sp>
      <p:graphicFrame>
        <p:nvGraphicFramePr>
          <p:cNvPr id="6" name="Tabela 5">
            <a:extLst>
              <a:ext uri="{FF2B5EF4-FFF2-40B4-BE49-F238E27FC236}">
                <a16:creationId xmlns:a16="http://schemas.microsoft.com/office/drawing/2014/main" id="{96DCB887-BDCA-4737-962F-2AC69F641232}"/>
              </a:ext>
            </a:extLst>
          </p:cNvPr>
          <p:cNvGraphicFramePr>
            <a:graphicFrameLocks noGrp="1"/>
          </p:cNvGraphicFramePr>
          <p:nvPr>
            <p:extLst>
              <p:ext uri="{D42A27DB-BD31-4B8C-83A1-F6EECF244321}">
                <p14:modId xmlns:p14="http://schemas.microsoft.com/office/powerpoint/2010/main" val="1046449391"/>
              </p:ext>
            </p:extLst>
          </p:nvPr>
        </p:nvGraphicFramePr>
        <p:xfrm>
          <a:off x="922338" y="1014412"/>
          <a:ext cx="10292001" cy="5539860"/>
        </p:xfrm>
        <a:graphic>
          <a:graphicData uri="http://schemas.openxmlformats.org/drawingml/2006/table">
            <a:tbl>
              <a:tblPr/>
              <a:tblGrid>
                <a:gridCol w="2191974">
                  <a:extLst>
                    <a:ext uri="{9D8B030D-6E8A-4147-A177-3AD203B41FA5}">
                      <a16:colId xmlns:a16="http://schemas.microsoft.com/office/drawing/2014/main" val="1398608128"/>
                    </a:ext>
                  </a:extLst>
                </a:gridCol>
                <a:gridCol w="8100027">
                  <a:extLst>
                    <a:ext uri="{9D8B030D-6E8A-4147-A177-3AD203B41FA5}">
                      <a16:colId xmlns:a16="http://schemas.microsoft.com/office/drawing/2014/main" val="627145133"/>
                    </a:ext>
                  </a:extLst>
                </a:gridCol>
              </a:tblGrid>
              <a:tr h="727119">
                <a:tc>
                  <a:txBody>
                    <a:bodyPr/>
                    <a:lstStyle/>
                    <a:p>
                      <a:pPr algn="ctr" rtl="0" fontAlgn="t">
                        <a:spcBef>
                          <a:spcPts val="1400"/>
                        </a:spcBef>
                        <a:spcAft>
                          <a:spcPts val="1400"/>
                        </a:spcAft>
                      </a:pPr>
                      <a:r>
                        <a:rPr lang="pt-BR" sz="1800" b="1" i="0" u="none" strike="noStrike" dirty="0">
                          <a:solidFill>
                            <a:srgbClr val="000000"/>
                          </a:solidFill>
                          <a:effectLst/>
                          <a:latin typeface="Lora" pitchFamily="2" charset="0"/>
                        </a:rPr>
                        <a:t>Glicemia (mg/</a:t>
                      </a:r>
                      <a:r>
                        <a:rPr lang="pt-BR" sz="1800" b="1" i="0" u="none" strike="noStrike" dirty="0" err="1">
                          <a:solidFill>
                            <a:srgbClr val="000000"/>
                          </a:solidFill>
                          <a:effectLst/>
                          <a:latin typeface="Lora" pitchFamily="2" charset="0"/>
                        </a:rPr>
                        <a:t>dL</a:t>
                      </a:r>
                      <a:r>
                        <a:rPr lang="pt-BR" sz="1800" b="1" i="0" u="none" strike="noStrike" dirty="0">
                          <a:solidFill>
                            <a:srgbClr val="000000"/>
                          </a:solidFill>
                          <a:effectLst/>
                          <a:latin typeface="Lora" pitchFamily="2" charset="0"/>
                        </a:rPr>
                        <a:t>)</a:t>
                      </a:r>
                      <a:endParaRPr lang="pt-BR"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3F3"/>
                    </a:solidFill>
                  </a:tcPr>
                </a:tc>
                <a:tc>
                  <a:txBody>
                    <a:bodyPr/>
                    <a:lstStyle/>
                    <a:p>
                      <a:pPr algn="ctr" rtl="0" fontAlgn="t">
                        <a:spcBef>
                          <a:spcPts val="1400"/>
                        </a:spcBef>
                        <a:spcAft>
                          <a:spcPts val="1400"/>
                        </a:spcAft>
                      </a:pPr>
                      <a:r>
                        <a:rPr lang="pt-BR" sz="1800" b="1" i="0" u="none" strike="noStrike" dirty="0">
                          <a:solidFill>
                            <a:srgbClr val="000000"/>
                          </a:solidFill>
                          <a:effectLst/>
                          <a:latin typeface="Lora" pitchFamily="2" charset="0"/>
                        </a:rPr>
                        <a:t>Recomendação</a:t>
                      </a:r>
                      <a:endParaRPr lang="pt-BR"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8642597"/>
                  </a:ext>
                </a:extLst>
              </a:tr>
              <a:tr h="712045">
                <a:tc>
                  <a:txBody>
                    <a:bodyPr/>
                    <a:lstStyle/>
                    <a:p>
                      <a:pPr algn="ctr" rtl="0" fontAlgn="t">
                        <a:spcBef>
                          <a:spcPts val="1400"/>
                        </a:spcBef>
                        <a:spcAft>
                          <a:spcPts val="1400"/>
                        </a:spcAft>
                      </a:pPr>
                      <a:r>
                        <a:rPr lang="pt-BR" sz="1800" b="0" i="0" u="none" strike="noStrike" dirty="0">
                          <a:solidFill>
                            <a:srgbClr val="000000"/>
                          </a:solidFill>
                          <a:effectLst/>
                          <a:latin typeface="Lora" pitchFamily="2" charset="0"/>
                        </a:rPr>
                        <a:t>&lt; 90</a:t>
                      </a:r>
                      <a:endParaRPr lang="pt-BR"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1400"/>
                        </a:spcBef>
                        <a:spcAft>
                          <a:spcPts val="1400"/>
                        </a:spcAft>
                      </a:pPr>
                      <a:r>
                        <a:rPr lang="pt-BR" sz="1800" b="0" i="0" u="none" strike="noStrike" dirty="0">
                          <a:solidFill>
                            <a:srgbClr val="000000"/>
                          </a:solidFill>
                          <a:effectLst/>
                          <a:latin typeface="Lora" pitchFamily="2" charset="0"/>
                        </a:rPr>
                        <a:t>Ingerir 15-30 g de carboidrato antes de início do exercício, em especial em atividades mais prolongadas (&gt;30-45 min)</a:t>
                      </a:r>
                      <a:endParaRPr lang="pt-BR"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8046542"/>
                  </a:ext>
                </a:extLst>
              </a:tr>
              <a:tr h="842455">
                <a:tc>
                  <a:txBody>
                    <a:bodyPr/>
                    <a:lstStyle/>
                    <a:p>
                      <a:pPr algn="ctr" rtl="0" fontAlgn="t">
                        <a:spcBef>
                          <a:spcPts val="1400"/>
                        </a:spcBef>
                        <a:spcAft>
                          <a:spcPts val="1400"/>
                        </a:spcAft>
                      </a:pPr>
                      <a:r>
                        <a:rPr lang="pt-BR" sz="1800" b="0" i="0" u="none" strike="noStrike">
                          <a:solidFill>
                            <a:srgbClr val="000000"/>
                          </a:solidFill>
                          <a:effectLst/>
                          <a:latin typeface="Lora" pitchFamily="2" charset="0"/>
                        </a:rPr>
                        <a:t>90-150 </a:t>
                      </a:r>
                      <a:endParaRPr lang="pt-BR"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just" rtl="0" fontAlgn="t">
                        <a:spcBef>
                          <a:spcPts val="1400"/>
                        </a:spcBef>
                        <a:spcAft>
                          <a:spcPts val="1400"/>
                        </a:spcAft>
                      </a:pPr>
                      <a:r>
                        <a:rPr lang="pt-BR" sz="1800" b="0" i="0" u="none" strike="noStrike" dirty="0">
                          <a:solidFill>
                            <a:srgbClr val="000000"/>
                          </a:solidFill>
                          <a:effectLst/>
                          <a:latin typeface="Lora" pitchFamily="2" charset="0"/>
                        </a:rPr>
                        <a:t>Consumir carboidrato a partir do início do exercício (0.5-1.0 g/kg/dia), dependendo tipo de exercício e quantidade de insulina circulante.</a:t>
                      </a:r>
                      <a:endParaRPr lang="pt-BR"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09491932"/>
                  </a:ext>
                </a:extLst>
              </a:tr>
              <a:tr h="712045">
                <a:tc>
                  <a:txBody>
                    <a:bodyPr/>
                    <a:lstStyle/>
                    <a:p>
                      <a:pPr algn="ctr" rtl="0" fontAlgn="t">
                        <a:spcBef>
                          <a:spcPts val="1400"/>
                        </a:spcBef>
                        <a:spcAft>
                          <a:spcPts val="1400"/>
                        </a:spcAft>
                      </a:pPr>
                      <a:r>
                        <a:rPr lang="pt-BR" sz="1800" b="0" i="0" u="none" strike="noStrike">
                          <a:solidFill>
                            <a:srgbClr val="000000"/>
                          </a:solidFill>
                          <a:effectLst/>
                          <a:latin typeface="Lora" pitchFamily="2" charset="0"/>
                        </a:rPr>
                        <a:t>151-250 </a:t>
                      </a:r>
                      <a:endParaRPr lang="pt-BR"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99"/>
                    </a:solidFill>
                  </a:tcPr>
                </a:tc>
                <a:tc>
                  <a:txBody>
                    <a:bodyPr/>
                    <a:lstStyle/>
                    <a:p>
                      <a:pPr algn="just" rtl="0" fontAlgn="t">
                        <a:spcBef>
                          <a:spcPts val="1400"/>
                        </a:spcBef>
                        <a:spcAft>
                          <a:spcPts val="1400"/>
                        </a:spcAft>
                      </a:pPr>
                      <a:r>
                        <a:rPr lang="pt-BR" sz="1800" b="0" i="0" u="none" strike="noStrike" dirty="0">
                          <a:solidFill>
                            <a:srgbClr val="000000"/>
                          </a:solidFill>
                          <a:effectLst/>
                          <a:latin typeface="Lora" pitchFamily="2" charset="0"/>
                        </a:rPr>
                        <a:t>Iniciar o exercício e atrasar o consumo de CHO, até que níveis de glicemia &lt; 150 mg/</a:t>
                      </a:r>
                      <a:r>
                        <a:rPr lang="pt-BR" sz="1800" b="0" i="0" u="none" strike="noStrike" dirty="0" err="1">
                          <a:solidFill>
                            <a:srgbClr val="000000"/>
                          </a:solidFill>
                          <a:effectLst/>
                          <a:latin typeface="Lora" pitchFamily="2" charset="0"/>
                        </a:rPr>
                        <a:t>dL</a:t>
                      </a:r>
                      <a:r>
                        <a:rPr lang="pt-BR" sz="1800" b="0" i="0" u="none" strike="noStrike" dirty="0">
                          <a:solidFill>
                            <a:srgbClr val="000000"/>
                          </a:solidFill>
                          <a:effectLst/>
                          <a:latin typeface="Lora" pitchFamily="2" charset="0"/>
                        </a:rPr>
                        <a:t>.</a:t>
                      </a:r>
                      <a:endParaRPr lang="pt-BR"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807434194"/>
                  </a:ext>
                </a:extLst>
              </a:tr>
              <a:tr h="1083156">
                <a:tc>
                  <a:txBody>
                    <a:bodyPr/>
                    <a:lstStyle/>
                    <a:p>
                      <a:pPr algn="ctr" rtl="0" fontAlgn="t">
                        <a:spcBef>
                          <a:spcPts val="1400"/>
                        </a:spcBef>
                        <a:spcAft>
                          <a:spcPts val="1400"/>
                        </a:spcAft>
                      </a:pPr>
                      <a:r>
                        <a:rPr lang="pt-BR" sz="1800" b="0" i="0" u="none" strike="noStrike">
                          <a:solidFill>
                            <a:srgbClr val="000000"/>
                          </a:solidFill>
                          <a:effectLst/>
                          <a:latin typeface="Lora" pitchFamily="2" charset="0"/>
                        </a:rPr>
                        <a:t>251-350 </a:t>
                      </a:r>
                      <a:endParaRPr lang="pt-BR"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CB9C"/>
                    </a:solidFill>
                  </a:tcPr>
                </a:tc>
                <a:tc>
                  <a:txBody>
                    <a:bodyPr/>
                    <a:lstStyle/>
                    <a:p>
                      <a:pPr algn="just" rtl="0" fontAlgn="t">
                        <a:spcBef>
                          <a:spcPts val="1400"/>
                        </a:spcBef>
                        <a:spcAft>
                          <a:spcPts val="1400"/>
                        </a:spcAft>
                      </a:pPr>
                      <a:r>
                        <a:rPr lang="pt-BR" sz="1800" b="0" i="0" u="none" strike="noStrike" dirty="0">
                          <a:solidFill>
                            <a:srgbClr val="000000"/>
                          </a:solidFill>
                          <a:effectLst/>
                          <a:latin typeface="Lora" pitchFamily="2" charset="0"/>
                        </a:rPr>
                        <a:t>Testar para cetonas, se disponível e não realizar exercícios se estiverem presentes em moderada/grande quantidade. Exercícios de leve/moderada intensidade poderão ser realizados.</a:t>
                      </a:r>
                      <a:endParaRPr lang="pt-BR"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CB9C"/>
                    </a:solidFill>
                  </a:tcPr>
                </a:tc>
                <a:extLst>
                  <a:ext uri="{0D108BD9-81ED-4DB2-BD59-A6C34878D82A}">
                    <a16:rowId xmlns:a16="http://schemas.microsoft.com/office/drawing/2014/main" val="3671258001"/>
                  </a:ext>
                </a:extLst>
              </a:tr>
              <a:tr h="1323857">
                <a:tc>
                  <a:txBody>
                    <a:bodyPr/>
                    <a:lstStyle/>
                    <a:p>
                      <a:pPr algn="ctr" rtl="0" fontAlgn="t">
                        <a:spcBef>
                          <a:spcPts val="1400"/>
                        </a:spcBef>
                        <a:spcAft>
                          <a:spcPts val="1400"/>
                        </a:spcAft>
                      </a:pPr>
                      <a:r>
                        <a:rPr lang="pt-BR" sz="1800" b="0" i="0" u="none" strike="noStrike">
                          <a:solidFill>
                            <a:srgbClr val="000000"/>
                          </a:solidFill>
                          <a:effectLst/>
                          <a:latin typeface="Lora" pitchFamily="2" charset="0"/>
                        </a:rPr>
                        <a:t>&gt;350 </a:t>
                      </a:r>
                      <a:endParaRPr lang="pt-BR"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9999"/>
                    </a:solidFill>
                  </a:tcPr>
                </a:tc>
                <a:tc>
                  <a:txBody>
                    <a:bodyPr/>
                    <a:lstStyle/>
                    <a:p>
                      <a:pPr algn="just" rtl="0" fontAlgn="t">
                        <a:spcBef>
                          <a:spcPts val="1400"/>
                        </a:spcBef>
                        <a:spcAft>
                          <a:spcPts val="1400"/>
                        </a:spcAft>
                      </a:pPr>
                      <a:r>
                        <a:rPr lang="pt-BR" sz="1800" b="0" i="0" u="none" strike="noStrike" dirty="0">
                          <a:solidFill>
                            <a:srgbClr val="000000"/>
                          </a:solidFill>
                          <a:effectLst/>
                          <a:latin typeface="Lora" pitchFamily="2" charset="0"/>
                        </a:rPr>
                        <a:t>Testar para cetonas, se disponível e não realizar exercícios se estiverem presentes em moderada/grande quantidade. Se cetonas negativas (ou apenas traços), considerar correção de glicemia com doses mais baixas de insulina (50% da dose). Evitar exercícios intensos até redução dos níveis de glicemia.</a:t>
                      </a:r>
                      <a:endParaRPr lang="pt-BR"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9999"/>
                    </a:solidFill>
                  </a:tcPr>
                </a:tc>
                <a:extLst>
                  <a:ext uri="{0D108BD9-81ED-4DB2-BD59-A6C34878D82A}">
                    <a16:rowId xmlns:a16="http://schemas.microsoft.com/office/drawing/2014/main" val="2066670000"/>
                  </a:ext>
                </a:extLst>
              </a:tr>
            </a:tbl>
          </a:graphicData>
        </a:graphic>
      </p:graphicFrame>
      <p:sp>
        <p:nvSpPr>
          <p:cNvPr id="7" name="Rectangle 2">
            <a:extLst>
              <a:ext uri="{FF2B5EF4-FFF2-40B4-BE49-F238E27FC236}">
                <a16:creationId xmlns:a16="http://schemas.microsoft.com/office/drawing/2014/main" id="{5B2CC427-6E66-4642-9C00-39EA69AD4951}"/>
              </a:ext>
            </a:extLst>
          </p:cNvPr>
          <p:cNvSpPr>
            <a:spLocks noChangeArrowheads="1"/>
          </p:cNvSpPr>
          <p:nvPr/>
        </p:nvSpPr>
        <p:spPr bwMode="auto">
          <a:xfrm>
            <a:off x="3233738" y="20335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 name="CaixaDeTexto 7">
            <a:extLst>
              <a:ext uri="{FF2B5EF4-FFF2-40B4-BE49-F238E27FC236}">
                <a16:creationId xmlns:a16="http://schemas.microsoft.com/office/drawing/2014/main" id="{471DEE20-7B47-4A24-B258-6D4C190AB283}"/>
              </a:ext>
            </a:extLst>
          </p:cNvPr>
          <p:cNvSpPr txBox="1"/>
          <p:nvPr/>
        </p:nvSpPr>
        <p:spPr>
          <a:xfrm>
            <a:off x="1321364" y="273818"/>
            <a:ext cx="9665084" cy="369332"/>
          </a:xfrm>
          <a:prstGeom prst="rect">
            <a:avLst/>
          </a:prstGeom>
          <a:noFill/>
        </p:spPr>
        <p:txBody>
          <a:bodyPr wrap="square" rtlCol="0">
            <a:spAutoFit/>
          </a:bodyPr>
          <a:lstStyle/>
          <a:p>
            <a:pPr algn="ctr"/>
            <a:r>
              <a:rPr lang="pt-BR" sz="1800" b="1" i="0" u="none" strike="noStrike" dirty="0">
                <a:solidFill>
                  <a:srgbClr val="000000"/>
                </a:solidFill>
                <a:effectLst/>
                <a:latin typeface="Lora" pitchFamily="2" charset="0"/>
              </a:rPr>
              <a:t>SUGESTÕES DE CONDUTA CONFORME A GLICEMIA PRÉ-EXERCÍCIO NO DM1</a:t>
            </a:r>
            <a:endParaRPr lang="pt-BR" b="1" dirty="0"/>
          </a:p>
        </p:txBody>
      </p:sp>
    </p:spTree>
    <p:extLst>
      <p:ext uri="{BB962C8B-B14F-4D97-AF65-F5344CB8AC3E}">
        <p14:creationId xmlns:p14="http://schemas.microsoft.com/office/powerpoint/2010/main" val="1106913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D7DF1B99-246C-46EB-9CC0-7D8250835790}"/>
              </a:ext>
            </a:extLst>
          </p:cNvPr>
          <p:cNvSpPr>
            <a:spLocks noGrp="1"/>
          </p:cNvSpPr>
          <p:nvPr>
            <p:ph type="body" sz="quarter" idx="10"/>
          </p:nvPr>
        </p:nvSpPr>
        <p:spPr/>
        <p:txBody>
          <a:bodyPr/>
          <a:lstStyle/>
          <a:p>
            <a:r>
              <a:rPr lang="pt-BR" sz="2800" dirty="0">
                <a:latin typeface="Arial" panose="020B0604020202020204" pitchFamily="34" charset="0"/>
                <a:cs typeface="Arial" panose="020B0604020202020204" pitchFamily="34" charset="0"/>
              </a:rPr>
              <a:t>PRINCIPAIS RECOMEDAÇÕES</a:t>
            </a:r>
          </a:p>
        </p:txBody>
      </p:sp>
      <p:sp>
        <p:nvSpPr>
          <p:cNvPr id="3" name="Espaço Reservado para Texto 2">
            <a:extLst>
              <a:ext uri="{FF2B5EF4-FFF2-40B4-BE49-F238E27FC236}">
                <a16:creationId xmlns:a16="http://schemas.microsoft.com/office/drawing/2014/main" id="{90A6FFAC-04AE-4D55-903B-9DF61BDE00C0}"/>
              </a:ext>
            </a:extLst>
          </p:cNvPr>
          <p:cNvSpPr>
            <a:spLocks noGrp="1"/>
          </p:cNvSpPr>
          <p:nvPr>
            <p:ph type="body" sz="quarter" idx="11"/>
          </p:nvPr>
        </p:nvSpPr>
        <p:spPr>
          <a:xfrm>
            <a:off x="906463" y="1535113"/>
            <a:ext cx="10307877" cy="3726000"/>
          </a:xfrm>
        </p:spPr>
        <p:txBody>
          <a:bodyPr/>
          <a:lstStyle/>
          <a:p>
            <a:pPr marL="0" indent="0">
              <a:buNone/>
            </a:pPr>
            <a:endParaRPr lang="pt-BR" dirty="0"/>
          </a:p>
        </p:txBody>
      </p:sp>
      <p:graphicFrame>
        <p:nvGraphicFramePr>
          <p:cNvPr id="5" name="Tabela 4">
            <a:extLst>
              <a:ext uri="{FF2B5EF4-FFF2-40B4-BE49-F238E27FC236}">
                <a16:creationId xmlns:a16="http://schemas.microsoft.com/office/drawing/2014/main" id="{24384DC2-E5FE-4281-B8AC-CC95D190C704}"/>
              </a:ext>
            </a:extLst>
          </p:cNvPr>
          <p:cNvGraphicFramePr>
            <a:graphicFrameLocks noGrp="1"/>
          </p:cNvGraphicFramePr>
          <p:nvPr/>
        </p:nvGraphicFramePr>
        <p:xfrm>
          <a:off x="922338" y="1929503"/>
          <a:ext cx="10292001" cy="1847850"/>
        </p:xfrm>
        <a:graphic>
          <a:graphicData uri="http://schemas.openxmlformats.org/drawingml/2006/table">
            <a:tbl>
              <a:tblPr>
                <a:tableStyleId>{5C22544A-7EE6-4342-B048-85BDC9FD1C3A}</a:tableStyleId>
              </a:tblPr>
              <a:tblGrid>
                <a:gridCol w="400566">
                  <a:extLst>
                    <a:ext uri="{9D8B030D-6E8A-4147-A177-3AD203B41FA5}">
                      <a16:colId xmlns:a16="http://schemas.microsoft.com/office/drawing/2014/main" val="3204725776"/>
                    </a:ext>
                  </a:extLst>
                </a:gridCol>
                <a:gridCol w="7578261">
                  <a:extLst>
                    <a:ext uri="{9D8B030D-6E8A-4147-A177-3AD203B41FA5}">
                      <a16:colId xmlns:a16="http://schemas.microsoft.com/office/drawing/2014/main" val="3585990856"/>
                    </a:ext>
                  </a:extLst>
                </a:gridCol>
                <a:gridCol w="1158392">
                  <a:extLst>
                    <a:ext uri="{9D8B030D-6E8A-4147-A177-3AD203B41FA5}">
                      <a16:colId xmlns:a16="http://schemas.microsoft.com/office/drawing/2014/main" val="4133693965"/>
                    </a:ext>
                  </a:extLst>
                </a:gridCol>
                <a:gridCol w="1154782">
                  <a:extLst>
                    <a:ext uri="{9D8B030D-6E8A-4147-A177-3AD203B41FA5}">
                      <a16:colId xmlns:a16="http://schemas.microsoft.com/office/drawing/2014/main" val="164164771"/>
                    </a:ext>
                  </a:extLst>
                </a:gridCol>
              </a:tblGrid>
              <a:tr h="282924">
                <a:tc gridSpan="2">
                  <a:txBody>
                    <a:bodyPr/>
                    <a:lstStyle/>
                    <a:p>
                      <a:pPr algn="ctr" fontAlgn="b"/>
                      <a:r>
                        <a:rPr lang="pt-BR" sz="2400" b="1" u="none" strike="noStrike" dirty="0">
                          <a:solidFill>
                            <a:srgbClr val="002060"/>
                          </a:solidFill>
                          <a:effectLst/>
                        </a:rPr>
                        <a:t>RECOMENDAÇÕES</a:t>
                      </a:r>
                      <a:endParaRPr lang="pt-BR" sz="2400" b="1" i="0" u="none" strike="noStrike" dirty="0">
                        <a:solidFill>
                          <a:srgbClr val="002060"/>
                        </a:solidFill>
                        <a:effectLst/>
                        <a:latin typeface="Arial" panose="020B0604020202020204" pitchFamily="34" charset="0"/>
                      </a:endParaRPr>
                    </a:p>
                  </a:txBody>
                  <a:tcPr marL="9525" marR="9525" marT="9525" marB="0" anchor="b"/>
                </a:tc>
                <a:tc hMerge="1">
                  <a:txBody>
                    <a:bodyPr/>
                    <a:lstStyle/>
                    <a:p>
                      <a:endParaRPr lang="pt-BR"/>
                    </a:p>
                  </a:txBody>
                  <a:tcPr/>
                </a:tc>
                <a:tc>
                  <a:txBody>
                    <a:bodyPr/>
                    <a:lstStyle/>
                    <a:p>
                      <a:pPr algn="ctr" fontAlgn="b"/>
                      <a:r>
                        <a:rPr lang="pt-BR" sz="2400" b="1" u="none" strike="noStrike" dirty="0">
                          <a:solidFill>
                            <a:srgbClr val="002060"/>
                          </a:solidFill>
                          <a:effectLst/>
                        </a:rPr>
                        <a:t>CLASSE</a:t>
                      </a:r>
                      <a:endParaRPr lang="pt-BR" sz="2400" b="1" i="0" u="none" strike="noStrike" dirty="0">
                        <a:solidFill>
                          <a:srgbClr val="002060"/>
                        </a:solidFill>
                        <a:effectLst/>
                        <a:latin typeface="Arial" panose="020B0604020202020204" pitchFamily="34" charset="0"/>
                      </a:endParaRPr>
                    </a:p>
                  </a:txBody>
                  <a:tcPr marL="9525" marR="9525" marT="9525" marB="0" anchor="b"/>
                </a:tc>
                <a:tc>
                  <a:txBody>
                    <a:bodyPr/>
                    <a:lstStyle/>
                    <a:p>
                      <a:pPr algn="ctr" fontAlgn="b"/>
                      <a:r>
                        <a:rPr lang="pt-BR" sz="2400" b="1" u="none" strike="noStrike" dirty="0">
                          <a:solidFill>
                            <a:srgbClr val="002060"/>
                          </a:solidFill>
                          <a:effectLst/>
                        </a:rPr>
                        <a:t>NÍVEL</a:t>
                      </a:r>
                      <a:endParaRPr lang="pt-BR" sz="2400" b="1" i="0" u="none" strike="noStrike" dirty="0">
                        <a:solidFill>
                          <a:srgbClr val="00206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4466957"/>
                  </a:ext>
                </a:extLst>
              </a:tr>
              <a:tr h="1216573">
                <a:tc>
                  <a:txBody>
                    <a:bodyPr/>
                    <a:lstStyle/>
                    <a:p>
                      <a:pPr algn="ctr" fontAlgn="ctr"/>
                      <a:endParaRPr lang="pt-BR" sz="2400" b="0" i="0" u="none" strike="noStrike" dirty="0">
                        <a:solidFill>
                          <a:srgbClr val="002060"/>
                        </a:solidFill>
                        <a:effectLst/>
                        <a:latin typeface="Arial" panose="020B0604020202020204" pitchFamily="34" charset="0"/>
                      </a:endParaRPr>
                    </a:p>
                  </a:txBody>
                  <a:tcPr marL="9525" marR="9525" marT="9525" marB="0" anchor="ctr"/>
                </a:tc>
                <a:tc>
                  <a:txBody>
                    <a:bodyPr/>
                    <a:lstStyle/>
                    <a:p>
                      <a:pPr algn="ctr" fontAlgn="b"/>
                      <a:endParaRPr lang="pt-BR" sz="2400" b="1" i="0" u="none" strike="noStrike" kern="1200" dirty="0">
                        <a:solidFill>
                          <a:schemeClr val="accent1">
                            <a:lumMod val="75000"/>
                          </a:schemeClr>
                        </a:solidFill>
                        <a:effectLst/>
                        <a:latin typeface="+mn-lt"/>
                        <a:ea typeface="+mn-ea"/>
                        <a:cs typeface="+mn-cs"/>
                      </a:endParaRPr>
                    </a:p>
                    <a:p>
                      <a:pPr algn="ctr" fontAlgn="b"/>
                      <a:r>
                        <a:rPr lang="pt-BR" sz="2400" b="1" i="0" u="none" strike="noStrike" kern="1200" dirty="0">
                          <a:solidFill>
                            <a:schemeClr val="accent1">
                              <a:lumMod val="75000"/>
                            </a:schemeClr>
                          </a:solidFill>
                          <a:effectLst/>
                          <a:latin typeface="+mn-lt"/>
                          <a:ea typeface="+mn-ea"/>
                          <a:cs typeface="+mn-cs"/>
                        </a:rPr>
                        <a:t>PODE SER CONSIDERADA a utilização de tabela de setas nos monitores flash, para manejo da glicemia no exercício físico, em pessoas com DM1</a:t>
                      </a:r>
                    </a:p>
                  </a:txBody>
                  <a:tcPr marL="9525" marR="9525" marT="9525" marB="0" anchor="b"/>
                </a:tc>
                <a:tc>
                  <a:txBody>
                    <a:bodyPr/>
                    <a:lstStyle/>
                    <a:p>
                      <a:pPr algn="ctr" fontAlgn="ctr"/>
                      <a:r>
                        <a:rPr lang="pt-BR" sz="2400" b="1" u="none" strike="noStrike">
                          <a:solidFill>
                            <a:schemeClr val="bg1"/>
                          </a:solidFill>
                          <a:effectLst/>
                        </a:rPr>
                        <a:t>lIb</a:t>
                      </a:r>
                      <a:endParaRPr lang="pt-BR" sz="2400" b="1" i="0" u="none" strike="noStrike" dirty="0">
                        <a:solidFill>
                          <a:schemeClr val="bg1"/>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pt-BR" sz="2400" b="1" u="none" strike="noStrike" dirty="0">
                          <a:solidFill>
                            <a:schemeClr val="bg1"/>
                          </a:solidFill>
                          <a:effectLst/>
                        </a:rPr>
                        <a:t>C</a:t>
                      </a:r>
                      <a:endParaRPr lang="pt-BR" sz="2400" b="1" i="0" u="none" strike="noStrike" dirty="0">
                        <a:solidFill>
                          <a:schemeClr val="bg1"/>
                        </a:solidFill>
                        <a:effectLst/>
                        <a:latin typeface="Arial" panose="020B0604020202020204" pitchFamily="34" charset="0"/>
                      </a:endParaRPr>
                    </a:p>
                  </a:txBody>
                  <a:tcPr marL="9525" marR="9525" marT="9525" marB="0" anchor="ctr">
                    <a:solidFill>
                      <a:schemeClr val="accent1">
                        <a:lumMod val="75000"/>
                      </a:schemeClr>
                    </a:solidFill>
                  </a:tcPr>
                </a:tc>
                <a:extLst>
                  <a:ext uri="{0D108BD9-81ED-4DB2-BD59-A6C34878D82A}">
                    <a16:rowId xmlns:a16="http://schemas.microsoft.com/office/drawing/2014/main" val="1527082840"/>
                  </a:ext>
                </a:extLst>
              </a:tr>
            </a:tbl>
          </a:graphicData>
        </a:graphic>
      </p:graphicFrame>
      <p:sp>
        <p:nvSpPr>
          <p:cNvPr id="6" name="Rectangle 1">
            <a:extLst>
              <a:ext uri="{FF2B5EF4-FFF2-40B4-BE49-F238E27FC236}">
                <a16:creationId xmlns:a16="http://schemas.microsoft.com/office/drawing/2014/main" id="{D406C5BB-3109-4710-9178-2AAD990058F2}"/>
              </a:ext>
            </a:extLst>
          </p:cNvPr>
          <p:cNvSpPr>
            <a:spLocks noChangeArrowheads="1"/>
          </p:cNvSpPr>
          <p:nvPr/>
        </p:nvSpPr>
        <p:spPr bwMode="auto">
          <a:xfrm>
            <a:off x="3230563" y="36639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7756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D7DF1B99-246C-46EB-9CC0-7D8250835790}"/>
              </a:ext>
            </a:extLst>
          </p:cNvPr>
          <p:cNvSpPr>
            <a:spLocks noGrp="1"/>
          </p:cNvSpPr>
          <p:nvPr>
            <p:ph type="body" sz="quarter" idx="10"/>
          </p:nvPr>
        </p:nvSpPr>
        <p:spPr/>
        <p:txBody>
          <a:bodyPr/>
          <a:lstStyle/>
          <a:p>
            <a:r>
              <a:rPr lang="pt-BR" sz="2800" dirty="0">
                <a:latin typeface="Arial" panose="020B0604020202020204" pitchFamily="34" charset="0"/>
                <a:cs typeface="Arial" panose="020B0604020202020204" pitchFamily="34" charset="0"/>
              </a:rPr>
              <a:t>PRINCIPAIS RECOMEDAÇÕES</a:t>
            </a:r>
          </a:p>
        </p:txBody>
      </p:sp>
      <p:sp>
        <p:nvSpPr>
          <p:cNvPr id="3" name="Espaço Reservado para Texto 2">
            <a:extLst>
              <a:ext uri="{FF2B5EF4-FFF2-40B4-BE49-F238E27FC236}">
                <a16:creationId xmlns:a16="http://schemas.microsoft.com/office/drawing/2014/main" id="{90A6FFAC-04AE-4D55-903B-9DF61BDE00C0}"/>
              </a:ext>
            </a:extLst>
          </p:cNvPr>
          <p:cNvSpPr>
            <a:spLocks noGrp="1"/>
          </p:cNvSpPr>
          <p:nvPr>
            <p:ph type="body" sz="quarter" idx="11"/>
          </p:nvPr>
        </p:nvSpPr>
        <p:spPr>
          <a:xfrm>
            <a:off x="906463" y="1535113"/>
            <a:ext cx="10307877" cy="3726000"/>
          </a:xfrm>
        </p:spPr>
        <p:txBody>
          <a:bodyPr/>
          <a:lstStyle/>
          <a:p>
            <a:pPr marL="0" indent="0">
              <a:buNone/>
            </a:pPr>
            <a:endParaRPr lang="pt-BR" dirty="0"/>
          </a:p>
        </p:txBody>
      </p:sp>
      <p:graphicFrame>
        <p:nvGraphicFramePr>
          <p:cNvPr id="5" name="Tabela 4">
            <a:extLst>
              <a:ext uri="{FF2B5EF4-FFF2-40B4-BE49-F238E27FC236}">
                <a16:creationId xmlns:a16="http://schemas.microsoft.com/office/drawing/2014/main" id="{24384DC2-E5FE-4281-B8AC-CC95D190C704}"/>
              </a:ext>
            </a:extLst>
          </p:cNvPr>
          <p:cNvGraphicFramePr>
            <a:graphicFrameLocks noGrp="1"/>
          </p:cNvGraphicFramePr>
          <p:nvPr/>
        </p:nvGraphicFramePr>
        <p:xfrm>
          <a:off x="922338" y="1929503"/>
          <a:ext cx="10292001" cy="1847850"/>
        </p:xfrm>
        <a:graphic>
          <a:graphicData uri="http://schemas.openxmlformats.org/drawingml/2006/table">
            <a:tbl>
              <a:tblPr>
                <a:tableStyleId>{5C22544A-7EE6-4342-B048-85BDC9FD1C3A}</a:tableStyleId>
              </a:tblPr>
              <a:tblGrid>
                <a:gridCol w="400566">
                  <a:extLst>
                    <a:ext uri="{9D8B030D-6E8A-4147-A177-3AD203B41FA5}">
                      <a16:colId xmlns:a16="http://schemas.microsoft.com/office/drawing/2014/main" val="3204725776"/>
                    </a:ext>
                  </a:extLst>
                </a:gridCol>
                <a:gridCol w="7578261">
                  <a:extLst>
                    <a:ext uri="{9D8B030D-6E8A-4147-A177-3AD203B41FA5}">
                      <a16:colId xmlns:a16="http://schemas.microsoft.com/office/drawing/2014/main" val="3585990856"/>
                    </a:ext>
                  </a:extLst>
                </a:gridCol>
                <a:gridCol w="1158392">
                  <a:extLst>
                    <a:ext uri="{9D8B030D-6E8A-4147-A177-3AD203B41FA5}">
                      <a16:colId xmlns:a16="http://schemas.microsoft.com/office/drawing/2014/main" val="4133693965"/>
                    </a:ext>
                  </a:extLst>
                </a:gridCol>
                <a:gridCol w="1154782">
                  <a:extLst>
                    <a:ext uri="{9D8B030D-6E8A-4147-A177-3AD203B41FA5}">
                      <a16:colId xmlns:a16="http://schemas.microsoft.com/office/drawing/2014/main" val="164164771"/>
                    </a:ext>
                  </a:extLst>
                </a:gridCol>
              </a:tblGrid>
              <a:tr h="282924">
                <a:tc gridSpan="2">
                  <a:txBody>
                    <a:bodyPr/>
                    <a:lstStyle/>
                    <a:p>
                      <a:pPr algn="ctr" fontAlgn="b"/>
                      <a:r>
                        <a:rPr lang="pt-BR" sz="2400" b="1" u="none" strike="noStrike" dirty="0">
                          <a:solidFill>
                            <a:srgbClr val="002060"/>
                          </a:solidFill>
                          <a:effectLst/>
                        </a:rPr>
                        <a:t>RECOMENDAÇÕES</a:t>
                      </a:r>
                      <a:endParaRPr lang="pt-BR" sz="2400" b="1" i="0" u="none" strike="noStrike" dirty="0">
                        <a:solidFill>
                          <a:srgbClr val="002060"/>
                        </a:solidFill>
                        <a:effectLst/>
                        <a:latin typeface="Arial" panose="020B0604020202020204" pitchFamily="34" charset="0"/>
                      </a:endParaRPr>
                    </a:p>
                  </a:txBody>
                  <a:tcPr marL="9525" marR="9525" marT="9525" marB="0" anchor="b"/>
                </a:tc>
                <a:tc hMerge="1">
                  <a:txBody>
                    <a:bodyPr/>
                    <a:lstStyle/>
                    <a:p>
                      <a:endParaRPr lang="pt-BR"/>
                    </a:p>
                  </a:txBody>
                  <a:tcPr/>
                </a:tc>
                <a:tc>
                  <a:txBody>
                    <a:bodyPr/>
                    <a:lstStyle/>
                    <a:p>
                      <a:pPr algn="ctr" fontAlgn="b"/>
                      <a:r>
                        <a:rPr lang="pt-BR" sz="2400" b="1" u="none" strike="noStrike" dirty="0">
                          <a:solidFill>
                            <a:srgbClr val="002060"/>
                          </a:solidFill>
                          <a:effectLst/>
                        </a:rPr>
                        <a:t>CLASSE</a:t>
                      </a:r>
                      <a:endParaRPr lang="pt-BR" sz="2400" b="1" i="0" u="none" strike="noStrike" dirty="0">
                        <a:solidFill>
                          <a:srgbClr val="002060"/>
                        </a:solidFill>
                        <a:effectLst/>
                        <a:latin typeface="Arial" panose="020B0604020202020204" pitchFamily="34" charset="0"/>
                      </a:endParaRPr>
                    </a:p>
                  </a:txBody>
                  <a:tcPr marL="9525" marR="9525" marT="9525" marB="0" anchor="b"/>
                </a:tc>
                <a:tc>
                  <a:txBody>
                    <a:bodyPr/>
                    <a:lstStyle/>
                    <a:p>
                      <a:pPr algn="ctr" fontAlgn="b"/>
                      <a:r>
                        <a:rPr lang="pt-BR" sz="2400" b="1" u="none" strike="noStrike" dirty="0">
                          <a:solidFill>
                            <a:srgbClr val="002060"/>
                          </a:solidFill>
                          <a:effectLst/>
                        </a:rPr>
                        <a:t>NÍVEL</a:t>
                      </a:r>
                      <a:endParaRPr lang="pt-BR" sz="2400" b="1" i="0" u="none" strike="noStrike" dirty="0">
                        <a:solidFill>
                          <a:srgbClr val="00206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4466957"/>
                  </a:ext>
                </a:extLst>
              </a:tr>
              <a:tr h="1216573">
                <a:tc>
                  <a:txBody>
                    <a:bodyPr/>
                    <a:lstStyle/>
                    <a:p>
                      <a:pPr algn="ctr" fontAlgn="ctr"/>
                      <a:endParaRPr lang="pt-BR" sz="2400" b="0" i="0" u="none" strike="noStrike" dirty="0">
                        <a:solidFill>
                          <a:srgbClr val="002060"/>
                        </a:solidFill>
                        <a:effectLst/>
                        <a:latin typeface="Arial" panose="020B0604020202020204" pitchFamily="34" charset="0"/>
                      </a:endParaRPr>
                    </a:p>
                  </a:txBody>
                  <a:tcPr marL="9525" marR="9525" marT="9525" marB="0" anchor="ctr"/>
                </a:tc>
                <a:tc>
                  <a:txBody>
                    <a:bodyPr/>
                    <a:lstStyle/>
                    <a:p>
                      <a:pPr algn="ctr" fontAlgn="b"/>
                      <a:endParaRPr lang="pt-BR" sz="2400" b="1" i="0" u="none" strike="noStrike" kern="1200" dirty="0">
                        <a:solidFill>
                          <a:schemeClr val="accent1">
                            <a:lumMod val="75000"/>
                          </a:schemeClr>
                        </a:solidFill>
                        <a:effectLst/>
                        <a:latin typeface="+mn-lt"/>
                        <a:ea typeface="+mn-ea"/>
                        <a:cs typeface="+mn-cs"/>
                      </a:endParaRPr>
                    </a:p>
                    <a:p>
                      <a:pPr algn="ctr" fontAlgn="b"/>
                      <a:r>
                        <a:rPr lang="pt-BR" sz="2400" b="1" i="0" u="none" strike="noStrike" kern="1200" dirty="0">
                          <a:solidFill>
                            <a:schemeClr val="accent1">
                              <a:lumMod val="75000"/>
                            </a:schemeClr>
                          </a:solidFill>
                          <a:effectLst/>
                          <a:latin typeface="+mn-lt"/>
                          <a:ea typeface="+mn-ea"/>
                          <a:cs typeface="+mn-cs"/>
                        </a:rPr>
                        <a:t>PODE SER CONSIDERADA a utilização de tabela de setas nos monitores flash, para manejo da glicemia no exercício físico, em pessoas com DM1</a:t>
                      </a:r>
                    </a:p>
                  </a:txBody>
                  <a:tcPr marL="9525" marR="9525" marT="9525" marB="0" anchor="b"/>
                </a:tc>
                <a:tc>
                  <a:txBody>
                    <a:bodyPr/>
                    <a:lstStyle/>
                    <a:p>
                      <a:pPr algn="ctr" fontAlgn="ctr"/>
                      <a:r>
                        <a:rPr lang="pt-BR" sz="2400" b="1" u="none" strike="noStrike">
                          <a:solidFill>
                            <a:schemeClr val="bg1"/>
                          </a:solidFill>
                          <a:effectLst/>
                        </a:rPr>
                        <a:t>lIb</a:t>
                      </a:r>
                      <a:endParaRPr lang="pt-BR" sz="2400" b="1" i="0" u="none" strike="noStrike" dirty="0">
                        <a:solidFill>
                          <a:schemeClr val="bg1"/>
                        </a:solidFill>
                        <a:effectLst/>
                        <a:latin typeface="Arial" panose="020B0604020202020204" pitchFamily="34" charset="0"/>
                      </a:endParaRPr>
                    </a:p>
                  </a:txBody>
                  <a:tcPr marL="9525" marR="9525" marT="9525" marB="0" anchor="ctr">
                    <a:solidFill>
                      <a:schemeClr val="accent6"/>
                    </a:solidFill>
                  </a:tcPr>
                </a:tc>
                <a:tc>
                  <a:txBody>
                    <a:bodyPr/>
                    <a:lstStyle/>
                    <a:p>
                      <a:pPr algn="ctr" fontAlgn="ctr"/>
                      <a:r>
                        <a:rPr lang="pt-BR" sz="2400" b="1" u="none" strike="noStrike" dirty="0">
                          <a:solidFill>
                            <a:schemeClr val="bg1"/>
                          </a:solidFill>
                          <a:effectLst/>
                        </a:rPr>
                        <a:t>C</a:t>
                      </a:r>
                      <a:endParaRPr lang="pt-BR" sz="2400" b="1" i="0" u="none" strike="noStrike" dirty="0">
                        <a:solidFill>
                          <a:schemeClr val="bg1"/>
                        </a:solidFill>
                        <a:effectLst/>
                        <a:latin typeface="Arial" panose="020B0604020202020204" pitchFamily="34" charset="0"/>
                      </a:endParaRPr>
                    </a:p>
                  </a:txBody>
                  <a:tcPr marL="9525" marR="9525" marT="9525" marB="0" anchor="ctr">
                    <a:solidFill>
                      <a:schemeClr val="accent1">
                        <a:lumMod val="75000"/>
                      </a:schemeClr>
                    </a:solidFill>
                  </a:tcPr>
                </a:tc>
                <a:extLst>
                  <a:ext uri="{0D108BD9-81ED-4DB2-BD59-A6C34878D82A}">
                    <a16:rowId xmlns:a16="http://schemas.microsoft.com/office/drawing/2014/main" val="1527082840"/>
                  </a:ext>
                </a:extLst>
              </a:tr>
            </a:tbl>
          </a:graphicData>
        </a:graphic>
      </p:graphicFrame>
      <p:sp>
        <p:nvSpPr>
          <p:cNvPr id="6" name="Rectangle 1">
            <a:extLst>
              <a:ext uri="{FF2B5EF4-FFF2-40B4-BE49-F238E27FC236}">
                <a16:creationId xmlns:a16="http://schemas.microsoft.com/office/drawing/2014/main" id="{D406C5BB-3109-4710-9178-2AAD990058F2}"/>
              </a:ext>
            </a:extLst>
          </p:cNvPr>
          <p:cNvSpPr>
            <a:spLocks noChangeArrowheads="1"/>
          </p:cNvSpPr>
          <p:nvPr/>
        </p:nvSpPr>
        <p:spPr bwMode="auto">
          <a:xfrm>
            <a:off x="3230563" y="36639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0162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8F3C258B-15B6-4341-BF56-2D619765847A}"/>
              </a:ext>
            </a:extLst>
          </p:cNvPr>
          <p:cNvSpPr>
            <a:spLocks noGrp="1"/>
          </p:cNvSpPr>
          <p:nvPr>
            <p:ph type="body" sz="quarter" idx="10"/>
          </p:nvPr>
        </p:nvSpPr>
        <p:spPr/>
        <p:txBody>
          <a:bodyPr/>
          <a:lstStyle/>
          <a:p>
            <a:endParaRPr lang="pt-BR"/>
          </a:p>
        </p:txBody>
      </p:sp>
      <p:sp>
        <p:nvSpPr>
          <p:cNvPr id="3" name="Espaço Reservado para Imagem 2">
            <a:extLst>
              <a:ext uri="{FF2B5EF4-FFF2-40B4-BE49-F238E27FC236}">
                <a16:creationId xmlns:a16="http://schemas.microsoft.com/office/drawing/2014/main" id="{C34881C6-8039-4D43-BBEE-8F09FE6B5765}"/>
              </a:ext>
            </a:extLst>
          </p:cNvPr>
          <p:cNvSpPr>
            <a:spLocks noGrp="1"/>
          </p:cNvSpPr>
          <p:nvPr>
            <p:ph type="pic" sz="quarter" idx="12"/>
          </p:nvPr>
        </p:nvSpPr>
        <p:spPr/>
      </p:sp>
      <p:graphicFrame>
        <p:nvGraphicFramePr>
          <p:cNvPr id="10" name="Tabela 9">
            <a:extLst>
              <a:ext uri="{FF2B5EF4-FFF2-40B4-BE49-F238E27FC236}">
                <a16:creationId xmlns:a16="http://schemas.microsoft.com/office/drawing/2014/main" id="{E2AFBEEC-2E53-4EA0-BA51-0E684D9DEF1B}"/>
              </a:ext>
            </a:extLst>
          </p:cNvPr>
          <p:cNvGraphicFramePr>
            <a:graphicFrameLocks noGrp="1"/>
          </p:cNvGraphicFramePr>
          <p:nvPr>
            <p:extLst>
              <p:ext uri="{D42A27DB-BD31-4B8C-83A1-F6EECF244321}">
                <p14:modId xmlns:p14="http://schemas.microsoft.com/office/powerpoint/2010/main" val="4064785358"/>
              </p:ext>
            </p:extLst>
          </p:nvPr>
        </p:nvGraphicFramePr>
        <p:xfrm>
          <a:off x="0" y="0"/>
          <a:ext cx="12192000" cy="6261316"/>
        </p:xfrm>
        <a:graphic>
          <a:graphicData uri="http://schemas.openxmlformats.org/drawingml/2006/table">
            <a:tbl>
              <a:tblPr/>
              <a:tblGrid>
                <a:gridCol w="2130049">
                  <a:extLst>
                    <a:ext uri="{9D8B030D-6E8A-4147-A177-3AD203B41FA5}">
                      <a16:colId xmlns:a16="http://schemas.microsoft.com/office/drawing/2014/main" val="1886896955"/>
                    </a:ext>
                  </a:extLst>
                </a:gridCol>
                <a:gridCol w="2028619">
                  <a:extLst>
                    <a:ext uri="{9D8B030D-6E8A-4147-A177-3AD203B41FA5}">
                      <a16:colId xmlns:a16="http://schemas.microsoft.com/office/drawing/2014/main" val="2576340871"/>
                    </a:ext>
                  </a:extLst>
                </a:gridCol>
                <a:gridCol w="3955807">
                  <a:extLst>
                    <a:ext uri="{9D8B030D-6E8A-4147-A177-3AD203B41FA5}">
                      <a16:colId xmlns:a16="http://schemas.microsoft.com/office/drawing/2014/main" val="1232385363"/>
                    </a:ext>
                  </a:extLst>
                </a:gridCol>
                <a:gridCol w="4077525">
                  <a:extLst>
                    <a:ext uri="{9D8B030D-6E8A-4147-A177-3AD203B41FA5}">
                      <a16:colId xmlns:a16="http://schemas.microsoft.com/office/drawing/2014/main" val="898007486"/>
                    </a:ext>
                  </a:extLst>
                </a:gridCol>
              </a:tblGrid>
              <a:tr h="639263">
                <a:tc>
                  <a:txBody>
                    <a:bodyPr/>
                    <a:lstStyle/>
                    <a:p>
                      <a:pPr algn="ctr" rtl="0" fontAlgn="t">
                        <a:spcBef>
                          <a:spcPts val="0"/>
                        </a:spcBef>
                        <a:spcAft>
                          <a:spcPts val="0"/>
                        </a:spcAft>
                      </a:pPr>
                      <a:r>
                        <a:rPr lang="pt-BR" sz="1800" b="1" i="0" u="none" strike="noStrike" dirty="0">
                          <a:solidFill>
                            <a:srgbClr val="202124"/>
                          </a:solidFill>
                          <a:effectLst/>
                          <a:latin typeface="Lora" pitchFamily="2" charset="0"/>
                        </a:rPr>
                        <a:t>Glicemia</a:t>
                      </a:r>
                      <a:endParaRPr lang="pt-BR" sz="1800" dirty="0">
                        <a:effectLst/>
                      </a:endParaRPr>
                    </a:p>
                    <a:p>
                      <a:pPr algn="ctr" rtl="0" fontAlgn="t">
                        <a:spcBef>
                          <a:spcPts val="0"/>
                        </a:spcBef>
                        <a:spcAft>
                          <a:spcPts val="0"/>
                        </a:spcAft>
                      </a:pPr>
                      <a:r>
                        <a:rPr lang="pt-BR" sz="1800" b="1" i="0" u="none" strike="noStrike" dirty="0">
                          <a:solidFill>
                            <a:srgbClr val="202124"/>
                          </a:solidFill>
                          <a:effectLst/>
                          <a:latin typeface="Lora" pitchFamily="2" charset="0"/>
                        </a:rPr>
                        <a:t>(mg/</a:t>
                      </a:r>
                      <a:r>
                        <a:rPr lang="pt-BR" sz="1800" b="1" i="0" u="none" strike="noStrike" dirty="0" err="1">
                          <a:solidFill>
                            <a:srgbClr val="202124"/>
                          </a:solidFill>
                          <a:effectLst/>
                          <a:latin typeface="Lora" pitchFamily="2" charset="0"/>
                        </a:rPr>
                        <a:t>dL</a:t>
                      </a:r>
                      <a:r>
                        <a:rPr lang="pt-BR" sz="1800" b="1" i="0" u="none" strike="noStrike" dirty="0">
                          <a:solidFill>
                            <a:srgbClr val="202124"/>
                          </a:solidFill>
                          <a:effectLst/>
                          <a:latin typeface="Lora" pitchFamily="2" charset="0"/>
                        </a:rPr>
                        <a:t>)</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Tendência</a:t>
                      </a:r>
                      <a:endParaRPr lang="pt-BR" sz="1800">
                        <a:effectLst/>
                      </a:endParaRPr>
                    </a:p>
                    <a:p>
                      <a:pPr algn="ctr" rtl="0" fontAlgn="t">
                        <a:spcBef>
                          <a:spcPts val="0"/>
                        </a:spcBef>
                        <a:spcAft>
                          <a:spcPts val="0"/>
                        </a:spcAft>
                      </a:pPr>
                      <a:r>
                        <a:rPr lang="pt-BR" sz="1800" b="1" i="0" u="none" strike="noStrike">
                          <a:solidFill>
                            <a:srgbClr val="202124"/>
                          </a:solidFill>
                          <a:effectLst/>
                          <a:latin typeface="Lora" pitchFamily="2" charset="0"/>
                        </a:rPr>
                        <a:t> da seta</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rtl="0" fontAlgn="t">
                        <a:spcBef>
                          <a:spcPts val="0"/>
                        </a:spcBef>
                        <a:spcAft>
                          <a:spcPts val="0"/>
                        </a:spcAft>
                      </a:pPr>
                      <a:r>
                        <a:rPr lang="pt-BR" sz="1800" b="1" i="0" u="none" strike="noStrike" dirty="0">
                          <a:solidFill>
                            <a:srgbClr val="202124"/>
                          </a:solidFill>
                          <a:effectLst/>
                          <a:latin typeface="Lora" pitchFamily="2" charset="0"/>
                        </a:rPr>
                        <a:t>Exercício de Baixa </a:t>
                      </a:r>
                      <a:endParaRPr lang="pt-BR" sz="1800" dirty="0">
                        <a:effectLst/>
                      </a:endParaRPr>
                    </a:p>
                    <a:p>
                      <a:pPr algn="ctr" rtl="0" fontAlgn="t">
                        <a:spcBef>
                          <a:spcPts val="0"/>
                        </a:spcBef>
                        <a:spcAft>
                          <a:spcPts val="0"/>
                        </a:spcAft>
                      </a:pPr>
                      <a:r>
                        <a:rPr lang="pt-BR" sz="1800" b="1" i="0" u="none" strike="noStrike" dirty="0">
                          <a:solidFill>
                            <a:srgbClr val="202124"/>
                          </a:solidFill>
                          <a:effectLst/>
                          <a:latin typeface="Lora" pitchFamily="2" charset="0"/>
                        </a:rPr>
                        <a:t>intensidade</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Exercício de Alta</a:t>
                      </a:r>
                      <a:endParaRPr lang="pt-BR" sz="1800">
                        <a:effectLst/>
                      </a:endParaRPr>
                    </a:p>
                    <a:p>
                      <a:pPr algn="ctr" rtl="0" fontAlgn="t">
                        <a:spcBef>
                          <a:spcPts val="0"/>
                        </a:spcBef>
                        <a:spcAft>
                          <a:spcPts val="0"/>
                        </a:spcAft>
                      </a:pPr>
                      <a:r>
                        <a:rPr lang="pt-BR" sz="1800" b="1" i="0" u="none" strike="noStrike">
                          <a:solidFill>
                            <a:srgbClr val="202124"/>
                          </a:solidFill>
                          <a:effectLst/>
                          <a:latin typeface="Lora" pitchFamily="2" charset="0"/>
                        </a:rPr>
                        <a:t> intensidade</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63064710"/>
                  </a:ext>
                </a:extLst>
              </a:tr>
              <a:tr h="374674">
                <a:tc rowSpan="3">
                  <a:txBody>
                    <a:bodyPr/>
                    <a:lstStyle/>
                    <a:p>
                      <a:pPr algn="ctr" rtl="0" fontAlgn="t">
                        <a:spcBef>
                          <a:spcPts val="0"/>
                        </a:spcBef>
                        <a:spcAft>
                          <a:spcPts val="0"/>
                        </a:spcAft>
                      </a:pPr>
                      <a:r>
                        <a:rPr lang="pt-BR" sz="1800" b="1" i="0" u="none" strike="noStrike">
                          <a:solidFill>
                            <a:srgbClr val="202124"/>
                          </a:solidFill>
                          <a:effectLst/>
                          <a:latin typeface="Lora" pitchFamily="2" charset="0"/>
                        </a:rPr>
                        <a:t>&gt;250 </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pt-BR" sz="1800" b="1" i="0" u="none" strike="noStrike" dirty="0">
                          <a:solidFill>
                            <a:srgbClr val="202124"/>
                          </a:solidFill>
                          <a:effectLst/>
                          <a:latin typeface="Lora" pitchFamily="2" charset="0"/>
                        </a:rPr>
                        <a:t>↑↗</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rowSpan="2">
                  <a:txBody>
                    <a:bodyPr/>
                    <a:lstStyle/>
                    <a:p>
                      <a:pPr algn="ctr" rtl="0" fontAlgn="t">
                        <a:spcBef>
                          <a:spcPts val="0"/>
                        </a:spcBef>
                        <a:spcAft>
                          <a:spcPts val="0"/>
                        </a:spcAft>
                      </a:pPr>
                      <a:r>
                        <a:rPr lang="pt-BR" sz="1800" b="1" i="0" u="none" strike="noStrike" dirty="0">
                          <a:solidFill>
                            <a:srgbClr val="202124"/>
                          </a:solidFill>
                          <a:effectLst/>
                          <a:latin typeface="Lora" pitchFamily="2" charset="0"/>
                        </a:rPr>
                        <a:t>Checar Cetonas</a:t>
                      </a:r>
                      <a:endParaRPr lang="pt-BR" sz="1800" dirty="0">
                        <a:effectLst/>
                      </a:endParaRPr>
                    </a:p>
                    <a:p>
                      <a:pPr algn="ctr" rtl="0" fontAlgn="t">
                        <a:spcBef>
                          <a:spcPts val="0"/>
                        </a:spcBef>
                        <a:spcAft>
                          <a:spcPts val="0"/>
                        </a:spcAft>
                      </a:pPr>
                      <a:r>
                        <a:rPr lang="pt-BR" sz="1800" b="0" i="0" u="none" strike="noStrike" dirty="0">
                          <a:solidFill>
                            <a:srgbClr val="202124"/>
                          </a:solidFill>
                          <a:effectLst/>
                          <a:latin typeface="Lora" pitchFamily="2" charset="0"/>
                        </a:rPr>
                        <a:t>Considerar 50% de </a:t>
                      </a:r>
                      <a:r>
                        <a:rPr lang="pt-BR" sz="1800" b="0" i="0" u="none" strike="noStrike" dirty="0" err="1">
                          <a:solidFill>
                            <a:srgbClr val="202124"/>
                          </a:solidFill>
                          <a:effectLst/>
                          <a:latin typeface="Lora" pitchFamily="2" charset="0"/>
                        </a:rPr>
                        <a:t>bolus</a:t>
                      </a:r>
                      <a:r>
                        <a:rPr lang="pt-BR" sz="1800" b="0" i="0" u="none" strike="noStrike" dirty="0">
                          <a:solidFill>
                            <a:srgbClr val="202124"/>
                          </a:solidFill>
                          <a:effectLst/>
                          <a:latin typeface="Lora" pitchFamily="2" charset="0"/>
                        </a:rPr>
                        <a:t> de correção</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rowSpan="2">
                  <a:txBody>
                    <a:bodyPr/>
                    <a:lstStyle/>
                    <a:p>
                      <a:pPr algn="ctr" rtl="0" fontAlgn="t">
                        <a:spcBef>
                          <a:spcPts val="0"/>
                        </a:spcBef>
                        <a:spcAft>
                          <a:spcPts val="0"/>
                        </a:spcAft>
                      </a:pPr>
                      <a:r>
                        <a:rPr lang="pt-BR" sz="1800" b="1" i="0" u="none" strike="noStrike">
                          <a:solidFill>
                            <a:srgbClr val="020202"/>
                          </a:solidFill>
                          <a:effectLst/>
                          <a:latin typeface="Lora" pitchFamily="2" charset="0"/>
                        </a:rPr>
                        <a:t>Evitar o exercício</a:t>
                      </a:r>
                      <a:endParaRPr lang="pt-BR" sz="1800">
                        <a:effectLst/>
                      </a:endParaRPr>
                    </a:p>
                    <a:p>
                      <a:pPr algn="ctr" rtl="0" fontAlgn="t">
                        <a:spcBef>
                          <a:spcPts val="0"/>
                        </a:spcBef>
                        <a:spcAft>
                          <a:spcPts val="0"/>
                        </a:spcAft>
                      </a:pPr>
                      <a:r>
                        <a:rPr lang="pt-BR" sz="1800" b="0" i="0" u="none" strike="noStrike">
                          <a:solidFill>
                            <a:srgbClr val="020202"/>
                          </a:solidFill>
                          <a:effectLst/>
                          <a:latin typeface="Lora" pitchFamily="2" charset="0"/>
                        </a:rPr>
                        <a:t>Considerar 50% de bolus de correção</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AF"/>
                    </a:solidFill>
                  </a:tcPr>
                </a:tc>
                <a:extLst>
                  <a:ext uri="{0D108BD9-81ED-4DB2-BD59-A6C34878D82A}">
                    <a16:rowId xmlns:a16="http://schemas.microsoft.com/office/drawing/2014/main" val="4273720853"/>
                  </a:ext>
                </a:extLst>
              </a:tr>
              <a:tr h="529178">
                <a:tc vMerge="1">
                  <a:txBody>
                    <a:bodyPr/>
                    <a:lstStyle/>
                    <a:p>
                      <a:endParaRPr lang="pt-BR"/>
                    </a:p>
                  </a:txBody>
                  <a:tcPr/>
                </a:tc>
                <a:tc>
                  <a:txBody>
                    <a:bodyPr/>
                    <a:lstStyle/>
                    <a:p>
                      <a:pPr algn="ctr" rtl="0" fontAlgn="t">
                        <a:spcBef>
                          <a:spcPts val="0"/>
                        </a:spcBef>
                        <a:spcAft>
                          <a:spcPts val="0"/>
                        </a:spcAft>
                      </a:pPr>
                      <a:r>
                        <a:rPr lang="pt-BR" sz="1800" b="1" i="0" u="none" strike="noStrike" dirty="0">
                          <a:solidFill>
                            <a:srgbClr val="202124"/>
                          </a:solidFill>
                          <a:effectLst/>
                          <a:latin typeface="Lora" pitchFamily="2" charset="0"/>
                        </a:rPr>
                        <a:t>→</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3325610929"/>
                  </a:ext>
                </a:extLst>
              </a:tr>
              <a:tr h="374674">
                <a:tc vMerge="1">
                  <a:txBody>
                    <a:bodyPr/>
                    <a:lstStyle/>
                    <a:p>
                      <a:endParaRPr lang="pt-BR"/>
                    </a:p>
                  </a:txBody>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gridSpan="2">
                  <a:txBody>
                    <a:bodyPr/>
                    <a:lstStyle/>
                    <a:p>
                      <a:pPr algn="ctr" rtl="0" fontAlgn="t">
                        <a:spcBef>
                          <a:spcPts val="0"/>
                        </a:spcBef>
                        <a:spcAft>
                          <a:spcPts val="0"/>
                        </a:spcAft>
                      </a:pPr>
                      <a:r>
                        <a:rPr lang="pt-BR" sz="1800" b="0" i="0" u="none" strike="noStrike" dirty="0">
                          <a:solidFill>
                            <a:srgbClr val="202124"/>
                          </a:solidFill>
                          <a:effectLst/>
                          <a:latin typeface="Lora" pitchFamily="2" charset="0"/>
                        </a:rPr>
                        <a:t>Ok para iniciar</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hMerge="1">
                  <a:txBody>
                    <a:bodyPr/>
                    <a:lstStyle/>
                    <a:p>
                      <a:endParaRPr lang="pt-BR"/>
                    </a:p>
                  </a:txBody>
                  <a:tcPr/>
                </a:tc>
                <a:extLst>
                  <a:ext uri="{0D108BD9-81ED-4DB2-BD59-A6C34878D82A}">
                    <a16:rowId xmlns:a16="http://schemas.microsoft.com/office/drawing/2014/main" val="3631573634"/>
                  </a:ext>
                </a:extLst>
              </a:tr>
              <a:tr h="374674">
                <a:tc rowSpan="3">
                  <a:txBody>
                    <a:bodyPr/>
                    <a:lstStyle/>
                    <a:p>
                      <a:pPr algn="ctr" rtl="0" fontAlgn="t">
                        <a:spcBef>
                          <a:spcPts val="0"/>
                        </a:spcBef>
                        <a:spcAft>
                          <a:spcPts val="0"/>
                        </a:spcAft>
                      </a:pPr>
                      <a:r>
                        <a:rPr lang="pt-BR" sz="1800" b="1" i="0" u="none" strike="noStrike">
                          <a:solidFill>
                            <a:srgbClr val="202124"/>
                          </a:solidFill>
                          <a:effectLst/>
                          <a:latin typeface="Lora" pitchFamily="2" charset="0"/>
                        </a:rPr>
                        <a:t>181-250 </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8"/>
                    </a:solidFill>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8"/>
                    </a:solidFill>
                  </a:tcPr>
                </a:tc>
                <a:tc rowSpan="2" gridSpan="2">
                  <a:txBody>
                    <a:bodyPr/>
                    <a:lstStyle/>
                    <a:p>
                      <a:pPr algn="ctr" rtl="0" fontAlgn="t">
                        <a:spcBef>
                          <a:spcPts val="0"/>
                        </a:spcBef>
                        <a:spcAft>
                          <a:spcPts val="0"/>
                        </a:spcAft>
                      </a:pPr>
                      <a:br>
                        <a:rPr lang="pt-BR" sz="1800" dirty="0">
                          <a:effectLst/>
                        </a:rPr>
                      </a:br>
                      <a:r>
                        <a:rPr lang="pt-BR" sz="1800" b="0" i="0" u="none" strike="noStrike" dirty="0">
                          <a:solidFill>
                            <a:srgbClr val="202124"/>
                          </a:solidFill>
                          <a:effectLst/>
                          <a:latin typeface="Lora" pitchFamily="2" charset="0"/>
                        </a:rPr>
                        <a:t>Ok para iniciar, mas glicose pode subir</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8"/>
                    </a:solidFill>
                  </a:tcPr>
                </a:tc>
                <a:tc rowSpan="2" hMerge="1">
                  <a:txBody>
                    <a:bodyPr/>
                    <a:lstStyle/>
                    <a:p>
                      <a:endParaRPr lang="pt-BR"/>
                    </a:p>
                  </a:txBody>
                  <a:tcPr/>
                </a:tc>
                <a:extLst>
                  <a:ext uri="{0D108BD9-81ED-4DB2-BD59-A6C34878D82A}">
                    <a16:rowId xmlns:a16="http://schemas.microsoft.com/office/drawing/2014/main" val="47976094"/>
                  </a:ext>
                </a:extLst>
              </a:tr>
              <a:tr h="374674">
                <a:tc vMerge="1">
                  <a:txBody>
                    <a:bodyPr/>
                    <a:lstStyle/>
                    <a:p>
                      <a:endParaRPr lang="pt-BR"/>
                    </a:p>
                  </a:txBody>
                  <a:tcPr/>
                </a:tc>
                <a:tc>
                  <a:txBody>
                    <a:bodyPr/>
                    <a:lstStyle/>
                    <a:p>
                      <a:pPr algn="ctr" rtl="0" fontAlgn="t">
                        <a:spcBef>
                          <a:spcPts val="0"/>
                        </a:spcBef>
                        <a:spcAft>
                          <a:spcPts val="0"/>
                        </a:spcAft>
                      </a:pPr>
                      <a:r>
                        <a:rPr lang="pt-BR" sz="1800" b="1" i="0" u="none" strike="noStrike" dirty="0">
                          <a:solidFill>
                            <a:srgbClr val="202124"/>
                          </a:solidFill>
                          <a:effectLst/>
                          <a:latin typeface="Lora" pitchFamily="2" charset="0"/>
                        </a:rPr>
                        <a:t>→</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8"/>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982065341"/>
                  </a:ext>
                </a:extLst>
              </a:tr>
              <a:tr h="374674">
                <a:tc vMerge="1">
                  <a:txBody>
                    <a:bodyPr/>
                    <a:lstStyle/>
                    <a:p>
                      <a:endParaRPr lang="pt-BR"/>
                    </a:p>
                  </a:txBody>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8"/>
                    </a:solidFill>
                  </a:tcPr>
                </a:tc>
                <a:tc gridSpan="2">
                  <a:txBody>
                    <a:bodyPr/>
                    <a:lstStyle/>
                    <a:p>
                      <a:pPr algn="ctr" rtl="0" fontAlgn="t">
                        <a:spcBef>
                          <a:spcPts val="0"/>
                        </a:spcBef>
                        <a:spcAft>
                          <a:spcPts val="0"/>
                        </a:spcAft>
                      </a:pPr>
                      <a:r>
                        <a:rPr lang="pt-BR" sz="1800" b="0" i="0" u="none" strike="noStrike">
                          <a:solidFill>
                            <a:srgbClr val="202124"/>
                          </a:solidFill>
                          <a:effectLst/>
                          <a:latin typeface="Lora" pitchFamily="2" charset="0"/>
                        </a:rPr>
                        <a:t>Ok para iniciar</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8"/>
                    </a:solidFill>
                  </a:tcPr>
                </a:tc>
                <a:tc hMerge="1">
                  <a:txBody>
                    <a:bodyPr/>
                    <a:lstStyle/>
                    <a:p>
                      <a:endParaRPr lang="pt-BR"/>
                    </a:p>
                  </a:txBody>
                  <a:tcPr/>
                </a:tc>
                <a:extLst>
                  <a:ext uri="{0D108BD9-81ED-4DB2-BD59-A6C34878D82A}">
                    <a16:rowId xmlns:a16="http://schemas.microsoft.com/office/drawing/2014/main" val="2447278229"/>
                  </a:ext>
                </a:extLst>
              </a:tr>
              <a:tr h="374674">
                <a:tc rowSpan="3">
                  <a:txBody>
                    <a:bodyPr/>
                    <a:lstStyle/>
                    <a:p>
                      <a:pPr algn="ctr" rtl="0" fontAlgn="t">
                        <a:spcBef>
                          <a:spcPts val="0"/>
                        </a:spcBef>
                        <a:spcAft>
                          <a:spcPts val="0"/>
                        </a:spcAft>
                      </a:pPr>
                      <a:r>
                        <a:rPr lang="pt-BR" sz="1800" b="1" i="0" u="none" strike="noStrike">
                          <a:solidFill>
                            <a:srgbClr val="202124"/>
                          </a:solidFill>
                          <a:effectLst/>
                          <a:latin typeface="Lora" pitchFamily="2" charset="0"/>
                        </a:rPr>
                        <a:t>126-180 </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rowSpan="2" gridSpan="2">
                  <a:txBody>
                    <a:bodyPr/>
                    <a:lstStyle/>
                    <a:p>
                      <a:pPr algn="ctr" rtl="0" fontAlgn="t">
                        <a:spcBef>
                          <a:spcPts val="0"/>
                        </a:spcBef>
                        <a:spcAft>
                          <a:spcPts val="0"/>
                        </a:spcAft>
                      </a:pPr>
                      <a:br>
                        <a:rPr lang="pt-BR" sz="1800" dirty="0">
                          <a:effectLst/>
                        </a:rPr>
                      </a:br>
                      <a:r>
                        <a:rPr lang="pt-BR" sz="1800" b="0" i="0" u="none" strike="noStrike" dirty="0">
                          <a:solidFill>
                            <a:srgbClr val="202124"/>
                          </a:solidFill>
                          <a:effectLst/>
                          <a:latin typeface="Lora" pitchFamily="2" charset="0"/>
                        </a:rPr>
                        <a:t>Ok para iniciar</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rowSpan="2" hMerge="1">
                  <a:txBody>
                    <a:bodyPr/>
                    <a:lstStyle/>
                    <a:p>
                      <a:endParaRPr lang="pt-BR"/>
                    </a:p>
                  </a:txBody>
                  <a:tcPr/>
                </a:tc>
                <a:extLst>
                  <a:ext uri="{0D108BD9-81ED-4DB2-BD59-A6C34878D82A}">
                    <a16:rowId xmlns:a16="http://schemas.microsoft.com/office/drawing/2014/main" val="1649058112"/>
                  </a:ext>
                </a:extLst>
              </a:tr>
              <a:tr h="374674">
                <a:tc vMerge="1">
                  <a:txBody>
                    <a:bodyPr/>
                    <a:lstStyle/>
                    <a:p>
                      <a:endParaRPr lang="pt-BR"/>
                    </a:p>
                  </a:txBody>
                  <a:tcPr/>
                </a:tc>
                <a:tc>
                  <a:txBody>
                    <a:bodyPr/>
                    <a:lstStyle/>
                    <a:p>
                      <a:pPr algn="ctr" rtl="0" fontAlgn="t">
                        <a:spcBef>
                          <a:spcPts val="0"/>
                        </a:spcBef>
                        <a:spcAft>
                          <a:spcPts val="0"/>
                        </a:spcAft>
                      </a:pPr>
                      <a:r>
                        <a:rPr lang="pt-BR" sz="1800" b="1" i="0" u="none" strike="noStrike" dirty="0">
                          <a:solidFill>
                            <a:srgbClr val="202124"/>
                          </a:solidFill>
                          <a:effectLst/>
                          <a:latin typeface="Lora" pitchFamily="2" charset="0"/>
                        </a:rPr>
                        <a:t>→</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2836211856"/>
                  </a:ext>
                </a:extLst>
              </a:tr>
              <a:tr h="374674">
                <a:tc vMerge="1">
                  <a:txBody>
                    <a:bodyPr/>
                    <a:lstStyle/>
                    <a:p>
                      <a:endParaRPr lang="pt-BR"/>
                    </a:p>
                  </a:txBody>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gridSpan="2">
                  <a:txBody>
                    <a:bodyPr/>
                    <a:lstStyle/>
                    <a:p>
                      <a:pPr algn="ctr" rtl="0" fontAlgn="t">
                        <a:spcBef>
                          <a:spcPts val="0"/>
                        </a:spcBef>
                        <a:spcAft>
                          <a:spcPts val="0"/>
                        </a:spcAft>
                      </a:pPr>
                      <a:r>
                        <a:rPr lang="pt-BR" sz="1800" b="0" i="0" u="none" strike="noStrike">
                          <a:solidFill>
                            <a:srgbClr val="202124"/>
                          </a:solidFill>
                          <a:effectLst/>
                          <a:latin typeface="Lora" pitchFamily="2" charset="0"/>
                        </a:rPr>
                        <a:t>5-10g de carboidratos</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hMerge="1">
                  <a:txBody>
                    <a:bodyPr/>
                    <a:lstStyle/>
                    <a:p>
                      <a:endParaRPr lang="pt-BR"/>
                    </a:p>
                  </a:txBody>
                  <a:tcPr/>
                </a:tc>
                <a:extLst>
                  <a:ext uri="{0D108BD9-81ED-4DB2-BD59-A6C34878D82A}">
                    <a16:rowId xmlns:a16="http://schemas.microsoft.com/office/drawing/2014/main" val="3254839440"/>
                  </a:ext>
                </a:extLst>
              </a:tr>
              <a:tr h="374674">
                <a:tc rowSpan="4">
                  <a:txBody>
                    <a:bodyPr/>
                    <a:lstStyle/>
                    <a:p>
                      <a:pPr algn="ctr" rtl="0" fontAlgn="t">
                        <a:spcBef>
                          <a:spcPts val="0"/>
                        </a:spcBef>
                        <a:spcAft>
                          <a:spcPts val="0"/>
                        </a:spcAft>
                      </a:pPr>
                      <a:r>
                        <a:rPr lang="pt-BR" sz="1800" b="1" i="0" u="none" strike="noStrike">
                          <a:solidFill>
                            <a:srgbClr val="202124"/>
                          </a:solidFill>
                          <a:effectLst/>
                          <a:latin typeface="Lora" pitchFamily="2" charset="0"/>
                        </a:rPr>
                        <a:t>90-124 </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gridSpan="2">
                  <a:txBody>
                    <a:bodyPr/>
                    <a:lstStyle/>
                    <a:p>
                      <a:pPr algn="ctr" rtl="0" fontAlgn="t">
                        <a:spcBef>
                          <a:spcPts val="0"/>
                        </a:spcBef>
                        <a:spcAft>
                          <a:spcPts val="0"/>
                        </a:spcAft>
                      </a:pPr>
                      <a:r>
                        <a:rPr lang="pt-BR" sz="1800" b="0" i="0" u="none" strike="noStrike" dirty="0">
                          <a:solidFill>
                            <a:srgbClr val="202124"/>
                          </a:solidFill>
                          <a:effectLst/>
                          <a:latin typeface="Lora" pitchFamily="2" charset="0"/>
                        </a:rPr>
                        <a:t>5g de carboidrato. Ok para iniciar</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hMerge="1">
                  <a:txBody>
                    <a:bodyPr/>
                    <a:lstStyle/>
                    <a:p>
                      <a:endParaRPr lang="pt-BR"/>
                    </a:p>
                  </a:txBody>
                  <a:tcPr/>
                </a:tc>
                <a:extLst>
                  <a:ext uri="{0D108BD9-81ED-4DB2-BD59-A6C34878D82A}">
                    <a16:rowId xmlns:a16="http://schemas.microsoft.com/office/drawing/2014/main" val="3250147743"/>
                  </a:ext>
                </a:extLst>
              </a:tr>
              <a:tr h="374674">
                <a:tc vMerge="1">
                  <a:txBody>
                    <a:bodyPr/>
                    <a:lstStyle/>
                    <a:p>
                      <a:endParaRPr lang="pt-BR"/>
                    </a:p>
                  </a:txBody>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gridSpan="2">
                  <a:txBody>
                    <a:bodyPr/>
                    <a:lstStyle/>
                    <a:p>
                      <a:pPr algn="ctr" rtl="0" fontAlgn="t">
                        <a:spcBef>
                          <a:spcPts val="0"/>
                        </a:spcBef>
                        <a:spcAft>
                          <a:spcPts val="0"/>
                        </a:spcAft>
                      </a:pPr>
                      <a:r>
                        <a:rPr lang="pt-BR" sz="1800" b="0" i="0" u="none" strike="noStrike">
                          <a:solidFill>
                            <a:srgbClr val="202124"/>
                          </a:solidFill>
                          <a:effectLst/>
                          <a:latin typeface="Lora" pitchFamily="2" charset="0"/>
                        </a:rPr>
                        <a:t>5-10g de carboidrato. Ok para iniciar</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hMerge="1">
                  <a:txBody>
                    <a:bodyPr/>
                    <a:lstStyle/>
                    <a:p>
                      <a:endParaRPr lang="pt-BR"/>
                    </a:p>
                  </a:txBody>
                  <a:tcPr/>
                </a:tc>
                <a:extLst>
                  <a:ext uri="{0D108BD9-81ED-4DB2-BD59-A6C34878D82A}">
                    <a16:rowId xmlns:a16="http://schemas.microsoft.com/office/drawing/2014/main" val="3450168276"/>
                  </a:ext>
                </a:extLst>
              </a:tr>
              <a:tr h="374674">
                <a:tc vMerge="1">
                  <a:txBody>
                    <a:bodyPr/>
                    <a:lstStyle/>
                    <a:p>
                      <a:endParaRPr lang="pt-BR"/>
                    </a:p>
                  </a:txBody>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gridSpan="2">
                  <a:txBody>
                    <a:bodyPr/>
                    <a:lstStyle/>
                    <a:p>
                      <a:pPr algn="ctr" rtl="0" fontAlgn="t">
                        <a:spcBef>
                          <a:spcPts val="0"/>
                        </a:spcBef>
                        <a:spcAft>
                          <a:spcPts val="0"/>
                        </a:spcAft>
                      </a:pPr>
                      <a:r>
                        <a:rPr lang="pt-BR" sz="1800" b="0" i="0" u="none" strike="noStrike" dirty="0">
                          <a:solidFill>
                            <a:srgbClr val="202124"/>
                          </a:solidFill>
                          <a:effectLst/>
                          <a:latin typeface="Lora" pitchFamily="2" charset="0"/>
                        </a:rPr>
                        <a:t>10-15g de carboidrato. Ok para iniciar</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hMerge="1">
                  <a:txBody>
                    <a:bodyPr/>
                    <a:lstStyle/>
                    <a:p>
                      <a:endParaRPr lang="pt-BR"/>
                    </a:p>
                  </a:txBody>
                  <a:tcPr/>
                </a:tc>
                <a:extLst>
                  <a:ext uri="{0D108BD9-81ED-4DB2-BD59-A6C34878D82A}">
                    <a16:rowId xmlns:a16="http://schemas.microsoft.com/office/drawing/2014/main" val="1450370813"/>
                  </a:ext>
                </a:extLst>
              </a:tr>
              <a:tr h="374674">
                <a:tc vMerge="1">
                  <a:txBody>
                    <a:bodyPr/>
                    <a:lstStyle/>
                    <a:p>
                      <a:endParaRPr lang="pt-BR"/>
                    </a:p>
                  </a:txBody>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gridSpan="2">
                  <a:txBody>
                    <a:bodyPr/>
                    <a:lstStyle/>
                    <a:p>
                      <a:pPr algn="ctr" rtl="0" fontAlgn="t">
                        <a:spcBef>
                          <a:spcPts val="0"/>
                        </a:spcBef>
                        <a:spcAft>
                          <a:spcPts val="0"/>
                        </a:spcAft>
                      </a:pPr>
                      <a:r>
                        <a:rPr lang="pt-BR" sz="1800" b="0" i="0" u="none" strike="noStrike" dirty="0">
                          <a:solidFill>
                            <a:srgbClr val="202124"/>
                          </a:solidFill>
                          <a:effectLst/>
                          <a:latin typeface="Lora" pitchFamily="2" charset="0"/>
                        </a:rPr>
                        <a:t>20g de carboidrato</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hMerge="1">
                  <a:txBody>
                    <a:bodyPr/>
                    <a:lstStyle/>
                    <a:p>
                      <a:endParaRPr lang="pt-BR"/>
                    </a:p>
                  </a:txBody>
                  <a:tcPr/>
                </a:tc>
                <a:extLst>
                  <a:ext uri="{0D108BD9-81ED-4DB2-BD59-A6C34878D82A}">
                    <a16:rowId xmlns:a16="http://schemas.microsoft.com/office/drawing/2014/main" val="3427343131"/>
                  </a:ext>
                </a:extLst>
              </a:tr>
              <a:tr h="374674">
                <a:tc>
                  <a:txBody>
                    <a:bodyPr/>
                    <a:lstStyle/>
                    <a:p>
                      <a:pPr algn="ctr" rtl="0" fontAlgn="t">
                        <a:spcBef>
                          <a:spcPts val="0"/>
                        </a:spcBef>
                        <a:spcAft>
                          <a:spcPts val="0"/>
                        </a:spcAft>
                      </a:pPr>
                      <a:r>
                        <a:rPr lang="pt-BR" sz="1800" b="1" i="0" u="none" strike="noStrike">
                          <a:solidFill>
                            <a:srgbClr val="202124"/>
                          </a:solidFill>
                          <a:effectLst/>
                          <a:latin typeface="Lora" pitchFamily="2" charset="0"/>
                        </a:rPr>
                        <a:t>&lt;90 </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A6BD"/>
                    </a:solidFill>
                  </a:tcPr>
                </a:tc>
                <a:tc gridSpan="3">
                  <a:txBody>
                    <a:bodyPr/>
                    <a:lstStyle/>
                    <a:p>
                      <a:pPr algn="ctr" rtl="0" fontAlgn="t">
                        <a:spcBef>
                          <a:spcPts val="0"/>
                        </a:spcBef>
                        <a:spcAft>
                          <a:spcPts val="0"/>
                        </a:spcAft>
                      </a:pPr>
                      <a:r>
                        <a:rPr lang="pt-BR" sz="1800" b="0" i="0" u="none" strike="noStrike" dirty="0">
                          <a:solidFill>
                            <a:srgbClr val="202124"/>
                          </a:solidFill>
                          <a:effectLst/>
                          <a:latin typeface="Lora" pitchFamily="2" charset="0"/>
                        </a:rPr>
                        <a:t>Alto risco de hipoglicemia - Lanche necessário</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A6BD"/>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930717517"/>
                  </a:ext>
                </a:extLst>
              </a:tr>
            </a:tbl>
          </a:graphicData>
        </a:graphic>
      </p:graphicFrame>
      <p:sp>
        <p:nvSpPr>
          <p:cNvPr id="11" name="Rectangle 4">
            <a:extLst>
              <a:ext uri="{FF2B5EF4-FFF2-40B4-BE49-F238E27FC236}">
                <a16:creationId xmlns:a16="http://schemas.microsoft.com/office/drawing/2014/main" id="{550A54B5-606D-41AD-859F-C9972B24A21E}"/>
              </a:ext>
            </a:extLst>
          </p:cNvPr>
          <p:cNvSpPr>
            <a:spLocks noChangeArrowheads="1"/>
          </p:cNvSpPr>
          <p:nvPr/>
        </p:nvSpPr>
        <p:spPr bwMode="auto">
          <a:xfrm>
            <a:off x="-2585350" y="1527270"/>
            <a:ext cx="243907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812518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8F3C258B-15B6-4341-BF56-2D619765847A}"/>
              </a:ext>
            </a:extLst>
          </p:cNvPr>
          <p:cNvSpPr>
            <a:spLocks noGrp="1"/>
          </p:cNvSpPr>
          <p:nvPr>
            <p:ph type="body" sz="quarter" idx="10"/>
          </p:nvPr>
        </p:nvSpPr>
        <p:spPr/>
        <p:txBody>
          <a:bodyPr/>
          <a:lstStyle/>
          <a:p>
            <a:endParaRPr lang="pt-BR"/>
          </a:p>
        </p:txBody>
      </p:sp>
      <p:sp>
        <p:nvSpPr>
          <p:cNvPr id="3" name="Espaço Reservado para Imagem 2">
            <a:extLst>
              <a:ext uri="{FF2B5EF4-FFF2-40B4-BE49-F238E27FC236}">
                <a16:creationId xmlns:a16="http://schemas.microsoft.com/office/drawing/2014/main" id="{C34881C6-8039-4D43-BBEE-8F09FE6B5765}"/>
              </a:ext>
            </a:extLst>
          </p:cNvPr>
          <p:cNvSpPr>
            <a:spLocks noGrp="1"/>
          </p:cNvSpPr>
          <p:nvPr>
            <p:ph type="pic" sz="quarter" idx="12"/>
          </p:nvPr>
        </p:nvSpPr>
        <p:spPr/>
      </p:sp>
      <p:graphicFrame>
        <p:nvGraphicFramePr>
          <p:cNvPr id="10" name="Tabela 9">
            <a:extLst>
              <a:ext uri="{FF2B5EF4-FFF2-40B4-BE49-F238E27FC236}">
                <a16:creationId xmlns:a16="http://schemas.microsoft.com/office/drawing/2014/main" id="{E2AFBEEC-2E53-4EA0-BA51-0E684D9DEF1B}"/>
              </a:ext>
            </a:extLst>
          </p:cNvPr>
          <p:cNvGraphicFramePr>
            <a:graphicFrameLocks noGrp="1"/>
          </p:cNvGraphicFramePr>
          <p:nvPr/>
        </p:nvGraphicFramePr>
        <p:xfrm>
          <a:off x="0" y="0"/>
          <a:ext cx="12192000" cy="6261316"/>
        </p:xfrm>
        <a:graphic>
          <a:graphicData uri="http://schemas.openxmlformats.org/drawingml/2006/table">
            <a:tbl>
              <a:tblPr/>
              <a:tblGrid>
                <a:gridCol w="2130049">
                  <a:extLst>
                    <a:ext uri="{9D8B030D-6E8A-4147-A177-3AD203B41FA5}">
                      <a16:colId xmlns:a16="http://schemas.microsoft.com/office/drawing/2014/main" val="1886896955"/>
                    </a:ext>
                  </a:extLst>
                </a:gridCol>
                <a:gridCol w="2028619">
                  <a:extLst>
                    <a:ext uri="{9D8B030D-6E8A-4147-A177-3AD203B41FA5}">
                      <a16:colId xmlns:a16="http://schemas.microsoft.com/office/drawing/2014/main" val="2576340871"/>
                    </a:ext>
                  </a:extLst>
                </a:gridCol>
                <a:gridCol w="3955807">
                  <a:extLst>
                    <a:ext uri="{9D8B030D-6E8A-4147-A177-3AD203B41FA5}">
                      <a16:colId xmlns:a16="http://schemas.microsoft.com/office/drawing/2014/main" val="1232385363"/>
                    </a:ext>
                  </a:extLst>
                </a:gridCol>
                <a:gridCol w="4077525">
                  <a:extLst>
                    <a:ext uri="{9D8B030D-6E8A-4147-A177-3AD203B41FA5}">
                      <a16:colId xmlns:a16="http://schemas.microsoft.com/office/drawing/2014/main" val="898007486"/>
                    </a:ext>
                  </a:extLst>
                </a:gridCol>
              </a:tblGrid>
              <a:tr h="639263">
                <a:tc>
                  <a:txBody>
                    <a:bodyPr/>
                    <a:lstStyle/>
                    <a:p>
                      <a:pPr algn="ctr" rtl="0" fontAlgn="t">
                        <a:spcBef>
                          <a:spcPts val="0"/>
                        </a:spcBef>
                        <a:spcAft>
                          <a:spcPts val="0"/>
                        </a:spcAft>
                      </a:pPr>
                      <a:r>
                        <a:rPr lang="pt-BR" sz="1800" b="1" i="0" u="none" strike="noStrike" dirty="0">
                          <a:solidFill>
                            <a:srgbClr val="202124"/>
                          </a:solidFill>
                          <a:effectLst/>
                          <a:latin typeface="Lora" pitchFamily="2" charset="0"/>
                        </a:rPr>
                        <a:t>Glicemia</a:t>
                      </a:r>
                      <a:endParaRPr lang="pt-BR" sz="1800" dirty="0">
                        <a:effectLst/>
                      </a:endParaRPr>
                    </a:p>
                    <a:p>
                      <a:pPr algn="ctr" rtl="0" fontAlgn="t">
                        <a:spcBef>
                          <a:spcPts val="0"/>
                        </a:spcBef>
                        <a:spcAft>
                          <a:spcPts val="0"/>
                        </a:spcAft>
                      </a:pPr>
                      <a:r>
                        <a:rPr lang="pt-BR" sz="1800" b="1" i="0" u="none" strike="noStrike" dirty="0">
                          <a:solidFill>
                            <a:srgbClr val="202124"/>
                          </a:solidFill>
                          <a:effectLst/>
                          <a:latin typeface="Lora" pitchFamily="2" charset="0"/>
                        </a:rPr>
                        <a:t>(mg/</a:t>
                      </a:r>
                      <a:r>
                        <a:rPr lang="pt-BR" sz="1800" b="1" i="0" u="none" strike="noStrike" dirty="0" err="1">
                          <a:solidFill>
                            <a:srgbClr val="202124"/>
                          </a:solidFill>
                          <a:effectLst/>
                          <a:latin typeface="Lora" pitchFamily="2" charset="0"/>
                        </a:rPr>
                        <a:t>dL</a:t>
                      </a:r>
                      <a:r>
                        <a:rPr lang="pt-BR" sz="1800" b="1" i="0" u="none" strike="noStrike" dirty="0">
                          <a:solidFill>
                            <a:srgbClr val="202124"/>
                          </a:solidFill>
                          <a:effectLst/>
                          <a:latin typeface="Lora" pitchFamily="2" charset="0"/>
                        </a:rPr>
                        <a:t>)</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Tendência</a:t>
                      </a:r>
                      <a:endParaRPr lang="pt-BR" sz="1800">
                        <a:effectLst/>
                      </a:endParaRPr>
                    </a:p>
                    <a:p>
                      <a:pPr algn="ctr" rtl="0" fontAlgn="t">
                        <a:spcBef>
                          <a:spcPts val="0"/>
                        </a:spcBef>
                        <a:spcAft>
                          <a:spcPts val="0"/>
                        </a:spcAft>
                      </a:pPr>
                      <a:r>
                        <a:rPr lang="pt-BR" sz="1800" b="1" i="0" u="none" strike="noStrike">
                          <a:solidFill>
                            <a:srgbClr val="202124"/>
                          </a:solidFill>
                          <a:effectLst/>
                          <a:latin typeface="Lora" pitchFamily="2" charset="0"/>
                        </a:rPr>
                        <a:t> da seta</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rtl="0" fontAlgn="t">
                        <a:spcBef>
                          <a:spcPts val="0"/>
                        </a:spcBef>
                        <a:spcAft>
                          <a:spcPts val="0"/>
                        </a:spcAft>
                      </a:pPr>
                      <a:r>
                        <a:rPr lang="pt-BR" sz="1800" b="1" i="0" u="none" strike="noStrike" dirty="0">
                          <a:solidFill>
                            <a:srgbClr val="202124"/>
                          </a:solidFill>
                          <a:effectLst/>
                          <a:latin typeface="Lora" pitchFamily="2" charset="0"/>
                        </a:rPr>
                        <a:t>Exercício de Baixa </a:t>
                      </a:r>
                      <a:endParaRPr lang="pt-BR" sz="1800" dirty="0">
                        <a:effectLst/>
                      </a:endParaRPr>
                    </a:p>
                    <a:p>
                      <a:pPr algn="ctr" rtl="0" fontAlgn="t">
                        <a:spcBef>
                          <a:spcPts val="0"/>
                        </a:spcBef>
                        <a:spcAft>
                          <a:spcPts val="0"/>
                        </a:spcAft>
                      </a:pPr>
                      <a:r>
                        <a:rPr lang="pt-BR" sz="1800" b="1" i="0" u="none" strike="noStrike" dirty="0">
                          <a:solidFill>
                            <a:srgbClr val="202124"/>
                          </a:solidFill>
                          <a:effectLst/>
                          <a:latin typeface="Lora" pitchFamily="2" charset="0"/>
                        </a:rPr>
                        <a:t>intensidade</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Exercício de Alta</a:t>
                      </a:r>
                      <a:endParaRPr lang="pt-BR" sz="1800">
                        <a:effectLst/>
                      </a:endParaRPr>
                    </a:p>
                    <a:p>
                      <a:pPr algn="ctr" rtl="0" fontAlgn="t">
                        <a:spcBef>
                          <a:spcPts val="0"/>
                        </a:spcBef>
                        <a:spcAft>
                          <a:spcPts val="0"/>
                        </a:spcAft>
                      </a:pPr>
                      <a:r>
                        <a:rPr lang="pt-BR" sz="1800" b="1" i="0" u="none" strike="noStrike">
                          <a:solidFill>
                            <a:srgbClr val="202124"/>
                          </a:solidFill>
                          <a:effectLst/>
                          <a:latin typeface="Lora" pitchFamily="2" charset="0"/>
                        </a:rPr>
                        <a:t> intensidade</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63064710"/>
                  </a:ext>
                </a:extLst>
              </a:tr>
              <a:tr h="374674">
                <a:tc rowSpan="3">
                  <a:txBody>
                    <a:bodyPr/>
                    <a:lstStyle/>
                    <a:p>
                      <a:pPr algn="ctr" rtl="0" fontAlgn="t">
                        <a:spcBef>
                          <a:spcPts val="0"/>
                        </a:spcBef>
                        <a:spcAft>
                          <a:spcPts val="0"/>
                        </a:spcAft>
                      </a:pPr>
                      <a:r>
                        <a:rPr lang="pt-BR" sz="1800" b="1" i="0" u="none" strike="noStrike">
                          <a:solidFill>
                            <a:srgbClr val="202124"/>
                          </a:solidFill>
                          <a:effectLst/>
                          <a:latin typeface="Lora" pitchFamily="2" charset="0"/>
                        </a:rPr>
                        <a:t>&gt;250 </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pt-BR" sz="1800" b="1" i="0" u="none" strike="noStrike" dirty="0">
                          <a:solidFill>
                            <a:srgbClr val="202124"/>
                          </a:solidFill>
                          <a:effectLst/>
                          <a:latin typeface="Lora" pitchFamily="2" charset="0"/>
                        </a:rPr>
                        <a:t>↑↗</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rowSpan="2">
                  <a:txBody>
                    <a:bodyPr/>
                    <a:lstStyle/>
                    <a:p>
                      <a:pPr algn="ctr" rtl="0" fontAlgn="t">
                        <a:spcBef>
                          <a:spcPts val="0"/>
                        </a:spcBef>
                        <a:spcAft>
                          <a:spcPts val="0"/>
                        </a:spcAft>
                      </a:pPr>
                      <a:r>
                        <a:rPr lang="pt-BR" sz="1800" b="1" i="0" u="none" strike="noStrike" dirty="0">
                          <a:solidFill>
                            <a:srgbClr val="202124"/>
                          </a:solidFill>
                          <a:effectLst/>
                          <a:latin typeface="Lora" pitchFamily="2" charset="0"/>
                        </a:rPr>
                        <a:t>Checar Cetonas</a:t>
                      </a:r>
                      <a:endParaRPr lang="pt-BR" sz="1800" dirty="0">
                        <a:effectLst/>
                      </a:endParaRPr>
                    </a:p>
                    <a:p>
                      <a:pPr algn="ctr" rtl="0" fontAlgn="t">
                        <a:spcBef>
                          <a:spcPts val="0"/>
                        </a:spcBef>
                        <a:spcAft>
                          <a:spcPts val="0"/>
                        </a:spcAft>
                      </a:pPr>
                      <a:r>
                        <a:rPr lang="pt-BR" sz="1800" b="0" i="0" u="none" strike="noStrike" dirty="0">
                          <a:solidFill>
                            <a:srgbClr val="202124"/>
                          </a:solidFill>
                          <a:effectLst/>
                          <a:latin typeface="Lora" pitchFamily="2" charset="0"/>
                        </a:rPr>
                        <a:t>Considerar 50% de </a:t>
                      </a:r>
                      <a:r>
                        <a:rPr lang="pt-BR" sz="1800" b="0" i="0" u="none" strike="noStrike" dirty="0" err="1">
                          <a:solidFill>
                            <a:srgbClr val="202124"/>
                          </a:solidFill>
                          <a:effectLst/>
                          <a:latin typeface="Lora" pitchFamily="2" charset="0"/>
                        </a:rPr>
                        <a:t>bolus</a:t>
                      </a:r>
                      <a:r>
                        <a:rPr lang="pt-BR" sz="1800" b="0" i="0" u="none" strike="noStrike" dirty="0">
                          <a:solidFill>
                            <a:srgbClr val="202124"/>
                          </a:solidFill>
                          <a:effectLst/>
                          <a:latin typeface="Lora" pitchFamily="2" charset="0"/>
                        </a:rPr>
                        <a:t> de correção</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rowSpan="2">
                  <a:txBody>
                    <a:bodyPr/>
                    <a:lstStyle/>
                    <a:p>
                      <a:pPr algn="ctr" rtl="0" fontAlgn="t">
                        <a:spcBef>
                          <a:spcPts val="0"/>
                        </a:spcBef>
                        <a:spcAft>
                          <a:spcPts val="0"/>
                        </a:spcAft>
                      </a:pPr>
                      <a:r>
                        <a:rPr lang="pt-BR" sz="1800" b="1" i="0" u="none" strike="noStrike">
                          <a:solidFill>
                            <a:srgbClr val="020202"/>
                          </a:solidFill>
                          <a:effectLst/>
                          <a:latin typeface="Lora" pitchFamily="2" charset="0"/>
                        </a:rPr>
                        <a:t>Evitar o exercício</a:t>
                      </a:r>
                      <a:endParaRPr lang="pt-BR" sz="1800">
                        <a:effectLst/>
                      </a:endParaRPr>
                    </a:p>
                    <a:p>
                      <a:pPr algn="ctr" rtl="0" fontAlgn="t">
                        <a:spcBef>
                          <a:spcPts val="0"/>
                        </a:spcBef>
                        <a:spcAft>
                          <a:spcPts val="0"/>
                        </a:spcAft>
                      </a:pPr>
                      <a:r>
                        <a:rPr lang="pt-BR" sz="1800" b="0" i="0" u="none" strike="noStrike">
                          <a:solidFill>
                            <a:srgbClr val="020202"/>
                          </a:solidFill>
                          <a:effectLst/>
                          <a:latin typeface="Lora" pitchFamily="2" charset="0"/>
                        </a:rPr>
                        <a:t>Considerar 50% de bolus de correção</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AF"/>
                    </a:solidFill>
                  </a:tcPr>
                </a:tc>
                <a:extLst>
                  <a:ext uri="{0D108BD9-81ED-4DB2-BD59-A6C34878D82A}">
                    <a16:rowId xmlns:a16="http://schemas.microsoft.com/office/drawing/2014/main" val="4273720853"/>
                  </a:ext>
                </a:extLst>
              </a:tr>
              <a:tr h="529178">
                <a:tc vMerge="1">
                  <a:txBody>
                    <a:bodyPr/>
                    <a:lstStyle/>
                    <a:p>
                      <a:endParaRPr lang="pt-BR"/>
                    </a:p>
                  </a:txBody>
                  <a:tcPr/>
                </a:tc>
                <a:tc>
                  <a:txBody>
                    <a:bodyPr/>
                    <a:lstStyle/>
                    <a:p>
                      <a:pPr algn="ctr" rtl="0" fontAlgn="t">
                        <a:spcBef>
                          <a:spcPts val="0"/>
                        </a:spcBef>
                        <a:spcAft>
                          <a:spcPts val="0"/>
                        </a:spcAft>
                      </a:pPr>
                      <a:r>
                        <a:rPr lang="pt-BR" sz="1800" b="1" i="0" u="none" strike="noStrike" dirty="0">
                          <a:solidFill>
                            <a:srgbClr val="202124"/>
                          </a:solidFill>
                          <a:effectLst/>
                          <a:latin typeface="Lora" pitchFamily="2" charset="0"/>
                        </a:rPr>
                        <a:t>→</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3325610929"/>
                  </a:ext>
                </a:extLst>
              </a:tr>
              <a:tr h="374674">
                <a:tc vMerge="1">
                  <a:txBody>
                    <a:bodyPr/>
                    <a:lstStyle/>
                    <a:p>
                      <a:endParaRPr lang="pt-BR"/>
                    </a:p>
                  </a:txBody>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gridSpan="2">
                  <a:txBody>
                    <a:bodyPr/>
                    <a:lstStyle/>
                    <a:p>
                      <a:pPr algn="ctr" rtl="0" fontAlgn="t">
                        <a:spcBef>
                          <a:spcPts val="0"/>
                        </a:spcBef>
                        <a:spcAft>
                          <a:spcPts val="0"/>
                        </a:spcAft>
                      </a:pPr>
                      <a:r>
                        <a:rPr lang="pt-BR" sz="1800" b="0" i="0" u="none" strike="noStrike" dirty="0">
                          <a:solidFill>
                            <a:srgbClr val="202124"/>
                          </a:solidFill>
                          <a:effectLst/>
                          <a:latin typeface="Lora" pitchFamily="2" charset="0"/>
                        </a:rPr>
                        <a:t>Ok para iniciar</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hMerge="1">
                  <a:txBody>
                    <a:bodyPr/>
                    <a:lstStyle/>
                    <a:p>
                      <a:endParaRPr lang="pt-BR"/>
                    </a:p>
                  </a:txBody>
                  <a:tcPr/>
                </a:tc>
                <a:extLst>
                  <a:ext uri="{0D108BD9-81ED-4DB2-BD59-A6C34878D82A}">
                    <a16:rowId xmlns:a16="http://schemas.microsoft.com/office/drawing/2014/main" val="3631573634"/>
                  </a:ext>
                </a:extLst>
              </a:tr>
              <a:tr h="374674">
                <a:tc rowSpan="3">
                  <a:txBody>
                    <a:bodyPr/>
                    <a:lstStyle/>
                    <a:p>
                      <a:pPr algn="ctr" rtl="0" fontAlgn="t">
                        <a:spcBef>
                          <a:spcPts val="0"/>
                        </a:spcBef>
                        <a:spcAft>
                          <a:spcPts val="0"/>
                        </a:spcAft>
                      </a:pPr>
                      <a:r>
                        <a:rPr lang="pt-BR" sz="1800" b="1" i="0" u="none" strike="noStrike">
                          <a:solidFill>
                            <a:srgbClr val="202124"/>
                          </a:solidFill>
                          <a:effectLst/>
                          <a:latin typeface="Lora" pitchFamily="2" charset="0"/>
                        </a:rPr>
                        <a:t>181-250 </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8"/>
                    </a:solidFill>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8"/>
                    </a:solidFill>
                  </a:tcPr>
                </a:tc>
                <a:tc rowSpan="2" gridSpan="2">
                  <a:txBody>
                    <a:bodyPr/>
                    <a:lstStyle/>
                    <a:p>
                      <a:pPr algn="ctr" rtl="0" fontAlgn="t">
                        <a:spcBef>
                          <a:spcPts val="0"/>
                        </a:spcBef>
                        <a:spcAft>
                          <a:spcPts val="0"/>
                        </a:spcAft>
                      </a:pPr>
                      <a:br>
                        <a:rPr lang="pt-BR" sz="1800" dirty="0">
                          <a:effectLst/>
                        </a:rPr>
                      </a:br>
                      <a:r>
                        <a:rPr lang="pt-BR" sz="1800" b="0" i="0" u="none" strike="noStrike" dirty="0">
                          <a:solidFill>
                            <a:srgbClr val="202124"/>
                          </a:solidFill>
                          <a:effectLst/>
                          <a:latin typeface="Lora" pitchFamily="2" charset="0"/>
                        </a:rPr>
                        <a:t>Ok para iniciar, mas glicose pode subir</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8"/>
                    </a:solidFill>
                  </a:tcPr>
                </a:tc>
                <a:tc rowSpan="2" hMerge="1">
                  <a:txBody>
                    <a:bodyPr/>
                    <a:lstStyle/>
                    <a:p>
                      <a:endParaRPr lang="pt-BR"/>
                    </a:p>
                  </a:txBody>
                  <a:tcPr/>
                </a:tc>
                <a:extLst>
                  <a:ext uri="{0D108BD9-81ED-4DB2-BD59-A6C34878D82A}">
                    <a16:rowId xmlns:a16="http://schemas.microsoft.com/office/drawing/2014/main" val="47976094"/>
                  </a:ext>
                </a:extLst>
              </a:tr>
              <a:tr h="374674">
                <a:tc vMerge="1">
                  <a:txBody>
                    <a:bodyPr/>
                    <a:lstStyle/>
                    <a:p>
                      <a:endParaRPr lang="pt-BR"/>
                    </a:p>
                  </a:txBody>
                  <a:tcPr/>
                </a:tc>
                <a:tc>
                  <a:txBody>
                    <a:bodyPr/>
                    <a:lstStyle/>
                    <a:p>
                      <a:pPr algn="ctr" rtl="0" fontAlgn="t">
                        <a:spcBef>
                          <a:spcPts val="0"/>
                        </a:spcBef>
                        <a:spcAft>
                          <a:spcPts val="0"/>
                        </a:spcAft>
                      </a:pPr>
                      <a:r>
                        <a:rPr lang="pt-BR" sz="1800" b="1" i="0" u="none" strike="noStrike" dirty="0">
                          <a:solidFill>
                            <a:srgbClr val="202124"/>
                          </a:solidFill>
                          <a:effectLst/>
                          <a:latin typeface="Lora" pitchFamily="2" charset="0"/>
                        </a:rPr>
                        <a:t>→</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8"/>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1982065341"/>
                  </a:ext>
                </a:extLst>
              </a:tr>
              <a:tr h="374674">
                <a:tc vMerge="1">
                  <a:txBody>
                    <a:bodyPr/>
                    <a:lstStyle/>
                    <a:p>
                      <a:endParaRPr lang="pt-BR"/>
                    </a:p>
                  </a:txBody>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8"/>
                    </a:solidFill>
                  </a:tcPr>
                </a:tc>
                <a:tc gridSpan="2">
                  <a:txBody>
                    <a:bodyPr/>
                    <a:lstStyle/>
                    <a:p>
                      <a:pPr algn="ctr" rtl="0" fontAlgn="t">
                        <a:spcBef>
                          <a:spcPts val="0"/>
                        </a:spcBef>
                        <a:spcAft>
                          <a:spcPts val="0"/>
                        </a:spcAft>
                      </a:pPr>
                      <a:r>
                        <a:rPr lang="pt-BR" sz="1800" b="0" i="0" u="none" strike="noStrike">
                          <a:solidFill>
                            <a:srgbClr val="202124"/>
                          </a:solidFill>
                          <a:effectLst/>
                          <a:latin typeface="Lora" pitchFamily="2" charset="0"/>
                        </a:rPr>
                        <a:t>Ok para iniciar</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8"/>
                    </a:solidFill>
                  </a:tcPr>
                </a:tc>
                <a:tc hMerge="1">
                  <a:txBody>
                    <a:bodyPr/>
                    <a:lstStyle/>
                    <a:p>
                      <a:endParaRPr lang="pt-BR"/>
                    </a:p>
                  </a:txBody>
                  <a:tcPr/>
                </a:tc>
                <a:extLst>
                  <a:ext uri="{0D108BD9-81ED-4DB2-BD59-A6C34878D82A}">
                    <a16:rowId xmlns:a16="http://schemas.microsoft.com/office/drawing/2014/main" val="2447278229"/>
                  </a:ext>
                </a:extLst>
              </a:tr>
              <a:tr h="374674">
                <a:tc rowSpan="3">
                  <a:txBody>
                    <a:bodyPr/>
                    <a:lstStyle/>
                    <a:p>
                      <a:pPr algn="ctr" rtl="0" fontAlgn="t">
                        <a:spcBef>
                          <a:spcPts val="0"/>
                        </a:spcBef>
                        <a:spcAft>
                          <a:spcPts val="0"/>
                        </a:spcAft>
                      </a:pPr>
                      <a:r>
                        <a:rPr lang="pt-BR" sz="1800" b="1" i="0" u="none" strike="noStrike">
                          <a:solidFill>
                            <a:srgbClr val="202124"/>
                          </a:solidFill>
                          <a:effectLst/>
                          <a:latin typeface="Lora" pitchFamily="2" charset="0"/>
                        </a:rPr>
                        <a:t>126-180 </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rowSpan="2" gridSpan="2">
                  <a:txBody>
                    <a:bodyPr/>
                    <a:lstStyle/>
                    <a:p>
                      <a:pPr algn="ctr" rtl="0" fontAlgn="t">
                        <a:spcBef>
                          <a:spcPts val="0"/>
                        </a:spcBef>
                        <a:spcAft>
                          <a:spcPts val="0"/>
                        </a:spcAft>
                      </a:pPr>
                      <a:br>
                        <a:rPr lang="pt-BR" sz="1800" dirty="0">
                          <a:effectLst/>
                        </a:rPr>
                      </a:br>
                      <a:r>
                        <a:rPr lang="pt-BR" sz="1800" b="0" i="0" u="none" strike="noStrike" dirty="0">
                          <a:solidFill>
                            <a:srgbClr val="202124"/>
                          </a:solidFill>
                          <a:effectLst/>
                          <a:latin typeface="Lora" pitchFamily="2" charset="0"/>
                        </a:rPr>
                        <a:t>Ok para iniciar</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rowSpan="2" hMerge="1">
                  <a:txBody>
                    <a:bodyPr/>
                    <a:lstStyle/>
                    <a:p>
                      <a:endParaRPr lang="pt-BR"/>
                    </a:p>
                  </a:txBody>
                  <a:tcPr/>
                </a:tc>
                <a:extLst>
                  <a:ext uri="{0D108BD9-81ED-4DB2-BD59-A6C34878D82A}">
                    <a16:rowId xmlns:a16="http://schemas.microsoft.com/office/drawing/2014/main" val="1649058112"/>
                  </a:ext>
                </a:extLst>
              </a:tr>
              <a:tr h="374674">
                <a:tc vMerge="1">
                  <a:txBody>
                    <a:bodyPr/>
                    <a:lstStyle/>
                    <a:p>
                      <a:endParaRPr lang="pt-BR"/>
                    </a:p>
                  </a:txBody>
                  <a:tcPr/>
                </a:tc>
                <a:tc>
                  <a:txBody>
                    <a:bodyPr/>
                    <a:lstStyle/>
                    <a:p>
                      <a:pPr algn="ctr" rtl="0" fontAlgn="t">
                        <a:spcBef>
                          <a:spcPts val="0"/>
                        </a:spcBef>
                        <a:spcAft>
                          <a:spcPts val="0"/>
                        </a:spcAft>
                      </a:pPr>
                      <a:r>
                        <a:rPr lang="pt-BR" sz="1800" b="1" i="0" u="none" strike="noStrike" dirty="0">
                          <a:solidFill>
                            <a:srgbClr val="202124"/>
                          </a:solidFill>
                          <a:effectLst/>
                          <a:latin typeface="Lora" pitchFamily="2" charset="0"/>
                        </a:rPr>
                        <a:t>→</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2836211856"/>
                  </a:ext>
                </a:extLst>
              </a:tr>
              <a:tr h="374674">
                <a:tc vMerge="1">
                  <a:txBody>
                    <a:bodyPr/>
                    <a:lstStyle/>
                    <a:p>
                      <a:endParaRPr lang="pt-BR"/>
                    </a:p>
                  </a:txBody>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gridSpan="2">
                  <a:txBody>
                    <a:bodyPr/>
                    <a:lstStyle/>
                    <a:p>
                      <a:pPr algn="ctr" rtl="0" fontAlgn="t">
                        <a:spcBef>
                          <a:spcPts val="0"/>
                        </a:spcBef>
                        <a:spcAft>
                          <a:spcPts val="0"/>
                        </a:spcAft>
                      </a:pPr>
                      <a:r>
                        <a:rPr lang="pt-BR" sz="1800" b="0" i="0" u="none" strike="noStrike">
                          <a:solidFill>
                            <a:srgbClr val="202124"/>
                          </a:solidFill>
                          <a:effectLst/>
                          <a:latin typeface="Lora" pitchFamily="2" charset="0"/>
                        </a:rPr>
                        <a:t>5-10g de carboidratos</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hMerge="1">
                  <a:txBody>
                    <a:bodyPr/>
                    <a:lstStyle/>
                    <a:p>
                      <a:endParaRPr lang="pt-BR"/>
                    </a:p>
                  </a:txBody>
                  <a:tcPr/>
                </a:tc>
                <a:extLst>
                  <a:ext uri="{0D108BD9-81ED-4DB2-BD59-A6C34878D82A}">
                    <a16:rowId xmlns:a16="http://schemas.microsoft.com/office/drawing/2014/main" val="3254839440"/>
                  </a:ext>
                </a:extLst>
              </a:tr>
              <a:tr h="374674">
                <a:tc rowSpan="4">
                  <a:txBody>
                    <a:bodyPr/>
                    <a:lstStyle/>
                    <a:p>
                      <a:pPr algn="ctr" rtl="0" fontAlgn="t">
                        <a:spcBef>
                          <a:spcPts val="0"/>
                        </a:spcBef>
                        <a:spcAft>
                          <a:spcPts val="0"/>
                        </a:spcAft>
                      </a:pPr>
                      <a:r>
                        <a:rPr lang="pt-BR" sz="1800" b="1" i="0" u="none" strike="noStrike">
                          <a:solidFill>
                            <a:srgbClr val="202124"/>
                          </a:solidFill>
                          <a:effectLst/>
                          <a:latin typeface="Lora" pitchFamily="2" charset="0"/>
                        </a:rPr>
                        <a:t>90-124 </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gridSpan="2">
                  <a:txBody>
                    <a:bodyPr/>
                    <a:lstStyle/>
                    <a:p>
                      <a:pPr algn="ctr" rtl="0" fontAlgn="t">
                        <a:spcBef>
                          <a:spcPts val="0"/>
                        </a:spcBef>
                        <a:spcAft>
                          <a:spcPts val="0"/>
                        </a:spcAft>
                      </a:pPr>
                      <a:r>
                        <a:rPr lang="pt-BR" sz="1800" b="0" i="0" u="none" strike="noStrike" dirty="0">
                          <a:solidFill>
                            <a:srgbClr val="202124"/>
                          </a:solidFill>
                          <a:effectLst/>
                          <a:latin typeface="Lora" pitchFamily="2" charset="0"/>
                        </a:rPr>
                        <a:t>5g de carboidrato. Ok para iniciar</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hMerge="1">
                  <a:txBody>
                    <a:bodyPr/>
                    <a:lstStyle/>
                    <a:p>
                      <a:endParaRPr lang="pt-BR"/>
                    </a:p>
                  </a:txBody>
                  <a:tcPr/>
                </a:tc>
                <a:extLst>
                  <a:ext uri="{0D108BD9-81ED-4DB2-BD59-A6C34878D82A}">
                    <a16:rowId xmlns:a16="http://schemas.microsoft.com/office/drawing/2014/main" val="3250147743"/>
                  </a:ext>
                </a:extLst>
              </a:tr>
              <a:tr h="374674">
                <a:tc vMerge="1">
                  <a:txBody>
                    <a:bodyPr/>
                    <a:lstStyle/>
                    <a:p>
                      <a:endParaRPr lang="pt-BR"/>
                    </a:p>
                  </a:txBody>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gridSpan="2">
                  <a:txBody>
                    <a:bodyPr/>
                    <a:lstStyle/>
                    <a:p>
                      <a:pPr algn="ctr" rtl="0" fontAlgn="t">
                        <a:spcBef>
                          <a:spcPts val="0"/>
                        </a:spcBef>
                        <a:spcAft>
                          <a:spcPts val="0"/>
                        </a:spcAft>
                      </a:pPr>
                      <a:r>
                        <a:rPr lang="pt-BR" sz="1800" b="0" i="0" u="none" strike="noStrike">
                          <a:solidFill>
                            <a:srgbClr val="202124"/>
                          </a:solidFill>
                          <a:effectLst/>
                          <a:latin typeface="Lora" pitchFamily="2" charset="0"/>
                        </a:rPr>
                        <a:t>5-10g de carboidrato. Ok para iniciar</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hMerge="1">
                  <a:txBody>
                    <a:bodyPr/>
                    <a:lstStyle/>
                    <a:p>
                      <a:endParaRPr lang="pt-BR"/>
                    </a:p>
                  </a:txBody>
                  <a:tcPr/>
                </a:tc>
                <a:extLst>
                  <a:ext uri="{0D108BD9-81ED-4DB2-BD59-A6C34878D82A}">
                    <a16:rowId xmlns:a16="http://schemas.microsoft.com/office/drawing/2014/main" val="3450168276"/>
                  </a:ext>
                </a:extLst>
              </a:tr>
              <a:tr h="374674">
                <a:tc vMerge="1">
                  <a:txBody>
                    <a:bodyPr/>
                    <a:lstStyle/>
                    <a:p>
                      <a:endParaRPr lang="pt-BR"/>
                    </a:p>
                  </a:txBody>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gridSpan="2">
                  <a:txBody>
                    <a:bodyPr/>
                    <a:lstStyle/>
                    <a:p>
                      <a:pPr algn="ctr" rtl="0" fontAlgn="t">
                        <a:spcBef>
                          <a:spcPts val="0"/>
                        </a:spcBef>
                        <a:spcAft>
                          <a:spcPts val="0"/>
                        </a:spcAft>
                      </a:pPr>
                      <a:r>
                        <a:rPr lang="pt-BR" sz="1800" b="0" i="0" u="none" strike="noStrike" dirty="0">
                          <a:solidFill>
                            <a:srgbClr val="202124"/>
                          </a:solidFill>
                          <a:effectLst/>
                          <a:latin typeface="Lora" pitchFamily="2" charset="0"/>
                        </a:rPr>
                        <a:t>10-15g de carboidrato. Ok para iniciar</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hMerge="1">
                  <a:txBody>
                    <a:bodyPr/>
                    <a:lstStyle/>
                    <a:p>
                      <a:endParaRPr lang="pt-BR"/>
                    </a:p>
                  </a:txBody>
                  <a:tcPr/>
                </a:tc>
                <a:extLst>
                  <a:ext uri="{0D108BD9-81ED-4DB2-BD59-A6C34878D82A}">
                    <a16:rowId xmlns:a16="http://schemas.microsoft.com/office/drawing/2014/main" val="1450370813"/>
                  </a:ext>
                </a:extLst>
              </a:tr>
              <a:tr h="374674">
                <a:tc vMerge="1">
                  <a:txBody>
                    <a:bodyPr/>
                    <a:lstStyle/>
                    <a:p>
                      <a:endParaRPr lang="pt-BR"/>
                    </a:p>
                  </a:txBody>
                  <a:tcPr/>
                </a:tc>
                <a:tc>
                  <a:txBody>
                    <a:bodyPr/>
                    <a:lstStyle/>
                    <a:p>
                      <a:pPr algn="ctr" rtl="0" fontAlgn="t">
                        <a:spcBef>
                          <a:spcPts val="0"/>
                        </a:spcBef>
                        <a:spcAft>
                          <a:spcPts val="0"/>
                        </a:spcAft>
                      </a:pPr>
                      <a:r>
                        <a:rPr lang="pt-BR" sz="1800" b="1" i="0" u="none" strike="noStrike">
                          <a:solidFill>
                            <a:srgbClr val="202124"/>
                          </a:solidFill>
                          <a:effectLst/>
                          <a:latin typeface="Lora" pitchFamily="2" charset="0"/>
                        </a:rPr>
                        <a:t>↓</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gridSpan="2">
                  <a:txBody>
                    <a:bodyPr/>
                    <a:lstStyle/>
                    <a:p>
                      <a:pPr algn="ctr" rtl="0" fontAlgn="t">
                        <a:spcBef>
                          <a:spcPts val="0"/>
                        </a:spcBef>
                        <a:spcAft>
                          <a:spcPts val="0"/>
                        </a:spcAft>
                      </a:pPr>
                      <a:r>
                        <a:rPr lang="pt-BR" sz="1800" b="0" i="0" u="none" strike="noStrike" dirty="0">
                          <a:solidFill>
                            <a:srgbClr val="202124"/>
                          </a:solidFill>
                          <a:effectLst/>
                          <a:latin typeface="Lora" pitchFamily="2" charset="0"/>
                        </a:rPr>
                        <a:t>20g de carboidrato</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hMerge="1">
                  <a:txBody>
                    <a:bodyPr/>
                    <a:lstStyle/>
                    <a:p>
                      <a:endParaRPr lang="pt-BR"/>
                    </a:p>
                  </a:txBody>
                  <a:tcPr/>
                </a:tc>
                <a:extLst>
                  <a:ext uri="{0D108BD9-81ED-4DB2-BD59-A6C34878D82A}">
                    <a16:rowId xmlns:a16="http://schemas.microsoft.com/office/drawing/2014/main" val="3427343131"/>
                  </a:ext>
                </a:extLst>
              </a:tr>
              <a:tr h="374674">
                <a:tc>
                  <a:txBody>
                    <a:bodyPr/>
                    <a:lstStyle/>
                    <a:p>
                      <a:pPr algn="ctr" rtl="0" fontAlgn="t">
                        <a:spcBef>
                          <a:spcPts val="0"/>
                        </a:spcBef>
                        <a:spcAft>
                          <a:spcPts val="0"/>
                        </a:spcAft>
                      </a:pPr>
                      <a:r>
                        <a:rPr lang="pt-BR" sz="1800" b="1" i="0" u="none" strike="noStrike">
                          <a:solidFill>
                            <a:srgbClr val="202124"/>
                          </a:solidFill>
                          <a:effectLst/>
                          <a:latin typeface="Lora" pitchFamily="2" charset="0"/>
                        </a:rPr>
                        <a:t>&lt;90 </a:t>
                      </a:r>
                      <a:endParaRPr lang="pt-BR" sz="180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A6BD"/>
                    </a:solidFill>
                  </a:tcPr>
                </a:tc>
                <a:tc gridSpan="3">
                  <a:txBody>
                    <a:bodyPr/>
                    <a:lstStyle/>
                    <a:p>
                      <a:pPr algn="ctr" rtl="0" fontAlgn="t">
                        <a:spcBef>
                          <a:spcPts val="0"/>
                        </a:spcBef>
                        <a:spcAft>
                          <a:spcPts val="0"/>
                        </a:spcAft>
                      </a:pPr>
                      <a:r>
                        <a:rPr lang="pt-BR" sz="1800" b="0" i="0" u="none" strike="noStrike" dirty="0">
                          <a:solidFill>
                            <a:srgbClr val="202124"/>
                          </a:solidFill>
                          <a:effectLst/>
                          <a:latin typeface="Lora" pitchFamily="2" charset="0"/>
                        </a:rPr>
                        <a:t>Alto risco de hipoglicemia - Lanche necessário</a:t>
                      </a:r>
                      <a:endParaRPr lang="pt-BR" sz="1800" dirty="0">
                        <a:effectLst/>
                      </a:endParaRPr>
                    </a:p>
                  </a:txBody>
                  <a:tcPr marL="57067" marR="57067" marT="57067" marB="57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A6BD"/>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930717517"/>
                  </a:ext>
                </a:extLst>
              </a:tr>
            </a:tbl>
          </a:graphicData>
        </a:graphic>
      </p:graphicFrame>
      <p:sp>
        <p:nvSpPr>
          <p:cNvPr id="11" name="Rectangle 4">
            <a:extLst>
              <a:ext uri="{FF2B5EF4-FFF2-40B4-BE49-F238E27FC236}">
                <a16:creationId xmlns:a16="http://schemas.microsoft.com/office/drawing/2014/main" id="{550A54B5-606D-41AD-859F-C9972B24A21E}"/>
              </a:ext>
            </a:extLst>
          </p:cNvPr>
          <p:cNvSpPr>
            <a:spLocks noChangeArrowheads="1"/>
          </p:cNvSpPr>
          <p:nvPr/>
        </p:nvSpPr>
        <p:spPr bwMode="auto">
          <a:xfrm>
            <a:off x="-2585350" y="1527270"/>
            <a:ext cx="243907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6" name="Retângulo 5">
            <a:extLst>
              <a:ext uri="{FF2B5EF4-FFF2-40B4-BE49-F238E27FC236}">
                <a16:creationId xmlns:a16="http://schemas.microsoft.com/office/drawing/2014/main" id="{773E8141-E175-44F7-ADC3-8FA375FAC1CB}"/>
              </a:ext>
            </a:extLst>
          </p:cNvPr>
          <p:cNvSpPr/>
          <p:nvPr/>
        </p:nvSpPr>
        <p:spPr>
          <a:xfrm rot="20367749">
            <a:off x="1013483" y="2379147"/>
            <a:ext cx="10193923" cy="172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a:extLst>
              <a:ext uri="{FF2B5EF4-FFF2-40B4-BE49-F238E27FC236}">
                <a16:creationId xmlns:a16="http://schemas.microsoft.com/office/drawing/2014/main" id="{E7097145-8FE3-412C-B338-2EEEFE0DF0B7}"/>
              </a:ext>
            </a:extLst>
          </p:cNvPr>
          <p:cNvSpPr txBox="1"/>
          <p:nvPr/>
        </p:nvSpPr>
        <p:spPr>
          <a:xfrm rot="20330632">
            <a:off x="1696533" y="2466011"/>
            <a:ext cx="9097265" cy="1569660"/>
          </a:xfrm>
          <a:prstGeom prst="rect">
            <a:avLst/>
          </a:prstGeom>
          <a:noFill/>
        </p:spPr>
        <p:txBody>
          <a:bodyPr wrap="square" rtlCol="0">
            <a:spAutoFit/>
          </a:bodyPr>
          <a:lstStyle/>
          <a:p>
            <a:pPr algn="just" rtl="0" fontAlgn="t">
              <a:spcBef>
                <a:spcPts val="0"/>
              </a:spcBef>
              <a:spcAft>
                <a:spcPts val="0"/>
              </a:spcAft>
            </a:pPr>
            <a:r>
              <a:rPr lang="pt-BR" sz="2400" b="1" i="0" u="none" strike="noStrike" dirty="0">
                <a:solidFill>
                  <a:schemeClr val="bg1"/>
                </a:solidFill>
                <a:effectLst/>
                <a:latin typeface="Lora" pitchFamily="2" charset="0"/>
              </a:rPr>
              <a:t>Nota importante:  O exercício físico pode afetar a precisão dos </a:t>
            </a:r>
            <a:r>
              <a:rPr lang="pt-BR" sz="2400" b="1" i="0" u="none" strike="noStrike" dirty="0" err="1">
                <a:solidFill>
                  <a:schemeClr val="bg1"/>
                </a:solidFill>
                <a:effectLst/>
                <a:latin typeface="Lora" pitchFamily="2" charset="0"/>
              </a:rPr>
              <a:t>CGMs</a:t>
            </a:r>
            <a:r>
              <a:rPr lang="pt-BR" sz="2400" b="1" i="0" u="none" strike="noStrike" dirty="0">
                <a:solidFill>
                  <a:schemeClr val="bg1"/>
                </a:solidFill>
                <a:effectLst/>
                <a:latin typeface="Lora" pitchFamily="2" charset="0"/>
              </a:rPr>
              <a:t> disponíveis, sugerindo a necessidade de manter a glicemia em um intervalo “prudente”, acima do geralmente recomendado</a:t>
            </a:r>
            <a:endParaRPr lang="pt-BR" sz="2400" b="1" dirty="0">
              <a:effectLst/>
            </a:endParaRPr>
          </a:p>
        </p:txBody>
      </p:sp>
    </p:spTree>
    <p:extLst>
      <p:ext uri="{BB962C8B-B14F-4D97-AF65-F5344CB8AC3E}">
        <p14:creationId xmlns:p14="http://schemas.microsoft.com/office/powerpoint/2010/main" val="1765069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EAAA87C8-0EB9-4175-9AF2-539D41B0D765}"/>
              </a:ext>
            </a:extLst>
          </p:cNvPr>
          <p:cNvSpPr>
            <a:spLocks noGrp="1"/>
          </p:cNvSpPr>
          <p:nvPr>
            <p:ph type="body" sz="quarter" idx="10"/>
          </p:nvPr>
        </p:nvSpPr>
        <p:spPr/>
        <p:txBody>
          <a:bodyPr/>
          <a:lstStyle/>
          <a:p>
            <a:r>
              <a:rPr lang="pt-BR" dirty="0">
                <a:solidFill>
                  <a:srgbClr val="000000"/>
                </a:solidFill>
                <a:latin typeface="Lora" pitchFamily="2" charset="0"/>
              </a:rPr>
              <a:t>PRESCRIÇÃO DO EXERCÍCIO FÍSICO PARA PESSOAS COM DM1 </a:t>
            </a:r>
            <a:endParaRPr lang="pt-BR" dirty="0"/>
          </a:p>
        </p:txBody>
      </p:sp>
      <p:sp>
        <p:nvSpPr>
          <p:cNvPr id="5" name="CaixaDeTexto 4">
            <a:extLst>
              <a:ext uri="{FF2B5EF4-FFF2-40B4-BE49-F238E27FC236}">
                <a16:creationId xmlns:a16="http://schemas.microsoft.com/office/drawing/2014/main" id="{4D3C667A-1E31-4AF0-AD9E-9AD3715EE575}"/>
              </a:ext>
            </a:extLst>
          </p:cNvPr>
          <p:cNvSpPr txBox="1"/>
          <p:nvPr/>
        </p:nvSpPr>
        <p:spPr>
          <a:xfrm>
            <a:off x="1056017" y="1749694"/>
            <a:ext cx="10292002" cy="1696618"/>
          </a:xfrm>
          <a:prstGeom prst="rect">
            <a:avLst/>
          </a:prstGeom>
          <a:noFill/>
        </p:spPr>
        <p:txBody>
          <a:bodyPr wrap="square">
            <a:spAutoFit/>
          </a:bodyPr>
          <a:lstStyle/>
          <a:p>
            <a:pPr algn="just">
              <a:lnSpc>
                <a:spcPct val="150000"/>
              </a:lnSpc>
            </a:pPr>
            <a:r>
              <a:rPr lang="pt-BR" sz="2400" b="0" i="0" u="none" strike="noStrike" dirty="0">
                <a:solidFill>
                  <a:srgbClr val="000000"/>
                </a:solidFill>
                <a:effectLst/>
                <a:latin typeface="Lora" pitchFamily="2" charset="0"/>
              </a:rPr>
              <a:t>- Conhecimento a respeito da fisiopatologia, tratamento </a:t>
            </a:r>
            <a:endParaRPr lang="pt-BR" sz="2400" dirty="0">
              <a:solidFill>
                <a:srgbClr val="000000"/>
              </a:solidFill>
              <a:latin typeface="Lora" pitchFamily="2" charset="0"/>
            </a:endParaRPr>
          </a:p>
          <a:p>
            <a:pPr algn="just">
              <a:lnSpc>
                <a:spcPct val="150000"/>
              </a:lnSpc>
            </a:pPr>
            <a:r>
              <a:rPr lang="pt-BR" sz="2400" dirty="0">
                <a:solidFill>
                  <a:srgbClr val="000000"/>
                </a:solidFill>
                <a:latin typeface="Lora" pitchFamily="2" charset="0"/>
              </a:rPr>
              <a:t>- P</a:t>
            </a:r>
            <a:r>
              <a:rPr lang="pt-BR" sz="2400" b="0" i="0" u="none" strike="noStrike" dirty="0">
                <a:solidFill>
                  <a:srgbClr val="000000"/>
                </a:solidFill>
                <a:effectLst/>
                <a:latin typeface="Lora" pitchFamily="2" charset="0"/>
              </a:rPr>
              <a:t>eriodização e prescrição do exercício físico </a:t>
            </a:r>
          </a:p>
          <a:p>
            <a:pPr algn="just">
              <a:lnSpc>
                <a:spcPct val="150000"/>
              </a:lnSpc>
            </a:pPr>
            <a:r>
              <a:rPr lang="pt-BR" sz="2400" dirty="0">
                <a:solidFill>
                  <a:srgbClr val="000000"/>
                </a:solidFill>
                <a:latin typeface="Lora" pitchFamily="2" charset="0"/>
              </a:rPr>
              <a:t>- </a:t>
            </a:r>
            <a:r>
              <a:rPr lang="pt-BR" sz="2400" dirty="0" err="1">
                <a:solidFill>
                  <a:srgbClr val="000000"/>
                </a:solidFill>
                <a:latin typeface="Lora" pitchFamily="2" charset="0"/>
              </a:rPr>
              <a:t>I</a:t>
            </a:r>
            <a:r>
              <a:rPr lang="pt-BR" sz="2400" b="0" i="0" u="none" strike="noStrike" dirty="0" err="1">
                <a:solidFill>
                  <a:srgbClr val="000000"/>
                </a:solidFill>
                <a:effectLst/>
                <a:latin typeface="Lora" pitchFamily="2" charset="0"/>
              </a:rPr>
              <a:t>ndividualização</a:t>
            </a:r>
            <a:r>
              <a:rPr lang="pt-BR" sz="2400" b="0" i="0" u="none" strike="noStrike" dirty="0">
                <a:solidFill>
                  <a:srgbClr val="000000"/>
                </a:solidFill>
                <a:effectLst/>
                <a:latin typeface="Lora" pitchFamily="2" charset="0"/>
              </a:rPr>
              <a:t> do plano de </a:t>
            </a:r>
            <a:r>
              <a:rPr lang="pt-BR" sz="2400" b="0" i="0" u="none" strike="noStrike" dirty="0" err="1">
                <a:solidFill>
                  <a:srgbClr val="000000"/>
                </a:solidFill>
                <a:effectLst/>
                <a:latin typeface="Lora" pitchFamily="2" charset="0"/>
              </a:rPr>
              <a:t>exercício</a:t>
            </a:r>
            <a:r>
              <a:rPr lang="pt-BR" sz="2400" b="0" i="0" u="none" strike="noStrike" dirty="0">
                <a:solidFill>
                  <a:srgbClr val="000000"/>
                </a:solidFill>
                <a:effectLst/>
                <a:latin typeface="Lora" pitchFamily="2" charset="0"/>
              </a:rPr>
              <a:t> físico</a:t>
            </a:r>
            <a:endParaRPr lang="pt-BR" sz="2400" dirty="0"/>
          </a:p>
        </p:txBody>
      </p:sp>
    </p:spTree>
    <p:extLst>
      <p:ext uri="{BB962C8B-B14F-4D97-AF65-F5344CB8AC3E}">
        <p14:creationId xmlns:p14="http://schemas.microsoft.com/office/powerpoint/2010/main" val="425621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3">
            <a:extLst>
              <a:ext uri="{FF2B5EF4-FFF2-40B4-BE49-F238E27FC236}">
                <a16:creationId xmlns:a16="http://schemas.microsoft.com/office/drawing/2014/main" id="{1AD617C0-027E-0A34-B190-4A76F188AD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37236" y="-43814"/>
            <a:ext cx="6354763" cy="664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5" name="CaixaDeTexto 1">
            <a:extLst>
              <a:ext uri="{FF2B5EF4-FFF2-40B4-BE49-F238E27FC236}">
                <a16:creationId xmlns:a16="http://schemas.microsoft.com/office/drawing/2014/main" id="{A83D4703-9E65-E60E-34B2-D04117CFCB83}"/>
              </a:ext>
            </a:extLst>
          </p:cNvPr>
          <p:cNvSpPr txBox="1">
            <a:spLocks noChangeArrowheads="1"/>
          </p:cNvSpPr>
          <p:nvPr/>
        </p:nvSpPr>
        <p:spPr bwMode="auto">
          <a:xfrm>
            <a:off x="500539" y="490539"/>
            <a:ext cx="58197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639" tIns="26819" rIns="53639" bIns="26819">
            <a:spAutoFit/>
          </a:bodyPr>
          <a:lstStyle>
            <a:lvl1pPr>
              <a:spcBef>
                <a:spcPct val="20000"/>
              </a:spcBef>
              <a:buClr>
                <a:schemeClr val="hlink"/>
              </a:buClr>
              <a:buSzPct val="75000"/>
              <a:buFont typeface="Monotype Sorts"/>
              <a:buChar char="ä"/>
              <a:defRPr sz="3200">
                <a:solidFill>
                  <a:schemeClr val="tx1"/>
                </a:solidFill>
                <a:latin typeface="Times New Roman" panose="02020603050405020304" pitchFamily="18" charset="0"/>
              </a:defRPr>
            </a:lvl1pPr>
            <a:lvl2pPr marL="742950" indent="-285750">
              <a:spcBef>
                <a:spcPct val="20000"/>
              </a:spcBef>
              <a:buClr>
                <a:schemeClr val="hlink"/>
              </a:buClr>
              <a:buSzPct val="75000"/>
              <a:buFont typeface="Monotype Sorts"/>
              <a:buChar char="ä"/>
              <a:defRPr sz="2800">
                <a:solidFill>
                  <a:schemeClr val="tx1"/>
                </a:solidFill>
                <a:latin typeface="Times New Roman" panose="02020603050405020304" pitchFamily="18" charset="0"/>
              </a:defRPr>
            </a:lvl2pPr>
            <a:lvl3pPr marL="1143000" indent="-228600">
              <a:spcBef>
                <a:spcPct val="20000"/>
              </a:spcBef>
              <a:buClr>
                <a:schemeClr val="hlink"/>
              </a:buClr>
              <a:buSzPct val="64000"/>
              <a:buFont typeface="Monotype Sorts"/>
              <a:buChar char="ä"/>
              <a:defRPr sz="2400">
                <a:solidFill>
                  <a:schemeClr val="tx1"/>
                </a:solidFill>
                <a:latin typeface="Times New Roman" panose="02020603050405020304" pitchFamily="18" charset="0"/>
              </a:defRPr>
            </a:lvl3pPr>
            <a:lvl4pPr marL="1600200" indent="-228600">
              <a:spcBef>
                <a:spcPct val="20000"/>
              </a:spcBef>
              <a:buClr>
                <a:schemeClr val="hlink"/>
              </a:buClr>
              <a:buSzPct val="64000"/>
              <a:buFont typeface="Monotype Sorts"/>
              <a:buChar char="ä"/>
              <a:defRPr sz="2000">
                <a:solidFill>
                  <a:schemeClr val="tx1"/>
                </a:solidFill>
                <a:latin typeface="Times New Roman" panose="02020603050405020304" pitchFamily="18" charset="0"/>
              </a:defRPr>
            </a:lvl4pPr>
            <a:lvl5pPr marL="2057400" indent="-228600">
              <a:spcBef>
                <a:spcPct val="20000"/>
              </a:spcBef>
              <a:buClr>
                <a:schemeClr val="hlink"/>
              </a:buClr>
              <a:buSzPct val="64000"/>
              <a:buFont typeface="Monotype Sorts"/>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9pPr>
          </a:lstStyle>
          <a:p>
            <a:pPr>
              <a:spcBef>
                <a:spcPct val="0"/>
              </a:spcBef>
              <a:buClrTx/>
              <a:buSzTx/>
              <a:buFontTx/>
              <a:buNone/>
            </a:pPr>
            <a:r>
              <a:rPr lang="pt-BR" altLang="pt-BR" sz="3500" b="1" dirty="0">
                <a:latin typeface="Comic Sans MS" panose="030F0702030302020204" pitchFamily="66" charset="0"/>
              </a:rPr>
              <a:t>TRATAMENTO</a:t>
            </a:r>
          </a:p>
        </p:txBody>
      </p:sp>
      <p:sp>
        <p:nvSpPr>
          <p:cNvPr id="5" name="Triângulo isósceles 4">
            <a:extLst>
              <a:ext uri="{FF2B5EF4-FFF2-40B4-BE49-F238E27FC236}">
                <a16:creationId xmlns:a16="http://schemas.microsoft.com/office/drawing/2014/main" id="{22A6C34F-37C6-16A8-17A5-87C63AD166A3}"/>
              </a:ext>
            </a:extLst>
          </p:cNvPr>
          <p:cNvSpPr/>
          <p:nvPr/>
        </p:nvSpPr>
        <p:spPr>
          <a:xfrm>
            <a:off x="3629025" y="2398714"/>
            <a:ext cx="4416425" cy="2924175"/>
          </a:xfrm>
          <a:prstGeom prst="triangle">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anchor="ctr"/>
          <a:lstStyle/>
          <a:p>
            <a:pPr algn="ctr">
              <a:defRPr/>
            </a:pPr>
            <a:endParaRPr lang="pt-BR"/>
          </a:p>
        </p:txBody>
      </p:sp>
      <p:sp>
        <p:nvSpPr>
          <p:cNvPr id="233477" name="CaixaDeTexto 5">
            <a:extLst>
              <a:ext uri="{FF2B5EF4-FFF2-40B4-BE49-F238E27FC236}">
                <a16:creationId xmlns:a16="http://schemas.microsoft.com/office/drawing/2014/main" id="{5101E3B6-CAA9-F3A9-5D0E-A9822EB197FC}"/>
              </a:ext>
            </a:extLst>
          </p:cNvPr>
          <p:cNvSpPr txBox="1">
            <a:spLocks noChangeArrowheads="1"/>
          </p:cNvSpPr>
          <p:nvPr/>
        </p:nvSpPr>
        <p:spPr bwMode="auto">
          <a:xfrm>
            <a:off x="4041776" y="1808164"/>
            <a:ext cx="35909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639" tIns="26819" rIns="53639" bIns="26819">
            <a:spAutoFit/>
          </a:bodyPr>
          <a:lstStyle>
            <a:lvl1pPr>
              <a:spcBef>
                <a:spcPct val="20000"/>
              </a:spcBef>
              <a:buClr>
                <a:schemeClr val="hlink"/>
              </a:buClr>
              <a:buSzPct val="75000"/>
              <a:buFont typeface="Monotype Sorts"/>
              <a:buChar char="ä"/>
              <a:defRPr sz="3200">
                <a:solidFill>
                  <a:schemeClr val="tx1"/>
                </a:solidFill>
                <a:latin typeface="Times New Roman" panose="02020603050405020304" pitchFamily="18" charset="0"/>
              </a:defRPr>
            </a:lvl1pPr>
            <a:lvl2pPr marL="742950" indent="-285750">
              <a:spcBef>
                <a:spcPct val="20000"/>
              </a:spcBef>
              <a:buClr>
                <a:schemeClr val="hlink"/>
              </a:buClr>
              <a:buSzPct val="75000"/>
              <a:buFont typeface="Monotype Sorts"/>
              <a:buChar char="ä"/>
              <a:defRPr sz="2800">
                <a:solidFill>
                  <a:schemeClr val="tx1"/>
                </a:solidFill>
                <a:latin typeface="Times New Roman" panose="02020603050405020304" pitchFamily="18" charset="0"/>
              </a:defRPr>
            </a:lvl2pPr>
            <a:lvl3pPr marL="1143000" indent="-228600">
              <a:spcBef>
                <a:spcPct val="20000"/>
              </a:spcBef>
              <a:buClr>
                <a:schemeClr val="hlink"/>
              </a:buClr>
              <a:buSzPct val="64000"/>
              <a:buFont typeface="Monotype Sorts"/>
              <a:buChar char="ä"/>
              <a:defRPr sz="2400">
                <a:solidFill>
                  <a:schemeClr val="tx1"/>
                </a:solidFill>
                <a:latin typeface="Times New Roman" panose="02020603050405020304" pitchFamily="18" charset="0"/>
              </a:defRPr>
            </a:lvl3pPr>
            <a:lvl4pPr marL="1600200" indent="-228600">
              <a:spcBef>
                <a:spcPct val="20000"/>
              </a:spcBef>
              <a:buClr>
                <a:schemeClr val="hlink"/>
              </a:buClr>
              <a:buSzPct val="64000"/>
              <a:buFont typeface="Monotype Sorts"/>
              <a:buChar char="ä"/>
              <a:defRPr sz="2000">
                <a:solidFill>
                  <a:schemeClr val="tx1"/>
                </a:solidFill>
                <a:latin typeface="Times New Roman" panose="02020603050405020304" pitchFamily="18" charset="0"/>
              </a:defRPr>
            </a:lvl4pPr>
            <a:lvl5pPr marL="2057400" indent="-228600">
              <a:spcBef>
                <a:spcPct val="20000"/>
              </a:spcBef>
              <a:buClr>
                <a:schemeClr val="hlink"/>
              </a:buClr>
              <a:buSzPct val="64000"/>
              <a:buFont typeface="Monotype Sorts"/>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9pPr>
          </a:lstStyle>
          <a:p>
            <a:pPr algn="ctr">
              <a:spcBef>
                <a:spcPct val="0"/>
              </a:spcBef>
              <a:buClrTx/>
              <a:buSzTx/>
              <a:buFontTx/>
              <a:buNone/>
            </a:pPr>
            <a:r>
              <a:rPr lang="pt-BR" altLang="pt-BR" sz="2600" b="1" dirty="0">
                <a:latin typeface="Arial" panose="020B0604020202020204" pitchFamily="34" charset="0"/>
              </a:rPr>
              <a:t>EXERCÍCIO FÍSICO</a:t>
            </a:r>
          </a:p>
        </p:txBody>
      </p:sp>
      <p:sp>
        <p:nvSpPr>
          <p:cNvPr id="233478" name="CaixaDeTexto 6">
            <a:extLst>
              <a:ext uri="{FF2B5EF4-FFF2-40B4-BE49-F238E27FC236}">
                <a16:creationId xmlns:a16="http://schemas.microsoft.com/office/drawing/2014/main" id="{8FC69ABB-2782-FD5D-C27E-50B55B6EDC80}"/>
              </a:ext>
            </a:extLst>
          </p:cNvPr>
          <p:cNvSpPr txBox="1">
            <a:spLocks noChangeArrowheads="1"/>
          </p:cNvSpPr>
          <p:nvPr/>
        </p:nvSpPr>
        <p:spPr bwMode="auto">
          <a:xfrm>
            <a:off x="1143001" y="4868864"/>
            <a:ext cx="35909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639" tIns="26819" rIns="53639" bIns="26819">
            <a:spAutoFit/>
          </a:bodyPr>
          <a:lstStyle>
            <a:lvl1pPr>
              <a:spcBef>
                <a:spcPct val="20000"/>
              </a:spcBef>
              <a:buClr>
                <a:schemeClr val="hlink"/>
              </a:buClr>
              <a:buSzPct val="75000"/>
              <a:buFont typeface="Monotype Sorts"/>
              <a:buChar char="ä"/>
              <a:defRPr sz="3200">
                <a:solidFill>
                  <a:schemeClr val="tx1"/>
                </a:solidFill>
                <a:latin typeface="Times New Roman" panose="02020603050405020304" pitchFamily="18" charset="0"/>
              </a:defRPr>
            </a:lvl1pPr>
            <a:lvl2pPr marL="742950" indent="-285750">
              <a:spcBef>
                <a:spcPct val="20000"/>
              </a:spcBef>
              <a:buClr>
                <a:schemeClr val="hlink"/>
              </a:buClr>
              <a:buSzPct val="75000"/>
              <a:buFont typeface="Monotype Sorts"/>
              <a:buChar char="ä"/>
              <a:defRPr sz="2800">
                <a:solidFill>
                  <a:schemeClr val="tx1"/>
                </a:solidFill>
                <a:latin typeface="Times New Roman" panose="02020603050405020304" pitchFamily="18" charset="0"/>
              </a:defRPr>
            </a:lvl2pPr>
            <a:lvl3pPr marL="1143000" indent="-228600">
              <a:spcBef>
                <a:spcPct val="20000"/>
              </a:spcBef>
              <a:buClr>
                <a:schemeClr val="hlink"/>
              </a:buClr>
              <a:buSzPct val="64000"/>
              <a:buFont typeface="Monotype Sorts"/>
              <a:buChar char="ä"/>
              <a:defRPr sz="2400">
                <a:solidFill>
                  <a:schemeClr val="tx1"/>
                </a:solidFill>
                <a:latin typeface="Times New Roman" panose="02020603050405020304" pitchFamily="18" charset="0"/>
              </a:defRPr>
            </a:lvl3pPr>
            <a:lvl4pPr marL="1600200" indent="-228600">
              <a:spcBef>
                <a:spcPct val="20000"/>
              </a:spcBef>
              <a:buClr>
                <a:schemeClr val="hlink"/>
              </a:buClr>
              <a:buSzPct val="64000"/>
              <a:buFont typeface="Monotype Sorts"/>
              <a:buChar char="ä"/>
              <a:defRPr sz="2000">
                <a:solidFill>
                  <a:schemeClr val="tx1"/>
                </a:solidFill>
                <a:latin typeface="Times New Roman" panose="02020603050405020304" pitchFamily="18" charset="0"/>
              </a:defRPr>
            </a:lvl4pPr>
            <a:lvl5pPr marL="2057400" indent="-228600">
              <a:spcBef>
                <a:spcPct val="20000"/>
              </a:spcBef>
              <a:buClr>
                <a:schemeClr val="hlink"/>
              </a:buClr>
              <a:buSzPct val="64000"/>
              <a:buFont typeface="Monotype Sorts"/>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9pPr>
          </a:lstStyle>
          <a:p>
            <a:pPr>
              <a:spcBef>
                <a:spcPct val="0"/>
              </a:spcBef>
              <a:buClrTx/>
              <a:buSzTx/>
              <a:buFontTx/>
              <a:buNone/>
            </a:pPr>
            <a:r>
              <a:rPr lang="pt-BR" altLang="pt-BR" sz="2600" b="1" dirty="0">
                <a:latin typeface="Arial" panose="020B0604020202020204" pitchFamily="34" charset="0"/>
              </a:rPr>
              <a:t>ALIMENTAÇÃO</a:t>
            </a:r>
          </a:p>
        </p:txBody>
      </p:sp>
      <p:sp>
        <p:nvSpPr>
          <p:cNvPr id="233479" name="CaixaDeTexto 7">
            <a:extLst>
              <a:ext uri="{FF2B5EF4-FFF2-40B4-BE49-F238E27FC236}">
                <a16:creationId xmlns:a16="http://schemas.microsoft.com/office/drawing/2014/main" id="{2F5627D9-ABC0-1BB0-CE2F-394F36171A02}"/>
              </a:ext>
            </a:extLst>
          </p:cNvPr>
          <p:cNvSpPr txBox="1">
            <a:spLocks noChangeArrowheads="1"/>
          </p:cNvSpPr>
          <p:nvPr/>
        </p:nvSpPr>
        <p:spPr bwMode="auto">
          <a:xfrm>
            <a:off x="8231189" y="4868864"/>
            <a:ext cx="35909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639" tIns="26819" rIns="53639" bIns="26819">
            <a:spAutoFit/>
          </a:bodyPr>
          <a:lstStyle>
            <a:lvl1pPr>
              <a:spcBef>
                <a:spcPct val="20000"/>
              </a:spcBef>
              <a:buClr>
                <a:schemeClr val="hlink"/>
              </a:buClr>
              <a:buSzPct val="75000"/>
              <a:buFont typeface="Monotype Sorts"/>
              <a:buChar char="ä"/>
              <a:defRPr sz="3200">
                <a:solidFill>
                  <a:schemeClr val="tx1"/>
                </a:solidFill>
                <a:latin typeface="Times New Roman" panose="02020603050405020304" pitchFamily="18" charset="0"/>
              </a:defRPr>
            </a:lvl1pPr>
            <a:lvl2pPr marL="742950" indent="-285750">
              <a:spcBef>
                <a:spcPct val="20000"/>
              </a:spcBef>
              <a:buClr>
                <a:schemeClr val="hlink"/>
              </a:buClr>
              <a:buSzPct val="75000"/>
              <a:buFont typeface="Monotype Sorts"/>
              <a:buChar char="ä"/>
              <a:defRPr sz="2800">
                <a:solidFill>
                  <a:schemeClr val="tx1"/>
                </a:solidFill>
                <a:latin typeface="Times New Roman" panose="02020603050405020304" pitchFamily="18" charset="0"/>
              </a:defRPr>
            </a:lvl2pPr>
            <a:lvl3pPr marL="1143000" indent="-228600">
              <a:spcBef>
                <a:spcPct val="20000"/>
              </a:spcBef>
              <a:buClr>
                <a:schemeClr val="hlink"/>
              </a:buClr>
              <a:buSzPct val="64000"/>
              <a:buFont typeface="Monotype Sorts"/>
              <a:buChar char="ä"/>
              <a:defRPr sz="2400">
                <a:solidFill>
                  <a:schemeClr val="tx1"/>
                </a:solidFill>
                <a:latin typeface="Times New Roman" panose="02020603050405020304" pitchFamily="18" charset="0"/>
              </a:defRPr>
            </a:lvl3pPr>
            <a:lvl4pPr marL="1600200" indent="-228600">
              <a:spcBef>
                <a:spcPct val="20000"/>
              </a:spcBef>
              <a:buClr>
                <a:schemeClr val="hlink"/>
              </a:buClr>
              <a:buSzPct val="64000"/>
              <a:buFont typeface="Monotype Sorts"/>
              <a:buChar char="ä"/>
              <a:defRPr sz="2000">
                <a:solidFill>
                  <a:schemeClr val="tx1"/>
                </a:solidFill>
                <a:latin typeface="Times New Roman" panose="02020603050405020304" pitchFamily="18" charset="0"/>
              </a:defRPr>
            </a:lvl4pPr>
            <a:lvl5pPr marL="2057400" indent="-228600">
              <a:spcBef>
                <a:spcPct val="20000"/>
              </a:spcBef>
              <a:buClr>
                <a:schemeClr val="hlink"/>
              </a:buClr>
              <a:buSzPct val="64000"/>
              <a:buFont typeface="Monotype Sorts"/>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9pPr>
          </a:lstStyle>
          <a:p>
            <a:pPr>
              <a:spcBef>
                <a:spcPct val="0"/>
              </a:spcBef>
              <a:buClrTx/>
              <a:buSzTx/>
              <a:buFontTx/>
              <a:buNone/>
            </a:pPr>
            <a:r>
              <a:rPr lang="pt-BR" altLang="pt-BR" sz="2600" b="1" dirty="0">
                <a:latin typeface="Arial" panose="020B0604020202020204" pitchFamily="34" charset="0"/>
              </a:rPr>
              <a:t>MEDICAÇÃO</a:t>
            </a:r>
          </a:p>
        </p:txBody>
      </p:sp>
      <p:sp>
        <p:nvSpPr>
          <p:cNvPr id="233480" name="CaixaDeTexto 8">
            <a:extLst>
              <a:ext uri="{FF2B5EF4-FFF2-40B4-BE49-F238E27FC236}">
                <a16:creationId xmlns:a16="http://schemas.microsoft.com/office/drawing/2014/main" id="{BAE1852D-1B66-D951-625D-0268DDBDEC8F}"/>
              </a:ext>
            </a:extLst>
          </p:cNvPr>
          <p:cNvSpPr txBox="1">
            <a:spLocks noChangeArrowheads="1"/>
          </p:cNvSpPr>
          <p:nvPr/>
        </p:nvSpPr>
        <p:spPr bwMode="auto">
          <a:xfrm>
            <a:off x="4062414" y="5407026"/>
            <a:ext cx="359092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639" tIns="26819" rIns="53639" bIns="26819">
            <a:spAutoFit/>
          </a:bodyPr>
          <a:lstStyle>
            <a:lvl1pPr>
              <a:spcBef>
                <a:spcPct val="20000"/>
              </a:spcBef>
              <a:buClr>
                <a:schemeClr val="hlink"/>
              </a:buClr>
              <a:buSzPct val="75000"/>
              <a:buFont typeface="Monotype Sorts"/>
              <a:buChar char="ä"/>
              <a:defRPr sz="3200">
                <a:solidFill>
                  <a:schemeClr val="tx1"/>
                </a:solidFill>
                <a:latin typeface="Times New Roman" panose="02020603050405020304" pitchFamily="18" charset="0"/>
              </a:defRPr>
            </a:lvl1pPr>
            <a:lvl2pPr marL="742950" indent="-285750">
              <a:spcBef>
                <a:spcPct val="20000"/>
              </a:spcBef>
              <a:buClr>
                <a:schemeClr val="hlink"/>
              </a:buClr>
              <a:buSzPct val="75000"/>
              <a:buFont typeface="Monotype Sorts"/>
              <a:buChar char="ä"/>
              <a:defRPr sz="2800">
                <a:solidFill>
                  <a:schemeClr val="tx1"/>
                </a:solidFill>
                <a:latin typeface="Times New Roman" panose="02020603050405020304" pitchFamily="18" charset="0"/>
              </a:defRPr>
            </a:lvl2pPr>
            <a:lvl3pPr marL="1143000" indent="-228600">
              <a:spcBef>
                <a:spcPct val="20000"/>
              </a:spcBef>
              <a:buClr>
                <a:schemeClr val="hlink"/>
              </a:buClr>
              <a:buSzPct val="64000"/>
              <a:buFont typeface="Monotype Sorts"/>
              <a:buChar char="ä"/>
              <a:defRPr sz="2400">
                <a:solidFill>
                  <a:schemeClr val="tx1"/>
                </a:solidFill>
                <a:latin typeface="Times New Roman" panose="02020603050405020304" pitchFamily="18" charset="0"/>
              </a:defRPr>
            </a:lvl3pPr>
            <a:lvl4pPr marL="1600200" indent="-228600">
              <a:spcBef>
                <a:spcPct val="20000"/>
              </a:spcBef>
              <a:buClr>
                <a:schemeClr val="hlink"/>
              </a:buClr>
              <a:buSzPct val="64000"/>
              <a:buFont typeface="Monotype Sorts"/>
              <a:buChar char="ä"/>
              <a:defRPr sz="2000">
                <a:solidFill>
                  <a:schemeClr val="tx1"/>
                </a:solidFill>
                <a:latin typeface="Times New Roman" panose="02020603050405020304" pitchFamily="18" charset="0"/>
              </a:defRPr>
            </a:lvl4pPr>
            <a:lvl5pPr marL="2057400" indent="-228600">
              <a:spcBef>
                <a:spcPct val="20000"/>
              </a:spcBef>
              <a:buClr>
                <a:schemeClr val="hlink"/>
              </a:buClr>
              <a:buSzPct val="64000"/>
              <a:buFont typeface="Monotype Sorts"/>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9pPr>
          </a:lstStyle>
          <a:p>
            <a:pPr algn="ctr">
              <a:spcBef>
                <a:spcPct val="0"/>
              </a:spcBef>
              <a:buClrTx/>
              <a:buSzTx/>
              <a:buFontTx/>
              <a:buNone/>
            </a:pPr>
            <a:r>
              <a:rPr lang="pt-BR" altLang="pt-BR" sz="2600" b="1" dirty="0">
                <a:latin typeface="Arial" panose="020B0604020202020204" pitchFamily="34" charset="0"/>
              </a:rPr>
              <a:t>APOIO PSICOLÓGICO</a:t>
            </a:r>
          </a:p>
          <a:p>
            <a:pPr algn="ctr">
              <a:spcBef>
                <a:spcPct val="0"/>
              </a:spcBef>
              <a:buClrTx/>
              <a:buSzTx/>
              <a:buFontTx/>
              <a:buNone/>
            </a:pPr>
            <a:r>
              <a:rPr lang="pt-BR" altLang="pt-BR" sz="2600" b="1" dirty="0">
                <a:latin typeface="Arial" panose="020B0604020202020204" pitchFamily="34" charset="0"/>
              </a:rPr>
              <a:t>EDUCAÇÃO</a:t>
            </a:r>
          </a:p>
        </p:txBody>
      </p:sp>
      <p:sp>
        <p:nvSpPr>
          <p:cNvPr id="233481" name="CaixaDeTexto 9">
            <a:extLst>
              <a:ext uri="{FF2B5EF4-FFF2-40B4-BE49-F238E27FC236}">
                <a16:creationId xmlns:a16="http://schemas.microsoft.com/office/drawing/2014/main" id="{14A3F087-0F30-AEDE-7092-566070A9D29C}"/>
              </a:ext>
            </a:extLst>
          </p:cNvPr>
          <p:cNvSpPr txBox="1">
            <a:spLocks noChangeArrowheads="1"/>
          </p:cNvSpPr>
          <p:nvPr/>
        </p:nvSpPr>
        <p:spPr bwMode="auto">
          <a:xfrm>
            <a:off x="4805364" y="3886200"/>
            <a:ext cx="195103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639" tIns="26819" rIns="53639" bIns="26819">
            <a:spAutoFit/>
          </a:bodyPr>
          <a:lstStyle>
            <a:lvl1pPr>
              <a:spcBef>
                <a:spcPct val="20000"/>
              </a:spcBef>
              <a:buClr>
                <a:schemeClr val="hlink"/>
              </a:buClr>
              <a:buSzPct val="75000"/>
              <a:buFont typeface="Monotype Sorts"/>
              <a:buChar char="ä"/>
              <a:defRPr sz="3200">
                <a:solidFill>
                  <a:schemeClr val="tx1"/>
                </a:solidFill>
                <a:latin typeface="Times New Roman" panose="02020603050405020304" pitchFamily="18" charset="0"/>
              </a:defRPr>
            </a:lvl1pPr>
            <a:lvl2pPr marL="742950" indent="-285750">
              <a:spcBef>
                <a:spcPct val="20000"/>
              </a:spcBef>
              <a:buClr>
                <a:schemeClr val="hlink"/>
              </a:buClr>
              <a:buSzPct val="75000"/>
              <a:buFont typeface="Monotype Sorts"/>
              <a:buChar char="ä"/>
              <a:defRPr sz="2800">
                <a:solidFill>
                  <a:schemeClr val="tx1"/>
                </a:solidFill>
                <a:latin typeface="Times New Roman" panose="02020603050405020304" pitchFamily="18" charset="0"/>
              </a:defRPr>
            </a:lvl2pPr>
            <a:lvl3pPr marL="1143000" indent="-228600">
              <a:spcBef>
                <a:spcPct val="20000"/>
              </a:spcBef>
              <a:buClr>
                <a:schemeClr val="hlink"/>
              </a:buClr>
              <a:buSzPct val="64000"/>
              <a:buFont typeface="Monotype Sorts"/>
              <a:buChar char="ä"/>
              <a:defRPr sz="2400">
                <a:solidFill>
                  <a:schemeClr val="tx1"/>
                </a:solidFill>
                <a:latin typeface="Times New Roman" panose="02020603050405020304" pitchFamily="18" charset="0"/>
              </a:defRPr>
            </a:lvl3pPr>
            <a:lvl4pPr marL="1600200" indent="-228600">
              <a:spcBef>
                <a:spcPct val="20000"/>
              </a:spcBef>
              <a:buClr>
                <a:schemeClr val="hlink"/>
              </a:buClr>
              <a:buSzPct val="64000"/>
              <a:buFont typeface="Monotype Sorts"/>
              <a:buChar char="ä"/>
              <a:defRPr sz="2000">
                <a:solidFill>
                  <a:schemeClr val="tx1"/>
                </a:solidFill>
                <a:latin typeface="Times New Roman" panose="02020603050405020304" pitchFamily="18" charset="0"/>
              </a:defRPr>
            </a:lvl4pPr>
            <a:lvl5pPr marL="2057400" indent="-228600">
              <a:spcBef>
                <a:spcPct val="20000"/>
              </a:spcBef>
              <a:buClr>
                <a:schemeClr val="hlink"/>
              </a:buClr>
              <a:buSzPct val="64000"/>
              <a:buFont typeface="Monotype Sorts"/>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4000"/>
              <a:buFont typeface="Monotype Sorts"/>
              <a:buChar char="ä"/>
              <a:defRPr sz="2000">
                <a:solidFill>
                  <a:schemeClr val="tx1"/>
                </a:solidFill>
                <a:latin typeface="Times New Roman" panose="02020603050405020304" pitchFamily="18" charset="0"/>
              </a:defRPr>
            </a:lvl9pPr>
          </a:lstStyle>
          <a:p>
            <a:pPr algn="ctr">
              <a:spcBef>
                <a:spcPct val="0"/>
              </a:spcBef>
              <a:buClrTx/>
              <a:buSzTx/>
              <a:buFontTx/>
              <a:buNone/>
            </a:pPr>
            <a:r>
              <a:rPr lang="pt-BR" altLang="pt-BR" sz="2300" b="1">
                <a:solidFill>
                  <a:schemeClr val="bg1"/>
                </a:solidFill>
                <a:latin typeface="Arial" panose="020B0604020202020204" pitchFamily="34" charset="0"/>
              </a:rPr>
              <a:t>MONITORAR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5"/>
          <p:cNvPicPr preferRelativeResize="0"/>
          <p:nvPr/>
        </p:nvPicPr>
        <p:blipFill rotWithShape="1">
          <a:blip r:embed="rId3">
            <a:alphaModFix/>
          </a:blip>
          <a:srcRect/>
          <a:stretch/>
        </p:blipFill>
        <p:spPr>
          <a:xfrm rot="5400000">
            <a:off x="8055668" y="2"/>
            <a:ext cx="4136333" cy="4136333"/>
          </a:xfrm>
          <a:prstGeom prst="rect">
            <a:avLst/>
          </a:prstGeom>
          <a:noFill/>
          <a:ln>
            <a:noFill/>
          </a:ln>
        </p:spPr>
      </p:pic>
      <p:pic>
        <p:nvPicPr>
          <p:cNvPr id="219" name="Google Shape;219;p25"/>
          <p:cNvPicPr preferRelativeResize="0"/>
          <p:nvPr/>
        </p:nvPicPr>
        <p:blipFill rotWithShape="1">
          <a:blip r:embed="rId3">
            <a:alphaModFix/>
          </a:blip>
          <a:srcRect/>
          <a:stretch/>
        </p:blipFill>
        <p:spPr>
          <a:xfrm rot="-5400000">
            <a:off x="2" y="2912654"/>
            <a:ext cx="4136333" cy="4136333"/>
          </a:xfrm>
          <a:prstGeom prst="rect">
            <a:avLst/>
          </a:prstGeom>
          <a:noFill/>
          <a:ln>
            <a:noFill/>
          </a:ln>
        </p:spPr>
      </p:pic>
      <p:sp>
        <p:nvSpPr>
          <p:cNvPr id="9" name="Retângulo 8"/>
          <p:cNvSpPr/>
          <p:nvPr/>
        </p:nvSpPr>
        <p:spPr>
          <a:xfrm>
            <a:off x="6096000" y="6308621"/>
            <a:ext cx="6096000" cy="546552"/>
          </a:xfrm>
          <a:prstGeom prst="rect">
            <a:avLst/>
          </a:prstGeom>
        </p:spPr>
        <p:txBody>
          <a:bodyPr lIns="60952" tIns="30476" rIns="60952" bIns="30476">
            <a:spAutoFit/>
          </a:bodyPr>
          <a:lstStyle/>
          <a:p>
            <a:pPr algn="just"/>
            <a:endParaRPr lang="pt-BR" sz="1000" dirty="0"/>
          </a:p>
          <a:p>
            <a:pPr algn="just">
              <a:lnSpc>
                <a:spcPct val="150000"/>
              </a:lnSpc>
            </a:pPr>
            <a:r>
              <a:rPr lang="pt-BR" sz="1600" dirty="0"/>
              <a:t>						</a:t>
            </a:r>
          </a:p>
        </p:txBody>
      </p:sp>
      <p:sp>
        <p:nvSpPr>
          <p:cNvPr id="7" name="CaixaDeTexto 6">
            <a:extLst>
              <a:ext uri="{FF2B5EF4-FFF2-40B4-BE49-F238E27FC236}">
                <a16:creationId xmlns:a16="http://schemas.microsoft.com/office/drawing/2014/main" id="{005C5B1A-66D9-D134-1ED1-1DB040A6313D}"/>
              </a:ext>
            </a:extLst>
          </p:cNvPr>
          <p:cNvSpPr txBox="1"/>
          <p:nvPr/>
        </p:nvSpPr>
        <p:spPr>
          <a:xfrm>
            <a:off x="0" y="1140540"/>
            <a:ext cx="12191998" cy="5168081"/>
          </a:xfrm>
          <a:prstGeom prst="rect">
            <a:avLst/>
          </a:prstGeom>
          <a:noFill/>
        </p:spPr>
        <p:txBody>
          <a:bodyPr wrap="square">
            <a:spAutoFit/>
          </a:bodyPr>
          <a:lstStyle/>
          <a:p>
            <a:pPr algn="ct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PT" sz="3200" b="1" dirty="0">
                <a:solidFill>
                  <a:srgbClr val="FF0000"/>
                </a:solidFill>
                <a:effectLst/>
                <a:latin typeface="Arial Rounded MT Bold" panose="020F0704030504030204" pitchFamily="34" charset="0"/>
                <a:ea typeface="Times New Roman" panose="02020603050405020304" pitchFamily="18" charset="0"/>
                <a:cs typeface="Courier New" panose="02070309020205020404" pitchFamily="49" charset="0"/>
              </a:rPr>
              <a:t>MODELO CONCEITUAL DE</a:t>
            </a:r>
            <a:endParaRPr lang="pt-BR" sz="3200" b="1" dirty="0">
              <a:solidFill>
                <a:srgbClr val="FF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PT" sz="3200" b="1" dirty="0">
                <a:solidFill>
                  <a:srgbClr val="FF0000"/>
                </a:solidFill>
                <a:effectLst/>
                <a:latin typeface="Arial Rounded MT Bold" panose="020F0704030504030204" pitchFamily="34" charset="0"/>
                <a:ea typeface="Times New Roman" panose="02020603050405020304" pitchFamily="18" charset="0"/>
                <a:cs typeface="Courier New" panose="02070309020205020404" pitchFamily="49" charset="0"/>
              </a:rPr>
              <a:t>MONITORAMENTO MULTIDIMENSIONAL EM DIABETES</a:t>
            </a:r>
          </a:p>
          <a:p>
            <a:pPr marL="571500" indent="-571500" algn="ctr">
              <a:lnSpc>
                <a:spcPct val="150000"/>
              </a:lnSpc>
              <a:buFontTx/>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PT" sz="3200" b="1" dirty="0">
                <a:solidFill>
                  <a:srgbClr val="FF0000"/>
                </a:solidFill>
                <a:effectLst/>
                <a:latin typeface="Arial Rounded MT Bold" panose="020F0704030504030204" pitchFamily="34" charset="0"/>
                <a:ea typeface="Times New Roman" panose="02020603050405020304" pitchFamily="18" charset="0"/>
                <a:cs typeface="Courier New" panose="02070309020205020404" pitchFamily="49" charset="0"/>
              </a:rPr>
              <a:t>GLICOSE </a:t>
            </a:r>
          </a:p>
          <a:p>
            <a:pPr marL="571500" indent="-571500" algn="ctr">
              <a:lnSpc>
                <a:spcPct val="150000"/>
              </a:lnSpc>
              <a:buFontTx/>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PT" sz="3200" b="1" dirty="0">
                <a:solidFill>
                  <a:srgbClr val="FF0000"/>
                </a:solidFill>
                <a:effectLst/>
                <a:latin typeface="Arial Rounded MT Bold" panose="020F0704030504030204" pitchFamily="34" charset="0"/>
                <a:ea typeface="Times New Roman" panose="02020603050405020304" pitchFamily="18" charset="0"/>
                <a:cs typeface="Courier New" panose="02070309020205020404" pitchFamily="49" charset="0"/>
              </a:rPr>
              <a:t>AUTOCUIDADO</a:t>
            </a:r>
            <a:endParaRPr lang="pt-BR" sz="3200" b="1" dirty="0">
              <a:solidFill>
                <a:srgbClr val="FF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457200" indent="-457200" algn="ctr">
              <a:lnSpc>
                <a:spcPct val="150000"/>
              </a:lnSpc>
              <a:buFontTx/>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PT" sz="3200" b="1" dirty="0">
                <a:solidFill>
                  <a:srgbClr val="FF0000"/>
                </a:solidFill>
                <a:effectLst/>
                <a:latin typeface="Arial Rounded MT Bold" panose="020F0704030504030204" pitchFamily="34" charset="0"/>
                <a:ea typeface="Times New Roman" panose="02020603050405020304" pitchFamily="18" charset="0"/>
                <a:cs typeface="Courier New" panose="02070309020205020404" pitchFamily="49" charset="0"/>
              </a:rPr>
              <a:t>SAÚDE MENTAL</a:t>
            </a:r>
          </a:p>
          <a:p>
            <a:pPr marL="457200" indent="-457200" algn="ctr">
              <a:lnSpc>
                <a:spcPct val="150000"/>
              </a:lnSpc>
              <a:buFontTx/>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pt-PT" sz="3200" b="1" dirty="0">
              <a:solidFill>
                <a:srgbClr val="FF0000"/>
              </a:solidFill>
              <a:latin typeface="Arial Rounded MT Bold" panose="020F0704030504030204" pitchFamily="34" charset="0"/>
              <a:ea typeface="Calibri" panose="020F0502020204030204" pitchFamily="34" charset="0"/>
              <a:cs typeface="Courier New" panose="02070309020205020404" pitchFamily="49" charset="0"/>
            </a:endParaRPr>
          </a:p>
          <a:p>
            <a:pPr algn="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2400" dirty="0">
                <a:solidFill>
                  <a:srgbClr val="FF0000"/>
                </a:solidFill>
                <a:latin typeface="Arial Rounded MT Bold" panose="020F0704030504030204" pitchFamily="34" charset="0"/>
              </a:rPr>
              <a:t>(HERMANNS</a:t>
            </a:r>
            <a:r>
              <a:rPr lang="pt-PT" sz="2400" dirty="0">
                <a:solidFill>
                  <a:srgbClr val="FF0000"/>
                </a:solidFill>
                <a:latin typeface="Arial Rounded MT Bold" panose="020F0704030504030204" pitchFamily="34" charset="0"/>
                <a:cs typeface="Courier New" panose="02070309020205020404" pitchFamily="49" charset="0"/>
              </a:rPr>
              <a:t> et al, 2022)</a:t>
            </a:r>
            <a:endParaRPr lang="pt-BR" sz="2400" dirty="0">
              <a:solidFill>
                <a:srgbClr val="FF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4407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5"/>
          <p:cNvPicPr preferRelativeResize="0"/>
          <p:nvPr/>
        </p:nvPicPr>
        <p:blipFill rotWithShape="1">
          <a:blip r:embed="rId3">
            <a:alphaModFix/>
          </a:blip>
          <a:srcRect/>
          <a:stretch/>
        </p:blipFill>
        <p:spPr>
          <a:xfrm rot="5400000">
            <a:off x="8055668" y="2"/>
            <a:ext cx="4136333" cy="4136333"/>
          </a:xfrm>
          <a:prstGeom prst="rect">
            <a:avLst/>
          </a:prstGeom>
          <a:noFill/>
          <a:ln>
            <a:noFill/>
          </a:ln>
        </p:spPr>
      </p:pic>
      <p:pic>
        <p:nvPicPr>
          <p:cNvPr id="219" name="Google Shape;219;p25"/>
          <p:cNvPicPr preferRelativeResize="0"/>
          <p:nvPr/>
        </p:nvPicPr>
        <p:blipFill rotWithShape="1">
          <a:blip r:embed="rId3">
            <a:alphaModFix/>
          </a:blip>
          <a:srcRect/>
          <a:stretch/>
        </p:blipFill>
        <p:spPr>
          <a:xfrm rot="-5400000">
            <a:off x="2" y="2912654"/>
            <a:ext cx="4136333" cy="4136333"/>
          </a:xfrm>
          <a:prstGeom prst="rect">
            <a:avLst/>
          </a:prstGeom>
          <a:noFill/>
          <a:ln>
            <a:noFill/>
          </a:ln>
        </p:spPr>
      </p:pic>
      <p:sp>
        <p:nvSpPr>
          <p:cNvPr id="9" name="Retângulo 8"/>
          <p:cNvSpPr/>
          <p:nvPr/>
        </p:nvSpPr>
        <p:spPr>
          <a:xfrm>
            <a:off x="6096000" y="6308621"/>
            <a:ext cx="6096000" cy="546552"/>
          </a:xfrm>
          <a:prstGeom prst="rect">
            <a:avLst/>
          </a:prstGeom>
        </p:spPr>
        <p:txBody>
          <a:bodyPr lIns="60952" tIns="30476" rIns="60952" bIns="30476">
            <a:spAutoFit/>
          </a:bodyPr>
          <a:lstStyle/>
          <a:p>
            <a:pPr algn="just"/>
            <a:endParaRPr lang="pt-BR" sz="1000" dirty="0"/>
          </a:p>
          <a:p>
            <a:pPr algn="just">
              <a:lnSpc>
                <a:spcPct val="150000"/>
              </a:lnSpc>
            </a:pPr>
            <a:r>
              <a:rPr lang="pt-BR" sz="1600" dirty="0"/>
              <a:t>						</a:t>
            </a:r>
          </a:p>
        </p:txBody>
      </p:sp>
      <p:pic>
        <p:nvPicPr>
          <p:cNvPr id="3" name="Imagem 2">
            <a:extLst>
              <a:ext uri="{FF2B5EF4-FFF2-40B4-BE49-F238E27FC236}">
                <a16:creationId xmlns:a16="http://schemas.microsoft.com/office/drawing/2014/main" id="{9280EF3E-C1EC-1894-D3BB-68CE26099479}"/>
              </a:ext>
            </a:extLst>
          </p:cNvPr>
          <p:cNvPicPr>
            <a:picLocks noChangeAspect="1"/>
          </p:cNvPicPr>
          <p:nvPr/>
        </p:nvPicPr>
        <p:blipFill>
          <a:blip r:embed="rId4"/>
          <a:stretch>
            <a:fillRect/>
          </a:stretch>
        </p:blipFill>
        <p:spPr>
          <a:xfrm>
            <a:off x="0" y="90487"/>
            <a:ext cx="12191998" cy="6677025"/>
          </a:xfrm>
          <a:prstGeom prst="rect">
            <a:avLst/>
          </a:prstGeom>
        </p:spPr>
      </p:pic>
    </p:spTree>
    <p:extLst>
      <p:ext uri="{BB962C8B-B14F-4D97-AF65-F5344CB8AC3E}">
        <p14:creationId xmlns:p14="http://schemas.microsoft.com/office/powerpoint/2010/main" val="405716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5"/>
          <p:cNvPicPr preferRelativeResize="0"/>
          <p:nvPr/>
        </p:nvPicPr>
        <p:blipFill rotWithShape="1">
          <a:blip r:embed="rId3">
            <a:alphaModFix/>
          </a:blip>
          <a:srcRect/>
          <a:stretch/>
        </p:blipFill>
        <p:spPr>
          <a:xfrm rot="5400000">
            <a:off x="8055668" y="2"/>
            <a:ext cx="4136333" cy="4136333"/>
          </a:xfrm>
          <a:prstGeom prst="rect">
            <a:avLst/>
          </a:prstGeom>
          <a:noFill/>
          <a:ln>
            <a:noFill/>
          </a:ln>
        </p:spPr>
      </p:pic>
      <p:pic>
        <p:nvPicPr>
          <p:cNvPr id="219" name="Google Shape;219;p25"/>
          <p:cNvPicPr preferRelativeResize="0"/>
          <p:nvPr/>
        </p:nvPicPr>
        <p:blipFill rotWithShape="1">
          <a:blip r:embed="rId3">
            <a:alphaModFix/>
          </a:blip>
          <a:srcRect/>
          <a:stretch/>
        </p:blipFill>
        <p:spPr>
          <a:xfrm rot="-5400000">
            <a:off x="0" y="2993934"/>
            <a:ext cx="4136333" cy="4136333"/>
          </a:xfrm>
          <a:prstGeom prst="rect">
            <a:avLst/>
          </a:prstGeom>
          <a:noFill/>
          <a:ln>
            <a:noFill/>
          </a:ln>
        </p:spPr>
      </p:pic>
      <p:sp>
        <p:nvSpPr>
          <p:cNvPr id="9" name="Retângulo 8"/>
          <p:cNvSpPr/>
          <p:nvPr/>
        </p:nvSpPr>
        <p:spPr>
          <a:xfrm>
            <a:off x="6096000" y="6308621"/>
            <a:ext cx="6096000" cy="546552"/>
          </a:xfrm>
          <a:prstGeom prst="rect">
            <a:avLst/>
          </a:prstGeom>
        </p:spPr>
        <p:txBody>
          <a:bodyPr lIns="60952" tIns="30476" rIns="60952" bIns="30476">
            <a:spAutoFit/>
          </a:bodyPr>
          <a:lstStyle/>
          <a:p>
            <a:pPr algn="just"/>
            <a:endParaRPr lang="pt-BR" sz="1000" dirty="0"/>
          </a:p>
          <a:p>
            <a:pPr algn="just">
              <a:lnSpc>
                <a:spcPct val="150000"/>
              </a:lnSpc>
            </a:pPr>
            <a:r>
              <a:rPr lang="pt-BR" sz="1600" dirty="0"/>
              <a:t>						</a:t>
            </a:r>
          </a:p>
        </p:txBody>
      </p:sp>
      <p:pic>
        <p:nvPicPr>
          <p:cNvPr id="4" name="Imagem 3">
            <a:extLst>
              <a:ext uri="{FF2B5EF4-FFF2-40B4-BE49-F238E27FC236}">
                <a16:creationId xmlns:a16="http://schemas.microsoft.com/office/drawing/2014/main" id="{F3B2367E-448A-2E92-2776-66C10820C998}"/>
              </a:ext>
            </a:extLst>
          </p:cNvPr>
          <p:cNvPicPr>
            <a:picLocks noChangeAspect="1"/>
          </p:cNvPicPr>
          <p:nvPr/>
        </p:nvPicPr>
        <p:blipFill>
          <a:blip r:embed="rId4"/>
          <a:stretch>
            <a:fillRect/>
          </a:stretch>
        </p:blipFill>
        <p:spPr>
          <a:xfrm>
            <a:off x="1" y="0"/>
            <a:ext cx="12191998" cy="6858000"/>
          </a:xfrm>
          <a:prstGeom prst="rect">
            <a:avLst/>
          </a:prstGeom>
        </p:spPr>
      </p:pic>
      <p:sp>
        <p:nvSpPr>
          <p:cNvPr id="7" name="Retângulo 6">
            <a:extLst>
              <a:ext uri="{FF2B5EF4-FFF2-40B4-BE49-F238E27FC236}">
                <a16:creationId xmlns:a16="http://schemas.microsoft.com/office/drawing/2014/main" id="{1CEE4A23-6204-E015-39E8-FDE4126ABBD0}"/>
              </a:ext>
            </a:extLst>
          </p:cNvPr>
          <p:cNvSpPr/>
          <p:nvPr/>
        </p:nvSpPr>
        <p:spPr>
          <a:xfrm>
            <a:off x="579120" y="6624320"/>
            <a:ext cx="1361440" cy="23085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Retângulo 7">
            <a:extLst>
              <a:ext uri="{FF2B5EF4-FFF2-40B4-BE49-F238E27FC236}">
                <a16:creationId xmlns:a16="http://schemas.microsoft.com/office/drawing/2014/main" id="{9BFCDF7D-B341-9A41-174A-2E5A2B515FDF}"/>
              </a:ext>
            </a:extLst>
          </p:cNvPr>
          <p:cNvSpPr/>
          <p:nvPr/>
        </p:nvSpPr>
        <p:spPr>
          <a:xfrm rot="16200000">
            <a:off x="10287002" y="4988499"/>
            <a:ext cx="1808480" cy="2001520"/>
          </a:xfrm>
          <a:prstGeom prst="rtTriangl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BFA63CC-4035-DDEC-6E69-562A0FCD6BEA}"/>
              </a:ext>
            </a:extLst>
          </p:cNvPr>
          <p:cNvPicPr>
            <a:picLocks noChangeAspect="1"/>
          </p:cNvPicPr>
          <p:nvPr/>
        </p:nvPicPr>
        <p:blipFill>
          <a:blip r:embed="rId2"/>
          <a:stretch>
            <a:fillRect/>
          </a:stretch>
        </p:blipFill>
        <p:spPr>
          <a:xfrm>
            <a:off x="7141951" y="1116358"/>
            <a:ext cx="2334727" cy="1482573"/>
          </a:xfrm>
          <a:prstGeom prst="rect">
            <a:avLst/>
          </a:prstGeom>
        </p:spPr>
      </p:pic>
      <p:sp>
        <p:nvSpPr>
          <p:cNvPr id="9" name="Seta: para Baixo 8">
            <a:extLst>
              <a:ext uri="{FF2B5EF4-FFF2-40B4-BE49-F238E27FC236}">
                <a16:creationId xmlns:a16="http://schemas.microsoft.com/office/drawing/2014/main" id="{3F8AAC3D-86EE-0755-4C50-FFA030499BC8}"/>
              </a:ext>
            </a:extLst>
          </p:cNvPr>
          <p:cNvSpPr/>
          <p:nvPr/>
        </p:nvSpPr>
        <p:spPr>
          <a:xfrm>
            <a:off x="3412216" y="2926080"/>
            <a:ext cx="313647" cy="93472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C00000"/>
              </a:solidFill>
            </a:endParaRPr>
          </a:p>
        </p:txBody>
      </p:sp>
      <p:sp>
        <p:nvSpPr>
          <p:cNvPr id="10" name="Seta: para Baixo 9">
            <a:extLst>
              <a:ext uri="{FF2B5EF4-FFF2-40B4-BE49-F238E27FC236}">
                <a16:creationId xmlns:a16="http://schemas.microsoft.com/office/drawing/2014/main" id="{2E5AAA63-2C71-F417-DD80-E6277FD591D3}"/>
              </a:ext>
            </a:extLst>
          </p:cNvPr>
          <p:cNvSpPr/>
          <p:nvPr/>
        </p:nvSpPr>
        <p:spPr>
          <a:xfrm>
            <a:off x="8152492" y="2926080"/>
            <a:ext cx="313647" cy="93472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935C977C-6977-B6FC-DC57-AABC47B23421}"/>
              </a:ext>
            </a:extLst>
          </p:cNvPr>
          <p:cNvSpPr txBox="1"/>
          <p:nvPr/>
        </p:nvSpPr>
        <p:spPr>
          <a:xfrm>
            <a:off x="2595221" y="4087277"/>
            <a:ext cx="1947636" cy="584775"/>
          </a:xfrm>
          <a:prstGeom prst="rect">
            <a:avLst/>
          </a:prstGeom>
          <a:noFill/>
        </p:spPr>
        <p:txBody>
          <a:bodyPr wrap="square" rtlCol="0">
            <a:spAutoFit/>
          </a:bodyPr>
          <a:lstStyle/>
          <a:p>
            <a:pPr algn="ctr"/>
            <a:r>
              <a:rPr lang="pt-BR" sz="3200" b="1" dirty="0">
                <a:solidFill>
                  <a:schemeClr val="accent1">
                    <a:lumMod val="75000"/>
                  </a:schemeClr>
                </a:solidFill>
              </a:rPr>
              <a:t>DM1</a:t>
            </a:r>
          </a:p>
        </p:txBody>
      </p:sp>
      <p:sp>
        <p:nvSpPr>
          <p:cNvPr id="12" name="CaixaDeTexto 11">
            <a:extLst>
              <a:ext uri="{FF2B5EF4-FFF2-40B4-BE49-F238E27FC236}">
                <a16:creationId xmlns:a16="http://schemas.microsoft.com/office/drawing/2014/main" id="{F1E0BE40-320A-3F9C-1C40-95F52757A78F}"/>
              </a:ext>
            </a:extLst>
          </p:cNvPr>
          <p:cNvSpPr txBox="1"/>
          <p:nvPr/>
        </p:nvSpPr>
        <p:spPr>
          <a:xfrm>
            <a:off x="7335497" y="4187949"/>
            <a:ext cx="1947636" cy="584775"/>
          </a:xfrm>
          <a:prstGeom prst="rect">
            <a:avLst/>
          </a:prstGeom>
          <a:noFill/>
        </p:spPr>
        <p:txBody>
          <a:bodyPr wrap="square" rtlCol="0">
            <a:spAutoFit/>
          </a:bodyPr>
          <a:lstStyle/>
          <a:p>
            <a:pPr algn="ctr"/>
            <a:r>
              <a:rPr lang="pt-BR" sz="3200" b="1" dirty="0">
                <a:solidFill>
                  <a:schemeClr val="accent1">
                    <a:lumMod val="75000"/>
                  </a:schemeClr>
                </a:solidFill>
              </a:rPr>
              <a:t>DM2</a:t>
            </a:r>
          </a:p>
        </p:txBody>
      </p:sp>
      <p:pic>
        <p:nvPicPr>
          <p:cNvPr id="14" name="Imagem 13">
            <a:extLst>
              <a:ext uri="{FF2B5EF4-FFF2-40B4-BE49-F238E27FC236}">
                <a16:creationId xmlns:a16="http://schemas.microsoft.com/office/drawing/2014/main" id="{4B0BC654-3388-6469-B720-6CA267BF94EC}"/>
              </a:ext>
            </a:extLst>
          </p:cNvPr>
          <p:cNvPicPr>
            <a:picLocks noChangeAspect="1"/>
          </p:cNvPicPr>
          <p:nvPr/>
        </p:nvPicPr>
        <p:blipFill>
          <a:blip r:embed="rId3"/>
          <a:stretch>
            <a:fillRect/>
          </a:stretch>
        </p:blipFill>
        <p:spPr>
          <a:xfrm>
            <a:off x="2483188" y="1261955"/>
            <a:ext cx="2059669" cy="1336978"/>
          </a:xfrm>
          <a:prstGeom prst="rect">
            <a:avLst/>
          </a:prstGeom>
        </p:spPr>
      </p:pic>
    </p:spTree>
    <p:extLst>
      <p:ext uri="{BB962C8B-B14F-4D97-AF65-F5344CB8AC3E}">
        <p14:creationId xmlns:p14="http://schemas.microsoft.com/office/powerpoint/2010/main" val="125119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C69503F9-FB9D-4C0A-98E4-D83E6A2F6622}"/>
              </a:ext>
            </a:extLst>
          </p:cNvPr>
          <p:cNvSpPr>
            <a:spLocks noGrp="1"/>
          </p:cNvSpPr>
          <p:nvPr>
            <p:ph type="body" sz="quarter" idx="10"/>
          </p:nvPr>
        </p:nvSpPr>
        <p:spPr>
          <a:xfrm>
            <a:off x="0" y="2331923"/>
            <a:ext cx="8146694" cy="1567529"/>
          </a:xfrm>
        </p:spPr>
        <p:txBody>
          <a:bodyPr/>
          <a:lstStyle/>
          <a:p>
            <a:pPr algn="just">
              <a:lnSpc>
                <a:spcPct val="150000"/>
              </a:lnSpc>
              <a:spcBef>
                <a:spcPts val="0"/>
              </a:spcBef>
            </a:pPr>
            <a:r>
              <a:rPr lang="pt-BR" sz="2600" b="1" dirty="0">
                <a:solidFill>
                  <a:schemeClr val="tx2">
                    <a:lumMod val="75000"/>
                  </a:schemeClr>
                </a:solidFill>
                <a:latin typeface="Times New Roman" pitchFamily="18" charset="0"/>
                <a:cs typeface="Times New Roman" pitchFamily="18" charset="0"/>
              </a:rPr>
              <a:t>ATIVIDADE FÍSICA E EXERCÍCIO FÍSICO PARA PESSOAS COM DIABETES MELLITUS TIPO 1</a:t>
            </a:r>
          </a:p>
          <a:p>
            <a:pPr>
              <a:lnSpc>
                <a:spcPct val="150000"/>
              </a:lnSpc>
              <a:spcBef>
                <a:spcPts val="0"/>
              </a:spcBef>
            </a:pPr>
            <a:r>
              <a:rPr lang="pt-BR" sz="2600" b="1" dirty="0">
                <a:solidFill>
                  <a:schemeClr val="bg1"/>
                </a:solidFill>
                <a:latin typeface="Times New Roman" pitchFamily="18" charset="0"/>
                <a:cs typeface="Times New Roman" pitchFamily="18" charset="0"/>
              </a:rPr>
              <a:t>E 1</a:t>
            </a:r>
            <a:endParaRPr lang="pt-BR" sz="2600" dirty="0">
              <a:solidFill>
                <a:schemeClr val="bg1"/>
              </a:solidFill>
            </a:endParaRPr>
          </a:p>
          <a:p>
            <a:endParaRPr lang="pt-BR" dirty="0"/>
          </a:p>
        </p:txBody>
      </p:sp>
      <p:sp>
        <p:nvSpPr>
          <p:cNvPr id="3" name="Espaço Reservado para Texto 2">
            <a:extLst>
              <a:ext uri="{FF2B5EF4-FFF2-40B4-BE49-F238E27FC236}">
                <a16:creationId xmlns:a16="http://schemas.microsoft.com/office/drawing/2014/main" id="{AD5D6614-A475-4630-ABCB-00B857F9C0E0}"/>
              </a:ext>
            </a:extLst>
          </p:cNvPr>
          <p:cNvSpPr>
            <a:spLocks noGrp="1"/>
          </p:cNvSpPr>
          <p:nvPr>
            <p:ph type="body" sz="quarter" idx="11"/>
          </p:nvPr>
        </p:nvSpPr>
        <p:spPr>
          <a:xfrm>
            <a:off x="185529" y="3833032"/>
            <a:ext cx="6573079" cy="901700"/>
          </a:xfrm>
        </p:spPr>
        <p:txBody>
          <a:bodyPr/>
          <a:lstStyle/>
          <a:p>
            <a:r>
              <a:rPr lang="pt-BR" sz="2400" dirty="0" err="1"/>
              <a:t>PROFª</a:t>
            </a:r>
            <a:r>
              <a:rPr lang="pt-BR" sz="2400" dirty="0"/>
              <a:t> DRª DENISE MARIA MARTINS VANCEA</a:t>
            </a:r>
          </a:p>
        </p:txBody>
      </p:sp>
      <p:pic>
        <p:nvPicPr>
          <p:cNvPr id="4" name="Picture 5">
            <a:extLst>
              <a:ext uri="{FF2B5EF4-FFF2-40B4-BE49-F238E27FC236}">
                <a16:creationId xmlns:a16="http://schemas.microsoft.com/office/drawing/2014/main" id="{D2BC929A-3B2A-4FCD-96F9-9D00961BD681}"/>
              </a:ext>
            </a:extLst>
          </p:cNvPr>
          <p:cNvPicPr>
            <a:picLocks noChangeAspect="1" noChangeArrowheads="1"/>
          </p:cNvPicPr>
          <p:nvPr/>
        </p:nvPicPr>
        <p:blipFill>
          <a:blip r:embed="rId2"/>
          <a:srcRect/>
          <a:stretch>
            <a:fillRect/>
          </a:stretch>
        </p:blipFill>
        <p:spPr bwMode="auto">
          <a:xfrm>
            <a:off x="6215270" y="449757"/>
            <a:ext cx="1828800" cy="1241310"/>
          </a:xfrm>
          <a:prstGeom prst="rect">
            <a:avLst/>
          </a:prstGeom>
          <a:noFill/>
          <a:ln w="9525">
            <a:noFill/>
            <a:miter lim="800000"/>
            <a:headEnd/>
            <a:tailEnd/>
          </a:ln>
          <a:effectLst/>
        </p:spPr>
      </p:pic>
    </p:spTree>
    <p:extLst>
      <p:ext uri="{BB962C8B-B14F-4D97-AF65-F5344CB8AC3E}">
        <p14:creationId xmlns:p14="http://schemas.microsoft.com/office/powerpoint/2010/main" val="2335875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34201999-FF38-47AA-9BF8-5A34A4A55B23}"/>
              </a:ext>
            </a:extLst>
          </p:cNvPr>
          <p:cNvSpPr>
            <a:spLocks noGrp="1"/>
          </p:cNvSpPr>
          <p:nvPr>
            <p:ph type="body" sz="quarter" idx="10"/>
          </p:nvPr>
        </p:nvSpPr>
        <p:spPr>
          <a:xfrm>
            <a:off x="0" y="662609"/>
            <a:ext cx="6586329" cy="1325217"/>
          </a:xfrm>
        </p:spPr>
        <p:txBody>
          <a:bodyPr/>
          <a:lstStyle/>
          <a:p>
            <a:pPr algn="ctr"/>
            <a:r>
              <a:rPr lang="pt-BR" sz="2400" b="1" i="0" dirty="0">
                <a:latin typeface="Times New Roman" pitchFamily="18" charset="0"/>
                <a:cs typeface="Times New Roman" pitchFamily="18" charset="0"/>
              </a:rPr>
              <a:t>AUTORES DO CAPÍTULO</a:t>
            </a:r>
          </a:p>
          <a:p>
            <a:pPr algn="ctr"/>
            <a:r>
              <a:rPr lang="pt-BR" sz="2400" b="1" i="0" dirty="0">
                <a:latin typeface="Times New Roman" pitchFamily="18" charset="0"/>
                <a:cs typeface="Times New Roman" pitchFamily="18" charset="0"/>
              </a:rPr>
              <a:t>DEPTO DE DIABETES, EXERCÍCIO E ESPORTE/SBD</a:t>
            </a:r>
          </a:p>
          <a:p>
            <a:endParaRPr lang="pt-BR" dirty="0"/>
          </a:p>
        </p:txBody>
      </p:sp>
      <p:sp>
        <p:nvSpPr>
          <p:cNvPr id="3" name="CaixaDeTexto 2">
            <a:extLst>
              <a:ext uri="{FF2B5EF4-FFF2-40B4-BE49-F238E27FC236}">
                <a16:creationId xmlns:a16="http://schemas.microsoft.com/office/drawing/2014/main" id="{1D5A1782-CAC0-4299-A9E1-DF77A3DD6585}"/>
              </a:ext>
            </a:extLst>
          </p:cNvPr>
          <p:cNvSpPr txBox="1"/>
          <p:nvPr/>
        </p:nvSpPr>
        <p:spPr>
          <a:xfrm>
            <a:off x="172278" y="2284852"/>
            <a:ext cx="6414051" cy="2585323"/>
          </a:xfrm>
          <a:prstGeom prst="rect">
            <a:avLst/>
          </a:prstGeom>
          <a:noFill/>
        </p:spPr>
        <p:txBody>
          <a:bodyPr wrap="square" rtlCol="0">
            <a:spAutoFit/>
          </a:bodyPr>
          <a:lstStyle/>
          <a:p>
            <a:pPr algn="ctr"/>
            <a:r>
              <a:rPr lang="pt-BR" sz="1800" b="1" dirty="0" err="1">
                <a:solidFill>
                  <a:srgbClr val="0070C0"/>
                </a:solidFill>
                <a:latin typeface="Times New Roman" pitchFamily="18" charset="0"/>
                <a:cs typeface="Times New Roman" pitchFamily="18" charset="0"/>
              </a:rPr>
              <a:t>PROFº</a:t>
            </a:r>
            <a:r>
              <a:rPr lang="pt-BR" sz="1800" b="1" dirty="0">
                <a:solidFill>
                  <a:srgbClr val="0070C0"/>
                </a:solidFill>
                <a:latin typeface="Times New Roman" pitchFamily="18" charset="0"/>
                <a:cs typeface="Times New Roman" pitchFamily="18" charset="0"/>
              </a:rPr>
              <a:t> DRº WILLIAM VALADARES CAMPOS PEREIRA</a:t>
            </a:r>
          </a:p>
          <a:p>
            <a:pPr>
              <a:buNone/>
            </a:pPr>
            <a:endParaRPr lang="pt-BR" sz="1800" b="1" dirty="0">
              <a:solidFill>
                <a:srgbClr val="0070C0"/>
              </a:solidFill>
              <a:latin typeface="Times New Roman" pitchFamily="18" charset="0"/>
              <a:cs typeface="Times New Roman" pitchFamily="18" charset="0"/>
            </a:endParaRPr>
          </a:p>
          <a:p>
            <a:pPr marL="179388"/>
            <a:r>
              <a:rPr lang="pt-BR" sz="1800" b="1" dirty="0" err="1">
                <a:solidFill>
                  <a:srgbClr val="0070C0"/>
                </a:solidFill>
                <a:latin typeface="Times New Roman" pitchFamily="18" charset="0"/>
                <a:cs typeface="Times New Roman" pitchFamily="18" charset="0"/>
              </a:rPr>
              <a:t>PROFª</a:t>
            </a:r>
            <a:r>
              <a:rPr lang="pt-BR" sz="1800" b="1" dirty="0">
                <a:solidFill>
                  <a:srgbClr val="0070C0"/>
                </a:solidFill>
                <a:latin typeface="Times New Roman" pitchFamily="18" charset="0"/>
                <a:cs typeface="Times New Roman" pitchFamily="18" charset="0"/>
              </a:rPr>
              <a:t> DRª DENISE MARIA MARTINS VANCEA </a:t>
            </a:r>
          </a:p>
          <a:p>
            <a:pPr>
              <a:buNone/>
            </a:pPr>
            <a:endParaRPr lang="pt-BR" sz="1800" b="1" dirty="0">
              <a:solidFill>
                <a:srgbClr val="0070C0"/>
              </a:solidFill>
              <a:latin typeface="Times New Roman" pitchFamily="18" charset="0"/>
              <a:cs typeface="Times New Roman" pitchFamily="18" charset="0"/>
            </a:endParaRPr>
          </a:p>
          <a:p>
            <a:pPr marL="179388"/>
            <a:r>
              <a:rPr lang="pt-BR" sz="1800" b="1" dirty="0">
                <a:solidFill>
                  <a:srgbClr val="0070C0"/>
                </a:solidFill>
                <a:latin typeface="Times New Roman" pitchFamily="18" charset="0"/>
                <a:cs typeface="Times New Roman" pitchFamily="18" charset="0"/>
              </a:rPr>
              <a:t>DRº RICARDO DE ANDRADE OLIVEIRA;</a:t>
            </a:r>
          </a:p>
          <a:p>
            <a:pPr>
              <a:buNone/>
            </a:pPr>
            <a:endParaRPr lang="pt-BR" sz="1800" b="1" dirty="0">
              <a:solidFill>
                <a:srgbClr val="0070C0"/>
              </a:solidFill>
              <a:latin typeface="Times New Roman" pitchFamily="18" charset="0"/>
              <a:cs typeface="Times New Roman" pitchFamily="18" charset="0"/>
            </a:endParaRPr>
          </a:p>
          <a:p>
            <a:pPr marL="179388"/>
            <a:r>
              <a:rPr lang="pt-BR" sz="1800" b="1" dirty="0">
                <a:solidFill>
                  <a:srgbClr val="0070C0"/>
                </a:solidFill>
                <a:latin typeface="Times New Roman" pitchFamily="18" charset="0"/>
                <a:cs typeface="Times New Roman" pitchFamily="18" charset="0"/>
              </a:rPr>
              <a:t>DRº YURI GALENO PINHEIRO CHAVES DE FREITAS;  </a:t>
            </a:r>
          </a:p>
          <a:p>
            <a:pPr>
              <a:buNone/>
            </a:pPr>
            <a:endParaRPr lang="pt-BR" sz="1800" b="1" dirty="0">
              <a:solidFill>
                <a:srgbClr val="0070C0"/>
              </a:solidFill>
              <a:latin typeface="Times New Roman" pitchFamily="18" charset="0"/>
              <a:cs typeface="Times New Roman" pitchFamily="18" charset="0"/>
            </a:endParaRPr>
          </a:p>
          <a:p>
            <a:pPr marL="179388"/>
            <a:r>
              <a:rPr lang="pt-BR" sz="1800" b="1" dirty="0">
                <a:solidFill>
                  <a:srgbClr val="0070C0"/>
                </a:solidFill>
                <a:latin typeface="Times New Roman" pitchFamily="18" charset="0"/>
                <a:cs typeface="Times New Roman" pitchFamily="18" charset="0"/>
              </a:rPr>
              <a:t>DRº ROBERTO LUÍS ZAGURY</a:t>
            </a:r>
            <a:endParaRPr lang="pt-BR" b="1" dirty="0">
              <a:solidFill>
                <a:srgbClr val="0070C0"/>
              </a:solidFill>
            </a:endParaRPr>
          </a:p>
        </p:txBody>
      </p:sp>
      <p:pic>
        <p:nvPicPr>
          <p:cNvPr id="5" name="Picture 4">
            <a:extLst>
              <a:ext uri="{FF2B5EF4-FFF2-40B4-BE49-F238E27FC236}">
                <a16:creationId xmlns:a16="http://schemas.microsoft.com/office/drawing/2014/main" id="{476C36E6-2A1B-4F4C-812B-3C04A43F5684}"/>
              </a:ext>
            </a:extLst>
          </p:cNvPr>
          <p:cNvPicPr>
            <a:picLocks noChangeAspect="1" noChangeArrowheads="1"/>
          </p:cNvPicPr>
          <p:nvPr/>
        </p:nvPicPr>
        <p:blipFill>
          <a:blip r:embed="rId2"/>
          <a:srcRect/>
          <a:stretch>
            <a:fillRect/>
          </a:stretch>
        </p:blipFill>
        <p:spPr bwMode="auto">
          <a:xfrm>
            <a:off x="6255026" y="662608"/>
            <a:ext cx="1921565" cy="1325217"/>
          </a:xfrm>
          <a:prstGeom prst="rect">
            <a:avLst/>
          </a:prstGeom>
          <a:noFill/>
          <a:ln w="9525">
            <a:noFill/>
            <a:miter lim="800000"/>
            <a:headEnd/>
            <a:tailEnd/>
          </a:ln>
          <a:effectLst/>
        </p:spPr>
      </p:pic>
      <p:sp>
        <p:nvSpPr>
          <p:cNvPr id="6" name="CaixaDeTexto 5">
            <a:extLst>
              <a:ext uri="{FF2B5EF4-FFF2-40B4-BE49-F238E27FC236}">
                <a16:creationId xmlns:a16="http://schemas.microsoft.com/office/drawing/2014/main" id="{672F1B35-F3FF-A75D-9BE6-9D54452FB2F9}"/>
              </a:ext>
            </a:extLst>
          </p:cNvPr>
          <p:cNvSpPr txBox="1"/>
          <p:nvPr/>
        </p:nvSpPr>
        <p:spPr>
          <a:xfrm>
            <a:off x="172278" y="5814411"/>
            <a:ext cx="6492240" cy="584775"/>
          </a:xfrm>
          <a:prstGeom prst="rect">
            <a:avLst/>
          </a:prstGeom>
          <a:noFill/>
        </p:spPr>
        <p:txBody>
          <a:bodyPr wrap="square">
            <a:spAutoFit/>
          </a:bodyPr>
          <a:lstStyle/>
          <a:p>
            <a:r>
              <a:rPr lang="pt-BR" sz="3200" b="1" dirty="0" err="1">
                <a:solidFill>
                  <a:srgbClr val="C00000"/>
                </a:solidFill>
              </a:rPr>
              <a:t>Diabetology</a:t>
            </a:r>
            <a:r>
              <a:rPr lang="pt-BR" sz="3200" b="1" dirty="0">
                <a:solidFill>
                  <a:srgbClr val="C00000"/>
                </a:solidFill>
              </a:rPr>
              <a:t> &amp; </a:t>
            </a:r>
            <a:r>
              <a:rPr lang="pt-BR" sz="3200" b="1" dirty="0" err="1">
                <a:solidFill>
                  <a:srgbClr val="C00000"/>
                </a:solidFill>
              </a:rPr>
              <a:t>Metabolic</a:t>
            </a:r>
            <a:r>
              <a:rPr lang="pt-BR" sz="3200" b="1" dirty="0">
                <a:solidFill>
                  <a:srgbClr val="C00000"/>
                </a:solidFill>
              </a:rPr>
              <a:t> </a:t>
            </a:r>
            <a:r>
              <a:rPr lang="pt-BR" sz="3200" b="1" dirty="0" err="1">
                <a:solidFill>
                  <a:srgbClr val="C00000"/>
                </a:solidFill>
              </a:rPr>
              <a:t>Syndrome</a:t>
            </a:r>
            <a:endParaRPr lang="pt-BR" sz="3200" b="1" dirty="0">
              <a:solidFill>
                <a:srgbClr val="C00000"/>
              </a:solidFill>
            </a:endParaRPr>
          </a:p>
        </p:txBody>
      </p:sp>
    </p:spTree>
    <p:extLst>
      <p:ext uri="{BB962C8B-B14F-4D97-AF65-F5344CB8AC3E}">
        <p14:creationId xmlns:p14="http://schemas.microsoft.com/office/powerpoint/2010/main" val="407669451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TotalTime>
  <Words>1576</Words>
  <Application>Microsoft Office PowerPoint</Application>
  <PresentationFormat>Widescreen</PresentationFormat>
  <Paragraphs>266</Paragraphs>
  <Slides>29</Slides>
  <Notes>4</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29</vt:i4>
      </vt:variant>
    </vt:vector>
  </HeadingPairs>
  <TitlesOfParts>
    <vt:vector size="40" baseType="lpstr">
      <vt:lpstr>Arial</vt:lpstr>
      <vt:lpstr>Arial Rounded MT Bold</vt:lpstr>
      <vt:lpstr>Arimo</vt:lpstr>
      <vt:lpstr>Calibri</vt:lpstr>
      <vt:lpstr>Comic Sans MS</vt:lpstr>
      <vt:lpstr>Lora</vt:lpstr>
      <vt:lpstr>Montserrat Light Bold</vt:lpstr>
      <vt:lpstr>Roboto</vt:lpstr>
      <vt:lpstr>Times New Roman</vt:lpstr>
      <vt:lpstr>Trebuchet MS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Brunno de Bortoli</dc:creator>
  <cp:lastModifiedBy>User</cp:lastModifiedBy>
  <cp:revision>55</cp:revision>
  <dcterms:created xsi:type="dcterms:W3CDTF">2021-10-07T15:57:45Z</dcterms:created>
  <dcterms:modified xsi:type="dcterms:W3CDTF">2022-09-21T02:38:01Z</dcterms:modified>
</cp:coreProperties>
</file>