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Roboto"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74"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11cc47c018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11cc47c01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1cc47c018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11cc47c01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11cc47c018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11cc47c01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1cc47c018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1cc47c01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e23cc383c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1e23cc383c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1cc47c018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1cc47c01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1e23cc383c_3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1e23cc383c_3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1cc47c018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1cc47c018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1cc47c018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11cc47c018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1e23cc383c_3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1e23cc383c_3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cc47c01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cc47c01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e23cc383c_2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1e23cc383c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e23cc383c_3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1e23cc383c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e23cc383c_3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e23cc383c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e23cc383c_3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1e23cc383c_3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e23cc383c_3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e23cc383c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e23cc383c_3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1e23cc383c_3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e23cc383c_3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e23cc383c_3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1e23cc383c_3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1e23cc383c_3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1e23cc383c_3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1e23cc383c_3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1e23cc383c_3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1e23cc383c_3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11cc47c01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11cc47c01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1e23cc383c_3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1e23cc383c_3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e23cc383c_3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e23cc383c_3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d77f87f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1d77f87f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e23cc383c_3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1e23cc383c_3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e23cc383c_3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e23cc383c_3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1cc47c018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11cc47c01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11cc47c01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11cc47c01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1cc47c01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1cc47c01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e23cc383c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1e23cc383c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e23cc383c_3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1e23cc383c_3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1cc47c018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1cc47c01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11cc47c018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11cc47c01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noosfero.ucsal.br/articles/0011/5803/comparato-a-afirma-o-hist-rica-dos-dh.pdf"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866850" y="2303163"/>
            <a:ext cx="7410300" cy="11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pt-BR" sz="2610" b="1"/>
              <a:t>Aula 6:</a:t>
            </a:r>
            <a:r>
              <a:rPr lang="pt-BR" sz="2610" b="1">
                <a:solidFill>
                  <a:srgbClr val="980000"/>
                </a:solidFill>
              </a:rPr>
              <a:t> A Formação Moderna dos Direitos Humanos: Historicidade e Elementos Críticos</a:t>
            </a:r>
            <a:endParaRPr sz="2610" b="1">
              <a:solidFill>
                <a:srgbClr val="980000"/>
              </a:solidFill>
            </a:endParaRPr>
          </a:p>
        </p:txBody>
      </p:sp>
      <p:sp>
        <p:nvSpPr>
          <p:cNvPr id="55" name="Google Shape;55;p13"/>
          <p:cNvSpPr txBox="1">
            <a:spLocks noGrp="1"/>
          </p:cNvSpPr>
          <p:nvPr>
            <p:ph type="subTitle" idx="1"/>
          </p:nvPr>
        </p:nvSpPr>
        <p:spPr>
          <a:xfrm>
            <a:off x="4194950" y="3693650"/>
            <a:ext cx="4762500" cy="608100"/>
          </a:xfrm>
          <a:prstGeom prst="rect">
            <a:avLst/>
          </a:prstGeom>
        </p:spPr>
        <p:txBody>
          <a:bodyPr spcFirstLastPara="1" wrap="square" lIns="91425" tIns="91425" rIns="91425" bIns="91425" anchor="t" anchorCtr="0">
            <a:normAutofit fontScale="55000"/>
          </a:bodyPr>
          <a:lstStyle/>
          <a:p>
            <a:pPr marL="0" lvl="0" indent="0" algn="r" rtl="0">
              <a:spcBef>
                <a:spcPts val="0"/>
              </a:spcBef>
              <a:spcAft>
                <a:spcPts val="0"/>
              </a:spcAft>
              <a:buNone/>
            </a:pPr>
            <a:r>
              <a:rPr lang="pt-BR" sz="3000" b="1">
                <a:solidFill>
                  <a:srgbClr val="000000"/>
                </a:solidFill>
              </a:rPr>
              <a:t>Prof. Dr. Gustavo Menon (EACH-USP / UCB)</a:t>
            </a:r>
            <a:endParaRPr sz="3000" b="1">
              <a:solidFill>
                <a:srgbClr val="000000"/>
              </a:solidFill>
            </a:endParaRPr>
          </a:p>
        </p:txBody>
      </p:sp>
      <p:pic>
        <p:nvPicPr>
          <p:cNvPr id="56" name="Google Shape;56;p13"/>
          <p:cNvPicPr preferRelativeResize="0"/>
          <p:nvPr/>
        </p:nvPicPr>
        <p:blipFill>
          <a:blip r:embed="rId3">
            <a:alphaModFix/>
          </a:blip>
          <a:stretch>
            <a:fillRect/>
          </a:stretch>
        </p:blipFill>
        <p:spPr>
          <a:xfrm>
            <a:off x="2190750" y="120863"/>
            <a:ext cx="4762500" cy="1838325"/>
          </a:xfrm>
          <a:prstGeom prst="rect">
            <a:avLst/>
          </a:prstGeom>
          <a:noFill/>
          <a:ln>
            <a:noFill/>
          </a:ln>
          <a:effectLst>
            <a:outerShdw blurRad="57150" dist="19050" dir="5400000" algn="bl" rotWithShape="0">
              <a:srgbClr val="000000">
                <a:alpha val="50000"/>
              </a:srgbClr>
            </a:outerShdw>
            <a:reflection stA="50000" endPos="58999" dist="38100" dir="5400000" fadeDir="5400012" sy="-100000" algn="bl" rotWithShape="0"/>
          </a:effectLst>
        </p:spPr>
      </p:pic>
      <p:pic>
        <p:nvPicPr>
          <p:cNvPr id="57" name="Google Shape;57;p13"/>
          <p:cNvPicPr preferRelativeResize="0"/>
          <p:nvPr/>
        </p:nvPicPr>
        <p:blipFill rotWithShape="1">
          <a:blip r:embed="rId4">
            <a:alphaModFix/>
          </a:blip>
          <a:srcRect b="16317"/>
          <a:stretch/>
        </p:blipFill>
        <p:spPr>
          <a:xfrm>
            <a:off x="3669750" y="4716600"/>
            <a:ext cx="1804498" cy="426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t>SUBTÍTULO </a:t>
            </a:r>
            <a:endParaRPr b="1"/>
          </a:p>
        </p:txBody>
      </p:sp>
      <p:pic>
        <p:nvPicPr>
          <p:cNvPr id="132" name="Google Shape;132;p22"/>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33" name="Google Shape;133;p22"/>
          <p:cNvPicPr preferRelativeResize="0"/>
          <p:nvPr/>
        </p:nvPicPr>
        <p:blipFill rotWithShape="1">
          <a:blip r:embed="rId4">
            <a:alphaModFix/>
          </a:blip>
          <a:srcRect l="-11800" t="-700" r="11800" b="699"/>
          <a:stretch/>
        </p:blipFill>
        <p:spPr>
          <a:xfrm>
            <a:off x="-138700" y="0"/>
            <a:ext cx="9144000" cy="5143500"/>
          </a:xfrm>
          <a:prstGeom prst="rect">
            <a:avLst/>
          </a:prstGeom>
          <a:noFill/>
          <a:ln>
            <a:noFill/>
          </a:ln>
        </p:spPr>
      </p:pic>
      <p:pic>
        <p:nvPicPr>
          <p:cNvPr id="134" name="Google Shape;134;p22"/>
          <p:cNvPicPr preferRelativeResize="0"/>
          <p:nvPr/>
        </p:nvPicPr>
        <p:blipFill>
          <a:blip r:embed="rId5">
            <a:alphaModFix/>
          </a:blip>
          <a:stretch>
            <a:fillRect/>
          </a:stretch>
        </p:blipFill>
        <p:spPr>
          <a:xfrm>
            <a:off x="-67150" y="0"/>
            <a:ext cx="1111725" cy="1111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solidFill>
                  <a:srgbClr val="990000"/>
                </a:solidFill>
              </a:rPr>
              <a:t>Revoluções liberais</a:t>
            </a:r>
            <a:endParaRPr b="1">
              <a:solidFill>
                <a:srgbClr val="990000"/>
              </a:solidFill>
            </a:endParaRPr>
          </a:p>
        </p:txBody>
      </p:sp>
      <p:sp>
        <p:nvSpPr>
          <p:cNvPr id="140" name="Google Shape;140;p23"/>
          <p:cNvSpPr txBox="1">
            <a:spLocks noGrp="1"/>
          </p:cNvSpPr>
          <p:nvPr>
            <p:ph type="body" idx="1"/>
          </p:nvPr>
        </p:nvSpPr>
        <p:spPr>
          <a:xfrm>
            <a:off x="311700" y="1308100"/>
            <a:ext cx="4837800" cy="3395400"/>
          </a:xfrm>
          <a:prstGeom prst="rect">
            <a:avLst/>
          </a:prstGeom>
        </p:spPr>
        <p:txBody>
          <a:bodyPr spcFirstLastPara="1" wrap="square" lIns="91425" tIns="91425" rIns="91425" bIns="91425" anchor="t" anchorCtr="0">
            <a:noAutofit/>
          </a:bodyPr>
          <a:lstStyle/>
          <a:p>
            <a:pPr marL="0" lvl="0" indent="0" algn="just" rtl="0">
              <a:lnSpc>
                <a:spcPct val="95000"/>
              </a:lnSpc>
              <a:spcBef>
                <a:spcPts val="0"/>
              </a:spcBef>
              <a:spcAft>
                <a:spcPts val="0"/>
              </a:spcAft>
              <a:buSzPts val="358"/>
              <a:buNone/>
            </a:pPr>
            <a:r>
              <a:rPr lang="pt-BR" sz="1485"/>
              <a:t>Revolução Gloriosa (1688-1689)</a:t>
            </a:r>
            <a:endParaRPr sz="1485"/>
          </a:p>
          <a:p>
            <a:pPr marL="457200" lvl="0" indent="-322897" algn="just" rtl="0">
              <a:lnSpc>
                <a:spcPct val="95000"/>
              </a:lnSpc>
              <a:spcBef>
                <a:spcPts val="1200"/>
              </a:spcBef>
              <a:spcAft>
                <a:spcPts val="0"/>
              </a:spcAft>
              <a:buSzPts val="1485"/>
              <a:buChar char="●"/>
            </a:pPr>
            <a:r>
              <a:rPr lang="pt-BR" sz="1485"/>
              <a:t>Monarquistas absolutistas x Monarquias constitucionais;</a:t>
            </a:r>
            <a:endParaRPr sz="1485"/>
          </a:p>
          <a:p>
            <a:pPr marL="457200" lvl="0" indent="-322897" algn="just" rtl="0">
              <a:lnSpc>
                <a:spcPct val="95000"/>
              </a:lnSpc>
              <a:spcBef>
                <a:spcPts val="0"/>
              </a:spcBef>
              <a:spcAft>
                <a:spcPts val="0"/>
              </a:spcAft>
              <a:buSzPts val="1485"/>
              <a:buChar char="●"/>
            </a:pPr>
            <a:r>
              <a:rPr lang="pt-BR" sz="1485"/>
              <a:t>Direitos Naturais - Jusnaturalismo;</a:t>
            </a:r>
            <a:endParaRPr sz="1485"/>
          </a:p>
          <a:p>
            <a:pPr marL="457200" lvl="0" indent="-322897" algn="just" rtl="0">
              <a:lnSpc>
                <a:spcPct val="95000"/>
              </a:lnSpc>
              <a:spcBef>
                <a:spcPts val="0"/>
              </a:spcBef>
              <a:spcAft>
                <a:spcPts val="0"/>
              </a:spcAft>
              <a:buSzPts val="1485"/>
              <a:buChar char="●"/>
            </a:pPr>
            <a:r>
              <a:rPr lang="pt-BR" sz="1485"/>
              <a:t>John Locke (1632-1704);</a:t>
            </a:r>
            <a:endParaRPr sz="1485"/>
          </a:p>
          <a:p>
            <a:pPr marL="457200" lvl="0" indent="-322897" algn="just" rtl="0">
              <a:lnSpc>
                <a:spcPct val="95000"/>
              </a:lnSpc>
              <a:spcBef>
                <a:spcPts val="0"/>
              </a:spcBef>
              <a:spcAft>
                <a:spcPts val="0"/>
              </a:spcAft>
              <a:buSzPts val="1485"/>
              <a:buChar char="●"/>
            </a:pPr>
            <a:r>
              <a:rPr lang="pt-BR" sz="1485"/>
              <a:t>Defesa da propriedade privada dos meios sociais de produção.</a:t>
            </a:r>
            <a:endParaRPr sz="1485"/>
          </a:p>
          <a:p>
            <a:pPr marL="0" lvl="0" indent="0" algn="just" rtl="0">
              <a:lnSpc>
                <a:spcPct val="95000"/>
              </a:lnSpc>
              <a:spcBef>
                <a:spcPts val="1200"/>
              </a:spcBef>
              <a:spcAft>
                <a:spcPts val="0"/>
              </a:spcAft>
              <a:buSzPts val="358"/>
              <a:buNone/>
            </a:pPr>
            <a:endParaRPr sz="1485"/>
          </a:p>
          <a:p>
            <a:pPr marL="0" lvl="0" indent="0" algn="just" rtl="0">
              <a:lnSpc>
                <a:spcPct val="95000"/>
              </a:lnSpc>
              <a:spcBef>
                <a:spcPts val="1200"/>
              </a:spcBef>
              <a:spcAft>
                <a:spcPts val="0"/>
              </a:spcAft>
              <a:buSzPts val="358"/>
              <a:buNone/>
            </a:pPr>
            <a:r>
              <a:rPr lang="pt-BR" sz="1485"/>
              <a:t>Autores do Iluminismo:</a:t>
            </a:r>
            <a:endParaRPr sz="1485"/>
          </a:p>
          <a:p>
            <a:pPr marL="457200" lvl="0" indent="-322897" algn="just" rtl="0">
              <a:lnSpc>
                <a:spcPct val="95000"/>
              </a:lnSpc>
              <a:spcBef>
                <a:spcPts val="1200"/>
              </a:spcBef>
              <a:spcAft>
                <a:spcPts val="0"/>
              </a:spcAft>
              <a:buSzPts val="1485"/>
              <a:buChar char="●"/>
            </a:pPr>
            <a:r>
              <a:rPr lang="pt-BR" sz="1485"/>
              <a:t>Voltaire (1694 - 1778);</a:t>
            </a:r>
            <a:endParaRPr sz="1485"/>
          </a:p>
          <a:p>
            <a:pPr marL="457200" lvl="0" indent="-322897" algn="just" rtl="0">
              <a:lnSpc>
                <a:spcPct val="95000"/>
              </a:lnSpc>
              <a:spcBef>
                <a:spcPts val="0"/>
              </a:spcBef>
              <a:spcAft>
                <a:spcPts val="0"/>
              </a:spcAft>
              <a:buSzPts val="1485"/>
              <a:buChar char="●"/>
            </a:pPr>
            <a:r>
              <a:rPr lang="pt-BR" sz="1485"/>
              <a:t>Diderot (1713 - 1784);</a:t>
            </a:r>
            <a:endParaRPr sz="2185"/>
          </a:p>
          <a:p>
            <a:pPr marL="457200" lvl="0" indent="-322897" algn="just" rtl="0">
              <a:lnSpc>
                <a:spcPct val="95000"/>
              </a:lnSpc>
              <a:spcBef>
                <a:spcPts val="0"/>
              </a:spcBef>
              <a:spcAft>
                <a:spcPts val="0"/>
              </a:spcAft>
              <a:buSzPts val="1485"/>
              <a:buChar char="●"/>
            </a:pPr>
            <a:r>
              <a:rPr lang="pt-BR" sz="1485"/>
              <a:t>Rousseau (1712-1778); </a:t>
            </a:r>
            <a:endParaRPr sz="1485"/>
          </a:p>
          <a:p>
            <a:pPr marL="457200" lvl="0" indent="-322897" algn="just" rtl="0">
              <a:lnSpc>
                <a:spcPct val="95000"/>
              </a:lnSpc>
              <a:spcBef>
                <a:spcPts val="0"/>
              </a:spcBef>
              <a:spcAft>
                <a:spcPts val="0"/>
              </a:spcAft>
              <a:buSzPts val="1485"/>
              <a:buChar char="●"/>
            </a:pPr>
            <a:r>
              <a:rPr lang="pt-BR" sz="1485"/>
              <a:t>Montesquieu (1689-1755);</a:t>
            </a:r>
            <a:endParaRPr sz="1585"/>
          </a:p>
          <a:p>
            <a:pPr marL="457200" lvl="0" indent="-322897" algn="just" rtl="0">
              <a:lnSpc>
                <a:spcPct val="95000"/>
              </a:lnSpc>
              <a:spcBef>
                <a:spcPts val="0"/>
              </a:spcBef>
              <a:spcAft>
                <a:spcPts val="0"/>
              </a:spcAft>
              <a:buSzPts val="1485"/>
              <a:buChar char="●"/>
            </a:pPr>
            <a:r>
              <a:rPr lang="pt-BR" sz="1485"/>
              <a:t>Kant (1724 – 1804).</a:t>
            </a:r>
            <a:endParaRPr sz="1485"/>
          </a:p>
        </p:txBody>
      </p:sp>
      <p:pic>
        <p:nvPicPr>
          <p:cNvPr id="141" name="Google Shape;141;p23"/>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42" name="Google Shape;142;p23"/>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143" name="Google Shape;143;p23"/>
          <p:cNvSpPr txBox="1"/>
          <p:nvPr/>
        </p:nvSpPr>
        <p:spPr>
          <a:xfrm>
            <a:off x="6033700" y="1111725"/>
            <a:ext cx="30000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800"/>
              <a:t>DO ESTADO DE NATUREZA</a:t>
            </a:r>
            <a:endParaRPr sz="800"/>
          </a:p>
          <a:p>
            <a:pPr marL="0" lvl="0" indent="0" algn="l" rtl="0">
              <a:spcBef>
                <a:spcPts val="0"/>
              </a:spcBef>
              <a:spcAft>
                <a:spcPts val="0"/>
              </a:spcAft>
              <a:buNone/>
            </a:pPr>
            <a:endParaRPr sz="800"/>
          </a:p>
          <a:p>
            <a:pPr marL="0" lvl="0" indent="0" algn="l" rtl="0">
              <a:spcBef>
                <a:spcPts val="0"/>
              </a:spcBef>
              <a:spcAft>
                <a:spcPts val="0"/>
              </a:spcAft>
              <a:buNone/>
            </a:pPr>
            <a:r>
              <a:rPr lang="pt-BR" sz="800"/>
              <a:t>O “estado de Natureza” é regido por um direito natural que se impõe a todos, e com respeito à razão, que é este direito, toda a humanidade aprende que, sendo todos iguais e independentes, ninguém deve lesar o outro em sua vida, sua saúde, sua liberdade ou seus bens (LOCKE, In: Capítulo II – Estado de Natureza, § 6, 1994, p. 84)</a:t>
            </a:r>
            <a:endParaRPr sz="800"/>
          </a:p>
        </p:txBody>
      </p:sp>
      <p:pic>
        <p:nvPicPr>
          <p:cNvPr id="144" name="Google Shape;144;p23"/>
          <p:cNvPicPr preferRelativeResize="0"/>
          <p:nvPr/>
        </p:nvPicPr>
        <p:blipFill>
          <a:blip r:embed="rId5">
            <a:alphaModFix/>
          </a:blip>
          <a:stretch>
            <a:fillRect/>
          </a:stretch>
        </p:blipFill>
        <p:spPr>
          <a:xfrm>
            <a:off x="6362038" y="2321638"/>
            <a:ext cx="1990725" cy="2295525"/>
          </a:xfrm>
          <a:prstGeom prst="rect">
            <a:avLst/>
          </a:prstGeom>
          <a:noFill/>
          <a:ln>
            <a:noFill/>
          </a:ln>
        </p:spPr>
      </p:pic>
      <p:sp>
        <p:nvSpPr>
          <p:cNvPr id="145" name="Google Shape;145;p23"/>
          <p:cNvSpPr txBox="1"/>
          <p:nvPr/>
        </p:nvSpPr>
        <p:spPr>
          <a:xfrm>
            <a:off x="6630663" y="4657400"/>
            <a:ext cx="1453500" cy="3432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1200"/>
              </a:spcAft>
              <a:buNone/>
            </a:pPr>
            <a:r>
              <a:rPr lang="pt-BR" sz="1085">
                <a:solidFill>
                  <a:schemeClr val="dk2"/>
                </a:solidFill>
              </a:rPr>
              <a:t>John Locke</a:t>
            </a:r>
            <a:endParaRPr sz="1085">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pt-BR" b="1">
                <a:solidFill>
                  <a:srgbClr val="990000"/>
                </a:solidFill>
              </a:rPr>
              <a:t>Revoluções liberais</a:t>
            </a:r>
            <a:endParaRPr b="1">
              <a:solidFill>
                <a:srgbClr val="990000"/>
              </a:solidFill>
            </a:endParaRPr>
          </a:p>
          <a:p>
            <a:pPr marL="0" lvl="0" indent="0" algn="ctr" rtl="0">
              <a:spcBef>
                <a:spcPts val="0"/>
              </a:spcBef>
              <a:spcAft>
                <a:spcPts val="0"/>
              </a:spcAft>
              <a:buNone/>
            </a:pPr>
            <a:endParaRPr b="1"/>
          </a:p>
        </p:txBody>
      </p:sp>
      <p:sp>
        <p:nvSpPr>
          <p:cNvPr id="151" name="Google Shape;151;p24"/>
          <p:cNvSpPr txBox="1">
            <a:spLocks noGrp="1"/>
          </p:cNvSpPr>
          <p:nvPr>
            <p:ph type="body" idx="1"/>
          </p:nvPr>
        </p:nvSpPr>
        <p:spPr>
          <a:xfrm>
            <a:off x="321050" y="1238175"/>
            <a:ext cx="4251000" cy="3339000"/>
          </a:xfrm>
          <a:prstGeom prst="rect">
            <a:avLst/>
          </a:prstGeom>
        </p:spPr>
        <p:txBody>
          <a:bodyPr spcFirstLastPara="1" wrap="square" lIns="91425" tIns="91425" rIns="91425" bIns="91425" anchor="t" anchorCtr="0">
            <a:normAutofit fontScale="77500" lnSpcReduction="10000"/>
          </a:bodyPr>
          <a:lstStyle/>
          <a:p>
            <a:pPr marL="457200" lvl="0" indent="-317182" algn="just" rtl="0">
              <a:lnSpc>
                <a:spcPct val="200000"/>
              </a:lnSpc>
              <a:spcBef>
                <a:spcPts val="0"/>
              </a:spcBef>
              <a:spcAft>
                <a:spcPts val="0"/>
              </a:spcAft>
              <a:buSzPct val="100000"/>
              <a:buChar char="●"/>
            </a:pPr>
            <a:r>
              <a:rPr lang="pt-BR"/>
              <a:t>Revolução Industrial;</a:t>
            </a:r>
            <a:endParaRPr/>
          </a:p>
          <a:p>
            <a:pPr marL="914400" lvl="1" indent="-297497" algn="just" rtl="0">
              <a:lnSpc>
                <a:spcPct val="200000"/>
              </a:lnSpc>
              <a:spcBef>
                <a:spcPts val="0"/>
              </a:spcBef>
              <a:spcAft>
                <a:spcPts val="0"/>
              </a:spcAft>
              <a:buSzPct val="100000"/>
              <a:buChar char="○"/>
            </a:pPr>
            <a:r>
              <a:rPr lang="pt-BR"/>
              <a:t>Dinamização do modo de produção capitalista.</a:t>
            </a:r>
            <a:endParaRPr/>
          </a:p>
          <a:p>
            <a:pPr marL="457200" lvl="0" indent="-317182" algn="just" rtl="0">
              <a:lnSpc>
                <a:spcPct val="200000"/>
              </a:lnSpc>
              <a:spcBef>
                <a:spcPts val="0"/>
              </a:spcBef>
              <a:spcAft>
                <a:spcPts val="0"/>
              </a:spcAft>
              <a:buSzPct val="100000"/>
              <a:buChar char="●"/>
            </a:pPr>
            <a:r>
              <a:rPr lang="pt-BR"/>
              <a:t>Independência dos EUA (1776);</a:t>
            </a:r>
            <a:endParaRPr/>
          </a:p>
          <a:p>
            <a:pPr marL="457200" lvl="0" indent="-317182" algn="just" rtl="0">
              <a:lnSpc>
                <a:spcPct val="200000"/>
              </a:lnSpc>
              <a:spcBef>
                <a:spcPts val="0"/>
              </a:spcBef>
              <a:spcAft>
                <a:spcPts val="0"/>
              </a:spcAft>
              <a:buSzPct val="100000"/>
              <a:buChar char="●"/>
            </a:pPr>
            <a:r>
              <a:rPr lang="pt-BR"/>
              <a:t>Revolução Francesa (1789);</a:t>
            </a:r>
            <a:endParaRPr/>
          </a:p>
          <a:p>
            <a:pPr marL="914400" lvl="1" indent="-297497" algn="just" rtl="0">
              <a:lnSpc>
                <a:spcPct val="200000"/>
              </a:lnSpc>
              <a:spcBef>
                <a:spcPts val="0"/>
              </a:spcBef>
              <a:spcAft>
                <a:spcPts val="0"/>
              </a:spcAft>
              <a:buSzPct val="100000"/>
              <a:buChar char="○"/>
            </a:pPr>
            <a:r>
              <a:rPr lang="pt-BR"/>
              <a:t>Cidadania, Democracia Representativa e os Direitos do Homem;</a:t>
            </a:r>
            <a:endParaRPr/>
          </a:p>
          <a:p>
            <a:pPr marL="914400" lvl="1" indent="-297497" algn="just" rtl="0">
              <a:lnSpc>
                <a:spcPct val="200000"/>
              </a:lnSpc>
              <a:spcBef>
                <a:spcPts val="0"/>
              </a:spcBef>
              <a:spcAft>
                <a:spcPts val="0"/>
              </a:spcAft>
              <a:buSzPct val="100000"/>
              <a:buChar char="○"/>
            </a:pPr>
            <a:r>
              <a:rPr lang="pt-BR"/>
              <a:t>Declaração dos Direitos do Homem e do Cidadão (1789).</a:t>
            </a:r>
            <a:endParaRPr/>
          </a:p>
          <a:p>
            <a:pPr marL="0" lvl="0" indent="0" algn="just" rtl="0">
              <a:spcBef>
                <a:spcPts val="1200"/>
              </a:spcBef>
              <a:spcAft>
                <a:spcPts val="1200"/>
              </a:spcAft>
              <a:buNone/>
            </a:pPr>
            <a:endParaRPr/>
          </a:p>
        </p:txBody>
      </p:sp>
      <p:pic>
        <p:nvPicPr>
          <p:cNvPr id="152" name="Google Shape;152;p24"/>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53" name="Google Shape;153;p24"/>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154" name="Google Shape;154;p24"/>
          <p:cNvPicPr preferRelativeResize="0"/>
          <p:nvPr/>
        </p:nvPicPr>
        <p:blipFill>
          <a:blip r:embed="rId5">
            <a:alphaModFix/>
          </a:blip>
          <a:stretch>
            <a:fillRect/>
          </a:stretch>
        </p:blipFill>
        <p:spPr>
          <a:xfrm>
            <a:off x="4990650" y="1070825"/>
            <a:ext cx="3929400" cy="3157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140875" y="269525"/>
            <a:ext cx="7573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2120" b="1">
                <a:solidFill>
                  <a:srgbClr val="CC0000"/>
                </a:solidFill>
              </a:rPr>
              <a:t>Declaração dos Direitos do Homem e do Cidadão (1789)</a:t>
            </a:r>
            <a:endParaRPr sz="2120" b="1">
              <a:solidFill>
                <a:srgbClr val="CC0000"/>
              </a:solidFill>
            </a:endParaRPr>
          </a:p>
        </p:txBody>
      </p:sp>
      <p:sp>
        <p:nvSpPr>
          <p:cNvPr id="160" name="Google Shape;160;p25"/>
          <p:cNvSpPr txBox="1">
            <a:spLocks noGrp="1"/>
          </p:cNvSpPr>
          <p:nvPr>
            <p:ph type="body" idx="1"/>
          </p:nvPr>
        </p:nvSpPr>
        <p:spPr>
          <a:xfrm>
            <a:off x="311700" y="1111725"/>
            <a:ext cx="6481500" cy="3591900"/>
          </a:xfrm>
          <a:prstGeom prst="rect">
            <a:avLst/>
          </a:prstGeom>
        </p:spPr>
        <p:txBody>
          <a:bodyPr spcFirstLastPara="1" wrap="square" lIns="91425" tIns="91425" rIns="91425" bIns="91425" anchor="t" anchorCtr="0">
            <a:noAutofit/>
          </a:bodyPr>
          <a:lstStyle/>
          <a:p>
            <a:pPr marL="0" lvl="0" indent="0" algn="just" rtl="0">
              <a:lnSpc>
                <a:spcPct val="105000"/>
              </a:lnSpc>
              <a:spcBef>
                <a:spcPts val="0"/>
              </a:spcBef>
              <a:spcAft>
                <a:spcPts val="0"/>
              </a:spcAft>
              <a:buSzPts val="440"/>
              <a:buNone/>
            </a:pPr>
            <a:r>
              <a:rPr lang="pt-BR" sz="1320"/>
              <a:t>• Art.1.º Os Homens nascem e são livres e iguais em direitos. As distinções sociais só podem fundamentar-se na utilidade comum;</a:t>
            </a:r>
            <a:endParaRPr sz="1320"/>
          </a:p>
          <a:p>
            <a:pPr marL="0" lvl="0" indent="0" algn="just" rtl="0">
              <a:lnSpc>
                <a:spcPct val="105000"/>
              </a:lnSpc>
              <a:spcBef>
                <a:spcPts val="1200"/>
              </a:spcBef>
              <a:spcAft>
                <a:spcPts val="0"/>
              </a:spcAft>
              <a:buSzPts val="440"/>
              <a:buNone/>
            </a:pPr>
            <a:r>
              <a:rPr lang="pt-BR" sz="1320"/>
              <a:t>• Art. 2.º A finalidade de toda associação política é a conservação dos direitos naturais e imprescritíveis do Homem. Esses direitos são a liberdade, a propriedade, a segurança e a resistência à opressão;</a:t>
            </a:r>
            <a:endParaRPr sz="1320"/>
          </a:p>
          <a:p>
            <a:pPr marL="0" lvl="0" indent="0" algn="just" rtl="0">
              <a:lnSpc>
                <a:spcPct val="105000"/>
              </a:lnSpc>
              <a:spcBef>
                <a:spcPts val="1200"/>
              </a:spcBef>
              <a:spcAft>
                <a:spcPts val="0"/>
              </a:spcAft>
              <a:buSzPts val="440"/>
              <a:buNone/>
            </a:pPr>
            <a:r>
              <a:rPr lang="pt-BR" sz="1320"/>
              <a:t>• Art. 4.º A liberdade consiste em poder fazer tudo que não prejudique o próximo: assim, o exercício dos direitos naturais de cada homem não tem por limites senão aqueles que asseguram aos outros membros da sociedade o gozo dos mesmos direitos. Estes limites apenas podem ser determinados pela lei;</a:t>
            </a:r>
            <a:endParaRPr sz="1320"/>
          </a:p>
          <a:p>
            <a:pPr marL="0" lvl="0" indent="0" algn="just" rtl="0">
              <a:lnSpc>
                <a:spcPct val="105000"/>
              </a:lnSpc>
              <a:spcBef>
                <a:spcPts val="1200"/>
              </a:spcBef>
              <a:spcAft>
                <a:spcPts val="0"/>
              </a:spcAft>
              <a:buSzPts val="440"/>
              <a:buNone/>
            </a:pPr>
            <a:r>
              <a:rPr lang="pt-BR" sz="1320"/>
              <a:t>• Art. 16.º A sociedade em que não esteja assegurada a garantia dos direitos nem estabelecida a separação dos poderes não tem Constituição;</a:t>
            </a:r>
            <a:endParaRPr sz="1320"/>
          </a:p>
          <a:p>
            <a:pPr marL="0" lvl="0" indent="0" algn="just" rtl="0">
              <a:lnSpc>
                <a:spcPct val="105000"/>
              </a:lnSpc>
              <a:spcBef>
                <a:spcPts val="1200"/>
              </a:spcBef>
              <a:spcAft>
                <a:spcPts val="1200"/>
              </a:spcAft>
              <a:buSzPts val="440"/>
              <a:buNone/>
            </a:pPr>
            <a:r>
              <a:rPr lang="pt-BR" sz="1320"/>
              <a:t>• Art. 17.º Como a propriedade é um direito inviolável e sagrado, ninguém dela pode ser privado, a não ser quando a necessidade pública legalmente comprovada o exigir e sob condição de justa e prévia indenização.</a:t>
            </a:r>
            <a:endParaRPr sz="1320"/>
          </a:p>
        </p:txBody>
      </p:sp>
      <p:pic>
        <p:nvPicPr>
          <p:cNvPr id="161" name="Google Shape;161;p25"/>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62" name="Google Shape;162;p25"/>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163" name="Google Shape;163;p25"/>
          <p:cNvPicPr preferRelativeResize="0"/>
          <p:nvPr/>
        </p:nvPicPr>
        <p:blipFill>
          <a:blip r:embed="rId5">
            <a:alphaModFix/>
          </a:blip>
          <a:stretch>
            <a:fillRect/>
          </a:stretch>
        </p:blipFill>
        <p:spPr>
          <a:xfrm>
            <a:off x="6793200" y="1165250"/>
            <a:ext cx="2350800" cy="3484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1140875" y="269525"/>
            <a:ext cx="7573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2120" b="1">
                <a:solidFill>
                  <a:srgbClr val="CC0000"/>
                </a:solidFill>
              </a:rPr>
              <a:t>Declaração dos Direitos da Mulher e da Cidadã (1791)</a:t>
            </a:r>
            <a:endParaRPr sz="2120" b="1">
              <a:solidFill>
                <a:srgbClr val="CC0000"/>
              </a:solidFill>
            </a:endParaRPr>
          </a:p>
        </p:txBody>
      </p:sp>
      <p:sp>
        <p:nvSpPr>
          <p:cNvPr id="169" name="Google Shape;169;p26"/>
          <p:cNvSpPr txBox="1">
            <a:spLocks noGrp="1"/>
          </p:cNvSpPr>
          <p:nvPr>
            <p:ph type="body" idx="1"/>
          </p:nvPr>
        </p:nvSpPr>
        <p:spPr>
          <a:xfrm>
            <a:off x="311700" y="1111725"/>
            <a:ext cx="6481500" cy="3591900"/>
          </a:xfrm>
          <a:prstGeom prst="rect">
            <a:avLst/>
          </a:prstGeom>
        </p:spPr>
        <p:txBody>
          <a:bodyPr spcFirstLastPara="1" wrap="square" lIns="91425" tIns="91425" rIns="91425" bIns="91425" anchor="t" anchorCtr="0">
            <a:noAutofit/>
          </a:bodyPr>
          <a:lstStyle/>
          <a:p>
            <a:pPr marL="0" lvl="0" indent="0" algn="just" rtl="0">
              <a:lnSpc>
                <a:spcPct val="105000"/>
              </a:lnSpc>
              <a:spcBef>
                <a:spcPts val="0"/>
              </a:spcBef>
              <a:spcAft>
                <a:spcPts val="0"/>
              </a:spcAft>
              <a:buSzPts val="440"/>
              <a:buNone/>
            </a:pPr>
            <a:r>
              <a:rPr lang="pt-BR" sz="1320"/>
              <a:t>"A mulher nasce livre e permanece igual ao homem em direitos".</a:t>
            </a:r>
            <a:endParaRPr sz="1320"/>
          </a:p>
          <a:p>
            <a:pPr marL="0" lvl="0" indent="0" algn="just" rtl="0">
              <a:lnSpc>
                <a:spcPct val="105000"/>
              </a:lnSpc>
              <a:spcBef>
                <a:spcPts val="1200"/>
              </a:spcBef>
              <a:spcAft>
                <a:spcPts val="0"/>
              </a:spcAft>
              <a:buSzPts val="440"/>
              <a:buNone/>
            </a:pPr>
            <a:r>
              <a:rPr lang="pt-BR" sz="1320"/>
              <a:t>No documento observa-se a denúncia do fato de que a Revolução esqueceu as mulheres em seu projeto de liberdade e igualdade</a:t>
            </a:r>
            <a:endParaRPr sz="1320"/>
          </a:p>
          <a:p>
            <a:pPr marL="0" lvl="0" indent="0" algn="just" rtl="0">
              <a:lnSpc>
                <a:spcPct val="105000"/>
              </a:lnSpc>
              <a:spcBef>
                <a:spcPts val="1200"/>
              </a:spcBef>
              <a:spcAft>
                <a:spcPts val="1200"/>
              </a:spcAft>
              <a:buSzPts val="440"/>
              <a:buNone/>
            </a:pPr>
            <a:r>
              <a:rPr lang="pt-BR" sz="1320"/>
              <a:t>Olympe de Gouges (1748- 1793).</a:t>
            </a:r>
            <a:endParaRPr sz="1320"/>
          </a:p>
        </p:txBody>
      </p:sp>
      <p:pic>
        <p:nvPicPr>
          <p:cNvPr id="170" name="Google Shape;170;p26"/>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71" name="Google Shape;171;p26"/>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172" name="Google Shape;172;p26"/>
          <p:cNvPicPr preferRelativeResize="0"/>
          <p:nvPr/>
        </p:nvPicPr>
        <p:blipFill>
          <a:blip r:embed="rId5">
            <a:alphaModFix/>
          </a:blip>
          <a:stretch>
            <a:fillRect/>
          </a:stretch>
        </p:blipFill>
        <p:spPr>
          <a:xfrm>
            <a:off x="6916850" y="994625"/>
            <a:ext cx="2074750" cy="3650500"/>
          </a:xfrm>
          <a:prstGeom prst="rect">
            <a:avLst/>
          </a:prstGeom>
          <a:noFill/>
          <a:ln>
            <a:noFill/>
          </a:ln>
        </p:spPr>
      </p:pic>
      <p:pic>
        <p:nvPicPr>
          <p:cNvPr id="173" name="Google Shape;173;p26"/>
          <p:cNvPicPr preferRelativeResize="0"/>
          <p:nvPr/>
        </p:nvPicPr>
        <p:blipFill>
          <a:blip r:embed="rId6">
            <a:alphaModFix/>
          </a:blip>
          <a:stretch>
            <a:fillRect/>
          </a:stretch>
        </p:blipFill>
        <p:spPr>
          <a:xfrm>
            <a:off x="483575" y="2571750"/>
            <a:ext cx="1688374" cy="2256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t>Revolução Haitiana</a:t>
            </a:r>
            <a:endParaRPr b="1"/>
          </a:p>
        </p:txBody>
      </p:sp>
      <p:sp>
        <p:nvSpPr>
          <p:cNvPr id="179" name="Google Shape;179;p27"/>
          <p:cNvSpPr txBox="1">
            <a:spLocks noGrp="1"/>
          </p:cNvSpPr>
          <p:nvPr>
            <p:ph type="body" idx="1"/>
          </p:nvPr>
        </p:nvSpPr>
        <p:spPr>
          <a:xfrm>
            <a:off x="311700" y="1111725"/>
            <a:ext cx="8520600" cy="3591900"/>
          </a:xfrm>
          <a:prstGeom prst="rect">
            <a:avLst/>
          </a:prstGeom>
        </p:spPr>
        <p:txBody>
          <a:bodyPr spcFirstLastPara="1" wrap="square" lIns="91425" tIns="91425" rIns="91425" bIns="91425" anchor="t" anchorCtr="0">
            <a:normAutofit/>
          </a:bodyPr>
          <a:lstStyle/>
          <a:p>
            <a:pPr marL="457200" lvl="0" indent="-311150" algn="l" rtl="0">
              <a:lnSpc>
                <a:spcPct val="200000"/>
              </a:lnSpc>
              <a:spcBef>
                <a:spcPts val="1200"/>
              </a:spcBef>
              <a:spcAft>
                <a:spcPts val="0"/>
              </a:spcAft>
              <a:buClr>
                <a:schemeClr val="dk1"/>
              </a:buClr>
              <a:buSzPts val="1300"/>
              <a:buChar char="●"/>
            </a:pPr>
            <a:r>
              <a:rPr lang="pt-BR" sz="1300">
                <a:solidFill>
                  <a:schemeClr val="dk1"/>
                </a:solidFill>
              </a:rPr>
              <a:t>Revolução antiescravista;</a:t>
            </a:r>
            <a:endParaRPr sz="1300">
              <a:solidFill>
                <a:schemeClr val="dk1"/>
              </a:solidFill>
            </a:endParaRPr>
          </a:p>
          <a:p>
            <a:pPr marL="457200" lvl="0" indent="-311150" algn="l" rtl="0">
              <a:lnSpc>
                <a:spcPct val="200000"/>
              </a:lnSpc>
              <a:spcBef>
                <a:spcPts val="0"/>
              </a:spcBef>
              <a:spcAft>
                <a:spcPts val="0"/>
              </a:spcAft>
              <a:buClr>
                <a:schemeClr val="dk1"/>
              </a:buClr>
              <a:buSzPts val="1300"/>
              <a:buChar char="●"/>
            </a:pPr>
            <a:r>
              <a:rPr lang="pt-BR" sz="1300">
                <a:solidFill>
                  <a:schemeClr val="dk1"/>
                </a:solidFill>
              </a:rPr>
              <a:t>Independência;</a:t>
            </a:r>
            <a:endParaRPr sz="1300">
              <a:solidFill>
                <a:schemeClr val="dk1"/>
              </a:solidFill>
            </a:endParaRPr>
          </a:p>
          <a:p>
            <a:pPr marL="457200" lvl="0" indent="-311150" algn="l" rtl="0">
              <a:lnSpc>
                <a:spcPct val="200000"/>
              </a:lnSpc>
              <a:spcBef>
                <a:spcPts val="0"/>
              </a:spcBef>
              <a:spcAft>
                <a:spcPts val="0"/>
              </a:spcAft>
              <a:buClr>
                <a:schemeClr val="dk1"/>
              </a:buClr>
              <a:buSzPts val="1300"/>
              <a:buChar char="●"/>
            </a:pPr>
            <a:r>
              <a:rPr lang="pt-BR" sz="1300">
                <a:solidFill>
                  <a:schemeClr val="dk1"/>
                </a:solidFill>
              </a:rPr>
              <a:t>Reforma agrária;</a:t>
            </a:r>
            <a:endParaRPr sz="1300">
              <a:solidFill>
                <a:schemeClr val="dk1"/>
              </a:solidFill>
            </a:endParaRPr>
          </a:p>
          <a:p>
            <a:pPr marL="457200" lvl="0" indent="-311150" algn="l" rtl="0">
              <a:lnSpc>
                <a:spcPct val="200000"/>
              </a:lnSpc>
              <a:spcBef>
                <a:spcPts val="0"/>
              </a:spcBef>
              <a:spcAft>
                <a:spcPts val="0"/>
              </a:spcAft>
              <a:buClr>
                <a:schemeClr val="dk1"/>
              </a:buClr>
              <a:buSzPts val="1300"/>
              <a:buChar char="●"/>
            </a:pPr>
            <a:r>
              <a:rPr lang="pt-BR" sz="1300">
                <a:solidFill>
                  <a:schemeClr val="dk1"/>
                </a:solidFill>
              </a:rPr>
              <a:t>Constituição Haitiana de 1805;</a:t>
            </a:r>
            <a:endParaRPr sz="1300">
              <a:solidFill>
                <a:schemeClr val="dk1"/>
              </a:solidFill>
            </a:endParaRPr>
          </a:p>
          <a:p>
            <a:pPr marL="914400" lvl="1" indent="-311150" algn="l" rtl="0">
              <a:lnSpc>
                <a:spcPct val="200000"/>
              </a:lnSpc>
              <a:spcBef>
                <a:spcPts val="0"/>
              </a:spcBef>
              <a:spcAft>
                <a:spcPts val="0"/>
              </a:spcAft>
              <a:buClr>
                <a:schemeClr val="dk1"/>
              </a:buClr>
              <a:buSzPts val="1300"/>
              <a:buChar char="○"/>
            </a:pPr>
            <a:r>
              <a:rPr lang="pt-BR" sz="1300">
                <a:solidFill>
                  <a:schemeClr val="dk1"/>
                </a:solidFill>
              </a:rPr>
              <a:t>"A partir de hoje todos somos negros (Art.14)"</a:t>
            </a:r>
            <a:endParaRPr sz="1300">
              <a:solidFill>
                <a:schemeClr val="dk1"/>
              </a:solidFill>
            </a:endParaRPr>
          </a:p>
          <a:p>
            <a:pPr marL="457200" lvl="0" indent="-311150" algn="l" rtl="0">
              <a:lnSpc>
                <a:spcPct val="200000"/>
              </a:lnSpc>
              <a:spcBef>
                <a:spcPts val="0"/>
              </a:spcBef>
              <a:spcAft>
                <a:spcPts val="0"/>
              </a:spcAft>
              <a:buClr>
                <a:schemeClr val="dk1"/>
              </a:buClr>
              <a:buSzPts val="1300"/>
              <a:buChar char="●"/>
            </a:pPr>
            <a:r>
              <a:rPr lang="pt-BR" sz="1300">
                <a:solidFill>
                  <a:schemeClr val="dk1"/>
                </a:solidFill>
              </a:rPr>
              <a:t>Dessalines (1758-1806) e Toussaint L´Ouverture (1743 - 1803).</a:t>
            </a:r>
            <a:endParaRPr sz="1300">
              <a:solidFill>
                <a:schemeClr val="dk1"/>
              </a:solidFill>
            </a:endParaRPr>
          </a:p>
          <a:p>
            <a:pPr marL="457200" lvl="0" indent="-311150" algn="l" rtl="0">
              <a:lnSpc>
                <a:spcPct val="200000"/>
              </a:lnSpc>
              <a:spcBef>
                <a:spcPts val="0"/>
              </a:spcBef>
              <a:spcAft>
                <a:spcPts val="0"/>
              </a:spcAft>
              <a:buClr>
                <a:schemeClr val="dk1"/>
              </a:buClr>
              <a:buSzPts val="1300"/>
              <a:buChar char="●"/>
            </a:pPr>
            <a:r>
              <a:rPr lang="pt-BR" sz="1300">
                <a:solidFill>
                  <a:schemeClr val="dk1"/>
                </a:solidFill>
              </a:rPr>
              <a:t>Influência em todo o continente americano.</a:t>
            </a:r>
            <a:endParaRPr sz="1300">
              <a:solidFill>
                <a:schemeClr val="dk1"/>
              </a:solidFill>
            </a:endParaRPr>
          </a:p>
          <a:p>
            <a:pPr marL="0" lvl="0" indent="0" algn="just" rtl="0">
              <a:spcBef>
                <a:spcPts val="1200"/>
              </a:spcBef>
              <a:spcAft>
                <a:spcPts val="1200"/>
              </a:spcAft>
              <a:buNone/>
            </a:pPr>
            <a:endParaRPr sz="2000"/>
          </a:p>
        </p:txBody>
      </p:sp>
      <p:pic>
        <p:nvPicPr>
          <p:cNvPr id="180" name="Google Shape;180;p27"/>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81" name="Google Shape;181;p27"/>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182" name="Google Shape;182;p27"/>
          <p:cNvPicPr preferRelativeResize="0"/>
          <p:nvPr/>
        </p:nvPicPr>
        <p:blipFill>
          <a:blip r:embed="rId5">
            <a:alphaModFix/>
          </a:blip>
          <a:stretch>
            <a:fillRect/>
          </a:stretch>
        </p:blipFill>
        <p:spPr>
          <a:xfrm>
            <a:off x="6113972" y="1026863"/>
            <a:ext cx="2612250" cy="37616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088600" y="269500"/>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t>Marx e os direitos humanos</a:t>
            </a:r>
            <a:endParaRPr b="1"/>
          </a:p>
        </p:txBody>
      </p:sp>
      <p:sp>
        <p:nvSpPr>
          <p:cNvPr id="188" name="Google Shape;188;p28"/>
          <p:cNvSpPr txBox="1">
            <a:spLocks noGrp="1"/>
          </p:cNvSpPr>
          <p:nvPr>
            <p:ph type="body" idx="1"/>
          </p:nvPr>
        </p:nvSpPr>
        <p:spPr>
          <a:xfrm>
            <a:off x="311700" y="1111725"/>
            <a:ext cx="5485200" cy="3591900"/>
          </a:xfrm>
          <a:prstGeom prst="rect">
            <a:avLst/>
          </a:prstGeom>
        </p:spPr>
        <p:txBody>
          <a:bodyPr spcFirstLastPara="1" wrap="square" lIns="91425" tIns="91425" rIns="91425" bIns="91425" anchor="t" anchorCtr="0">
            <a:noAutofit/>
          </a:bodyPr>
          <a:lstStyle/>
          <a:p>
            <a:pPr marL="457200" lvl="0" indent="-325437" algn="l" rtl="0">
              <a:lnSpc>
                <a:spcPct val="200000"/>
              </a:lnSpc>
              <a:spcBef>
                <a:spcPts val="1200"/>
              </a:spcBef>
              <a:spcAft>
                <a:spcPts val="0"/>
              </a:spcAft>
              <a:buClr>
                <a:schemeClr val="dk1"/>
              </a:buClr>
              <a:buSzPts val="1525"/>
              <a:buChar char="●"/>
            </a:pPr>
            <a:r>
              <a:rPr lang="pt-BR" sz="1525">
                <a:solidFill>
                  <a:schemeClr val="dk1"/>
                </a:solidFill>
              </a:rPr>
              <a:t>Crítica à cidadania burguesa;</a:t>
            </a:r>
            <a:endParaRPr sz="1525">
              <a:solidFill>
                <a:schemeClr val="dk1"/>
              </a:solidFill>
            </a:endParaRPr>
          </a:p>
          <a:p>
            <a:pPr marL="0" lvl="0" indent="0" algn="just" rtl="0">
              <a:lnSpc>
                <a:spcPct val="150000"/>
              </a:lnSpc>
              <a:spcBef>
                <a:spcPts val="1200"/>
              </a:spcBef>
              <a:spcAft>
                <a:spcPts val="0"/>
              </a:spcAft>
              <a:buSzPts val="275"/>
              <a:buNone/>
            </a:pPr>
            <a:r>
              <a:rPr lang="pt-BR" sz="1193">
                <a:solidFill>
                  <a:schemeClr val="dk1"/>
                </a:solidFill>
              </a:rPr>
              <a:t>[...] Não há, portanto, uma oposição apriorística entre o marxismo e os direitos humanos: pelo contrário, Marx na verdade nunca deixou de defender “o desenvolvimento livre das individualidades”, em uma sociedade de indivíduos associados e não antagonicamente opostos (condição necessária para a existência tanto da “liberdade” quanto da “fraternidade”), antecipando simultaneamente “o desenvolvimento artístico, científico, etc., de indivíduos emancipados e com meios criados para todos eles” (condição necessária para a igualdade verdadeira) [...] (MÉSZÁROS, 2008, p.161).</a:t>
            </a:r>
            <a:endParaRPr sz="1193">
              <a:solidFill>
                <a:schemeClr val="dk1"/>
              </a:solidFill>
            </a:endParaRPr>
          </a:p>
          <a:p>
            <a:pPr marL="0" lvl="0" indent="0" algn="l" rtl="0">
              <a:spcBef>
                <a:spcPts val="1200"/>
              </a:spcBef>
              <a:spcAft>
                <a:spcPts val="1200"/>
              </a:spcAft>
              <a:buNone/>
            </a:pPr>
            <a:r>
              <a:rPr lang="pt-BR" sz="700"/>
              <a:t>Ver também: MASCARO, Alysson. </a:t>
            </a:r>
            <a:r>
              <a:rPr lang="pt-BR" sz="700" b="1"/>
              <a:t>Direitos humanos: uma crítica marxista</a:t>
            </a:r>
            <a:r>
              <a:rPr lang="pt-BR" sz="700"/>
              <a:t>. Lua Nova, 2017, nº.101, p.109-137.</a:t>
            </a:r>
            <a:endParaRPr sz="1100"/>
          </a:p>
        </p:txBody>
      </p:sp>
      <p:pic>
        <p:nvPicPr>
          <p:cNvPr id="189" name="Google Shape;189;p28"/>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90" name="Google Shape;190;p28"/>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191" name="Google Shape;191;p28"/>
          <p:cNvPicPr preferRelativeResize="0"/>
          <p:nvPr/>
        </p:nvPicPr>
        <p:blipFill>
          <a:blip r:embed="rId5">
            <a:alphaModFix/>
          </a:blip>
          <a:stretch>
            <a:fillRect/>
          </a:stretch>
        </p:blipFill>
        <p:spPr>
          <a:xfrm>
            <a:off x="6793200" y="2712000"/>
            <a:ext cx="1544175" cy="2297099"/>
          </a:xfrm>
          <a:prstGeom prst="rect">
            <a:avLst/>
          </a:prstGeom>
          <a:noFill/>
          <a:ln>
            <a:noFill/>
          </a:ln>
        </p:spPr>
      </p:pic>
      <p:pic>
        <p:nvPicPr>
          <p:cNvPr id="192" name="Google Shape;192;p28"/>
          <p:cNvPicPr preferRelativeResize="0"/>
          <p:nvPr/>
        </p:nvPicPr>
        <p:blipFill>
          <a:blip r:embed="rId6">
            <a:alphaModFix/>
          </a:blip>
          <a:stretch>
            <a:fillRect/>
          </a:stretch>
        </p:blipFill>
        <p:spPr>
          <a:xfrm>
            <a:off x="6751325" y="269500"/>
            <a:ext cx="1493351" cy="2214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t>No Brasil</a:t>
            </a:r>
            <a:endParaRPr b="1"/>
          </a:p>
        </p:txBody>
      </p:sp>
      <p:sp>
        <p:nvSpPr>
          <p:cNvPr id="198" name="Google Shape;198;p29"/>
          <p:cNvSpPr txBox="1">
            <a:spLocks noGrp="1"/>
          </p:cNvSpPr>
          <p:nvPr>
            <p:ph type="body" idx="1"/>
          </p:nvPr>
        </p:nvSpPr>
        <p:spPr>
          <a:xfrm>
            <a:off x="311700" y="1111725"/>
            <a:ext cx="8520600" cy="3591900"/>
          </a:xfrm>
          <a:prstGeom prst="rect">
            <a:avLst/>
          </a:prstGeom>
        </p:spPr>
        <p:txBody>
          <a:bodyPr spcFirstLastPara="1" wrap="square" lIns="91425" tIns="91425" rIns="91425" bIns="91425" anchor="t" anchorCtr="0">
            <a:normAutofit fontScale="70000" lnSpcReduction="20000"/>
          </a:bodyPr>
          <a:lstStyle/>
          <a:p>
            <a:pPr marL="0" lvl="0" indent="0" algn="l" rtl="0">
              <a:spcBef>
                <a:spcPts val="400"/>
              </a:spcBef>
              <a:spcAft>
                <a:spcPts val="0"/>
              </a:spcAft>
              <a:buClr>
                <a:schemeClr val="dk1"/>
              </a:buClr>
              <a:buSzPct val="61111"/>
              <a:buFont typeface="Arial"/>
              <a:buNone/>
            </a:pPr>
            <a:r>
              <a:rPr lang="pt-BR">
                <a:solidFill>
                  <a:schemeClr val="dk1"/>
                </a:solidFill>
              </a:rPr>
              <a:t>•Levantes indígenas:</a:t>
            </a:r>
            <a:endParaRPr>
              <a:solidFill>
                <a:schemeClr val="dk1"/>
              </a:solidFill>
            </a:endParaRPr>
          </a:p>
          <a:p>
            <a:pPr marL="0" lvl="0" indent="0" algn="l" rtl="0">
              <a:spcBef>
                <a:spcPts val="400"/>
              </a:spcBef>
              <a:spcAft>
                <a:spcPts val="0"/>
              </a:spcAft>
              <a:buClr>
                <a:schemeClr val="dk1"/>
              </a:buClr>
              <a:buSzPct val="61111"/>
              <a:buFont typeface="Arial"/>
              <a:buNone/>
            </a:pPr>
            <a:endParaRPr>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–Confederação dos Tamoios  (1555 – 1567).</a:t>
            </a:r>
            <a:endParaRPr sz="1500">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–Guerra dos Aimorés (1555-1673).</a:t>
            </a:r>
            <a:endParaRPr sz="1500">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–Guerra dos Guerra dos Potiguares (1586 -1599).</a:t>
            </a:r>
            <a:endParaRPr sz="1500">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–Guerra dos Manaus (1723-1728).</a:t>
            </a:r>
            <a:endParaRPr sz="1500">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–Expedições das Bandeiras  (1755 a 1804).</a:t>
            </a:r>
            <a:endParaRPr sz="1500">
              <a:solidFill>
                <a:schemeClr val="dk1"/>
              </a:solidFill>
            </a:endParaRPr>
          </a:p>
          <a:p>
            <a:pPr marL="0" lvl="0" indent="0" algn="l" rtl="0">
              <a:spcBef>
                <a:spcPts val="400"/>
              </a:spcBef>
              <a:spcAft>
                <a:spcPts val="0"/>
              </a:spcAft>
              <a:buClr>
                <a:schemeClr val="dk1"/>
              </a:buClr>
              <a:buSzPct val="61111"/>
              <a:buFont typeface="Arial"/>
              <a:buNone/>
            </a:pPr>
            <a:endParaRPr>
              <a:solidFill>
                <a:schemeClr val="dk1"/>
              </a:solidFill>
            </a:endParaRPr>
          </a:p>
          <a:p>
            <a:pPr marL="0" lvl="0" indent="0" algn="l" rtl="0">
              <a:spcBef>
                <a:spcPts val="400"/>
              </a:spcBef>
              <a:spcAft>
                <a:spcPts val="0"/>
              </a:spcAft>
              <a:buClr>
                <a:schemeClr val="dk1"/>
              </a:buClr>
              <a:buSzPct val="61111"/>
              <a:buFont typeface="Arial"/>
              <a:buNone/>
            </a:pPr>
            <a:r>
              <a:rPr lang="pt-BR">
                <a:solidFill>
                  <a:schemeClr val="dk1"/>
                </a:solidFill>
              </a:rPr>
              <a:t>•Negros(as) e pretos(as):</a:t>
            </a:r>
            <a:endParaRPr>
              <a:solidFill>
                <a:schemeClr val="dk1"/>
              </a:solidFill>
            </a:endParaRPr>
          </a:p>
          <a:p>
            <a:pPr marL="0" lvl="0" indent="0" algn="l" rtl="0">
              <a:spcBef>
                <a:spcPts val="400"/>
              </a:spcBef>
              <a:spcAft>
                <a:spcPts val="0"/>
              </a:spcAft>
              <a:buClr>
                <a:schemeClr val="dk1"/>
              </a:buClr>
              <a:buSzPct val="61111"/>
              <a:buFont typeface="Arial"/>
              <a:buNone/>
            </a:pPr>
            <a:endParaRPr>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–Quilombos;</a:t>
            </a:r>
            <a:endParaRPr sz="1500">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–Zumbi e Dandara</a:t>
            </a:r>
            <a:endParaRPr sz="1500">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–Revolta dos Malês (1835)</a:t>
            </a:r>
            <a:endParaRPr sz="1500">
              <a:solidFill>
                <a:schemeClr val="dk1"/>
              </a:solidFill>
            </a:endParaRPr>
          </a:p>
          <a:p>
            <a:pPr marL="0" lvl="0" indent="0" algn="l" rtl="0">
              <a:spcBef>
                <a:spcPts val="400"/>
              </a:spcBef>
              <a:spcAft>
                <a:spcPts val="0"/>
              </a:spcAft>
              <a:buClr>
                <a:schemeClr val="dk1"/>
              </a:buClr>
              <a:buSzPct val="73333"/>
              <a:buFont typeface="Arial"/>
              <a:buNone/>
            </a:pPr>
            <a:r>
              <a:rPr lang="pt-BR" sz="1500">
                <a:solidFill>
                  <a:schemeClr val="dk1"/>
                </a:solidFill>
              </a:rPr>
              <a:t>–Preservação de memórias ancestrais.</a:t>
            </a:r>
            <a:endParaRPr sz="1500">
              <a:solidFill>
                <a:schemeClr val="dk1"/>
              </a:solidFill>
            </a:endParaRPr>
          </a:p>
          <a:p>
            <a:pPr marL="0" lvl="0" indent="0" algn="just" rtl="0">
              <a:spcBef>
                <a:spcPts val="0"/>
              </a:spcBef>
              <a:spcAft>
                <a:spcPts val="0"/>
              </a:spcAft>
              <a:buNone/>
            </a:pPr>
            <a:endParaRPr/>
          </a:p>
          <a:p>
            <a:pPr marL="0" lvl="0" indent="0" algn="just" rtl="0">
              <a:spcBef>
                <a:spcPts val="1200"/>
              </a:spcBef>
              <a:spcAft>
                <a:spcPts val="1200"/>
              </a:spcAft>
              <a:buNone/>
            </a:pPr>
            <a:r>
              <a:rPr lang="pt-BR" sz="1302"/>
              <a:t>Ver: MOURA, Clóvis. </a:t>
            </a:r>
            <a:r>
              <a:rPr lang="pt-BR" sz="1302" b="1"/>
              <a:t>Rebeliões da Senzala</a:t>
            </a:r>
            <a:r>
              <a:rPr lang="pt-BR" sz="1302"/>
              <a:t>. São Paulo: Edições  Zumbi LTDA,1959. </a:t>
            </a:r>
            <a:endParaRPr sz="1302"/>
          </a:p>
        </p:txBody>
      </p:sp>
      <p:pic>
        <p:nvPicPr>
          <p:cNvPr id="199" name="Google Shape;199;p29"/>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00" name="Google Shape;200;p29"/>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201" name="Google Shape;201;p29"/>
          <p:cNvPicPr preferRelativeResize="0"/>
          <p:nvPr/>
        </p:nvPicPr>
        <p:blipFill>
          <a:blip r:embed="rId5">
            <a:alphaModFix/>
          </a:blip>
          <a:stretch>
            <a:fillRect/>
          </a:stretch>
        </p:blipFill>
        <p:spPr>
          <a:xfrm>
            <a:off x="3524824" y="1427672"/>
            <a:ext cx="3305775" cy="2288150"/>
          </a:xfrm>
          <a:prstGeom prst="rect">
            <a:avLst/>
          </a:prstGeom>
          <a:noFill/>
          <a:ln>
            <a:noFill/>
          </a:ln>
        </p:spPr>
      </p:pic>
      <p:pic>
        <p:nvPicPr>
          <p:cNvPr id="202" name="Google Shape;202;p29"/>
          <p:cNvPicPr preferRelativeResize="0"/>
          <p:nvPr/>
        </p:nvPicPr>
        <p:blipFill>
          <a:blip r:embed="rId6">
            <a:alphaModFix/>
          </a:blip>
          <a:stretch>
            <a:fillRect/>
          </a:stretch>
        </p:blipFill>
        <p:spPr>
          <a:xfrm>
            <a:off x="7290775" y="2849950"/>
            <a:ext cx="1494775" cy="2154975"/>
          </a:xfrm>
          <a:prstGeom prst="rect">
            <a:avLst/>
          </a:prstGeom>
          <a:noFill/>
          <a:ln>
            <a:noFill/>
          </a:ln>
        </p:spPr>
      </p:pic>
      <p:pic>
        <p:nvPicPr>
          <p:cNvPr id="203" name="Google Shape;203;p29"/>
          <p:cNvPicPr preferRelativeResize="0"/>
          <p:nvPr/>
        </p:nvPicPr>
        <p:blipFill>
          <a:blip r:embed="rId7">
            <a:alphaModFix/>
          </a:blip>
          <a:stretch>
            <a:fillRect/>
          </a:stretch>
        </p:blipFill>
        <p:spPr>
          <a:xfrm>
            <a:off x="7091772" y="113374"/>
            <a:ext cx="1740540" cy="2495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3559" b="1">
                <a:solidFill>
                  <a:srgbClr val="CC0000"/>
                </a:solidFill>
              </a:rPr>
              <a:t>Século XX: a era dos extremos</a:t>
            </a:r>
            <a:endParaRPr sz="2120" b="1">
              <a:solidFill>
                <a:srgbClr val="CC0000"/>
              </a:solidFill>
            </a:endParaRPr>
          </a:p>
        </p:txBody>
      </p:sp>
      <p:sp>
        <p:nvSpPr>
          <p:cNvPr id="209" name="Google Shape;209;p30"/>
          <p:cNvSpPr txBox="1">
            <a:spLocks noGrp="1"/>
          </p:cNvSpPr>
          <p:nvPr>
            <p:ph type="body" idx="1"/>
          </p:nvPr>
        </p:nvSpPr>
        <p:spPr>
          <a:xfrm>
            <a:off x="311700" y="1111725"/>
            <a:ext cx="8520600" cy="3591900"/>
          </a:xfrm>
          <a:prstGeom prst="rect">
            <a:avLst/>
          </a:prstGeom>
        </p:spPr>
        <p:txBody>
          <a:bodyPr spcFirstLastPara="1" wrap="square" lIns="91425" tIns="91425" rIns="91425" bIns="91425" anchor="t" anchorCtr="0">
            <a:noAutofit/>
          </a:bodyPr>
          <a:lstStyle/>
          <a:p>
            <a:pPr marL="0" lvl="0" indent="0" algn="l" rtl="0">
              <a:lnSpc>
                <a:spcPct val="95000"/>
              </a:lnSpc>
              <a:spcBef>
                <a:spcPts val="600"/>
              </a:spcBef>
              <a:spcAft>
                <a:spcPts val="0"/>
              </a:spcAft>
              <a:buClr>
                <a:schemeClr val="dk1"/>
              </a:buClr>
              <a:buSzPts val="523"/>
              <a:buFont typeface="Arial"/>
              <a:buNone/>
            </a:pPr>
            <a:r>
              <a:rPr lang="pt-BR" sz="1487">
                <a:solidFill>
                  <a:schemeClr val="dk1"/>
                </a:solidFill>
              </a:rPr>
              <a:t>•Duas Grandes Guerras;</a:t>
            </a:r>
            <a:endParaRPr sz="1487">
              <a:solidFill>
                <a:schemeClr val="dk1"/>
              </a:solidFill>
            </a:endParaRPr>
          </a:p>
          <a:p>
            <a:pPr marL="0" lvl="0" indent="0" algn="l" rtl="0">
              <a:lnSpc>
                <a:spcPct val="95000"/>
              </a:lnSpc>
              <a:spcBef>
                <a:spcPts val="600"/>
              </a:spcBef>
              <a:spcAft>
                <a:spcPts val="0"/>
              </a:spcAft>
              <a:buClr>
                <a:schemeClr val="dk1"/>
              </a:buClr>
              <a:buSzPts val="523"/>
              <a:buFont typeface="Arial"/>
              <a:buNone/>
            </a:pPr>
            <a:endParaRPr sz="1487">
              <a:solidFill>
                <a:schemeClr val="dk1"/>
              </a:solidFill>
            </a:endParaRPr>
          </a:p>
          <a:p>
            <a:pPr marL="0" lvl="0" indent="0" algn="l" rtl="0">
              <a:lnSpc>
                <a:spcPct val="95000"/>
              </a:lnSpc>
              <a:spcBef>
                <a:spcPts val="600"/>
              </a:spcBef>
              <a:spcAft>
                <a:spcPts val="0"/>
              </a:spcAft>
              <a:buSzPts val="523"/>
              <a:buNone/>
            </a:pPr>
            <a:r>
              <a:rPr lang="pt-BR" sz="1487">
                <a:solidFill>
                  <a:schemeClr val="dk1"/>
                </a:solidFill>
              </a:rPr>
              <a:t>• Revolução Russa (1917);</a:t>
            </a:r>
            <a:br>
              <a:rPr lang="pt-BR" sz="1487">
                <a:solidFill>
                  <a:schemeClr val="dk1"/>
                </a:solidFill>
              </a:rPr>
            </a:br>
            <a:endParaRPr sz="1487">
              <a:solidFill>
                <a:schemeClr val="dk1"/>
              </a:solidFill>
            </a:endParaRPr>
          </a:p>
          <a:p>
            <a:pPr marL="0" lvl="0" indent="0" algn="l" rtl="0">
              <a:lnSpc>
                <a:spcPct val="95000"/>
              </a:lnSpc>
              <a:spcBef>
                <a:spcPts val="600"/>
              </a:spcBef>
              <a:spcAft>
                <a:spcPts val="0"/>
              </a:spcAft>
              <a:buSzPts val="523"/>
              <a:buNone/>
            </a:pPr>
            <a:r>
              <a:rPr lang="pt-BR" sz="1487">
                <a:solidFill>
                  <a:schemeClr val="dk1"/>
                </a:solidFill>
              </a:rPr>
              <a:t>• Crise de 1929;</a:t>
            </a:r>
            <a:endParaRPr sz="1487">
              <a:solidFill>
                <a:schemeClr val="dk1"/>
              </a:solidFill>
            </a:endParaRPr>
          </a:p>
          <a:p>
            <a:pPr marL="0" lvl="0" indent="0" algn="l" rtl="0">
              <a:lnSpc>
                <a:spcPct val="95000"/>
              </a:lnSpc>
              <a:spcBef>
                <a:spcPts val="600"/>
              </a:spcBef>
              <a:spcAft>
                <a:spcPts val="0"/>
              </a:spcAft>
              <a:buClr>
                <a:schemeClr val="dk1"/>
              </a:buClr>
              <a:buSzPts val="523"/>
              <a:buFont typeface="Arial"/>
              <a:buNone/>
            </a:pPr>
            <a:endParaRPr sz="1487">
              <a:solidFill>
                <a:schemeClr val="dk1"/>
              </a:solidFill>
            </a:endParaRPr>
          </a:p>
          <a:p>
            <a:pPr marL="0" lvl="0" indent="0" algn="l" rtl="0">
              <a:lnSpc>
                <a:spcPct val="95000"/>
              </a:lnSpc>
              <a:spcBef>
                <a:spcPts val="600"/>
              </a:spcBef>
              <a:spcAft>
                <a:spcPts val="0"/>
              </a:spcAft>
              <a:buClr>
                <a:schemeClr val="dk1"/>
              </a:buClr>
              <a:buSzPts val="523"/>
              <a:buFont typeface="Arial"/>
              <a:buNone/>
            </a:pPr>
            <a:r>
              <a:rPr lang="pt-BR" sz="1487">
                <a:solidFill>
                  <a:schemeClr val="dk1"/>
                </a:solidFill>
              </a:rPr>
              <a:t>•Ascensão da barbárie com o nazismo.</a:t>
            </a:r>
            <a:endParaRPr sz="1487">
              <a:solidFill>
                <a:schemeClr val="dk1"/>
              </a:solidFill>
            </a:endParaRPr>
          </a:p>
          <a:p>
            <a:pPr marL="0" lvl="0" indent="0" algn="l" rtl="0">
              <a:lnSpc>
                <a:spcPct val="95000"/>
              </a:lnSpc>
              <a:spcBef>
                <a:spcPts val="600"/>
              </a:spcBef>
              <a:spcAft>
                <a:spcPts val="0"/>
              </a:spcAft>
              <a:buClr>
                <a:schemeClr val="dk1"/>
              </a:buClr>
              <a:buSzPts val="523"/>
              <a:buFont typeface="Arial"/>
              <a:buNone/>
            </a:pPr>
            <a:endParaRPr sz="1487">
              <a:solidFill>
                <a:schemeClr val="dk1"/>
              </a:solidFill>
            </a:endParaRPr>
          </a:p>
          <a:p>
            <a:pPr marL="0" lvl="0" indent="0" algn="l" rtl="0">
              <a:lnSpc>
                <a:spcPct val="95000"/>
              </a:lnSpc>
              <a:spcBef>
                <a:spcPts val="600"/>
              </a:spcBef>
              <a:spcAft>
                <a:spcPts val="0"/>
              </a:spcAft>
              <a:buClr>
                <a:schemeClr val="dk1"/>
              </a:buClr>
              <a:buSzPts val="523"/>
              <a:buFont typeface="Arial"/>
              <a:buNone/>
            </a:pPr>
            <a:r>
              <a:rPr lang="pt-BR" sz="1487">
                <a:solidFill>
                  <a:schemeClr val="dk1"/>
                </a:solidFill>
              </a:rPr>
              <a:t>•Bombas atômicas;</a:t>
            </a:r>
            <a:endParaRPr sz="1487">
              <a:solidFill>
                <a:schemeClr val="dk1"/>
              </a:solidFill>
            </a:endParaRPr>
          </a:p>
          <a:p>
            <a:pPr marL="0" lvl="0" indent="0" algn="l" rtl="0">
              <a:lnSpc>
                <a:spcPct val="95000"/>
              </a:lnSpc>
              <a:spcBef>
                <a:spcPts val="600"/>
              </a:spcBef>
              <a:spcAft>
                <a:spcPts val="0"/>
              </a:spcAft>
              <a:buClr>
                <a:schemeClr val="dk1"/>
              </a:buClr>
              <a:buSzPts val="523"/>
              <a:buFont typeface="Arial"/>
              <a:buNone/>
            </a:pPr>
            <a:endParaRPr sz="1487">
              <a:solidFill>
                <a:schemeClr val="dk1"/>
              </a:solidFill>
            </a:endParaRPr>
          </a:p>
          <a:p>
            <a:pPr marL="0" lvl="0" indent="0" algn="l" rtl="0">
              <a:lnSpc>
                <a:spcPct val="95000"/>
              </a:lnSpc>
              <a:spcBef>
                <a:spcPts val="600"/>
              </a:spcBef>
              <a:spcAft>
                <a:spcPts val="0"/>
              </a:spcAft>
              <a:buSzPts val="523"/>
              <a:buNone/>
            </a:pPr>
            <a:r>
              <a:rPr lang="pt-BR" sz="1487">
                <a:solidFill>
                  <a:schemeClr val="dk1"/>
                </a:solidFill>
              </a:rPr>
              <a:t>•Declaração Universal dos Direitos Humanos (1948);</a:t>
            </a:r>
            <a:endParaRPr sz="1487">
              <a:solidFill>
                <a:schemeClr val="dk1"/>
              </a:solidFill>
            </a:endParaRPr>
          </a:p>
          <a:p>
            <a:pPr marL="0" lvl="0" indent="0" algn="l" rtl="0">
              <a:lnSpc>
                <a:spcPct val="95000"/>
              </a:lnSpc>
              <a:spcBef>
                <a:spcPts val="600"/>
              </a:spcBef>
              <a:spcAft>
                <a:spcPts val="0"/>
              </a:spcAft>
              <a:buClr>
                <a:schemeClr val="dk1"/>
              </a:buClr>
              <a:buSzPts val="523"/>
              <a:buFont typeface="Arial"/>
              <a:buNone/>
            </a:pPr>
            <a:endParaRPr sz="1687">
              <a:solidFill>
                <a:schemeClr val="dk1"/>
              </a:solidFill>
            </a:endParaRPr>
          </a:p>
          <a:p>
            <a:pPr marL="0" lvl="0" indent="0" algn="l" rtl="0">
              <a:lnSpc>
                <a:spcPct val="95000"/>
              </a:lnSpc>
              <a:spcBef>
                <a:spcPts val="600"/>
              </a:spcBef>
              <a:spcAft>
                <a:spcPts val="0"/>
              </a:spcAft>
              <a:buClr>
                <a:schemeClr val="dk1"/>
              </a:buClr>
              <a:buSzPts val="523"/>
              <a:buFont typeface="Arial"/>
              <a:buNone/>
            </a:pPr>
            <a:r>
              <a:rPr lang="pt-BR" sz="1487">
                <a:solidFill>
                  <a:schemeClr val="dk1"/>
                </a:solidFill>
              </a:rPr>
              <a:t>•Guerra Fria.</a:t>
            </a:r>
            <a:endParaRPr sz="1487">
              <a:solidFill>
                <a:schemeClr val="dk1"/>
              </a:solidFill>
            </a:endParaRPr>
          </a:p>
          <a:p>
            <a:pPr marL="0" lvl="0" indent="0" algn="just" rtl="0">
              <a:lnSpc>
                <a:spcPct val="95000"/>
              </a:lnSpc>
              <a:spcBef>
                <a:spcPts val="0"/>
              </a:spcBef>
              <a:spcAft>
                <a:spcPts val="1200"/>
              </a:spcAft>
              <a:buSzPts val="523"/>
              <a:buNone/>
            </a:pPr>
            <a:endParaRPr sz="1155"/>
          </a:p>
        </p:txBody>
      </p:sp>
      <p:pic>
        <p:nvPicPr>
          <p:cNvPr id="210" name="Google Shape;210;p30"/>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11" name="Google Shape;211;p30"/>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212" name="Google Shape;212;p30"/>
          <p:cNvPicPr preferRelativeResize="0"/>
          <p:nvPr/>
        </p:nvPicPr>
        <p:blipFill>
          <a:blip r:embed="rId5">
            <a:alphaModFix/>
          </a:blip>
          <a:stretch>
            <a:fillRect/>
          </a:stretch>
        </p:blipFill>
        <p:spPr>
          <a:xfrm>
            <a:off x="6531179" y="1410100"/>
            <a:ext cx="2186950" cy="3125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3559" b="1">
                <a:solidFill>
                  <a:srgbClr val="CC0000"/>
                </a:solidFill>
              </a:rPr>
              <a:t>Direitos Humanos - DUDH (1948)</a:t>
            </a:r>
            <a:endParaRPr sz="2120" b="1">
              <a:solidFill>
                <a:srgbClr val="CC0000"/>
              </a:solidFill>
            </a:endParaRPr>
          </a:p>
        </p:txBody>
      </p:sp>
      <p:sp>
        <p:nvSpPr>
          <p:cNvPr id="218" name="Google Shape;218;p31"/>
          <p:cNvSpPr txBox="1">
            <a:spLocks noGrp="1"/>
          </p:cNvSpPr>
          <p:nvPr>
            <p:ph type="body" idx="1"/>
          </p:nvPr>
        </p:nvSpPr>
        <p:spPr>
          <a:xfrm>
            <a:off x="164850" y="1281775"/>
            <a:ext cx="4478700" cy="2101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r>
              <a:rPr lang="pt-BR" sz="1689"/>
              <a:t>Conjunto de normas que, em cada momento histórico, busca concretizar a dignidade, a liberdade, a igualdade, a fraternidade e a solidariedade humana. </a:t>
            </a:r>
            <a:endParaRPr sz="1689"/>
          </a:p>
          <a:p>
            <a:pPr marL="0" lvl="0" indent="0" algn="l" rtl="0">
              <a:lnSpc>
                <a:spcPct val="95000"/>
              </a:lnSpc>
              <a:spcBef>
                <a:spcPts val="1200"/>
              </a:spcBef>
              <a:spcAft>
                <a:spcPts val="0"/>
              </a:spcAft>
              <a:buSzPts val="275"/>
              <a:buNone/>
            </a:pPr>
            <a:r>
              <a:rPr lang="pt-BR" sz="1689"/>
              <a:t>Características: </a:t>
            </a:r>
            <a:endParaRPr sz="1689"/>
          </a:p>
          <a:p>
            <a:pPr marL="0" lvl="0" indent="0" algn="l" rtl="0">
              <a:lnSpc>
                <a:spcPct val="95000"/>
              </a:lnSpc>
              <a:spcBef>
                <a:spcPts val="1200"/>
              </a:spcBef>
              <a:spcAft>
                <a:spcPts val="0"/>
              </a:spcAft>
              <a:buSzPts val="275"/>
              <a:buNone/>
            </a:pPr>
            <a:r>
              <a:rPr lang="pt-BR" sz="1689"/>
              <a:t>• Universalidade;</a:t>
            </a:r>
            <a:endParaRPr sz="1689"/>
          </a:p>
          <a:p>
            <a:pPr marL="0" lvl="0" indent="0" algn="l" rtl="0">
              <a:lnSpc>
                <a:spcPct val="95000"/>
              </a:lnSpc>
              <a:spcBef>
                <a:spcPts val="1200"/>
              </a:spcBef>
              <a:spcAft>
                <a:spcPts val="0"/>
              </a:spcAft>
              <a:buSzPts val="275"/>
              <a:buNone/>
            </a:pPr>
            <a:r>
              <a:rPr lang="pt-BR" sz="1689"/>
              <a:t> • Inalienáveis; </a:t>
            </a:r>
            <a:endParaRPr sz="1789"/>
          </a:p>
          <a:p>
            <a:pPr marL="0" lvl="0" indent="0" algn="l" rtl="0">
              <a:lnSpc>
                <a:spcPct val="95000"/>
              </a:lnSpc>
              <a:spcBef>
                <a:spcPts val="1200"/>
              </a:spcBef>
              <a:spcAft>
                <a:spcPts val="0"/>
              </a:spcAft>
              <a:buSzPts val="275"/>
              <a:buNone/>
            </a:pPr>
            <a:r>
              <a:rPr lang="pt-BR" sz="1689"/>
              <a:t>• Complementaridade.;</a:t>
            </a:r>
            <a:endParaRPr sz="1689"/>
          </a:p>
          <a:p>
            <a:pPr marL="0" lvl="0" indent="0" algn="just" rtl="0">
              <a:lnSpc>
                <a:spcPct val="95000"/>
              </a:lnSpc>
              <a:spcBef>
                <a:spcPts val="1200"/>
              </a:spcBef>
              <a:spcAft>
                <a:spcPts val="0"/>
              </a:spcAft>
              <a:buSzPts val="275"/>
              <a:buNone/>
            </a:pPr>
            <a:r>
              <a:rPr lang="pt-BR" sz="989"/>
              <a:t>“Todos os seres humanos nascem livres e iguais em dignidade e direitos. São dotados de razão e consciência e devem agir em relação uns aos outros com espírito de fraternidade” (DUDH, 1948, art.1).</a:t>
            </a:r>
            <a:endParaRPr sz="989"/>
          </a:p>
          <a:p>
            <a:pPr marL="0" lvl="0" indent="0" algn="just" rtl="0">
              <a:lnSpc>
                <a:spcPct val="95000"/>
              </a:lnSpc>
              <a:spcBef>
                <a:spcPts val="1200"/>
              </a:spcBef>
              <a:spcAft>
                <a:spcPts val="1200"/>
              </a:spcAft>
              <a:buClr>
                <a:schemeClr val="dk1"/>
              </a:buClr>
              <a:buSzPts val="275"/>
              <a:buFont typeface="Arial"/>
              <a:buNone/>
            </a:pPr>
            <a:endParaRPr sz="1689"/>
          </a:p>
        </p:txBody>
      </p:sp>
      <p:pic>
        <p:nvPicPr>
          <p:cNvPr id="219" name="Google Shape;219;p31"/>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20" name="Google Shape;220;p31"/>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221" name="Google Shape;221;p31"/>
          <p:cNvPicPr preferRelativeResize="0"/>
          <p:nvPr/>
        </p:nvPicPr>
        <p:blipFill>
          <a:blip r:embed="rId5">
            <a:alphaModFix/>
          </a:blip>
          <a:stretch>
            <a:fillRect/>
          </a:stretch>
        </p:blipFill>
        <p:spPr>
          <a:xfrm>
            <a:off x="6599625" y="3382950"/>
            <a:ext cx="983225" cy="1469850"/>
          </a:xfrm>
          <a:prstGeom prst="rect">
            <a:avLst/>
          </a:prstGeom>
          <a:noFill/>
          <a:ln>
            <a:noFill/>
          </a:ln>
        </p:spPr>
      </p:pic>
      <p:sp>
        <p:nvSpPr>
          <p:cNvPr id="222" name="Google Shape;222;p31"/>
          <p:cNvSpPr txBox="1"/>
          <p:nvPr/>
        </p:nvSpPr>
        <p:spPr>
          <a:xfrm>
            <a:off x="5165700" y="1199163"/>
            <a:ext cx="3489900" cy="2032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pt-BR" sz="1057">
                <a:solidFill>
                  <a:schemeClr val="dk2"/>
                </a:solidFill>
              </a:rPr>
              <a:t>Tecnicamente, a Declaração Universal dos Direitos do Homem é uma recomendação que a Assembléia Geral das Nações Unidas faz aos seus membros (Carta das Nações Unidas, art. 10). Nessas condições, costuma-se sustentar que o documento não tem força vinculante. Foi por essa razão, aliás, que a Comissão de Direitos Humanos concebeu-a, originalmente, como uma etapa preliminar à adoção ulterior de um pacto ou tratado internacional sobre o assunto [...] (COMPARATO, 2010, p. 238-239).</a:t>
            </a:r>
            <a:endParaRPr sz="1057">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solidFill>
                  <a:srgbClr val="CC0000"/>
                </a:solidFill>
              </a:rPr>
              <a:t>Objetivos</a:t>
            </a:r>
            <a:endParaRPr b="1">
              <a:solidFill>
                <a:srgbClr val="CC0000"/>
              </a:solidFill>
            </a:endParaRPr>
          </a:p>
        </p:txBody>
      </p:sp>
      <p:sp>
        <p:nvSpPr>
          <p:cNvPr id="63" name="Google Shape;63;p14"/>
          <p:cNvSpPr txBox="1">
            <a:spLocks noGrp="1"/>
          </p:cNvSpPr>
          <p:nvPr>
            <p:ph type="body" idx="1"/>
          </p:nvPr>
        </p:nvSpPr>
        <p:spPr>
          <a:xfrm>
            <a:off x="311700" y="1111725"/>
            <a:ext cx="8520600" cy="3591900"/>
          </a:xfrm>
          <a:prstGeom prst="rect">
            <a:avLst/>
          </a:prstGeom>
        </p:spPr>
        <p:txBody>
          <a:bodyPr spcFirstLastPara="1" wrap="square" lIns="91425" tIns="91425" rIns="91425" bIns="91425" anchor="t" anchorCtr="0">
            <a:normAutofit/>
          </a:bodyPr>
          <a:lstStyle/>
          <a:p>
            <a:pPr marL="457200" lvl="0" indent="-342900" algn="just" rtl="0">
              <a:spcBef>
                <a:spcPts val="0"/>
              </a:spcBef>
              <a:spcAft>
                <a:spcPts val="0"/>
              </a:spcAft>
              <a:buClr>
                <a:srgbClr val="000000"/>
              </a:buClr>
              <a:buSzPts val="1800"/>
              <a:buChar char="●"/>
            </a:pPr>
            <a:r>
              <a:rPr lang="pt-BR">
                <a:solidFill>
                  <a:srgbClr val="000000"/>
                </a:solidFill>
              </a:rPr>
              <a:t>Refletir sobre a formação e a afirmação moderna dos Direitos Humanos;</a:t>
            </a:r>
            <a:endParaRPr>
              <a:solidFill>
                <a:srgbClr val="000000"/>
              </a:solidFill>
            </a:endParaRPr>
          </a:p>
          <a:p>
            <a:pPr marL="457200" lvl="0" indent="0" algn="just" rtl="0">
              <a:spcBef>
                <a:spcPts val="1200"/>
              </a:spcBef>
              <a:spcAft>
                <a:spcPts val="0"/>
              </a:spcAft>
              <a:buNone/>
            </a:pPr>
            <a:endParaRPr>
              <a:solidFill>
                <a:srgbClr val="000000"/>
              </a:solidFill>
            </a:endParaRPr>
          </a:p>
          <a:p>
            <a:pPr marL="457200" lvl="0" indent="-342900" algn="just" rtl="0">
              <a:spcBef>
                <a:spcPts val="1200"/>
              </a:spcBef>
              <a:spcAft>
                <a:spcPts val="0"/>
              </a:spcAft>
              <a:buClr>
                <a:srgbClr val="000000"/>
              </a:buClr>
              <a:buSzPts val="1800"/>
              <a:buChar char="●"/>
            </a:pPr>
            <a:r>
              <a:rPr lang="pt-BR">
                <a:solidFill>
                  <a:srgbClr val="000000"/>
                </a:solidFill>
              </a:rPr>
              <a:t>Apresentar a formação moderna dos direitos humanos a partir da contribuição dos movimentos sociais, problematizando os direitos humanos em sua tradição liberal e, acima de tudo, discutindo a relação entre democracia e direitos humanos à luz do materialismo histórico. </a:t>
            </a:r>
            <a:endParaRPr>
              <a:solidFill>
                <a:srgbClr val="000000"/>
              </a:solidFill>
            </a:endParaRPr>
          </a:p>
        </p:txBody>
      </p:sp>
      <p:pic>
        <p:nvPicPr>
          <p:cNvPr id="64" name="Google Shape;64;p14"/>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65" name="Google Shape;65;p14"/>
          <p:cNvPicPr preferRelativeResize="0"/>
          <p:nvPr/>
        </p:nvPicPr>
        <p:blipFill>
          <a:blip r:embed="rId4">
            <a:alphaModFix/>
          </a:blip>
          <a:stretch>
            <a:fillRect/>
          </a:stretch>
        </p:blipFill>
        <p:spPr>
          <a:xfrm>
            <a:off x="-67150" y="0"/>
            <a:ext cx="1111725" cy="1111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26"/>
        <p:cNvGrpSpPr/>
        <p:nvPr/>
      </p:nvGrpSpPr>
      <p:grpSpPr>
        <a:xfrm>
          <a:off x="0" y="0"/>
          <a:ext cx="0" cy="0"/>
          <a:chOff x="0" y="0"/>
          <a:chExt cx="0" cy="0"/>
        </a:xfrm>
      </p:grpSpPr>
      <p:sp>
        <p:nvSpPr>
          <p:cNvPr id="227" name="Google Shape;227;p32"/>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3259" b="1">
                <a:solidFill>
                  <a:srgbClr val="CC0000"/>
                </a:solidFill>
              </a:rPr>
              <a:t>Guerra Fria e o mundo bipolarizado</a:t>
            </a:r>
            <a:endParaRPr sz="1820" b="1">
              <a:solidFill>
                <a:srgbClr val="CC0000"/>
              </a:solidFill>
            </a:endParaRPr>
          </a:p>
        </p:txBody>
      </p:sp>
      <p:sp>
        <p:nvSpPr>
          <p:cNvPr id="228" name="Google Shape;228;p32"/>
          <p:cNvSpPr txBox="1">
            <a:spLocks noGrp="1"/>
          </p:cNvSpPr>
          <p:nvPr>
            <p:ph type="body" idx="1"/>
          </p:nvPr>
        </p:nvSpPr>
        <p:spPr>
          <a:xfrm>
            <a:off x="168600" y="1367000"/>
            <a:ext cx="4843200" cy="3074700"/>
          </a:xfrm>
          <a:prstGeom prst="rect">
            <a:avLst/>
          </a:prstGeom>
        </p:spPr>
        <p:txBody>
          <a:bodyPr spcFirstLastPara="1" wrap="square" lIns="91425" tIns="91425" rIns="91425" bIns="91425" anchor="t" anchorCtr="0">
            <a:normAutofit fontScale="62500" lnSpcReduction="20000"/>
          </a:bodyPr>
          <a:lstStyle/>
          <a:p>
            <a:pPr marL="457200" lvl="0" indent="-248443" algn="l" rtl="0">
              <a:spcBef>
                <a:spcPts val="1200"/>
              </a:spcBef>
              <a:spcAft>
                <a:spcPts val="0"/>
              </a:spcAft>
              <a:buClr>
                <a:schemeClr val="dk1"/>
              </a:buClr>
              <a:buSzPct val="26315"/>
              <a:buChar char="●"/>
            </a:pPr>
            <a:r>
              <a:rPr lang="pt-BR" sz="1900">
                <a:solidFill>
                  <a:schemeClr val="dk1"/>
                </a:solidFill>
              </a:rPr>
              <a:t>Papel dos Movimentos Sociais;</a:t>
            </a:r>
            <a:endParaRPr sz="1900">
              <a:solidFill>
                <a:schemeClr val="dk1"/>
              </a:solidFill>
            </a:endParaRPr>
          </a:p>
          <a:p>
            <a:pPr marL="457200" lvl="0" indent="0" algn="l" rtl="0">
              <a:spcBef>
                <a:spcPts val="1200"/>
              </a:spcBef>
              <a:spcAft>
                <a:spcPts val="0"/>
              </a:spcAft>
              <a:buNone/>
            </a:pPr>
            <a:endParaRPr sz="1900">
              <a:solidFill>
                <a:schemeClr val="dk1"/>
              </a:solidFill>
            </a:endParaRPr>
          </a:p>
          <a:p>
            <a:pPr marL="457200" lvl="0" indent="-248443" algn="l" rtl="0">
              <a:spcBef>
                <a:spcPts val="1200"/>
              </a:spcBef>
              <a:spcAft>
                <a:spcPts val="0"/>
              </a:spcAft>
              <a:buClr>
                <a:schemeClr val="dk1"/>
              </a:buClr>
              <a:buSzPct val="26315"/>
              <a:buChar char="●"/>
            </a:pPr>
            <a:r>
              <a:rPr lang="pt-BR" sz="1900">
                <a:solidFill>
                  <a:schemeClr val="dk1"/>
                </a:solidFill>
              </a:rPr>
              <a:t>Enfrentamentos e tensões no norte e sul global;</a:t>
            </a:r>
            <a:endParaRPr sz="1900">
              <a:solidFill>
                <a:schemeClr val="dk1"/>
              </a:solidFill>
            </a:endParaRPr>
          </a:p>
          <a:p>
            <a:pPr marL="457200" lvl="0" indent="0" algn="l" rtl="0">
              <a:spcBef>
                <a:spcPts val="1200"/>
              </a:spcBef>
              <a:spcAft>
                <a:spcPts val="0"/>
              </a:spcAft>
              <a:buNone/>
            </a:pPr>
            <a:endParaRPr sz="1900">
              <a:solidFill>
                <a:schemeClr val="dk1"/>
              </a:solidFill>
            </a:endParaRPr>
          </a:p>
          <a:p>
            <a:pPr marL="457200" lvl="0" indent="-248443" algn="l" rtl="0">
              <a:spcBef>
                <a:spcPts val="1200"/>
              </a:spcBef>
              <a:spcAft>
                <a:spcPts val="0"/>
              </a:spcAft>
              <a:buClr>
                <a:schemeClr val="dk1"/>
              </a:buClr>
              <a:buSzPct val="26315"/>
              <a:buChar char="●"/>
            </a:pPr>
            <a:r>
              <a:rPr lang="pt-BR" sz="1900">
                <a:solidFill>
                  <a:schemeClr val="dk1"/>
                </a:solidFill>
              </a:rPr>
              <a:t>Pacto Internacional dos Direitos Civis e Políticos;</a:t>
            </a:r>
            <a:endParaRPr sz="1900">
              <a:solidFill>
                <a:schemeClr val="dk1"/>
              </a:solidFill>
            </a:endParaRPr>
          </a:p>
          <a:p>
            <a:pPr marL="457200" lvl="0" indent="0" algn="l" rtl="0">
              <a:spcBef>
                <a:spcPts val="1200"/>
              </a:spcBef>
              <a:spcAft>
                <a:spcPts val="0"/>
              </a:spcAft>
              <a:buNone/>
            </a:pPr>
            <a:endParaRPr sz="1900">
              <a:solidFill>
                <a:schemeClr val="dk1"/>
              </a:solidFill>
            </a:endParaRPr>
          </a:p>
          <a:p>
            <a:pPr marL="457200" lvl="0" indent="-248443" algn="l" rtl="0">
              <a:spcBef>
                <a:spcPts val="1200"/>
              </a:spcBef>
              <a:spcAft>
                <a:spcPts val="0"/>
              </a:spcAft>
              <a:buClr>
                <a:schemeClr val="dk1"/>
              </a:buClr>
              <a:buSzPct val="26315"/>
              <a:buChar char="●"/>
            </a:pPr>
            <a:r>
              <a:rPr lang="pt-BR" sz="1900">
                <a:solidFill>
                  <a:schemeClr val="dk1"/>
                </a:solidFill>
              </a:rPr>
              <a:t>Pacto Internacional dos Direitos Econômicos, Sociais e Culturais.</a:t>
            </a:r>
            <a:endParaRPr sz="1900">
              <a:solidFill>
                <a:schemeClr val="dk1"/>
              </a:solidFill>
            </a:endParaRPr>
          </a:p>
          <a:p>
            <a:pPr marL="0" lvl="0" indent="0" algn="l" rtl="0">
              <a:spcBef>
                <a:spcPts val="1200"/>
              </a:spcBef>
              <a:spcAft>
                <a:spcPts val="0"/>
              </a:spcAft>
              <a:buClr>
                <a:schemeClr val="dk1"/>
              </a:buClr>
              <a:buSzPct val="44000"/>
              <a:buFont typeface="Arial"/>
              <a:buNone/>
            </a:pPr>
            <a:endParaRPr sz="2500">
              <a:solidFill>
                <a:schemeClr val="dk1"/>
              </a:solidFill>
            </a:endParaRPr>
          </a:p>
          <a:p>
            <a:pPr marL="0" lvl="0" indent="0" algn="just" rtl="0">
              <a:spcBef>
                <a:spcPts val="0"/>
              </a:spcBef>
              <a:spcAft>
                <a:spcPts val="1200"/>
              </a:spcAft>
              <a:buNone/>
            </a:pPr>
            <a:endParaRPr/>
          </a:p>
        </p:txBody>
      </p:sp>
      <p:pic>
        <p:nvPicPr>
          <p:cNvPr id="229" name="Google Shape;229;p32"/>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30" name="Google Shape;230;p32"/>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231" name="Google Shape;231;p32"/>
          <p:cNvPicPr preferRelativeResize="0"/>
          <p:nvPr/>
        </p:nvPicPr>
        <p:blipFill>
          <a:blip r:embed="rId5">
            <a:alphaModFix amt="62000"/>
          </a:blip>
          <a:stretch>
            <a:fillRect/>
          </a:stretch>
        </p:blipFill>
        <p:spPr>
          <a:xfrm>
            <a:off x="5164200" y="994625"/>
            <a:ext cx="3676936" cy="3556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3259" b="1">
                <a:solidFill>
                  <a:srgbClr val="CC0000"/>
                </a:solidFill>
              </a:rPr>
              <a:t>EUA</a:t>
            </a:r>
            <a:endParaRPr sz="1820" b="1">
              <a:solidFill>
                <a:srgbClr val="CC0000"/>
              </a:solidFill>
            </a:endParaRPr>
          </a:p>
        </p:txBody>
      </p:sp>
      <p:sp>
        <p:nvSpPr>
          <p:cNvPr id="237" name="Google Shape;237;p33"/>
          <p:cNvSpPr txBox="1">
            <a:spLocks noGrp="1"/>
          </p:cNvSpPr>
          <p:nvPr>
            <p:ph type="body" idx="1"/>
          </p:nvPr>
        </p:nvSpPr>
        <p:spPr>
          <a:xfrm>
            <a:off x="168600" y="1367000"/>
            <a:ext cx="4836300" cy="3074700"/>
          </a:xfrm>
          <a:prstGeom prst="rect">
            <a:avLst/>
          </a:prstGeom>
        </p:spPr>
        <p:txBody>
          <a:bodyPr spcFirstLastPara="1" wrap="square" lIns="91425" tIns="91425" rIns="91425" bIns="91425" anchor="t" anchorCtr="0">
            <a:normAutofit fontScale="40000" lnSpcReduction="10000"/>
          </a:bodyPr>
          <a:lstStyle/>
          <a:p>
            <a:pPr marL="457200" lvl="0" indent="-241300" algn="l" rtl="0">
              <a:spcBef>
                <a:spcPts val="600"/>
              </a:spcBef>
              <a:spcAft>
                <a:spcPts val="0"/>
              </a:spcAft>
              <a:buClr>
                <a:schemeClr val="dk1"/>
              </a:buClr>
              <a:buSzPts val="200"/>
              <a:buChar char="●"/>
            </a:pPr>
            <a:r>
              <a:rPr lang="pt-BR" sz="2500">
                <a:solidFill>
                  <a:schemeClr val="dk1"/>
                </a:solidFill>
              </a:rPr>
              <a:t>Movimentos Negros;</a:t>
            </a:r>
            <a:endParaRPr sz="2500">
              <a:solidFill>
                <a:schemeClr val="dk1"/>
              </a:solidFill>
            </a:endParaRPr>
          </a:p>
          <a:p>
            <a:pPr marL="457200" lvl="0" indent="0" algn="l" rtl="0">
              <a:spcBef>
                <a:spcPts val="600"/>
              </a:spcBef>
              <a:spcAft>
                <a:spcPts val="0"/>
              </a:spcAft>
              <a:buNone/>
            </a:pPr>
            <a:endParaRPr sz="2500">
              <a:solidFill>
                <a:schemeClr val="dk1"/>
              </a:solidFill>
            </a:endParaRPr>
          </a:p>
          <a:p>
            <a:pPr marL="457200" lvl="0" indent="-241300" algn="l" rtl="0">
              <a:spcBef>
                <a:spcPts val="600"/>
              </a:spcBef>
              <a:spcAft>
                <a:spcPts val="0"/>
              </a:spcAft>
              <a:buClr>
                <a:schemeClr val="dk1"/>
              </a:buClr>
              <a:buSzPts val="200"/>
              <a:buChar char="●"/>
            </a:pPr>
            <a:r>
              <a:rPr lang="pt-BR" sz="2500">
                <a:solidFill>
                  <a:schemeClr val="dk1"/>
                </a:solidFill>
              </a:rPr>
              <a:t>Movimentos estudantis;</a:t>
            </a:r>
            <a:endParaRPr sz="2500">
              <a:solidFill>
                <a:schemeClr val="dk1"/>
              </a:solidFill>
            </a:endParaRPr>
          </a:p>
          <a:p>
            <a:pPr marL="457200" lvl="0" indent="0" algn="l" rtl="0">
              <a:spcBef>
                <a:spcPts val="600"/>
              </a:spcBef>
              <a:spcAft>
                <a:spcPts val="0"/>
              </a:spcAft>
              <a:buNone/>
            </a:pPr>
            <a:endParaRPr sz="2500">
              <a:solidFill>
                <a:schemeClr val="dk1"/>
              </a:solidFill>
            </a:endParaRPr>
          </a:p>
          <a:p>
            <a:pPr marL="457200" lvl="0" indent="-241300" algn="l" rtl="0">
              <a:spcBef>
                <a:spcPts val="600"/>
              </a:spcBef>
              <a:spcAft>
                <a:spcPts val="0"/>
              </a:spcAft>
              <a:buClr>
                <a:schemeClr val="dk1"/>
              </a:buClr>
              <a:buSzPts val="200"/>
              <a:buChar char="●"/>
            </a:pPr>
            <a:r>
              <a:rPr lang="pt-BR" sz="2500">
                <a:solidFill>
                  <a:schemeClr val="dk1"/>
                </a:solidFill>
              </a:rPr>
              <a:t>Movimento “verde” (ecologismo e ambientalismo)</a:t>
            </a:r>
            <a:endParaRPr sz="2500">
              <a:solidFill>
                <a:schemeClr val="dk1"/>
              </a:solidFill>
            </a:endParaRPr>
          </a:p>
          <a:p>
            <a:pPr marL="0" lvl="0" indent="0" algn="l" rtl="0">
              <a:spcBef>
                <a:spcPts val="600"/>
              </a:spcBef>
              <a:spcAft>
                <a:spcPts val="0"/>
              </a:spcAft>
              <a:buNone/>
            </a:pPr>
            <a:endParaRPr sz="2500">
              <a:solidFill>
                <a:schemeClr val="dk1"/>
              </a:solidFill>
            </a:endParaRPr>
          </a:p>
          <a:p>
            <a:pPr marL="457200" lvl="0" indent="-241300" algn="l" rtl="0">
              <a:spcBef>
                <a:spcPts val="600"/>
              </a:spcBef>
              <a:spcAft>
                <a:spcPts val="0"/>
              </a:spcAft>
              <a:buClr>
                <a:schemeClr val="dk1"/>
              </a:buClr>
              <a:buSzPts val="200"/>
              <a:buChar char="●"/>
            </a:pPr>
            <a:r>
              <a:rPr lang="pt-BR" sz="2500">
                <a:solidFill>
                  <a:schemeClr val="dk1"/>
                </a:solidFill>
              </a:rPr>
              <a:t>Movimentos feministas;</a:t>
            </a:r>
            <a:endParaRPr sz="2500">
              <a:solidFill>
                <a:schemeClr val="dk1"/>
              </a:solidFill>
            </a:endParaRPr>
          </a:p>
          <a:p>
            <a:pPr marL="457200" lvl="0" indent="0" algn="l" rtl="0">
              <a:spcBef>
                <a:spcPts val="600"/>
              </a:spcBef>
              <a:spcAft>
                <a:spcPts val="0"/>
              </a:spcAft>
              <a:buNone/>
            </a:pPr>
            <a:endParaRPr sz="2500">
              <a:solidFill>
                <a:schemeClr val="dk1"/>
              </a:solidFill>
            </a:endParaRPr>
          </a:p>
          <a:p>
            <a:pPr marL="457200" lvl="0" indent="-241300" algn="l" rtl="0">
              <a:spcBef>
                <a:spcPts val="600"/>
              </a:spcBef>
              <a:spcAft>
                <a:spcPts val="0"/>
              </a:spcAft>
              <a:buClr>
                <a:schemeClr val="dk1"/>
              </a:buClr>
              <a:buSzPts val="200"/>
              <a:buChar char="●"/>
            </a:pPr>
            <a:r>
              <a:rPr lang="pt-BR" sz="2500">
                <a:solidFill>
                  <a:schemeClr val="dk1"/>
                </a:solidFill>
              </a:rPr>
              <a:t>Geração 1968.</a:t>
            </a:r>
            <a:endParaRPr sz="2500">
              <a:solidFill>
                <a:schemeClr val="dk1"/>
              </a:solidFill>
            </a:endParaRPr>
          </a:p>
          <a:p>
            <a:pPr marL="457200" lvl="0" indent="0" algn="l" rtl="0">
              <a:spcBef>
                <a:spcPts val="600"/>
              </a:spcBef>
              <a:spcAft>
                <a:spcPts val="0"/>
              </a:spcAft>
              <a:buNone/>
            </a:pPr>
            <a:endParaRPr sz="2500">
              <a:solidFill>
                <a:schemeClr val="dk1"/>
              </a:solidFill>
            </a:endParaRPr>
          </a:p>
          <a:p>
            <a:pPr marL="457200" lvl="0" indent="-241300" algn="l" rtl="0">
              <a:spcBef>
                <a:spcPts val="600"/>
              </a:spcBef>
              <a:spcAft>
                <a:spcPts val="0"/>
              </a:spcAft>
              <a:buClr>
                <a:schemeClr val="dk1"/>
              </a:buClr>
              <a:buSzPts val="200"/>
              <a:buChar char="●"/>
            </a:pPr>
            <a:r>
              <a:rPr lang="pt-BR" sz="2500">
                <a:solidFill>
                  <a:schemeClr val="dk1"/>
                </a:solidFill>
              </a:rPr>
              <a:t>No Sistema ONU: CEDAW (1979) e  Convenção Internacional sobre a Eliminação de Todas de Discriminação Racial (1965).</a:t>
            </a:r>
            <a:endParaRPr sz="2500">
              <a:solidFill>
                <a:schemeClr val="dk1"/>
              </a:solidFill>
            </a:endParaRPr>
          </a:p>
          <a:p>
            <a:pPr marL="0" lvl="0" indent="0" algn="just" rtl="0">
              <a:spcBef>
                <a:spcPts val="0"/>
              </a:spcBef>
              <a:spcAft>
                <a:spcPts val="1200"/>
              </a:spcAft>
              <a:buNone/>
            </a:pPr>
            <a:endParaRPr/>
          </a:p>
        </p:txBody>
      </p:sp>
      <p:pic>
        <p:nvPicPr>
          <p:cNvPr id="238" name="Google Shape;238;p33"/>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39" name="Google Shape;239;p33"/>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240" name="Google Shape;240;p33"/>
          <p:cNvPicPr preferRelativeResize="0"/>
          <p:nvPr/>
        </p:nvPicPr>
        <p:blipFill>
          <a:blip r:embed="rId5">
            <a:alphaModFix/>
          </a:blip>
          <a:stretch>
            <a:fillRect/>
          </a:stretch>
        </p:blipFill>
        <p:spPr>
          <a:xfrm>
            <a:off x="5247875" y="1049400"/>
            <a:ext cx="3397800" cy="3392294"/>
          </a:xfrm>
          <a:prstGeom prst="rect">
            <a:avLst/>
          </a:prstGeom>
          <a:noFill/>
          <a:ln>
            <a:noFill/>
          </a:ln>
        </p:spPr>
      </p:pic>
      <p:sp>
        <p:nvSpPr>
          <p:cNvPr id="241" name="Google Shape;241;p33"/>
          <p:cNvSpPr txBox="1"/>
          <p:nvPr/>
        </p:nvSpPr>
        <p:spPr>
          <a:xfrm>
            <a:off x="5598925" y="4561125"/>
            <a:ext cx="3000000" cy="3231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600"/>
              </a:spcBef>
              <a:spcAft>
                <a:spcPts val="0"/>
              </a:spcAft>
              <a:buNone/>
            </a:pPr>
            <a:r>
              <a:rPr lang="pt-BR" sz="900">
                <a:solidFill>
                  <a:schemeClr val="dk1"/>
                </a:solidFill>
              </a:rPr>
              <a:t>Foto: Angela Davis. Fonte: Internet. </a:t>
            </a:r>
            <a:endParaRPr sz="9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3259" b="1">
                <a:solidFill>
                  <a:srgbClr val="CC0000"/>
                </a:solidFill>
              </a:rPr>
              <a:t>Europa</a:t>
            </a:r>
            <a:endParaRPr sz="1820" b="1">
              <a:solidFill>
                <a:srgbClr val="CC0000"/>
              </a:solidFill>
            </a:endParaRPr>
          </a:p>
        </p:txBody>
      </p:sp>
      <p:sp>
        <p:nvSpPr>
          <p:cNvPr id="247" name="Google Shape;247;p34"/>
          <p:cNvSpPr txBox="1">
            <a:spLocks noGrp="1"/>
          </p:cNvSpPr>
          <p:nvPr>
            <p:ph type="body" idx="1"/>
          </p:nvPr>
        </p:nvSpPr>
        <p:spPr>
          <a:xfrm>
            <a:off x="168600" y="1367000"/>
            <a:ext cx="5272800" cy="3074700"/>
          </a:xfrm>
          <a:prstGeom prst="rect">
            <a:avLst/>
          </a:prstGeom>
        </p:spPr>
        <p:txBody>
          <a:bodyPr spcFirstLastPara="1" wrap="square" lIns="91425" tIns="91425" rIns="91425" bIns="91425" anchor="t" anchorCtr="0">
            <a:normAutofit fontScale="77500" lnSpcReduction="20000"/>
          </a:bodyPr>
          <a:lstStyle/>
          <a:p>
            <a:pPr marL="0" lvl="0" indent="0" algn="l" rtl="0">
              <a:spcBef>
                <a:spcPts val="800"/>
              </a:spcBef>
              <a:spcAft>
                <a:spcPts val="0"/>
              </a:spcAft>
              <a:buClr>
                <a:schemeClr val="dk1"/>
              </a:buClr>
              <a:buSzPct val="34375"/>
              <a:buFont typeface="Arial"/>
              <a:buNone/>
            </a:pPr>
            <a:r>
              <a:rPr lang="pt-BR" sz="3200">
                <a:solidFill>
                  <a:schemeClr val="dk1"/>
                </a:solidFill>
              </a:rPr>
              <a:t>•Protagonismo Estudantil;</a:t>
            </a:r>
            <a:endParaRPr sz="3200">
              <a:solidFill>
                <a:schemeClr val="dk1"/>
              </a:solidFill>
            </a:endParaRPr>
          </a:p>
          <a:p>
            <a:pPr marL="0" lvl="0" indent="0" algn="l" rtl="0">
              <a:spcBef>
                <a:spcPts val="800"/>
              </a:spcBef>
              <a:spcAft>
                <a:spcPts val="0"/>
              </a:spcAft>
              <a:buClr>
                <a:schemeClr val="dk1"/>
              </a:buClr>
              <a:buSzPct val="34375"/>
              <a:buFont typeface="Arial"/>
              <a:buNone/>
            </a:pPr>
            <a:endParaRPr sz="3200">
              <a:solidFill>
                <a:schemeClr val="dk1"/>
              </a:solidFill>
            </a:endParaRPr>
          </a:p>
          <a:p>
            <a:pPr marL="0" lvl="0" indent="0" algn="l" rtl="0">
              <a:spcBef>
                <a:spcPts val="800"/>
              </a:spcBef>
              <a:spcAft>
                <a:spcPts val="0"/>
              </a:spcAft>
              <a:buClr>
                <a:schemeClr val="dk1"/>
              </a:buClr>
              <a:buSzPct val="34375"/>
              <a:buFont typeface="Arial"/>
              <a:buNone/>
            </a:pPr>
            <a:r>
              <a:rPr lang="pt-BR" sz="3200">
                <a:solidFill>
                  <a:schemeClr val="dk1"/>
                </a:solidFill>
              </a:rPr>
              <a:t>•Movimento Negritude;</a:t>
            </a:r>
            <a:endParaRPr sz="3200">
              <a:solidFill>
                <a:schemeClr val="dk1"/>
              </a:solidFill>
            </a:endParaRPr>
          </a:p>
          <a:p>
            <a:pPr marL="0" lvl="0" indent="0" algn="l" rtl="0">
              <a:spcBef>
                <a:spcPts val="800"/>
              </a:spcBef>
              <a:spcAft>
                <a:spcPts val="0"/>
              </a:spcAft>
              <a:buClr>
                <a:schemeClr val="dk1"/>
              </a:buClr>
              <a:buSzPct val="34375"/>
              <a:buFont typeface="Arial"/>
              <a:buNone/>
            </a:pPr>
            <a:endParaRPr sz="3200">
              <a:solidFill>
                <a:schemeClr val="dk1"/>
              </a:solidFill>
            </a:endParaRPr>
          </a:p>
          <a:p>
            <a:pPr marL="0" lvl="0" indent="0" algn="l" rtl="0">
              <a:spcBef>
                <a:spcPts val="800"/>
              </a:spcBef>
              <a:spcAft>
                <a:spcPts val="0"/>
              </a:spcAft>
              <a:buClr>
                <a:schemeClr val="dk1"/>
              </a:buClr>
              <a:buSzPct val="34375"/>
              <a:buFont typeface="Arial"/>
              <a:buNone/>
            </a:pPr>
            <a:r>
              <a:rPr lang="pt-BR" sz="3200">
                <a:solidFill>
                  <a:schemeClr val="dk1"/>
                </a:solidFill>
              </a:rPr>
              <a:t>•Greves operárias.</a:t>
            </a:r>
            <a:endParaRPr sz="3200">
              <a:solidFill>
                <a:schemeClr val="dk1"/>
              </a:solidFill>
            </a:endParaRPr>
          </a:p>
          <a:p>
            <a:pPr marL="0" lvl="0" indent="0" algn="l" rtl="0">
              <a:spcBef>
                <a:spcPts val="600"/>
              </a:spcBef>
              <a:spcAft>
                <a:spcPts val="0"/>
              </a:spcAft>
              <a:buClr>
                <a:schemeClr val="dk1"/>
              </a:buClr>
              <a:buSzPct val="44000"/>
              <a:buFont typeface="Arial"/>
              <a:buNone/>
            </a:pPr>
            <a:endParaRPr sz="2500">
              <a:solidFill>
                <a:schemeClr val="dk1"/>
              </a:solidFill>
            </a:endParaRPr>
          </a:p>
          <a:p>
            <a:pPr marL="0" lvl="0" indent="0" algn="just" rtl="0">
              <a:spcBef>
                <a:spcPts val="0"/>
              </a:spcBef>
              <a:spcAft>
                <a:spcPts val="1200"/>
              </a:spcAft>
              <a:buNone/>
            </a:pPr>
            <a:endParaRPr/>
          </a:p>
        </p:txBody>
      </p:sp>
      <p:pic>
        <p:nvPicPr>
          <p:cNvPr id="248" name="Google Shape;248;p34"/>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49" name="Google Shape;249;p34"/>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250" name="Google Shape;250;p34"/>
          <p:cNvPicPr preferRelativeResize="0"/>
          <p:nvPr/>
        </p:nvPicPr>
        <p:blipFill>
          <a:blip r:embed="rId5">
            <a:alphaModFix/>
          </a:blip>
          <a:stretch>
            <a:fillRect/>
          </a:stretch>
        </p:blipFill>
        <p:spPr>
          <a:xfrm>
            <a:off x="4157450" y="1367000"/>
            <a:ext cx="4497574" cy="2982250"/>
          </a:xfrm>
          <a:prstGeom prst="rect">
            <a:avLst/>
          </a:prstGeom>
          <a:noFill/>
          <a:ln>
            <a:noFill/>
          </a:ln>
        </p:spPr>
      </p:pic>
      <p:sp>
        <p:nvSpPr>
          <p:cNvPr id="251" name="Google Shape;251;p34"/>
          <p:cNvSpPr txBox="1"/>
          <p:nvPr/>
        </p:nvSpPr>
        <p:spPr>
          <a:xfrm>
            <a:off x="4728588" y="4394950"/>
            <a:ext cx="3000000" cy="2925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600"/>
              </a:spcBef>
              <a:spcAft>
                <a:spcPts val="0"/>
              </a:spcAft>
              <a:buNone/>
            </a:pPr>
            <a:r>
              <a:rPr lang="pt-BR" sz="700">
                <a:solidFill>
                  <a:schemeClr val="dk1"/>
                </a:solidFill>
              </a:rPr>
              <a:t>Foto: Protestos estudantis na França. Fonte: Internet.</a:t>
            </a:r>
            <a:endParaRPr sz="7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t-BR" sz="3259" b="1">
                <a:solidFill>
                  <a:srgbClr val="CC0000"/>
                </a:solidFill>
              </a:rPr>
              <a:t>ÁFRICAS</a:t>
            </a:r>
            <a:endParaRPr sz="1820" b="1">
              <a:solidFill>
                <a:srgbClr val="CC0000"/>
              </a:solidFill>
            </a:endParaRPr>
          </a:p>
        </p:txBody>
      </p:sp>
      <p:sp>
        <p:nvSpPr>
          <p:cNvPr id="257" name="Google Shape;257;p35"/>
          <p:cNvSpPr txBox="1">
            <a:spLocks noGrp="1"/>
          </p:cNvSpPr>
          <p:nvPr>
            <p:ph type="body" idx="1"/>
          </p:nvPr>
        </p:nvSpPr>
        <p:spPr>
          <a:xfrm>
            <a:off x="168600" y="1367000"/>
            <a:ext cx="5272800" cy="3074700"/>
          </a:xfrm>
          <a:prstGeom prst="rect">
            <a:avLst/>
          </a:prstGeom>
        </p:spPr>
        <p:txBody>
          <a:bodyPr spcFirstLastPara="1" wrap="square" lIns="91425" tIns="91425" rIns="91425" bIns="91425" anchor="t" anchorCtr="0">
            <a:normAutofit fontScale="62500" lnSpcReduction="20000"/>
          </a:bodyPr>
          <a:lstStyle/>
          <a:p>
            <a:pPr marL="0" lvl="0" indent="0" algn="l" rtl="0">
              <a:spcBef>
                <a:spcPts val="800"/>
              </a:spcBef>
              <a:spcAft>
                <a:spcPts val="0"/>
              </a:spcAft>
              <a:buClr>
                <a:schemeClr val="dk1"/>
              </a:buClr>
              <a:buSzPct val="34375"/>
              <a:buFont typeface="Arial"/>
              <a:buNone/>
            </a:pPr>
            <a:r>
              <a:rPr lang="pt-BR" sz="3200">
                <a:solidFill>
                  <a:schemeClr val="dk1"/>
                </a:solidFill>
              </a:rPr>
              <a:t>•Lutas de descolonização.</a:t>
            </a:r>
            <a:endParaRPr sz="3200">
              <a:solidFill>
                <a:schemeClr val="dk1"/>
              </a:solidFill>
            </a:endParaRPr>
          </a:p>
          <a:p>
            <a:pPr marL="0" lvl="0" indent="0" algn="l" rtl="0">
              <a:spcBef>
                <a:spcPts val="800"/>
              </a:spcBef>
              <a:spcAft>
                <a:spcPts val="0"/>
              </a:spcAft>
              <a:buClr>
                <a:schemeClr val="dk1"/>
              </a:buClr>
              <a:buSzPct val="34375"/>
              <a:buFont typeface="Arial"/>
              <a:buNone/>
            </a:pPr>
            <a:endParaRPr sz="3200">
              <a:solidFill>
                <a:schemeClr val="dk1"/>
              </a:solidFill>
            </a:endParaRPr>
          </a:p>
          <a:p>
            <a:pPr marL="0" lvl="0" indent="0" algn="l" rtl="0">
              <a:spcBef>
                <a:spcPts val="800"/>
              </a:spcBef>
              <a:spcAft>
                <a:spcPts val="0"/>
              </a:spcAft>
              <a:buClr>
                <a:schemeClr val="dk1"/>
              </a:buClr>
              <a:buSzPct val="34375"/>
              <a:buFont typeface="Arial"/>
              <a:buNone/>
            </a:pPr>
            <a:r>
              <a:rPr lang="pt-BR" sz="3200">
                <a:solidFill>
                  <a:schemeClr val="dk1"/>
                </a:solidFill>
              </a:rPr>
              <a:t>•“Os condenados da terra”.</a:t>
            </a:r>
            <a:endParaRPr sz="3200">
              <a:solidFill>
                <a:schemeClr val="dk1"/>
              </a:solidFill>
            </a:endParaRPr>
          </a:p>
          <a:p>
            <a:pPr marL="0" lvl="0" indent="0" algn="l" rtl="0">
              <a:spcBef>
                <a:spcPts val="800"/>
              </a:spcBef>
              <a:spcAft>
                <a:spcPts val="0"/>
              </a:spcAft>
              <a:buClr>
                <a:schemeClr val="dk1"/>
              </a:buClr>
              <a:buSzPct val="34375"/>
              <a:buFont typeface="Arial"/>
              <a:buNone/>
            </a:pPr>
            <a:endParaRPr sz="3200">
              <a:solidFill>
                <a:schemeClr val="dk1"/>
              </a:solidFill>
            </a:endParaRPr>
          </a:p>
          <a:p>
            <a:pPr marL="0" lvl="0" indent="0" algn="l" rtl="0">
              <a:spcBef>
                <a:spcPts val="800"/>
              </a:spcBef>
              <a:spcAft>
                <a:spcPts val="0"/>
              </a:spcAft>
              <a:buClr>
                <a:schemeClr val="dk1"/>
              </a:buClr>
              <a:buSzPct val="34375"/>
              <a:buFont typeface="Arial"/>
              <a:buNone/>
            </a:pPr>
            <a:r>
              <a:rPr lang="pt-BR" sz="3200">
                <a:solidFill>
                  <a:schemeClr val="dk1"/>
                </a:solidFill>
              </a:rPr>
              <a:t>•Pan-africanismo.</a:t>
            </a:r>
            <a:endParaRPr sz="3200">
              <a:solidFill>
                <a:schemeClr val="dk1"/>
              </a:solidFill>
            </a:endParaRPr>
          </a:p>
          <a:p>
            <a:pPr marL="0" lvl="0" indent="0" algn="l" rtl="0">
              <a:spcBef>
                <a:spcPts val="800"/>
              </a:spcBef>
              <a:spcAft>
                <a:spcPts val="0"/>
              </a:spcAft>
              <a:buClr>
                <a:schemeClr val="dk1"/>
              </a:buClr>
              <a:buSzPct val="34375"/>
              <a:buFont typeface="Arial"/>
              <a:buNone/>
            </a:pPr>
            <a:endParaRPr sz="3200">
              <a:solidFill>
                <a:schemeClr val="dk1"/>
              </a:solidFill>
            </a:endParaRPr>
          </a:p>
          <a:p>
            <a:pPr marL="0" lvl="0" indent="0" algn="l" rtl="0">
              <a:spcBef>
                <a:spcPts val="600"/>
              </a:spcBef>
              <a:spcAft>
                <a:spcPts val="0"/>
              </a:spcAft>
              <a:buClr>
                <a:schemeClr val="dk1"/>
              </a:buClr>
              <a:buSzPct val="44000"/>
              <a:buFont typeface="Arial"/>
              <a:buNone/>
            </a:pPr>
            <a:endParaRPr sz="2500">
              <a:solidFill>
                <a:schemeClr val="dk1"/>
              </a:solidFill>
            </a:endParaRPr>
          </a:p>
          <a:p>
            <a:pPr marL="0" lvl="0" indent="0" algn="just" rtl="0">
              <a:spcBef>
                <a:spcPts val="0"/>
              </a:spcBef>
              <a:spcAft>
                <a:spcPts val="1200"/>
              </a:spcAft>
              <a:buNone/>
            </a:pPr>
            <a:endParaRPr/>
          </a:p>
        </p:txBody>
      </p:sp>
      <p:pic>
        <p:nvPicPr>
          <p:cNvPr id="258" name="Google Shape;258;p35"/>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59" name="Google Shape;259;p35"/>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260" name="Google Shape;260;p35"/>
          <p:cNvSpPr txBox="1"/>
          <p:nvPr/>
        </p:nvSpPr>
        <p:spPr>
          <a:xfrm>
            <a:off x="4728588" y="4215463"/>
            <a:ext cx="3000000" cy="2925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600"/>
              </a:spcBef>
              <a:spcAft>
                <a:spcPts val="0"/>
              </a:spcAft>
              <a:buNone/>
            </a:pPr>
            <a:r>
              <a:rPr lang="pt-BR" sz="700">
                <a:solidFill>
                  <a:schemeClr val="dk1"/>
                </a:solidFill>
              </a:rPr>
              <a:t>Fotos: Fanon e Amílcar Cabral</a:t>
            </a:r>
            <a:endParaRPr sz="700">
              <a:solidFill>
                <a:schemeClr val="dk1"/>
              </a:solidFill>
            </a:endParaRPr>
          </a:p>
        </p:txBody>
      </p:sp>
      <p:sp>
        <p:nvSpPr>
          <p:cNvPr id="261" name="Google Shape;261;p3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pic>
        <p:nvPicPr>
          <p:cNvPr id="262" name="Google Shape;262;p35"/>
          <p:cNvPicPr preferRelativeResize="0"/>
          <p:nvPr/>
        </p:nvPicPr>
        <p:blipFill>
          <a:blip r:embed="rId5">
            <a:alphaModFix/>
          </a:blip>
          <a:stretch>
            <a:fillRect/>
          </a:stretch>
        </p:blipFill>
        <p:spPr>
          <a:xfrm>
            <a:off x="6917450" y="1288450"/>
            <a:ext cx="1769250" cy="2660274"/>
          </a:xfrm>
          <a:prstGeom prst="rect">
            <a:avLst/>
          </a:prstGeom>
          <a:noFill/>
          <a:ln>
            <a:noFill/>
          </a:ln>
        </p:spPr>
      </p:pic>
      <p:pic>
        <p:nvPicPr>
          <p:cNvPr id="263" name="Google Shape;263;p35"/>
          <p:cNvPicPr preferRelativeResize="0"/>
          <p:nvPr/>
        </p:nvPicPr>
        <p:blipFill>
          <a:blip r:embed="rId6">
            <a:alphaModFix/>
          </a:blip>
          <a:stretch>
            <a:fillRect/>
          </a:stretch>
        </p:blipFill>
        <p:spPr>
          <a:xfrm>
            <a:off x="4633650" y="1325624"/>
            <a:ext cx="1984025" cy="2694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67"/>
        <p:cNvGrpSpPr/>
        <p:nvPr/>
      </p:nvGrpSpPr>
      <p:grpSpPr>
        <a:xfrm>
          <a:off x="0" y="0"/>
          <a:ext cx="0" cy="0"/>
          <a:chOff x="0" y="0"/>
          <a:chExt cx="0" cy="0"/>
        </a:xfrm>
      </p:grpSpPr>
      <p:pic>
        <p:nvPicPr>
          <p:cNvPr id="268" name="Google Shape;268;p36"/>
          <p:cNvPicPr preferRelativeResize="0"/>
          <p:nvPr/>
        </p:nvPicPr>
        <p:blipFill>
          <a:blip r:embed="rId3">
            <a:alphaModFix/>
          </a:blip>
          <a:stretch>
            <a:fillRect/>
          </a:stretch>
        </p:blipFill>
        <p:spPr>
          <a:xfrm>
            <a:off x="910050" y="-46750"/>
            <a:ext cx="8291227" cy="5190251"/>
          </a:xfrm>
          <a:prstGeom prst="rect">
            <a:avLst/>
          </a:prstGeom>
          <a:noFill/>
          <a:ln>
            <a:noFill/>
          </a:ln>
        </p:spPr>
      </p:pic>
      <p:pic>
        <p:nvPicPr>
          <p:cNvPr id="269" name="Google Shape;269;p36"/>
          <p:cNvPicPr preferRelativeResize="0"/>
          <p:nvPr/>
        </p:nvPicPr>
        <p:blipFill rotWithShape="1">
          <a:blip r:embed="rId4">
            <a:alphaModFix/>
          </a:blip>
          <a:srcRect b="16317"/>
          <a:stretch/>
        </p:blipFill>
        <p:spPr>
          <a:xfrm>
            <a:off x="3669750" y="4703625"/>
            <a:ext cx="1804498" cy="426900"/>
          </a:xfrm>
          <a:prstGeom prst="rect">
            <a:avLst/>
          </a:prstGeom>
          <a:noFill/>
          <a:ln>
            <a:noFill/>
          </a:ln>
        </p:spPr>
      </p:pic>
      <p:pic>
        <p:nvPicPr>
          <p:cNvPr id="270" name="Google Shape;270;p36"/>
          <p:cNvPicPr preferRelativeResize="0"/>
          <p:nvPr/>
        </p:nvPicPr>
        <p:blipFill>
          <a:blip r:embed="rId5">
            <a:alphaModFix/>
          </a:blip>
          <a:stretch>
            <a:fillRect/>
          </a:stretch>
        </p:blipFill>
        <p:spPr>
          <a:xfrm>
            <a:off x="-67150" y="0"/>
            <a:ext cx="1111725" cy="1111725"/>
          </a:xfrm>
          <a:prstGeom prst="rect">
            <a:avLst/>
          </a:prstGeom>
          <a:noFill/>
          <a:ln>
            <a:noFill/>
          </a:ln>
        </p:spPr>
      </p:pic>
      <p:sp>
        <p:nvSpPr>
          <p:cNvPr id="271" name="Google Shape;271;p3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75"/>
        <p:cNvGrpSpPr/>
        <p:nvPr/>
      </p:nvGrpSpPr>
      <p:grpSpPr>
        <a:xfrm>
          <a:off x="0" y="0"/>
          <a:ext cx="0" cy="0"/>
          <a:chOff x="0" y="0"/>
          <a:chExt cx="0" cy="0"/>
        </a:xfrm>
      </p:grpSpPr>
      <p:pic>
        <p:nvPicPr>
          <p:cNvPr id="276" name="Google Shape;276;p37"/>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77" name="Google Shape;277;p37"/>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278" name="Google Shape;278;p37"/>
          <p:cNvPicPr preferRelativeResize="0"/>
          <p:nvPr/>
        </p:nvPicPr>
        <p:blipFill>
          <a:blip r:embed="rId5">
            <a:alphaModFix/>
          </a:blip>
          <a:stretch>
            <a:fillRect/>
          </a:stretch>
        </p:blipFill>
        <p:spPr>
          <a:xfrm>
            <a:off x="1122175" y="0"/>
            <a:ext cx="8165875" cy="5143500"/>
          </a:xfrm>
          <a:prstGeom prst="rect">
            <a:avLst/>
          </a:prstGeom>
          <a:noFill/>
          <a:ln>
            <a:noFill/>
          </a:ln>
        </p:spPr>
      </p:pic>
      <p:sp>
        <p:nvSpPr>
          <p:cNvPr id="279" name="Google Shape;279;p3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sp>
        <p:nvSpPr>
          <p:cNvPr id="280" name="Google Shape;280;p37"/>
          <p:cNvSpPr txBox="1"/>
          <p:nvPr/>
        </p:nvSpPr>
        <p:spPr>
          <a:xfrm>
            <a:off x="4448088" y="4262213"/>
            <a:ext cx="3000000" cy="2925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600"/>
              </a:spcBef>
              <a:spcAft>
                <a:spcPts val="0"/>
              </a:spcAft>
              <a:buNone/>
            </a:pPr>
            <a:r>
              <a:rPr lang="pt-BR" sz="700">
                <a:solidFill>
                  <a:schemeClr val="dk1"/>
                </a:solidFill>
              </a:rPr>
              <a:t>Charge Latuff</a:t>
            </a:r>
            <a:endParaRPr sz="7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84"/>
        <p:cNvGrpSpPr/>
        <p:nvPr/>
      </p:nvGrpSpPr>
      <p:grpSpPr>
        <a:xfrm>
          <a:off x="0" y="0"/>
          <a:ext cx="0" cy="0"/>
          <a:chOff x="0" y="0"/>
          <a:chExt cx="0" cy="0"/>
        </a:xfrm>
      </p:grpSpPr>
      <p:pic>
        <p:nvPicPr>
          <p:cNvPr id="285" name="Google Shape;285;p38"/>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86" name="Google Shape;286;p38"/>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287" name="Google Shape;287;p3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pic>
        <p:nvPicPr>
          <p:cNvPr id="288" name="Google Shape;288;p38"/>
          <p:cNvPicPr preferRelativeResize="0"/>
          <p:nvPr/>
        </p:nvPicPr>
        <p:blipFill>
          <a:blip r:embed="rId5">
            <a:alphaModFix/>
          </a:blip>
          <a:stretch>
            <a:fillRect/>
          </a:stretch>
        </p:blipFill>
        <p:spPr>
          <a:xfrm>
            <a:off x="92305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292"/>
        <p:cNvGrpSpPr/>
        <p:nvPr/>
      </p:nvGrpSpPr>
      <p:grpSpPr>
        <a:xfrm>
          <a:off x="0" y="0"/>
          <a:ext cx="0" cy="0"/>
          <a:chOff x="0" y="0"/>
          <a:chExt cx="0" cy="0"/>
        </a:xfrm>
      </p:grpSpPr>
      <p:sp>
        <p:nvSpPr>
          <p:cNvPr id="293" name="Google Shape;293;p39"/>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t-BR" sz="3259" b="1">
                <a:solidFill>
                  <a:srgbClr val="CC0000"/>
                </a:solidFill>
              </a:rPr>
              <a:t>Terrorismo de Estado</a:t>
            </a:r>
            <a:endParaRPr sz="1820" b="1">
              <a:solidFill>
                <a:srgbClr val="CC0000"/>
              </a:solidFill>
            </a:endParaRPr>
          </a:p>
        </p:txBody>
      </p:sp>
      <p:sp>
        <p:nvSpPr>
          <p:cNvPr id="294" name="Google Shape;294;p39"/>
          <p:cNvSpPr txBox="1">
            <a:spLocks noGrp="1"/>
          </p:cNvSpPr>
          <p:nvPr>
            <p:ph type="body" idx="1"/>
          </p:nvPr>
        </p:nvSpPr>
        <p:spPr>
          <a:xfrm>
            <a:off x="168600" y="1367000"/>
            <a:ext cx="5272800" cy="3074700"/>
          </a:xfrm>
          <a:prstGeom prst="rect">
            <a:avLst/>
          </a:prstGeom>
        </p:spPr>
        <p:txBody>
          <a:bodyPr spcFirstLastPara="1" wrap="square" lIns="91425" tIns="91425" rIns="91425" bIns="91425" anchor="t" anchorCtr="0">
            <a:normAutofit fontScale="70000" lnSpcReduction="20000"/>
          </a:bodyPr>
          <a:lstStyle/>
          <a:p>
            <a:pPr marL="457200" lvl="0" indent="-370840" algn="l" rtl="0">
              <a:spcBef>
                <a:spcPts val="800"/>
              </a:spcBef>
              <a:spcAft>
                <a:spcPts val="0"/>
              </a:spcAft>
              <a:buClr>
                <a:schemeClr val="dk1"/>
              </a:buClr>
              <a:buSzPct val="100000"/>
              <a:buChar char="●"/>
            </a:pPr>
            <a:r>
              <a:rPr lang="pt-BR" sz="3200">
                <a:solidFill>
                  <a:schemeClr val="dk1"/>
                </a:solidFill>
              </a:rPr>
              <a:t>Doutrina de Segurança Nacional;</a:t>
            </a:r>
            <a:endParaRPr sz="3200">
              <a:solidFill>
                <a:schemeClr val="dk1"/>
              </a:solidFill>
            </a:endParaRPr>
          </a:p>
          <a:p>
            <a:pPr marL="457200" lvl="0" indent="0" algn="l" rtl="0">
              <a:spcBef>
                <a:spcPts val="800"/>
              </a:spcBef>
              <a:spcAft>
                <a:spcPts val="0"/>
              </a:spcAft>
              <a:buNone/>
            </a:pPr>
            <a:endParaRPr sz="3200">
              <a:solidFill>
                <a:schemeClr val="dk1"/>
              </a:solidFill>
            </a:endParaRPr>
          </a:p>
          <a:p>
            <a:pPr marL="457200" lvl="0" indent="-370840" algn="l" rtl="0">
              <a:spcBef>
                <a:spcPts val="800"/>
              </a:spcBef>
              <a:spcAft>
                <a:spcPts val="0"/>
              </a:spcAft>
              <a:buClr>
                <a:schemeClr val="dk1"/>
              </a:buClr>
              <a:buSzPct val="100000"/>
              <a:buChar char="●"/>
            </a:pPr>
            <a:r>
              <a:rPr lang="pt-BR" sz="3200">
                <a:solidFill>
                  <a:schemeClr val="dk1"/>
                </a:solidFill>
              </a:rPr>
              <a:t>Operação Condor;</a:t>
            </a:r>
            <a:endParaRPr sz="3200">
              <a:solidFill>
                <a:schemeClr val="dk1"/>
              </a:solidFill>
            </a:endParaRPr>
          </a:p>
          <a:p>
            <a:pPr marL="457200" lvl="0" indent="0" algn="l" rtl="0">
              <a:spcBef>
                <a:spcPts val="800"/>
              </a:spcBef>
              <a:spcAft>
                <a:spcPts val="0"/>
              </a:spcAft>
              <a:buNone/>
            </a:pPr>
            <a:endParaRPr sz="3200">
              <a:solidFill>
                <a:schemeClr val="dk1"/>
              </a:solidFill>
            </a:endParaRPr>
          </a:p>
          <a:p>
            <a:pPr marL="457200" lvl="0" indent="-370840" algn="l" rtl="0">
              <a:spcBef>
                <a:spcPts val="800"/>
              </a:spcBef>
              <a:spcAft>
                <a:spcPts val="0"/>
              </a:spcAft>
              <a:buClr>
                <a:schemeClr val="dk1"/>
              </a:buClr>
              <a:buSzPct val="100000"/>
              <a:buChar char="●"/>
            </a:pPr>
            <a:r>
              <a:rPr lang="pt-BR" sz="3200">
                <a:solidFill>
                  <a:schemeClr val="dk1"/>
                </a:solidFill>
              </a:rPr>
              <a:t>Continuidades.</a:t>
            </a:r>
            <a:endParaRPr sz="3200">
              <a:solidFill>
                <a:schemeClr val="dk1"/>
              </a:solidFill>
            </a:endParaRPr>
          </a:p>
          <a:p>
            <a:pPr marL="457200" lvl="0" indent="0" algn="l" rtl="0">
              <a:spcBef>
                <a:spcPts val="800"/>
              </a:spcBef>
              <a:spcAft>
                <a:spcPts val="0"/>
              </a:spcAft>
              <a:buNone/>
            </a:pPr>
            <a:endParaRPr sz="3200">
              <a:solidFill>
                <a:schemeClr val="dk1"/>
              </a:solidFill>
            </a:endParaRPr>
          </a:p>
          <a:p>
            <a:pPr marL="0" lvl="0" indent="0" algn="just" rtl="0">
              <a:spcBef>
                <a:spcPts val="0"/>
              </a:spcBef>
              <a:spcAft>
                <a:spcPts val="1200"/>
              </a:spcAft>
              <a:buNone/>
            </a:pPr>
            <a:r>
              <a:rPr lang="pt-BR" sz="1100" i="1">
                <a:solidFill>
                  <a:srgbClr val="14110F"/>
                </a:solidFill>
              </a:rPr>
              <a:t>Ver: PADRÓS, Enrique Serra. </a:t>
            </a:r>
            <a:r>
              <a:rPr lang="pt-BR" sz="1100" b="1" i="1">
                <a:solidFill>
                  <a:srgbClr val="14110F"/>
                </a:solidFill>
              </a:rPr>
              <a:t>A política de desaparecimento como modalidade repressiva das ditaduras de segurança nacional</a:t>
            </a:r>
            <a:endParaRPr/>
          </a:p>
        </p:txBody>
      </p:sp>
      <p:pic>
        <p:nvPicPr>
          <p:cNvPr id="295" name="Google Shape;295;p39"/>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296" name="Google Shape;296;p39"/>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297" name="Google Shape;297;p3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pic>
        <p:nvPicPr>
          <p:cNvPr id="298" name="Google Shape;298;p39"/>
          <p:cNvPicPr preferRelativeResize="0"/>
          <p:nvPr/>
        </p:nvPicPr>
        <p:blipFill>
          <a:blip r:embed="rId5">
            <a:alphaModFix/>
          </a:blip>
          <a:stretch>
            <a:fillRect/>
          </a:stretch>
        </p:blipFill>
        <p:spPr>
          <a:xfrm>
            <a:off x="5957800" y="887300"/>
            <a:ext cx="2113125" cy="3175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02"/>
        <p:cNvGrpSpPr/>
        <p:nvPr/>
      </p:nvGrpSpPr>
      <p:grpSpPr>
        <a:xfrm>
          <a:off x="0" y="0"/>
          <a:ext cx="0" cy="0"/>
          <a:chOff x="0" y="0"/>
          <a:chExt cx="0" cy="0"/>
        </a:xfrm>
      </p:grpSpPr>
      <p:sp>
        <p:nvSpPr>
          <p:cNvPr id="303" name="Google Shape;303;p40"/>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t-BR" sz="3259" b="1">
                <a:solidFill>
                  <a:srgbClr val="CC0000"/>
                </a:solidFill>
              </a:rPr>
              <a:t>Transição e neoliberalismo</a:t>
            </a:r>
            <a:endParaRPr sz="1820" b="1">
              <a:solidFill>
                <a:srgbClr val="CC0000"/>
              </a:solidFill>
            </a:endParaRPr>
          </a:p>
        </p:txBody>
      </p:sp>
      <p:sp>
        <p:nvSpPr>
          <p:cNvPr id="304" name="Google Shape;304;p40"/>
          <p:cNvSpPr txBox="1">
            <a:spLocks noGrp="1"/>
          </p:cNvSpPr>
          <p:nvPr>
            <p:ph type="body" idx="1"/>
          </p:nvPr>
        </p:nvSpPr>
        <p:spPr>
          <a:xfrm>
            <a:off x="-31725" y="1581650"/>
            <a:ext cx="5437500" cy="3074700"/>
          </a:xfrm>
          <a:prstGeom prst="rect">
            <a:avLst/>
          </a:prstGeom>
        </p:spPr>
        <p:txBody>
          <a:bodyPr spcFirstLastPara="1" wrap="square" lIns="91425" tIns="91425" rIns="91425" bIns="91425" anchor="t" anchorCtr="0">
            <a:normAutofit/>
          </a:bodyPr>
          <a:lstStyle/>
          <a:p>
            <a:pPr marL="457200" lvl="0" indent="-298450" algn="l" rtl="0">
              <a:lnSpc>
                <a:spcPct val="150000"/>
              </a:lnSpc>
              <a:spcBef>
                <a:spcPts val="1200"/>
              </a:spcBef>
              <a:spcAft>
                <a:spcPts val="0"/>
              </a:spcAft>
              <a:buClr>
                <a:schemeClr val="dk1"/>
              </a:buClr>
              <a:buSzPts val="1100"/>
              <a:buChar char="●"/>
            </a:pPr>
            <a:r>
              <a:rPr lang="pt-BR" sz="1100">
                <a:solidFill>
                  <a:srgbClr val="14110F"/>
                </a:solidFill>
              </a:rPr>
              <a:t>Crise da dívida;</a:t>
            </a:r>
            <a:endParaRPr sz="1100">
              <a:solidFill>
                <a:srgbClr val="14110F"/>
              </a:solidFill>
            </a:endParaRPr>
          </a:p>
          <a:p>
            <a:pPr marL="457200" lvl="0" indent="-298450" algn="l" rtl="0">
              <a:lnSpc>
                <a:spcPct val="150000"/>
              </a:lnSpc>
              <a:spcBef>
                <a:spcPts val="0"/>
              </a:spcBef>
              <a:spcAft>
                <a:spcPts val="0"/>
              </a:spcAft>
              <a:buClr>
                <a:schemeClr val="dk1"/>
              </a:buClr>
              <a:buSzPts val="1100"/>
              <a:buChar char="●"/>
            </a:pPr>
            <a:r>
              <a:rPr lang="pt-BR" sz="1100">
                <a:solidFill>
                  <a:srgbClr val="14110F"/>
                </a:solidFill>
              </a:rPr>
              <a:t>Desgaste econômico da ditadura militar;</a:t>
            </a:r>
            <a:endParaRPr sz="1100">
              <a:solidFill>
                <a:srgbClr val="14110F"/>
              </a:solidFill>
            </a:endParaRPr>
          </a:p>
          <a:p>
            <a:pPr marL="457200" lvl="0" indent="-298450" algn="l" rtl="0">
              <a:lnSpc>
                <a:spcPct val="150000"/>
              </a:lnSpc>
              <a:spcBef>
                <a:spcPts val="0"/>
              </a:spcBef>
              <a:spcAft>
                <a:spcPts val="0"/>
              </a:spcAft>
              <a:buClr>
                <a:schemeClr val="dk1"/>
              </a:buClr>
              <a:buSzPts val="1100"/>
              <a:buChar char="●"/>
            </a:pPr>
            <a:r>
              <a:rPr lang="pt-BR" sz="1100">
                <a:solidFill>
                  <a:srgbClr val="14110F"/>
                </a:solidFill>
              </a:rPr>
              <a:t>Neoliberalismo e hegêmonia estadunidense (FUKUYAMA, 1992; FRIEDMAN, 1985);</a:t>
            </a:r>
            <a:endParaRPr sz="1100">
              <a:solidFill>
                <a:srgbClr val="14110F"/>
              </a:solidFill>
            </a:endParaRPr>
          </a:p>
          <a:p>
            <a:pPr marL="457200" lvl="0" indent="-298450" algn="l" rtl="0">
              <a:lnSpc>
                <a:spcPct val="150000"/>
              </a:lnSpc>
              <a:spcBef>
                <a:spcPts val="0"/>
              </a:spcBef>
              <a:spcAft>
                <a:spcPts val="0"/>
              </a:spcAft>
              <a:buClr>
                <a:schemeClr val="dk1"/>
              </a:buClr>
              <a:buSzPts val="1100"/>
              <a:buChar char="●"/>
            </a:pPr>
            <a:r>
              <a:rPr lang="pt-BR" sz="1100">
                <a:solidFill>
                  <a:srgbClr val="14110F"/>
                </a:solidFill>
              </a:rPr>
              <a:t>De acordo com Florestan (2005), “transição transada”;</a:t>
            </a:r>
            <a:endParaRPr sz="1100">
              <a:solidFill>
                <a:srgbClr val="14110F"/>
              </a:solidFill>
            </a:endParaRPr>
          </a:p>
          <a:p>
            <a:pPr marL="457200" lvl="0" indent="-298450" algn="l" rtl="0">
              <a:lnSpc>
                <a:spcPct val="150000"/>
              </a:lnSpc>
              <a:spcBef>
                <a:spcPts val="0"/>
              </a:spcBef>
              <a:spcAft>
                <a:spcPts val="0"/>
              </a:spcAft>
              <a:buClr>
                <a:schemeClr val="dk1"/>
              </a:buClr>
              <a:buSzPts val="1100"/>
              <a:buChar char="●"/>
            </a:pPr>
            <a:r>
              <a:rPr lang="pt-BR" sz="1100">
                <a:solidFill>
                  <a:srgbClr val="14110F"/>
                </a:solidFill>
              </a:rPr>
              <a:t>Movimentos sociais e direitos humanos (memória, verdade e justiça);</a:t>
            </a:r>
            <a:endParaRPr sz="1100">
              <a:solidFill>
                <a:srgbClr val="14110F"/>
              </a:solidFill>
            </a:endParaRPr>
          </a:p>
          <a:p>
            <a:pPr marL="457200" lvl="0" indent="-298450" algn="l" rtl="0">
              <a:lnSpc>
                <a:spcPct val="150000"/>
              </a:lnSpc>
              <a:spcBef>
                <a:spcPts val="0"/>
              </a:spcBef>
              <a:spcAft>
                <a:spcPts val="0"/>
              </a:spcAft>
              <a:buClr>
                <a:schemeClr val="dk1"/>
              </a:buClr>
              <a:buSzPts val="1100"/>
              <a:buChar char="●"/>
            </a:pPr>
            <a:r>
              <a:rPr lang="pt-BR" sz="1100">
                <a:solidFill>
                  <a:srgbClr val="14110F"/>
                </a:solidFill>
              </a:rPr>
              <a:t>Projetos de integração: NAFTA, ALCA e o MERCOSUL;</a:t>
            </a:r>
            <a:endParaRPr sz="1100">
              <a:solidFill>
                <a:srgbClr val="14110F"/>
              </a:solidFill>
            </a:endParaRPr>
          </a:p>
          <a:p>
            <a:pPr marL="457200" lvl="0" indent="-298450" algn="l" rtl="0">
              <a:lnSpc>
                <a:spcPct val="150000"/>
              </a:lnSpc>
              <a:spcBef>
                <a:spcPts val="0"/>
              </a:spcBef>
              <a:spcAft>
                <a:spcPts val="0"/>
              </a:spcAft>
              <a:buClr>
                <a:schemeClr val="dk1"/>
              </a:buClr>
              <a:buSzPts val="1100"/>
              <a:buChar char="●"/>
            </a:pPr>
            <a:r>
              <a:rPr lang="pt-BR" sz="1100">
                <a:solidFill>
                  <a:srgbClr val="14110F"/>
                </a:solidFill>
              </a:rPr>
              <a:t>Redemocratização pactuada (O’DONNELL, 1988).</a:t>
            </a:r>
            <a:endParaRPr/>
          </a:p>
        </p:txBody>
      </p:sp>
      <p:pic>
        <p:nvPicPr>
          <p:cNvPr id="305" name="Google Shape;305;p40"/>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06" name="Google Shape;306;p40"/>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307" name="Google Shape;307;p4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pic>
        <p:nvPicPr>
          <p:cNvPr id="308" name="Google Shape;308;p40"/>
          <p:cNvPicPr preferRelativeResize="0"/>
          <p:nvPr/>
        </p:nvPicPr>
        <p:blipFill>
          <a:blip r:embed="rId5">
            <a:alphaModFix/>
          </a:blip>
          <a:stretch>
            <a:fillRect/>
          </a:stretch>
        </p:blipFill>
        <p:spPr>
          <a:xfrm>
            <a:off x="5441400" y="973200"/>
            <a:ext cx="3519276" cy="1847620"/>
          </a:xfrm>
          <a:prstGeom prst="rect">
            <a:avLst/>
          </a:prstGeom>
          <a:noFill/>
          <a:ln>
            <a:noFill/>
          </a:ln>
        </p:spPr>
      </p:pic>
      <p:pic>
        <p:nvPicPr>
          <p:cNvPr id="309" name="Google Shape;309;p40"/>
          <p:cNvPicPr preferRelativeResize="0"/>
          <p:nvPr/>
        </p:nvPicPr>
        <p:blipFill>
          <a:blip r:embed="rId6">
            <a:alphaModFix/>
          </a:blip>
          <a:stretch>
            <a:fillRect/>
          </a:stretch>
        </p:blipFill>
        <p:spPr>
          <a:xfrm>
            <a:off x="6000473" y="3144920"/>
            <a:ext cx="2709810" cy="1803255"/>
          </a:xfrm>
          <a:prstGeom prst="rect">
            <a:avLst/>
          </a:prstGeom>
          <a:noFill/>
          <a:ln>
            <a:noFill/>
          </a:ln>
        </p:spPr>
      </p:pic>
      <p:sp>
        <p:nvSpPr>
          <p:cNvPr id="310" name="Google Shape;310;p40"/>
          <p:cNvSpPr txBox="1"/>
          <p:nvPr/>
        </p:nvSpPr>
        <p:spPr>
          <a:xfrm>
            <a:off x="5701038" y="4912388"/>
            <a:ext cx="3000000" cy="2925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600"/>
              </a:spcBef>
              <a:spcAft>
                <a:spcPts val="0"/>
              </a:spcAft>
              <a:buNone/>
            </a:pPr>
            <a:r>
              <a:rPr lang="pt-BR" sz="700">
                <a:solidFill>
                  <a:schemeClr val="dk1"/>
                </a:solidFill>
              </a:rPr>
              <a:t>Zapatistas e Mães da Praça de Maio. Fonte: Internet. </a:t>
            </a:r>
            <a:endParaRPr sz="7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14"/>
        <p:cNvGrpSpPr/>
        <p:nvPr/>
      </p:nvGrpSpPr>
      <p:grpSpPr>
        <a:xfrm>
          <a:off x="0" y="0"/>
          <a:ext cx="0" cy="0"/>
          <a:chOff x="0" y="0"/>
          <a:chExt cx="0" cy="0"/>
        </a:xfrm>
      </p:grpSpPr>
      <p:sp>
        <p:nvSpPr>
          <p:cNvPr id="315" name="Google Shape;315;p41"/>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endParaRPr sz="1820" b="1">
              <a:solidFill>
                <a:srgbClr val="CC0000"/>
              </a:solidFill>
            </a:endParaRPr>
          </a:p>
        </p:txBody>
      </p:sp>
      <p:pic>
        <p:nvPicPr>
          <p:cNvPr id="316" name="Google Shape;316;p41"/>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17" name="Google Shape;317;p41"/>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318" name="Google Shape;318;p4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sp>
        <p:nvSpPr>
          <p:cNvPr id="319" name="Google Shape;319;p41"/>
          <p:cNvSpPr txBox="1"/>
          <p:nvPr/>
        </p:nvSpPr>
        <p:spPr>
          <a:xfrm>
            <a:off x="164050" y="1764825"/>
            <a:ext cx="5550900" cy="22857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1200"/>
              </a:spcBef>
              <a:spcAft>
                <a:spcPts val="0"/>
              </a:spcAft>
              <a:buNone/>
            </a:pPr>
            <a:r>
              <a:rPr lang="pt-BR" sz="1100" i="1">
                <a:solidFill>
                  <a:srgbClr val="14110F"/>
                </a:solidFill>
              </a:rPr>
              <a:t>Há países que, em algum momento de sua história, fizeram uma revolução e, depois, construíram uma democracia. Servem de exemplos Inglaterra e França. Outros, como a União Soviética, fizeram uma revolução e não conseguiram ainda chegar numa democracia. Outros, como a Itália, construíram uma democracia sem passar por uma revolução, mas depois da derrocada do fascismo pela luta de resistência e pela guerra mundial. O Brasil constitui, pelo menos até aqui, o caso infeliz de um país que não fez, nunca, nenhuma revolução verdadeira nem uma democracia verdadeira.</a:t>
            </a:r>
            <a:endParaRPr sz="1100" i="1">
              <a:solidFill>
                <a:srgbClr val="14110F"/>
              </a:solidFill>
            </a:endParaRPr>
          </a:p>
          <a:p>
            <a:pPr marL="0" lvl="0" indent="0" algn="just" rtl="0">
              <a:lnSpc>
                <a:spcPct val="150000"/>
              </a:lnSpc>
              <a:spcBef>
                <a:spcPts val="1200"/>
              </a:spcBef>
              <a:spcAft>
                <a:spcPts val="1200"/>
              </a:spcAft>
              <a:buNone/>
            </a:pPr>
            <a:r>
              <a:rPr lang="pt-BR" sz="1100">
                <a:solidFill>
                  <a:srgbClr val="14110F"/>
                </a:solidFill>
              </a:rPr>
              <a:t>(WEFFORT, Francisco. </a:t>
            </a:r>
            <a:r>
              <a:rPr lang="pt-BR" sz="1100" b="1">
                <a:solidFill>
                  <a:srgbClr val="14110F"/>
                </a:solidFill>
              </a:rPr>
              <a:t>Por que democracia?</a:t>
            </a:r>
            <a:r>
              <a:rPr lang="pt-BR" sz="1100">
                <a:solidFill>
                  <a:srgbClr val="14110F"/>
                </a:solidFill>
              </a:rPr>
              <a:t> São Paulo: Brasiliense, 1984, p. 23).</a:t>
            </a:r>
            <a:endParaRPr sz="1100">
              <a:solidFill>
                <a:srgbClr val="14110F"/>
              </a:solidFill>
            </a:endParaRPr>
          </a:p>
        </p:txBody>
      </p:sp>
      <p:pic>
        <p:nvPicPr>
          <p:cNvPr id="320" name="Google Shape;320;p41"/>
          <p:cNvPicPr preferRelativeResize="0"/>
          <p:nvPr/>
        </p:nvPicPr>
        <p:blipFill>
          <a:blip r:embed="rId5">
            <a:alphaModFix/>
          </a:blip>
          <a:stretch>
            <a:fillRect/>
          </a:stretch>
        </p:blipFill>
        <p:spPr>
          <a:xfrm>
            <a:off x="5872350" y="1850675"/>
            <a:ext cx="3545676" cy="1861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solidFill>
                  <a:srgbClr val="990000"/>
                </a:solidFill>
              </a:rPr>
              <a:t>Referências</a:t>
            </a:r>
            <a:endParaRPr b="1">
              <a:solidFill>
                <a:srgbClr val="990000"/>
              </a:solidFill>
            </a:endParaRPr>
          </a:p>
        </p:txBody>
      </p:sp>
      <p:sp>
        <p:nvSpPr>
          <p:cNvPr id="71" name="Google Shape;71;p15"/>
          <p:cNvSpPr txBox="1">
            <a:spLocks noGrp="1"/>
          </p:cNvSpPr>
          <p:nvPr>
            <p:ph type="body" idx="1"/>
          </p:nvPr>
        </p:nvSpPr>
        <p:spPr>
          <a:xfrm>
            <a:off x="311700" y="1111725"/>
            <a:ext cx="7032900" cy="3752400"/>
          </a:xfrm>
          <a:prstGeom prst="rect">
            <a:avLst/>
          </a:prstGeom>
        </p:spPr>
        <p:txBody>
          <a:bodyPr spcFirstLastPara="1" wrap="square" lIns="91425" tIns="91425" rIns="91425" bIns="91425" anchor="t" anchorCtr="0">
            <a:normAutofit fontScale="55000"/>
          </a:bodyPr>
          <a:lstStyle/>
          <a:p>
            <a:pPr marL="0" lvl="0" indent="0" algn="l" rtl="0">
              <a:spcBef>
                <a:spcPts val="0"/>
              </a:spcBef>
              <a:spcAft>
                <a:spcPts val="0"/>
              </a:spcAft>
              <a:buClr>
                <a:schemeClr val="dk1"/>
              </a:buClr>
              <a:buSzPct val="61111"/>
              <a:buFont typeface="Arial"/>
              <a:buNone/>
            </a:pPr>
            <a:r>
              <a:rPr lang="pt-BR" b="1">
                <a:solidFill>
                  <a:schemeClr val="dk1"/>
                </a:solidFill>
              </a:rPr>
              <a:t>Bibliografia básica:</a:t>
            </a:r>
            <a:endParaRPr b="1">
              <a:solidFill>
                <a:schemeClr val="dk1"/>
              </a:solidFill>
            </a:endParaRPr>
          </a:p>
          <a:p>
            <a:pPr marL="457200" lvl="0" indent="-291465" algn="l" rtl="0">
              <a:spcBef>
                <a:spcPts val="1200"/>
              </a:spcBef>
              <a:spcAft>
                <a:spcPts val="0"/>
              </a:spcAft>
              <a:buSzPct val="100000"/>
              <a:buChar char="●"/>
            </a:pPr>
            <a:r>
              <a:rPr lang="pt-BR"/>
              <a:t>COMPARATO, Fabio Konder. Afirmação histórica dos direitos humanos. São Paulo: Saraiva, 2010 (p.60-81). Disponível em: </a:t>
            </a:r>
            <a:r>
              <a:rPr lang="pt-BR" u="sng">
                <a:solidFill>
                  <a:schemeClr val="hlink"/>
                </a:solidFill>
                <a:hlinkClick r:id="rId3"/>
              </a:rPr>
              <a:t>http://noosfero.ucsal.br/articles/0011/5803/comparato-a-afirma-o-hist-rica-dos-dh.pdf</a:t>
            </a:r>
            <a:r>
              <a:rPr lang="pt-BR"/>
              <a:t>. Acesso: 26. jan. 2022.</a:t>
            </a:r>
            <a:endParaRPr/>
          </a:p>
          <a:p>
            <a:pPr marL="457200" lvl="0" indent="-291465" algn="l" rtl="0">
              <a:spcBef>
                <a:spcPts val="0"/>
              </a:spcBef>
              <a:spcAft>
                <a:spcPts val="0"/>
              </a:spcAft>
              <a:buSzPct val="100000"/>
              <a:buChar char="●"/>
            </a:pPr>
            <a:r>
              <a:rPr lang="pt-BR"/>
              <a:t>MÉSZÁROS,  István. Marxismo e direitos humanos. In:  Filosofia, ideologia e ciência social. Ensaios de negação e afirmação. São Paulo: Boitempo, 2008 (p. 157-166). </a:t>
            </a:r>
            <a:endParaRPr/>
          </a:p>
          <a:p>
            <a:pPr marL="0" lvl="0" indent="0" algn="l" rtl="0">
              <a:spcBef>
                <a:spcPts val="1200"/>
              </a:spcBef>
              <a:spcAft>
                <a:spcPts val="0"/>
              </a:spcAft>
              <a:buNone/>
            </a:pPr>
            <a:endParaRPr/>
          </a:p>
          <a:p>
            <a:pPr marL="0" lvl="0" indent="0" algn="l" rtl="0">
              <a:spcBef>
                <a:spcPts val="1200"/>
              </a:spcBef>
              <a:spcAft>
                <a:spcPts val="0"/>
              </a:spcAft>
              <a:buClr>
                <a:schemeClr val="dk1"/>
              </a:buClr>
              <a:buSzPct val="61111"/>
              <a:buFont typeface="Arial"/>
              <a:buNone/>
            </a:pPr>
            <a:r>
              <a:rPr lang="pt-BR" b="1">
                <a:solidFill>
                  <a:schemeClr val="dk1"/>
                </a:solidFill>
              </a:rPr>
              <a:t>Bibliografia complementar:</a:t>
            </a:r>
            <a:endParaRPr b="1">
              <a:solidFill>
                <a:schemeClr val="dk1"/>
              </a:solidFill>
            </a:endParaRPr>
          </a:p>
          <a:p>
            <a:pPr marL="457200" lvl="0" indent="-291465" algn="l" rtl="0">
              <a:spcBef>
                <a:spcPts val="1200"/>
              </a:spcBef>
              <a:spcAft>
                <a:spcPts val="0"/>
              </a:spcAft>
              <a:buSzPct val="100000"/>
              <a:buChar char="●"/>
            </a:pPr>
            <a:r>
              <a:rPr lang="pt-BR"/>
              <a:t>DAVIS, Angela. Mulheres, raça e classe. Tradução de Heci Regina Candiani. São Paulo: Boitempo, 2016.</a:t>
            </a:r>
            <a:endParaRPr/>
          </a:p>
          <a:p>
            <a:pPr marL="457200" lvl="0" indent="-291465" algn="l" rtl="0">
              <a:spcBef>
                <a:spcPts val="0"/>
              </a:spcBef>
              <a:spcAft>
                <a:spcPts val="0"/>
              </a:spcAft>
              <a:buSzPct val="100000"/>
              <a:buChar char="●"/>
            </a:pPr>
            <a:r>
              <a:rPr lang="pt-BR"/>
              <a:t>BOBBIO, Noberto. A era dos direitos. Rio de Janeiro: Campus, 2004 (p.07-57).</a:t>
            </a:r>
            <a:endParaRPr/>
          </a:p>
          <a:p>
            <a:pPr marL="457200" lvl="0" indent="-291465" algn="l" rtl="0">
              <a:spcBef>
                <a:spcPts val="0"/>
              </a:spcBef>
              <a:spcAft>
                <a:spcPts val="0"/>
              </a:spcAft>
              <a:buSzPct val="100000"/>
              <a:buChar char="●"/>
            </a:pPr>
            <a:r>
              <a:rPr lang="pt-BR"/>
              <a:t>GONZALES, Lélia. Racismo e sexismo na cultura brasileira. In: SILVA, Luiz Antônio Machado et al. Movimentos sociais urbanos, minorias étnicas e outros estudos. Brasília, ANPOCS, 1983. 303p. p. 223-44.</a:t>
            </a:r>
            <a:endParaRPr/>
          </a:p>
          <a:p>
            <a:pPr marL="457200" lvl="0" indent="-291465" algn="l" rtl="0">
              <a:spcBef>
                <a:spcPts val="0"/>
              </a:spcBef>
              <a:spcAft>
                <a:spcPts val="0"/>
              </a:spcAft>
              <a:buSzPct val="100000"/>
              <a:buChar char="●"/>
            </a:pPr>
            <a:r>
              <a:rPr lang="pt-BR"/>
              <a:t>MARX, Karl. Sobre a questão judaica. São Paulo: Boitempo, 2010.</a:t>
            </a:r>
            <a:endParaRPr/>
          </a:p>
          <a:p>
            <a:pPr marL="457200" lvl="0" indent="-291465" algn="l" rtl="0">
              <a:spcBef>
                <a:spcPts val="0"/>
              </a:spcBef>
              <a:spcAft>
                <a:spcPts val="0"/>
              </a:spcAft>
              <a:buSzPct val="156521"/>
              <a:buChar char="●"/>
            </a:pPr>
            <a:r>
              <a:rPr lang="pt-BR"/>
              <a:t>MASCARO, Alysson. Direitos humanos: uma crítica marxista. Lua Nova, 2017, nº.101, p.109-137.</a:t>
            </a:r>
            <a:endParaRPr sz="1150">
              <a:solidFill>
                <a:srgbClr val="1D2125"/>
              </a:solidFill>
              <a:highlight>
                <a:srgbClr val="F9F9F9"/>
              </a:highlight>
              <a:latin typeface="Roboto"/>
              <a:ea typeface="Roboto"/>
              <a:cs typeface="Roboto"/>
              <a:sym typeface="Roboto"/>
            </a:endParaRPr>
          </a:p>
          <a:p>
            <a:pPr marL="0" lvl="0" indent="0" algn="just" rtl="0">
              <a:spcBef>
                <a:spcPts val="1200"/>
              </a:spcBef>
              <a:spcAft>
                <a:spcPts val="1200"/>
              </a:spcAft>
              <a:buNone/>
            </a:pPr>
            <a:endParaRPr/>
          </a:p>
        </p:txBody>
      </p:sp>
      <p:pic>
        <p:nvPicPr>
          <p:cNvPr id="72" name="Google Shape;72;p15"/>
          <p:cNvPicPr preferRelativeResize="0"/>
          <p:nvPr/>
        </p:nvPicPr>
        <p:blipFill rotWithShape="1">
          <a:blip r:embed="rId4">
            <a:alphaModFix/>
          </a:blip>
          <a:srcRect b="16317"/>
          <a:stretch/>
        </p:blipFill>
        <p:spPr>
          <a:xfrm>
            <a:off x="3669750" y="4703625"/>
            <a:ext cx="1804498" cy="426900"/>
          </a:xfrm>
          <a:prstGeom prst="rect">
            <a:avLst/>
          </a:prstGeom>
          <a:noFill/>
          <a:ln>
            <a:noFill/>
          </a:ln>
        </p:spPr>
      </p:pic>
      <p:pic>
        <p:nvPicPr>
          <p:cNvPr id="73" name="Google Shape;73;p15"/>
          <p:cNvPicPr preferRelativeResize="0"/>
          <p:nvPr/>
        </p:nvPicPr>
        <p:blipFill>
          <a:blip r:embed="rId5">
            <a:alphaModFix/>
          </a:blip>
          <a:stretch>
            <a:fillRect/>
          </a:stretch>
        </p:blipFill>
        <p:spPr>
          <a:xfrm>
            <a:off x="-67150" y="0"/>
            <a:ext cx="1111725" cy="1111725"/>
          </a:xfrm>
          <a:prstGeom prst="rect">
            <a:avLst/>
          </a:prstGeom>
          <a:noFill/>
          <a:ln>
            <a:noFill/>
          </a:ln>
        </p:spPr>
      </p:pic>
      <p:pic>
        <p:nvPicPr>
          <p:cNvPr id="74" name="Google Shape;74;p15"/>
          <p:cNvPicPr preferRelativeResize="0"/>
          <p:nvPr/>
        </p:nvPicPr>
        <p:blipFill>
          <a:blip r:embed="rId6">
            <a:alphaModFix/>
          </a:blip>
          <a:stretch>
            <a:fillRect/>
          </a:stretch>
        </p:blipFill>
        <p:spPr>
          <a:xfrm>
            <a:off x="7426950" y="269525"/>
            <a:ext cx="1420176" cy="2123023"/>
          </a:xfrm>
          <a:prstGeom prst="rect">
            <a:avLst/>
          </a:prstGeom>
          <a:noFill/>
          <a:ln>
            <a:noFill/>
          </a:ln>
        </p:spPr>
      </p:pic>
      <p:pic>
        <p:nvPicPr>
          <p:cNvPr id="75" name="Google Shape;75;p15"/>
          <p:cNvPicPr preferRelativeResize="0"/>
          <p:nvPr/>
        </p:nvPicPr>
        <p:blipFill>
          <a:blip r:embed="rId7">
            <a:alphaModFix/>
          </a:blip>
          <a:stretch>
            <a:fillRect/>
          </a:stretch>
        </p:blipFill>
        <p:spPr>
          <a:xfrm>
            <a:off x="7364950" y="2717600"/>
            <a:ext cx="1544175" cy="22970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24"/>
        <p:cNvGrpSpPr/>
        <p:nvPr/>
      </p:nvGrpSpPr>
      <p:grpSpPr>
        <a:xfrm>
          <a:off x="0" y="0"/>
          <a:ext cx="0" cy="0"/>
          <a:chOff x="0" y="0"/>
          <a:chExt cx="0" cy="0"/>
        </a:xfrm>
      </p:grpSpPr>
      <p:sp>
        <p:nvSpPr>
          <p:cNvPr id="325" name="Google Shape;325;p42"/>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endParaRPr sz="1820" b="1">
              <a:solidFill>
                <a:srgbClr val="CC0000"/>
              </a:solidFill>
            </a:endParaRPr>
          </a:p>
        </p:txBody>
      </p:sp>
      <p:pic>
        <p:nvPicPr>
          <p:cNvPr id="326" name="Google Shape;326;p42"/>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27" name="Google Shape;327;p42"/>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328" name="Google Shape;328;p4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pic>
        <p:nvPicPr>
          <p:cNvPr id="329" name="Google Shape;329;p42"/>
          <p:cNvPicPr preferRelativeResize="0"/>
          <p:nvPr/>
        </p:nvPicPr>
        <p:blipFill>
          <a:blip r:embed="rId5">
            <a:alphaModFix/>
          </a:blip>
          <a:stretch>
            <a:fillRect/>
          </a:stretch>
        </p:blipFill>
        <p:spPr>
          <a:xfrm>
            <a:off x="1666075" y="78624"/>
            <a:ext cx="5677575" cy="4419450"/>
          </a:xfrm>
          <a:prstGeom prst="rect">
            <a:avLst/>
          </a:prstGeom>
          <a:noFill/>
          <a:ln>
            <a:noFill/>
          </a:ln>
        </p:spPr>
      </p:pic>
      <p:sp>
        <p:nvSpPr>
          <p:cNvPr id="330" name="Google Shape;330;p42"/>
          <p:cNvSpPr txBox="1"/>
          <p:nvPr/>
        </p:nvSpPr>
        <p:spPr>
          <a:xfrm>
            <a:off x="1966113" y="4498075"/>
            <a:ext cx="50775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pt-BR" sz="800">
                <a:solidFill>
                  <a:schemeClr val="dk2"/>
                </a:solidFill>
              </a:rPr>
              <a:t>Vide também: BOBBIO, Noberto. </a:t>
            </a:r>
            <a:r>
              <a:rPr lang="pt-BR" sz="800" b="1">
                <a:solidFill>
                  <a:schemeClr val="dk2"/>
                </a:solidFill>
              </a:rPr>
              <a:t>A era dos direitos</a:t>
            </a:r>
            <a:r>
              <a:rPr lang="pt-BR" sz="800">
                <a:solidFill>
                  <a:schemeClr val="dk2"/>
                </a:solidFill>
              </a:rPr>
              <a:t>. Rio de Janeiro: Campus, 2004 (p.07-57).</a:t>
            </a:r>
            <a:endParaRPr sz="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34"/>
        <p:cNvGrpSpPr/>
        <p:nvPr/>
      </p:nvGrpSpPr>
      <p:grpSpPr>
        <a:xfrm>
          <a:off x="0" y="0"/>
          <a:ext cx="0" cy="0"/>
          <a:chOff x="0" y="0"/>
          <a:chExt cx="0" cy="0"/>
        </a:xfrm>
      </p:grpSpPr>
      <p:sp>
        <p:nvSpPr>
          <p:cNvPr id="335" name="Google Shape;335;p43"/>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t-BR" sz="1820" b="1">
                <a:solidFill>
                  <a:srgbClr val="CC0000"/>
                </a:solidFill>
              </a:rPr>
              <a:t>Retrocessos e crises</a:t>
            </a:r>
            <a:endParaRPr sz="1820" b="1">
              <a:solidFill>
                <a:srgbClr val="CC0000"/>
              </a:solidFill>
            </a:endParaRPr>
          </a:p>
        </p:txBody>
      </p:sp>
      <p:pic>
        <p:nvPicPr>
          <p:cNvPr id="336" name="Google Shape;336;p43"/>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37" name="Google Shape;337;p43"/>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338" name="Google Shape;338;p4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sp>
        <p:nvSpPr>
          <p:cNvPr id="339" name="Google Shape;339;p43"/>
          <p:cNvSpPr txBox="1"/>
          <p:nvPr/>
        </p:nvSpPr>
        <p:spPr>
          <a:xfrm>
            <a:off x="176125" y="1363425"/>
            <a:ext cx="6476400" cy="3340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200"/>
              </a:spcBef>
              <a:spcAft>
                <a:spcPts val="0"/>
              </a:spcAft>
              <a:buNone/>
            </a:pPr>
            <a:r>
              <a:rPr lang="pt-BR" sz="1000">
                <a:solidFill>
                  <a:srgbClr val="14110F"/>
                </a:solidFill>
              </a:rPr>
              <a:t>Crise econômica de 2008;</a:t>
            </a:r>
            <a:endParaRPr sz="1000">
              <a:solidFill>
                <a:srgbClr val="14110F"/>
              </a:solidFill>
            </a:endParaRPr>
          </a:p>
          <a:p>
            <a:pPr marL="0" lvl="0" indent="0" algn="l" rtl="0">
              <a:lnSpc>
                <a:spcPct val="150000"/>
              </a:lnSpc>
              <a:spcBef>
                <a:spcPts val="1200"/>
              </a:spcBef>
              <a:spcAft>
                <a:spcPts val="0"/>
              </a:spcAft>
              <a:buNone/>
            </a:pPr>
            <a:r>
              <a:rPr lang="pt-BR" sz="1000">
                <a:solidFill>
                  <a:srgbClr val="14110F"/>
                </a:solidFill>
              </a:rPr>
              <a:t>No plano internacional, crescimento de tendências autoritárias.</a:t>
            </a:r>
            <a:endParaRPr sz="1000">
              <a:solidFill>
                <a:srgbClr val="14110F"/>
              </a:solidFill>
            </a:endParaRPr>
          </a:p>
          <a:p>
            <a:pPr marL="0" lvl="0" indent="0" algn="l" rtl="0">
              <a:lnSpc>
                <a:spcPct val="150000"/>
              </a:lnSpc>
              <a:spcBef>
                <a:spcPts val="1200"/>
              </a:spcBef>
              <a:spcAft>
                <a:spcPts val="0"/>
              </a:spcAft>
              <a:buNone/>
            </a:pPr>
            <a:r>
              <a:rPr lang="pt-BR" sz="1000">
                <a:solidFill>
                  <a:srgbClr val="14110F"/>
                </a:solidFill>
              </a:rPr>
              <a:t>Questionamento dos democráticos liberais e negacionismos;</a:t>
            </a:r>
            <a:endParaRPr sz="1000">
              <a:solidFill>
                <a:srgbClr val="14110F"/>
              </a:solidFill>
            </a:endParaRPr>
          </a:p>
          <a:p>
            <a:pPr marL="0" lvl="0" indent="0" algn="l" rtl="0">
              <a:lnSpc>
                <a:spcPct val="150000"/>
              </a:lnSpc>
              <a:spcBef>
                <a:spcPts val="1200"/>
              </a:spcBef>
              <a:spcAft>
                <a:spcPts val="0"/>
              </a:spcAft>
              <a:buNone/>
            </a:pPr>
            <a:r>
              <a:rPr lang="pt-BR" sz="1000">
                <a:solidFill>
                  <a:srgbClr val="14110F"/>
                </a:solidFill>
              </a:rPr>
              <a:t>No Brasil, golpe institucional e virada do programa político (Ex: Ponte para o futuro):</a:t>
            </a:r>
            <a:endParaRPr sz="1000">
              <a:solidFill>
                <a:srgbClr val="14110F"/>
              </a:solidFill>
            </a:endParaRPr>
          </a:p>
          <a:p>
            <a:pPr marL="457200" lvl="0" indent="-292100" algn="l" rtl="0">
              <a:lnSpc>
                <a:spcPct val="150000"/>
              </a:lnSpc>
              <a:spcBef>
                <a:spcPts val="1200"/>
              </a:spcBef>
              <a:spcAft>
                <a:spcPts val="0"/>
              </a:spcAft>
              <a:buClr>
                <a:schemeClr val="dk1"/>
              </a:buClr>
              <a:buSzPts val="1000"/>
              <a:buChar char="●"/>
            </a:pPr>
            <a:r>
              <a:rPr lang="pt-BR" sz="1000">
                <a:solidFill>
                  <a:srgbClr val="14110F"/>
                </a:solidFill>
              </a:rPr>
              <a:t>Reforma Trabalhista;</a:t>
            </a:r>
            <a:endParaRPr sz="1000">
              <a:solidFill>
                <a:srgbClr val="14110F"/>
              </a:solidFill>
            </a:endParaRPr>
          </a:p>
          <a:p>
            <a:pPr marL="457200" lvl="0" indent="-292100" algn="l" rtl="0">
              <a:lnSpc>
                <a:spcPct val="150000"/>
              </a:lnSpc>
              <a:spcBef>
                <a:spcPts val="0"/>
              </a:spcBef>
              <a:spcAft>
                <a:spcPts val="0"/>
              </a:spcAft>
              <a:buClr>
                <a:schemeClr val="dk1"/>
              </a:buClr>
              <a:buSzPts val="1000"/>
              <a:buChar char="●"/>
            </a:pPr>
            <a:r>
              <a:rPr lang="pt-BR" sz="1000">
                <a:solidFill>
                  <a:srgbClr val="14110F"/>
                </a:solidFill>
              </a:rPr>
              <a:t>Emenda Constitucional n. 95/2016;</a:t>
            </a:r>
            <a:endParaRPr sz="1000">
              <a:solidFill>
                <a:srgbClr val="14110F"/>
              </a:solidFill>
            </a:endParaRPr>
          </a:p>
          <a:p>
            <a:pPr marL="457200" lvl="0" indent="-292100" algn="l" rtl="0">
              <a:lnSpc>
                <a:spcPct val="150000"/>
              </a:lnSpc>
              <a:spcBef>
                <a:spcPts val="0"/>
              </a:spcBef>
              <a:spcAft>
                <a:spcPts val="0"/>
              </a:spcAft>
              <a:buClr>
                <a:schemeClr val="dk1"/>
              </a:buClr>
              <a:buSzPts val="1000"/>
              <a:buChar char="●"/>
            </a:pPr>
            <a:r>
              <a:rPr lang="pt-BR" sz="1000">
                <a:solidFill>
                  <a:srgbClr val="14110F"/>
                </a:solidFill>
              </a:rPr>
              <a:t>Reforma do Ensino Médio;</a:t>
            </a:r>
            <a:endParaRPr sz="1000">
              <a:solidFill>
                <a:srgbClr val="14110F"/>
              </a:solidFill>
            </a:endParaRPr>
          </a:p>
          <a:p>
            <a:pPr marL="457200" lvl="0" indent="-292100" algn="l" rtl="0">
              <a:lnSpc>
                <a:spcPct val="150000"/>
              </a:lnSpc>
              <a:spcBef>
                <a:spcPts val="0"/>
              </a:spcBef>
              <a:spcAft>
                <a:spcPts val="0"/>
              </a:spcAft>
              <a:buClr>
                <a:schemeClr val="dk1"/>
              </a:buClr>
              <a:buSzPts val="1000"/>
              <a:buChar char="●"/>
            </a:pPr>
            <a:r>
              <a:rPr lang="pt-BR" sz="1000">
                <a:solidFill>
                  <a:srgbClr val="14110F"/>
                </a:solidFill>
              </a:rPr>
              <a:t>Reforma da Previdência.</a:t>
            </a:r>
            <a:endParaRPr sz="1000">
              <a:solidFill>
                <a:srgbClr val="14110F"/>
              </a:solidFill>
            </a:endParaRPr>
          </a:p>
          <a:p>
            <a:pPr marL="0" lvl="0" indent="0" algn="l" rtl="0">
              <a:lnSpc>
                <a:spcPct val="150000"/>
              </a:lnSpc>
              <a:spcBef>
                <a:spcPts val="1200"/>
              </a:spcBef>
              <a:spcAft>
                <a:spcPts val="0"/>
              </a:spcAft>
              <a:buNone/>
            </a:pPr>
            <a:r>
              <a:rPr lang="pt-BR" sz="1000">
                <a:solidFill>
                  <a:srgbClr val="14110F"/>
                </a:solidFill>
              </a:rPr>
              <a:t>Ofensiva neoliberal e novos ciclos de acumulação.</a:t>
            </a:r>
            <a:endParaRPr sz="1000">
              <a:solidFill>
                <a:srgbClr val="14110F"/>
              </a:solidFill>
            </a:endParaRPr>
          </a:p>
          <a:p>
            <a:pPr marL="0" lvl="0" indent="0" algn="l" rtl="0">
              <a:lnSpc>
                <a:spcPct val="150000"/>
              </a:lnSpc>
              <a:spcBef>
                <a:spcPts val="1200"/>
              </a:spcBef>
              <a:spcAft>
                <a:spcPts val="1200"/>
              </a:spcAft>
              <a:buNone/>
            </a:pPr>
            <a:r>
              <a:rPr lang="pt-BR" sz="1000">
                <a:solidFill>
                  <a:srgbClr val="14110F"/>
                </a:solidFill>
              </a:rPr>
              <a:t>Desmonte das redes de proteção social (ANTUNES, 2018; BRAGA, 2012).</a:t>
            </a:r>
            <a:endParaRPr sz="1000">
              <a:solidFill>
                <a:srgbClr val="14110F"/>
              </a:solidFill>
            </a:endParaRPr>
          </a:p>
        </p:txBody>
      </p:sp>
      <p:pic>
        <p:nvPicPr>
          <p:cNvPr id="340" name="Google Shape;340;p43"/>
          <p:cNvPicPr preferRelativeResize="0"/>
          <p:nvPr/>
        </p:nvPicPr>
        <p:blipFill>
          <a:blip r:embed="rId5">
            <a:alphaModFix/>
          </a:blip>
          <a:stretch>
            <a:fillRect/>
          </a:stretch>
        </p:blipFill>
        <p:spPr>
          <a:xfrm>
            <a:off x="5474250" y="994625"/>
            <a:ext cx="3517350" cy="324876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44"/>
        <p:cNvGrpSpPr/>
        <p:nvPr/>
      </p:nvGrpSpPr>
      <p:grpSpPr>
        <a:xfrm>
          <a:off x="0" y="0"/>
          <a:ext cx="0" cy="0"/>
          <a:chOff x="0" y="0"/>
          <a:chExt cx="0" cy="0"/>
        </a:xfrm>
      </p:grpSpPr>
      <p:pic>
        <p:nvPicPr>
          <p:cNvPr id="345" name="Google Shape;345;p44"/>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46" name="Google Shape;346;p44"/>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347" name="Google Shape;347;p4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sp>
        <p:nvSpPr>
          <p:cNvPr id="348" name="Google Shape;348;p44"/>
          <p:cNvSpPr txBox="1"/>
          <p:nvPr/>
        </p:nvSpPr>
        <p:spPr>
          <a:xfrm>
            <a:off x="176125" y="1363425"/>
            <a:ext cx="6476400" cy="338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200"/>
              </a:spcBef>
              <a:spcAft>
                <a:spcPts val="1200"/>
              </a:spcAft>
              <a:buNone/>
            </a:pPr>
            <a:endParaRPr sz="1000">
              <a:solidFill>
                <a:srgbClr val="14110F"/>
              </a:solidFill>
            </a:endParaRPr>
          </a:p>
        </p:txBody>
      </p:sp>
      <p:sp>
        <p:nvSpPr>
          <p:cNvPr id="349" name="Google Shape;349;p44"/>
          <p:cNvSpPr txBox="1"/>
          <p:nvPr/>
        </p:nvSpPr>
        <p:spPr>
          <a:xfrm>
            <a:off x="340625" y="1702125"/>
            <a:ext cx="6030900" cy="20934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pt-BR" sz="1550">
                <a:solidFill>
                  <a:srgbClr val="050505"/>
                </a:solidFill>
                <a:highlight>
                  <a:srgbClr val="FFFFFF"/>
                </a:highlight>
              </a:rPr>
              <a:t>"O sistema capitalista, no auge da sua produtividade, é incapaz de satisfazer plenamente as necessidades da população mundial por comida."</a:t>
            </a:r>
            <a:endParaRPr sz="1550">
              <a:solidFill>
                <a:srgbClr val="050505"/>
              </a:solidFill>
              <a:highlight>
                <a:srgbClr val="FFFFFF"/>
              </a:highlight>
            </a:endParaRPr>
          </a:p>
          <a:p>
            <a:pPr marL="0" lvl="0" indent="0" algn="l" rtl="0">
              <a:spcBef>
                <a:spcPts val="0"/>
              </a:spcBef>
              <a:spcAft>
                <a:spcPts val="0"/>
              </a:spcAft>
              <a:buNone/>
            </a:pPr>
            <a:endParaRPr sz="1550">
              <a:solidFill>
                <a:srgbClr val="050505"/>
              </a:solidFill>
              <a:highlight>
                <a:srgbClr val="FFFFFF"/>
              </a:highlight>
            </a:endParaRPr>
          </a:p>
          <a:p>
            <a:pPr marL="0" lvl="0" indent="0" algn="l" rtl="0">
              <a:spcBef>
                <a:spcPts val="0"/>
              </a:spcBef>
              <a:spcAft>
                <a:spcPts val="0"/>
              </a:spcAft>
              <a:buNone/>
            </a:pPr>
            <a:r>
              <a:rPr lang="pt-BR" sz="1550">
                <a:solidFill>
                  <a:srgbClr val="050505"/>
                </a:solidFill>
                <a:highlight>
                  <a:srgbClr val="FFFFFF"/>
                </a:highlight>
              </a:rPr>
              <a:t>— István Mészáros em entrevista à CartaCapital em 2011.</a:t>
            </a:r>
            <a:endParaRPr sz="1550">
              <a:solidFill>
                <a:srgbClr val="050505"/>
              </a:solidFill>
              <a:highlight>
                <a:srgbClr val="FFFFFF"/>
              </a:highlight>
            </a:endParaRPr>
          </a:p>
        </p:txBody>
      </p:sp>
      <p:pic>
        <p:nvPicPr>
          <p:cNvPr id="350" name="Google Shape;350;p44"/>
          <p:cNvPicPr preferRelativeResize="0"/>
          <p:nvPr/>
        </p:nvPicPr>
        <p:blipFill>
          <a:blip r:embed="rId5">
            <a:alphaModFix/>
          </a:blip>
          <a:stretch>
            <a:fillRect/>
          </a:stretch>
        </p:blipFill>
        <p:spPr>
          <a:xfrm>
            <a:off x="6466700" y="1453850"/>
            <a:ext cx="2467675" cy="2467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t-BR" sz="1820" b="1">
                <a:solidFill>
                  <a:srgbClr val="CC0000"/>
                </a:solidFill>
              </a:rPr>
              <a:t>Resistências na América Latina</a:t>
            </a:r>
            <a:endParaRPr sz="1820" b="1">
              <a:solidFill>
                <a:srgbClr val="CC0000"/>
              </a:solidFill>
            </a:endParaRPr>
          </a:p>
        </p:txBody>
      </p:sp>
      <p:pic>
        <p:nvPicPr>
          <p:cNvPr id="356" name="Google Shape;356;p45"/>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57" name="Google Shape;357;p45"/>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358" name="Google Shape;358;p4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pic>
        <p:nvPicPr>
          <p:cNvPr id="359" name="Google Shape;359;p45"/>
          <p:cNvPicPr preferRelativeResize="0"/>
          <p:nvPr/>
        </p:nvPicPr>
        <p:blipFill>
          <a:blip r:embed="rId5">
            <a:alphaModFix/>
          </a:blip>
          <a:stretch>
            <a:fillRect/>
          </a:stretch>
        </p:blipFill>
        <p:spPr>
          <a:xfrm>
            <a:off x="1196975" y="994625"/>
            <a:ext cx="5707005" cy="35565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63"/>
        <p:cNvGrpSpPr/>
        <p:nvPr/>
      </p:nvGrpSpPr>
      <p:grpSpPr>
        <a:xfrm>
          <a:off x="0" y="0"/>
          <a:ext cx="0" cy="0"/>
          <a:chOff x="0" y="0"/>
          <a:chExt cx="0" cy="0"/>
        </a:xfrm>
      </p:grpSpPr>
      <p:sp>
        <p:nvSpPr>
          <p:cNvPr id="364" name="Google Shape;364;p46"/>
          <p:cNvSpPr txBox="1">
            <a:spLocks noGrp="1"/>
          </p:cNvSpPr>
          <p:nvPr>
            <p:ph type="title"/>
          </p:nvPr>
        </p:nvSpPr>
        <p:spPr>
          <a:xfrm>
            <a:off x="1122175" y="269525"/>
            <a:ext cx="766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t-BR" sz="2720" b="1">
                <a:solidFill>
                  <a:srgbClr val="CC0000"/>
                </a:solidFill>
              </a:rPr>
              <a:t>No Brasil</a:t>
            </a:r>
            <a:endParaRPr sz="2720" b="1">
              <a:solidFill>
                <a:srgbClr val="CC0000"/>
              </a:solidFill>
            </a:endParaRPr>
          </a:p>
        </p:txBody>
      </p:sp>
      <p:pic>
        <p:nvPicPr>
          <p:cNvPr id="365" name="Google Shape;365;p46"/>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66" name="Google Shape;366;p46"/>
          <p:cNvPicPr preferRelativeResize="0"/>
          <p:nvPr/>
        </p:nvPicPr>
        <p:blipFill>
          <a:blip r:embed="rId4">
            <a:alphaModFix/>
          </a:blip>
          <a:stretch>
            <a:fillRect/>
          </a:stretch>
        </p:blipFill>
        <p:spPr>
          <a:xfrm>
            <a:off x="-67150" y="0"/>
            <a:ext cx="1111725" cy="1111725"/>
          </a:xfrm>
          <a:prstGeom prst="rect">
            <a:avLst/>
          </a:prstGeom>
          <a:noFill/>
          <a:ln>
            <a:noFill/>
          </a:ln>
        </p:spPr>
      </p:pic>
      <p:sp>
        <p:nvSpPr>
          <p:cNvPr id="367" name="Google Shape;367;p4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 </a:t>
            </a:r>
            <a:endParaRPr/>
          </a:p>
        </p:txBody>
      </p:sp>
      <p:pic>
        <p:nvPicPr>
          <p:cNvPr id="368" name="Google Shape;368;p46"/>
          <p:cNvPicPr preferRelativeResize="0"/>
          <p:nvPr/>
        </p:nvPicPr>
        <p:blipFill>
          <a:blip r:embed="rId5">
            <a:alphaModFix/>
          </a:blip>
          <a:stretch>
            <a:fillRect/>
          </a:stretch>
        </p:blipFill>
        <p:spPr>
          <a:xfrm>
            <a:off x="853525" y="1066150"/>
            <a:ext cx="7763014" cy="3556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372"/>
        <p:cNvGrpSpPr/>
        <p:nvPr/>
      </p:nvGrpSpPr>
      <p:grpSpPr>
        <a:xfrm>
          <a:off x="0" y="0"/>
          <a:ext cx="0" cy="0"/>
          <a:chOff x="0" y="0"/>
          <a:chExt cx="0" cy="0"/>
        </a:xfrm>
      </p:grpSpPr>
      <p:sp>
        <p:nvSpPr>
          <p:cNvPr id="373" name="Google Shape;373;p47"/>
          <p:cNvSpPr txBox="1">
            <a:spLocks noGrp="1"/>
          </p:cNvSpPr>
          <p:nvPr>
            <p:ph type="body" idx="1"/>
          </p:nvPr>
        </p:nvSpPr>
        <p:spPr>
          <a:xfrm>
            <a:off x="1015950" y="961475"/>
            <a:ext cx="6024000" cy="3591900"/>
          </a:xfrm>
          <a:prstGeom prst="rect">
            <a:avLst/>
          </a:prstGeom>
        </p:spPr>
        <p:txBody>
          <a:bodyPr spcFirstLastPara="1" wrap="square" lIns="91425" tIns="91425" rIns="91425" bIns="91425" anchor="t" anchorCtr="0">
            <a:noAutofit/>
          </a:bodyPr>
          <a:lstStyle/>
          <a:p>
            <a:pPr marL="0" lvl="0" indent="0" algn="just" rtl="0">
              <a:lnSpc>
                <a:spcPct val="200000"/>
              </a:lnSpc>
              <a:spcBef>
                <a:spcPts val="0"/>
              </a:spcBef>
              <a:spcAft>
                <a:spcPts val="0"/>
              </a:spcAft>
              <a:buNone/>
            </a:pPr>
            <a:r>
              <a:rPr lang="pt-BR" sz="1400" i="1">
                <a:solidFill>
                  <a:schemeClr val="dk1"/>
                </a:solidFill>
              </a:rPr>
              <a:t>Enquanto a questão negra não for assumida pela sociedade brasileira como um todo: negros, brancos e nós todos juntos refletirmos, avaliarmos, desenvolvermos uma práxis de conscientização da questão da discriminação racial nesse país, vai ser muito difícil no Brasil, chegar ao ponto de efetivamente ser uma democracia racial.</a:t>
            </a:r>
            <a:endParaRPr sz="1400" i="1">
              <a:solidFill>
                <a:schemeClr val="dk1"/>
              </a:solidFill>
            </a:endParaRPr>
          </a:p>
          <a:p>
            <a:pPr marL="0" lvl="0" indent="0" algn="just" rtl="0">
              <a:lnSpc>
                <a:spcPct val="200000"/>
              </a:lnSpc>
              <a:spcBef>
                <a:spcPts val="1200"/>
              </a:spcBef>
              <a:spcAft>
                <a:spcPts val="0"/>
              </a:spcAft>
              <a:buNone/>
            </a:pPr>
            <a:r>
              <a:rPr lang="pt-BR" sz="1000" i="1">
                <a:solidFill>
                  <a:schemeClr val="dk1"/>
                </a:solidFill>
              </a:rPr>
              <a:t>GONZALEZ, Lélia. A democracia racial: uma militância. </a:t>
            </a:r>
            <a:r>
              <a:rPr lang="pt-BR" sz="1000" b="1" i="1">
                <a:solidFill>
                  <a:schemeClr val="dk1"/>
                </a:solidFill>
              </a:rPr>
              <a:t>Arte &amp; Ensaios</a:t>
            </a:r>
            <a:r>
              <a:rPr lang="pt-BR" sz="1000" i="1">
                <a:solidFill>
                  <a:schemeClr val="dk1"/>
                </a:solidFill>
              </a:rPr>
              <a:t>, 0(38). 2019. Disponível em: https://revistas.ufrj.br/index.php/ae/article/view/27925/15208. Acesso: 21 fev.2022.</a:t>
            </a:r>
            <a:endParaRPr sz="1400" i="1">
              <a:solidFill>
                <a:schemeClr val="dk1"/>
              </a:solidFill>
            </a:endParaRPr>
          </a:p>
          <a:p>
            <a:pPr marL="0" lvl="0" indent="0" algn="just" rtl="0">
              <a:lnSpc>
                <a:spcPct val="200000"/>
              </a:lnSpc>
              <a:spcBef>
                <a:spcPts val="1200"/>
              </a:spcBef>
              <a:spcAft>
                <a:spcPts val="1200"/>
              </a:spcAft>
              <a:buNone/>
            </a:pPr>
            <a:endParaRPr sz="1400" i="1">
              <a:solidFill>
                <a:schemeClr val="dk1"/>
              </a:solidFill>
            </a:endParaRPr>
          </a:p>
        </p:txBody>
      </p:sp>
      <p:pic>
        <p:nvPicPr>
          <p:cNvPr id="374" name="Google Shape;374;p47"/>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375" name="Google Shape;375;p47"/>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376" name="Google Shape;376;p47"/>
          <p:cNvPicPr preferRelativeResize="0"/>
          <p:nvPr/>
        </p:nvPicPr>
        <p:blipFill>
          <a:blip r:embed="rId5">
            <a:alphaModFix/>
          </a:blip>
          <a:stretch>
            <a:fillRect/>
          </a:stretch>
        </p:blipFill>
        <p:spPr>
          <a:xfrm>
            <a:off x="7291425" y="861325"/>
            <a:ext cx="1659200" cy="2551513"/>
          </a:xfrm>
          <a:prstGeom prst="rect">
            <a:avLst/>
          </a:prstGeom>
          <a:noFill/>
          <a:ln>
            <a:noFill/>
          </a:ln>
        </p:spPr>
      </p:pic>
      <p:sp>
        <p:nvSpPr>
          <p:cNvPr id="377" name="Google Shape;377;p47"/>
          <p:cNvSpPr txBox="1"/>
          <p:nvPr/>
        </p:nvSpPr>
        <p:spPr>
          <a:xfrm>
            <a:off x="6217650" y="34844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78" name="Google Shape;378;p47"/>
          <p:cNvSpPr txBox="1"/>
          <p:nvPr/>
        </p:nvSpPr>
        <p:spPr>
          <a:xfrm>
            <a:off x="6322863" y="3538288"/>
            <a:ext cx="3000000" cy="2925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600"/>
              </a:spcBef>
              <a:spcAft>
                <a:spcPts val="0"/>
              </a:spcAft>
              <a:buNone/>
            </a:pPr>
            <a:r>
              <a:rPr lang="pt-BR" sz="700">
                <a:solidFill>
                  <a:schemeClr val="dk1"/>
                </a:solidFill>
              </a:rPr>
              <a:t>Lélia Gonzalez. Fonte: Portal Geledes.</a:t>
            </a:r>
            <a:endParaRPr sz="7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solidFill>
                  <a:srgbClr val="CC0000"/>
                </a:solidFill>
              </a:rPr>
              <a:t>Tópicos</a:t>
            </a:r>
            <a:endParaRPr b="1">
              <a:solidFill>
                <a:srgbClr val="CC0000"/>
              </a:solidFill>
            </a:endParaRPr>
          </a:p>
        </p:txBody>
      </p:sp>
      <p:sp>
        <p:nvSpPr>
          <p:cNvPr id="81" name="Google Shape;81;p16"/>
          <p:cNvSpPr txBox="1">
            <a:spLocks noGrp="1"/>
          </p:cNvSpPr>
          <p:nvPr>
            <p:ph type="body" idx="1"/>
          </p:nvPr>
        </p:nvSpPr>
        <p:spPr>
          <a:xfrm>
            <a:off x="311700" y="1111725"/>
            <a:ext cx="8735700" cy="3591900"/>
          </a:xfrm>
          <a:prstGeom prst="rect">
            <a:avLst/>
          </a:prstGeom>
        </p:spPr>
        <p:txBody>
          <a:bodyPr spcFirstLastPara="1" wrap="square" lIns="91425" tIns="91425" rIns="91425" bIns="91425" anchor="t" anchorCtr="0">
            <a:normAutofit fontScale="85000" lnSpcReduction="20000"/>
          </a:bodyPr>
          <a:lstStyle/>
          <a:p>
            <a:pPr marL="457200" lvl="0" indent="-368261" algn="just" rtl="0">
              <a:spcBef>
                <a:spcPts val="0"/>
              </a:spcBef>
              <a:spcAft>
                <a:spcPts val="0"/>
              </a:spcAft>
              <a:buClr>
                <a:schemeClr val="dk1"/>
              </a:buClr>
              <a:buSzPct val="100000"/>
              <a:buAutoNum type="arabicPeriod"/>
            </a:pPr>
            <a:r>
              <a:rPr lang="pt-BR" sz="2587">
                <a:solidFill>
                  <a:schemeClr val="dk1"/>
                </a:solidFill>
              </a:rPr>
              <a:t>Modernidade e direitos humanos;</a:t>
            </a:r>
            <a:endParaRPr sz="2587">
              <a:solidFill>
                <a:schemeClr val="dk1"/>
              </a:solidFill>
            </a:endParaRPr>
          </a:p>
          <a:p>
            <a:pPr marL="457200" lvl="0" indent="0" algn="just" rtl="0">
              <a:spcBef>
                <a:spcPts val="1200"/>
              </a:spcBef>
              <a:spcAft>
                <a:spcPts val="0"/>
              </a:spcAft>
              <a:buNone/>
            </a:pPr>
            <a:endParaRPr sz="2587">
              <a:solidFill>
                <a:schemeClr val="dk1"/>
              </a:solidFill>
            </a:endParaRPr>
          </a:p>
          <a:p>
            <a:pPr marL="457200" lvl="0" indent="-368261" algn="just" rtl="0">
              <a:spcBef>
                <a:spcPts val="1200"/>
              </a:spcBef>
              <a:spcAft>
                <a:spcPts val="0"/>
              </a:spcAft>
              <a:buClr>
                <a:schemeClr val="dk1"/>
              </a:buClr>
              <a:buSzPct val="100000"/>
              <a:buAutoNum type="arabicPeriod"/>
            </a:pPr>
            <a:r>
              <a:rPr lang="pt-BR" sz="2587">
                <a:solidFill>
                  <a:schemeClr val="dk1"/>
                </a:solidFill>
              </a:rPr>
              <a:t>Documentos sobre os chamados “direitos naturais”;</a:t>
            </a:r>
            <a:endParaRPr sz="2587">
              <a:solidFill>
                <a:schemeClr val="dk1"/>
              </a:solidFill>
            </a:endParaRPr>
          </a:p>
          <a:p>
            <a:pPr marL="457200" lvl="0" indent="0" algn="just" rtl="0">
              <a:spcBef>
                <a:spcPts val="1200"/>
              </a:spcBef>
              <a:spcAft>
                <a:spcPts val="0"/>
              </a:spcAft>
              <a:buNone/>
            </a:pPr>
            <a:endParaRPr sz="2587">
              <a:solidFill>
                <a:schemeClr val="dk1"/>
              </a:solidFill>
            </a:endParaRPr>
          </a:p>
          <a:p>
            <a:pPr marL="457200" lvl="0" indent="-368261" algn="just" rtl="0">
              <a:spcBef>
                <a:spcPts val="1200"/>
              </a:spcBef>
              <a:spcAft>
                <a:spcPts val="0"/>
              </a:spcAft>
              <a:buClr>
                <a:schemeClr val="dk1"/>
              </a:buClr>
              <a:buSzPct val="100000"/>
              <a:buAutoNum type="arabicPeriod"/>
            </a:pPr>
            <a:r>
              <a:rPr lang="pt-BR" sz="2587">
                <a:solidFill>
                  <a:schemeClr val="dk1"/>
                </a:solidFill>
              </a:rPr>
              <a:t>Direitos humanos e perspectiva crítica. A contribuição dos movimentos sociais para a positivação dos direitos humanos na contemporaneidade.</a:t>
            </a:r>
            <a:endParaRPr sz="2587">
              <a:solidFill>
                <a:schemeClr val="dk1"/>
              </a:solidFill>
            </a:endParaRPr>
          </a:p>
          <a:p>
            <a:pPr marL="0" lvl="0" indent="0" algn="just" rtl="0">
              <a:spcBef>
                <a:spcPts val="1200"/>
              </a:spcBef>
              <a:spcAft>
                <a:spcPts val="1200"/>
              </a:spcAft>
              <a:buNone/>
            </a:pPr>
            <a:endParaRPr/>
          </a:p>
        </p:txBody>
      </p:sp>
      <p:pic>
        <p:nvPicPr>
          <p:cNvPr id="82" name="Google Shape;82;p16"/>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83" name="Google Shape;83;p16"/>
          <p:cNvPicPr preferRelativeResize="0"/>
          <p:nvPr/>
        </p:nvPicPr>
        <p:blipFill>
          <a:blip r:embed="rId4">
            <a:alphaModFix/>
          </a:blip>
          <a:stretch>
            <a:fillRect/>
          </a:stretch>
        </p:blipFill>
        <p:spPr>
          <a:xfrm>
            <a:off x="-67150" y="0"/>
            <a:ext cx="1111725" cy="1111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solidFill>
                  <a:srgbClr val="CC0000"/>
                </a:solidFill>
              </a:rPr>
              <a:t>Modernidade e Capitalismo</a:t>
            </a:r>
            <a:endParaRPr b="1">
              <a:solidFill>
                <a:srgbClr val="CC0000"/>
              </a:solidFill>
            </a:endParaRPr>
          </a:p>
        </p:txBody>
      </p:sp>
      <p:sp>
        <p:nvSpPr>
          <p:cNvPr id="89" name="Google Shape;89;p17"/>
          <p:cNvSpPr txBox="1">
            <a:spLocks noGrp="1"/>
          </p:cNvSpPr>
          <p:nvPr>
            <p:ph type="body" idx="1"/>
          </p:nvPr>
        </p:nvSpPr>
        <p:spPr>
          <a:xfrm>
            <a:off x="311700" y="1111725"/>
            <a:ext cx="5458800" cy="3591900"/>
          </a:xfrm>
          <a:prstGeom prst="rect">
            <a:avLst/>
          </a:prstGeom>
        </p:spPr>
        <p:txBody>
          <a:bodyPr spcFirstLastPara="1" wrap="square" lIns="91425" tIns="91425" rIns="91425" bIns="91425" anchor="t" anchorCtr="0">
            <a:normAutofit fontScale="62500" lnSpcReduction="10000"/>
          </a:bodyPr>
          <a:lstStyle/>
          <a:p>
            <a:pPr marL="457200" lvl="0" indent="-300037" algn="just" rtl="0">
              <a:spcBef>
                <a:spcPts val="0"/>
              </a:spcBef>
              <a:spcAft>
                <a:spcPts val="0"/>
              </a:spcAft>
              <a:buClr>
                <a:schemeClr val="dk1"/>
              </a:buClr>
              <a:buSzPct val="100000"/>
              <a:buChar char="●"/>
            </a:pPr>
            <a:r>
              <a:rPr lang="pt-BR">
                <a:solidFill>
                  <a:schemeClr val="dk1"/>
                </a:solidFill>
              </a:rPr>
              <a:t>Colonialismo e Colonialidade (QUIJANO, 2005).</a:t>
            </a:r>
            <a:endParaRPr>
              <a:solidFill>
                <a:schemeClr val="dk1"/>
              </a:solidFill>
            </a:endParaRPr>
          </a:p>
          <a:p>
            <a:pPr marL="457200" lvl="0" indent="0" algn="just" rtl="0">
              <a:spcBef>
                <a:spcPts val="1200"/>
              </a:spcBef>
              <a:spcAft>
                <a:spcPts val="0"/>
              </a:spcAft>
              <a:buNone/>
            </a:pPr>
            <a:endParaRPr>
              <a:solidFill>
                <a:schemeClr val="dk1"/>
              </a:solidFill>
            </a:endParaRPr>
          </a:p>
          <a:p>
            <a:pPr marL="457200" lvl="0" indent="-300037" algn="just" rtl="0">
              <a:spcBef>
                <a:spcPts val="1200"/>
              </a:spcBef>
              <a:spcAft>
                <a:spcPts val="0"/>
              </a:spcAft>
              <a:buClr>
                <a:schemeClr val="dk1"/>
              </a:buClr>
              <a:buSzPct val="100000"/>
              <a:buChar char="●"/>
            </a:pPr>
            <a:r>
              <a:rPr lang="pt-BR">
                <a:solidFill>
                  <a:schemeClr val="dk1"/>
                </a:solidFill>
              </a:rPr>
              <a:t>Formação de novos Estados Nacionais;</a:t>
            </a:r>
            <a:endParaRPr>
              <a:solidFill>
                <a:schemeClr val="dk1"/>
              </a:solidFill>
            </a:endParaRPr>
          </a:p>
          <a:p>
            <a:pPr marL="457200" lvl="0" indent="0" algn="just" rtl="0">
              <a:spcBef>
                <a:spcPts val="1200"/>
              </a:spcBef>
              <a:spcAft>
                <a:spcPts val="0"/>
              </a:spcAft>
              <a:buNone/>
            </a:pPr>
            <a:endParaRPr>
              <a:solidFill>
                <a:schemeClr val="dk1"/>
              </a:solidFill>
            </a:endParaRPr>
          </a:p>
          <a:p>
            <a:pPr marL="457200" lvl="0" indent="-300037" algn="just" rtl="0">
              <a:spcBef>
                <a:spcPts val="1200"/>
              </a:spcBef>
              <a:spcAft>
                <a:spcPts val="0"/>
              </a:spcAft>
              <a:buClr>
                <a:schemeClr val="dk1"/>
              </a:buClr>
              <a:buSzPct val="100000"/>
              <a:buChar char="●"/>
            </a:pPr>
            <a:r>
              <a:rPr lang="pt-BR">
                <a:solidFill>
                  <a:schemeClr val="dk1"/>
                </a:solidFill>
              </a:rPr>
              <a:t>Processo de acumulação</a:t>
            </a:r>
            <a:endParaRPr>
              <a:solidFill>
                <a:schemeClr val="dk1"/>
              </a:solidFill>
            </a:endParaRPr>
          </a:p>
          <a:p>
            <a:pPr marL="914400" lvl="1" indent="-301171" algn="just" rtl="0">
              <a:spcBef>
                <a:spcPts val="0"/>
              </a:spcBef>
              <a:spcAft>
                <a:spcPts val="0"/>
              </a:spcAft>
              <a:buClr>
                <a:schemeClr val="dk1"/>
              </a:buClr>
              <a:buSzPct val="100000"/>
              <a:buChar char="○"/>
            </a:pPr>
            <a:r>
              <a:rPr lang="pt-BR" sz="1828">
                <a:solidFill>
                  <a:schemeClr val="dk1"/>
                </a:solidFill>
              </a:rPr>
              <a:t>Mercantilismo;</a:t>
            </a:r>
            <a:endParaRPr sz="1828">
              <a:solidFill>
                <a:schemeClr val="dk1"/>
              </a:solidFill>
            </a:endParaRPr>
          </a:p>
          <a:p>
            <a:pPr marL="914400" lvl="1" indent="-301171" algn="just" rtl="0">
              <a:spcBef>
                <a:spcPts val="0"/>
              </a:spcBef>
              <a:spcAft>
                <a:spcPts val="0"/>
              </a:spcAft>
              <a:buClr>
                <a:schemeClr val="dk1"/>
              </a:buClr>
              <a:buSzPct val="100000"/>
              <a:buChar char="○"/>
            </a:pPr>
            <a:r>
              <a:rPr lang="pt-BR" sz="1828">
                <a:solidFill>
                  <a:schemeClr val="dk1"/>
                </a:solidFill>
              </a:rPr>
              <a:t>Apogeu do Renascimento;</a:t>
            </a:r>
            <a:endParaRPr sz="1828">
              <a:solidFill>
                <a:schemeClr val="dk1"/>
              </a:solidFill>
            </a:endParaRPr>
          </a:p>
          <a:p>
            <a:pPr marL="914400" lvl="1" indent="-301171" algn="just" rtl="0">
              <a:spcBef>
                <a:spcPts val="0"/>
              </a:spcBef>
              <a:spcAft>
                <a:spcPts val="0"/>
              </a:spcAft>
              <a:buClr>
                <a:schemeClr val="dk1"/>
              </a:buClr>
              <a:buSzPct val="100000"/>
              <a:buChar char="○"/>
            </a:pPr>
            <a:r>
              <a:rPr lang="pt-BR" sz="1828">
                <a:solidFill>
                  <a:schemeClr val="dk1"/>
                </a:solidFill>
              </a:rPr>
              <a:t>Novas tecnologias.</a:t>
            </a:r>
            <a:endParaRPr sz="1828">
              <a:solidFill>
                <a:schemeClr val="dk1"/>
              </a:solidFill>
            </a:endParaRPr>
          </a:p>
          <a:p>
            <a:pPr marL="0" lvl="0" indent="0" algn="just" rtl="0">
              <a:spcBef>
                <a:spcPts val="1200"/>
              </a:spcBef>
              <a:spcAft>
                <a:spcPts val="0"/>
              </a:spcAft>
              <a:buNone/>
            </a:pPr>
            <a:endParaRPr>
              <a:solidFill>
                <a:schemeClr val="dk1"/>
              </a:solidFill>
            </a:endParaRPr>
          </a:p>
          <a:p>
            <a:pPr marL="457200" lvl="0" indent="-300037" algn="just" rtl="0">
              <a:spcBef>
                <a:spcPts val="1200"/>
              </a:spcBef>
              <a:spcAft>
                <a:spcPts val="0"/>
              </a:spcAft>
              <a:buClr>
                <a:schemeClr val="dk1"/>
              </a:buClr>
              <a:buSzPct val="100000"/>
              <a:buChar char="●"/>
            </a:pPr>
            <a:r>
              <a:rPr lang="pt-BR">
                <a:solidFill>
                  <a:schemeClr val="dk1"/>
                </a:solidFill>
              </a:rPr>
              <a:t>Antropocentrismo e projeto pautado pela razão;</a:t>
            </a:r>
            <a:endParaRPr>
              <a:solidFill>
                <a:schemeClr val="dk1"/>
              </a:solidFill>
            </a:endParaRPr>
          </a:p>
          <a:p>
            <a:pPr marL="457200" lvl="0" indent="0" algn="just" rtl="0">
              <a:spcBef>
                <a:spcPts val="1200"/>
              </a:spcBef>
              <a:spcAft>
                <a:spcPts val="0"/>
              </a:spcAft>
              <a:buNone/>
            </a:pPr>
            <a:endParaRPr>
              <a:solidFill>
                <a:schemeClr val="dk1"/>
              </a:solidFill>
            </a:endParaRPr>
          </a:p>
          <a:p>
            <a:pPr marL="457200" lvl="0" indent="-300037" algn="just" rtl="0">
              <a:spcBef>
                <a:spcPts val="1200"/>
              </a:spcBef>
              <a:spcAft>
                <a:spcPts val="0"/>
              </a:spcAft>
              <a:buClr>
                <a:schemeClr val="dk1"/>
              </a:buClr>
              <a:buSzPct val="100000"/>
              <a:buChar char="●"/>
            </a:pPr>
            <a:r>
              <a:rPr lang="pt-BR">
                <a:solidFill>
                  <a:schemeClr val="dk1"/>
                </a:solidFill>
              </a:rPr>
              <a:t>Sistema e economia-mundo a partir do século XVI (WALLERSTEIN, 1996).</a:t>
            </a:r>
            <a:endParaRPr>
              <a:solidFill>
                <a:schemeClr val="dk1"/>
              </a:solidFill>
            </a:endParaRPr>
          </a:p>
        </p:txBody>
      </p:sp>
      <p:pic>
        <p:nvPicPr>
          <p:cNvPr id="90" name="Google Shape;90;p17"/>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91" name="Google Shape;91;p17"/>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92" name="Google Shape;92;p17"/>
          <p:cNvPicPr preferRelativeResize="0"/>
          <p:nvPr/>
        </p:nvPicPr>
        <p:blipFill>
          <a:blip r:embed="rId5">
            <a:alphaModFix/>
          </a:blip>
          <a:stretch>
            <a:fillRect/>
          </a:stretch>
        </p:blipFill>
        <p:spPr>
          <a:xfrm>
            <a:off x="4275150" y="1460611"/>
            <a:ext cx="4616675" cy="2408325"/>
          </a:xfrm>
          <a:prstGeom prst="rect">
            <a:avLst/>
          </a:prstGeom>
          <a:noFill/>
          <a:ln>
            <a:noFill/>
          </a:ln>
        </p:spPr>
      </p:pic>
      <p:sp>
        <p:nvSpPr>
          <p:cNvPr id="93" name="Google Shape;93;p17"/>
          <p:cNvSpPr txBox="1"/>
          <p:nvPr/>
        </p:nvSpPr>
        <p:spPr>
          <a:xfrm>
            <a:off x="5434088" y="3947925"/>
            <a:ext cx="3000000" cy="75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pt-BR" sz="700">
                <a:solidFill>
                  <a:schemeClr val="dk1"/>
                </a:solidFill>
              </a:rPr>
              <a:t>As primeiras rotas das grandes navegações. Fonte: internet. Portal História.</a:t>
            </a:r>
            <a:endParaRPr sz="700">
              <a:solidFill>
                <a:schemeClr val="dk1"/>
              </a:solidFill>
            </a:endParaRPr>
          </a:p>
          <a:p>
            <a:pPr marL="0" lvl="0" indent="0" algn="l" rtl="0">
              <a:lnSpc>
                <a:spcPct val="115000"/>
              </a:lnSpc>
              <a:spcBef>
                <a:spcPts val="1200"/>
              </a:spcBef>
              <a:spcAft>
                <a:spcPts val="0"/>
              </a:spcAft>
              <a:buNone/>
            </a:pPr>
            <a:endParaRPr sz="11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97"/>
        <p:cNvGrpSpPr/>
        <p:nvPr/>
      </p:nvGrpSpPr>
      <p:grpSpPr>
        <a:xfrm>
          <a:off x="0" y="0"/>
          <a:ext cx="0" cy="0"/>
          <a:chOff x="0" y="0"/>
          <a:chExt cx="0" cy="0"/>
        </a:xfrm>
      </p:grpSpPr>
      <p:pic>
        <p:nvPicPr>
          <p:cNvPr id="98" name="Google Shape;98;p18"/>
          <p:cNvPicPr preferRelativeResize="0"/>
          <p:nvPr/>
        </p:nvPicPr>
        <p:blipFill>
          <a:blip r:embed="rId3">
            <a:alphaModFix/>
          </a:blip>
          <a:stretch>
            <a:fillRect/>
          </a:stretch>
        </p:blipFill>
        <p:spPr>
          <a:xfrm>
            <a:off x="954825" y="0"/>
            <a:ext cx="8189174" cy="5143500"/>
          </a:xfrm>
          <a:prstGeom prst="rect">
            <a:avLst/>
          </a:prstGeom>
          <a:noFill/>
          <a:ln>
            <a:noFill/>
          </a:ln>
          <a:effectLst>
            <a:outerShdw blurRad="57150" dist="19050" dir="5400000" algn="bl" rotWithShape="0">
              <a:srgbClr val="000000">
                <a:alpha val="50000"/>
              </a:srgbClr>
            </a:outerShdw>
          </a:effectLst>
        </p:spPr>
      </p:pic>
      <p:pic>
        <p:nvPicPr>
          <p:cNvPr id="99" name="Google Shape;99;p18"/>
          <p:cNvPicPr preferRelativeResize="0"/>
          <p:nvPr/>
        </p:nvPicPr>
        <p:blipFill rotWithShape="1">
          <a:blip r:embed="rId4">
            <a:alphaModFix/>
          </a:blip>
          <a:srcRect b="16317"/>
          <a:stretch/>
        </p:blipFill>
        <p:spPr>
          <a:xfrm>
            <a:off x="3669750" y="4703625"/>
            <a:ext cx="1804498" cy="426900"/>
          </a:xfrm>
          <a:prstGeom prst="rect">
            <a:avLst/>
          </a:prstGeom>
          <a:noFill/>
          <a:ln>
            <a:noFill/>
          </a:ln>
        </p:spPr>
      </p:pic>
      <p:pic>
        <p:nvPicPr>
          <p:cNvPr id="100" name="Google Shape;100;p18"/>
          <p:cNvPicPr preferRelativeResize="0"/>
          <p:nvPr/>
        </p:nvPicPr>
        <p:blipFill>
          <a:blip r:embed="rId5">
            <a:alphaModFix/>
          </a:blip>
          <a:stretch>
            <a:fillRect/>
          </a:stretch>
        </p:blipFill>
        <p:spPr>
          <a:xfrm>
            <a:off x="-67150" y="0"/>
            <a:ext cx="1111725" cy="1111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04"/>
        <p:cNvGrpSpPr/>
        <p:nvPr/>
      </p:nvGrpSpPr>
      <p:grpSpPr>
        <a:xfrm>
          <a:off x="0" y="0"/>
          <a:ext cx="0" cy="0"/>
          <a:chOff x="0" y="0"/>
          <a:chExt cx="0" cy="0"/>
        </a:xfrm>
      </p:grpSpPr>
      <p:pic>
        <p:nvPicPr>
          <p:cNvPr id="105" name="Google Shape;105;p19"/>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06" name="Google Shape;106;p19"/>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107" name="Google Shape;107;p19"/>
          <p:cNvPicPr preferRelativeResize="0"/>
          <p:nvPr/>
        </p:nvPicPr>
        <p:blipFill>
          <a:blip r:embed="rId5">
            <a:alphaModFix/>
          </a:blip>
          <a:stretch>
            <a:fillRect/>
          </a:stretch>
        </p:blipFill>
        <p:spPr>
          <a:xfrm>
            <a:off x="1082000" y="235000"/>
            <a:ext cx="7794624" cy="43844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2350800" y="269513"/>
            <a:ext cx="4442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t-BR" b="1">
                <a:solidFill>
                  <a:srgbClr val="CC0000"/>
                </a:solidFill>
              </a:rPr>
              <a:t>Expansão europeia </a:t>
            </a:r>
            <a:endParaRPr b="1">
              <a:solidFill>
                <a:srgbClr val="CC0000"/>
              </a:solidFill>
            </a:endParaRPr>
          </a:p>
        </p:txBody>
      </p:sp>
      <p:sp>
        <p:nvSpPr>
          <p:cNvPr id="113" name="Google Shape;113;p20"/>
          <p:cNvSpPr txBox="1">
            <a:spLocks noGrp="1"/>
          </p:cNvSpPr>
          <p:nvPr>
            <p:ph type="body" idx="1"/>
          </p:nvPr>
        </p:nvSpPr>
        <p:spPr>
          <a:xfrm>
            <a:off x="268775" y="1240500"/>
            <a:ext cx="8520600" cy="35919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pt-BR">
                <a:solidFill>
                  <a:schemeClr val="dk1"/>
                </a:solidFill>
              </a:rPr>
              <a:t>• Urbanização; </a:t>
            </a:r>
            <a:endParaRPr>
              <a:solidFill>
                <a:schemeClr val="dk1"/>
              </a:solidFill>
            </a:endParaRPr>
          </a:p>
          <a:p>
            <a:pPr marL="0" lvl="0" indent="0" algn="just" rtl="0">
              <a:spcBef>
                <a:spcPts val="1200"/>
              </a:spcBef>
              <a:spcAft>
                <a:spcPts val="0"/>
              </a:spcAft>
              <a:buNone/>
            </a:pPr>
            <a:r>
              <a:rPr lang="pt-BR">
                <a:solidFill>
                  <a:schemeClr val="dk1"/>
                </a:solidFill>
              </a:rPr>
              <a:t>• Economias de mercado; </a:t>
            </a:r>
            <a:endParaRPr>
              <a:solidFill>
                <a:schemeClr val="dk1"/>
              </a:solidFill>
            </a:endParaRPr>
          </a:p>
          <a:p>
            <a:pPr marL="0" lvl="0" indent="0" algn="just" rtl="0">
              <a:spcBef>
                <a:spcPts val="1200"/>
              </a:spcBef>
              <a:spcAft>
                <a:spcPts val="0"/>
              </a:spcAft>
              <a:buNone/>
            </a:pPr>
            <a:r>
              <a:rPr lang="pt-BR">
                <a:solidFill>
                  <a:schemeClr val="dk1"/>
                </a:solidFill>
              </a:rPr>
              <a:t>• Propriedade privada; </a:t>
            </a:r>
            <a:endParaRPr>
              <a:solidFill>
                <a:schemeClr val="dk1"/>
              </a:solidFill>
            </a:endParaRPr>
          </a:p>
          <a:p>
            <a:pPr marL="0" lvl="0" indent="0" algn="just" rtl="0">
              <a:spcBef>
                <a:spcPts val="1200"/>
              </a:spcBef>
              <a:spcAft>
                <a:spcPts val="0"/>
              </a:spcAft>
              <a:buNone/>
            </a:pPr>
            <a:r>
              <a:rPr lang="pt-BR">
                <a:solidFill>
                  <a:schemeClr val="dk1"/>
                </a:solidFill>
              </a:rPr>
              <a:t>• Classes sociais (burguesia e proletariado); </a:t>
            </a:r>
            <a:endParaRPr>
              <a:solidFill>
                <a:schemeClr val="dk1"/>
              </a:solidFill>
            </a:endParaRPr>
          </a:p>
          <a:p>
            <a:pPr marL="0" lvl="0" indent="0" algn="just" rtl="0">
              <a:spcBef>
                <a:spcPts val="1200"/>
              </a:spcBef>
              <a:spcAft>
                <a:spcPts val="0"/>
              </a:spcAft>
              <a:buNone/>
            </a:pPr>
            <a:r>
              <a:rPr lang="pt-BR">
                <a:solidFill>
                  <a:schemeClr val="dk1"/>
                </a:solidFill>
              </a:rPr>
              <a:t>• Absolutismo.</a:t>
            </a:r>
            <a:endParaRPr>
              <a:solidFill>
                <a:schemeClr val="dk1"/>
              </a:solidFill>
            </a:endParaRPr>
          </a:p>
          <a:p>
            <a:pPr marL="0" lvl="0" indent="0" algn="just" rtl="0">
              <a:spcBef>
                <a:spcPts val="1200"/>
              </a:spcBef>
              <a:spcAft>
                <a:spcPts val="0"/>
              </a:spcAft>
              <a:buNone/>
            </a:pPr>
            <a:endParaRPr>
              <a:solidFill>
                <a:schemeClr val="dk1"/>
              </a:solidFill>
            </a:endParaRPr>
          </a:p>
          <a:p>
            <a:pPr marL="0" lvl="0" indent="0" algn="just" rtl="0">
              <a:spcBef>
                <a:spcPts val="1200"/>
              </a:spcBef>
              <a:spcAft>
                <a:spcPts val="1200"/>
              </a:spcAft>
              <a:buNone/>
            </a:pPr>
            <a:endParaRPr>
              <a:solidFill>
                <a:schemeClr val="dk1"/>
              </a:solidFill>
            </a:endParaRPr>
          </a:p>
        </p:txBody>
      </p:sp>
      <p:pic>
        <p:nvPicPr>
          <p:cNvPr id="114" name="Google Shape;114;p20"/>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sp>
        <p:nvSpPr>
          <p:cNvPr id="115" name="Google Shape;115;p20"/>
          <p:cNvSpPr txBox="1"/>
          <p:nvPr/>
        </p:nvSpPr>
        <p:spPr>
          <a:xfrm>
            <a:off x="5230250" y="1146175"/>
            <a:ext cx="3867300" cy="1785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pt-BR" sz="1300"/>
              <a:t>“... se refere àqueles processos, atuantes numa escala global, que atravessam fronteiras nacionais, integrando e conectando comunidades e organizações em novas combinações de tempo espaço, tornando o mundo, em realidade e em experiência, mais </a:t>
            </a:r>
            <a:r>
              <a:rPr lang="pt-BR" sz="1300" b="1"/>
              <a:t>interconectado</a:t>
            </a:r>
            <a:r>
              <a:rPr lang="pt-BR" sz="1300"/>
              <a:t>” (HALL, Stuart. A identidade cultural na pós-modernidade. São Paulo: DP&amp;A, 2002, p. 67).</a:t>
            </a:r>
            <a:endParaRPr sz="1300"/>
          </a:p>
        </p:txBody>
      </p:sp>
      <p:pic>
        <p:nvPicPr>
          <p:cNvPr id="116" name="Google Shape;116;p20"/>
          <p:cNvPicPr preferRelativeResize="0"/>
          <p:nvPr/>
        </p:nvPicPr>
        <p:blipFill>
          <a:blip r:embed="rId4">
            <a:alphaModFix/>
          </a:blip>
          <a:stretch>
            <a:fillRect/>
          </a:stretch>
        </p:blipFill>
        <p:spPr>
          <a:xfrm>
            <a:off x="5919525" y="3189537"/>
            <a:ext cx="1158851" cy="1807800"/>
          </a:xfrm>
          <a:prstGeom prst="rect">
            <a:avLst/>
          </a:prstGeom>
          <a:noFill/>
          <a:ln>
            <a:noFill/>
          </a:ln>
        </p:spPr>
      </p:pic>
      <p:pic>
        <p:nvPicPr>
          <p:cNvPr id="117" name="Google Shape;117;p20"/>
          <p:cNvPicPr preferRelativeResize="0"/>
          <p:nvPr/>
        </p:nvPicPr>
        <p:blipFill>
          <a:blip r:embed="rId5">
            <a:alphaModFix/>
          </a:blip>
          <a:stretch>
            <a:fillRect/>
          </a:stretch>
        </p:blipFill>
        <p:spPr>
          <a:xfrm>
            <a:off x="7523647" y="3143350"/>
            <a:ext cx="1330125" cy="1900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body" idx="1"/>
          </p:nvPr>
        </p:nvSpPr>
        <p:spPr>
          <a:xfrm>
            <a:off x="311700" y="1111725"/>
            <a:ext cx="8520600" cy="35919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endParaRPr/>
          </a:p>
        </p:txBody>
      </p:sp>
      <p:pic>
        <p:nvPicPr>
          <p:cNvPr id="123" name="Google Shape;123;p21"/>
          <p:cNvPicPr preferRelativeResize="0"/>
          <p:nvPr/>
        </p:nvPicPr>
        <p:blipFill rotWithShape="1">
          <a:blip r:embed="rId3">
            <a:alphaModFix/>
          </a:blip>
          <a:srcRect b="16317"/>
          <a:stretch/>
        </p:blipFill>
        <p:spPr>
          <a:xfrm>
            <a:off x="3669750" y="4703625"/>
            <a:ext cx="1804498" cy="426900"/>
          </a:xfrm>
          <a:prstGeom prst="rect">
            <a:avLst/>
          </a:prstGeom>
          <a:noFill/>
          <a:ln>
            <a:noFill/>
          </a:ln>
        </p:spPr>
      </p:pic>
      <p:pic>
        <p:nvPicPr>
          <p:cNvPr id="124" name="Google Shape;124;p21"/>
          <p:cNvPicPr preferRelativeResize="0"/>
          <p:nvPr/>
        </p:nvPicPr>
        <p:blipFill>
          <a:blip r:embed="rId4">
            <a:alphaModFix/>
          </a:blip>
          <a:stretch>
            <a:fillRect/>
          </a:stretch>
        </p:blipFill>
        <p:spPr>
          <a:xfrm>
            <a:off x="-67150" y="0"/>
            <a:ext cx="1111725" cy="1111725"/>
          </a:xfrm>
          <a:prstGeom prst="rect">
            <a:avLst/>
          </a:prstGeom>
          <a:noFill/>
          <a:ln>
            <a:noFill/>
          </a:ln>
        </p:spPr>
      </p:pic>
      <p:pic>
        <p:nvPicPr>
          <p:cNvPr id="125" name="Google Shape;125;p21"/>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126" name="Google Shape;126;p21"/>
          <p:cNvPicPr preferRelativeResize="0"/>
          <p:nvPr/>
        </p:nvPicPr>
        <p:blipFill>
          <a:blip r:embed="rId6">
            <a:alphaModFix/>
          </a:blip>
          <a:stretch>
            <a:fillRect/>
          </a:stretch>
        </p:blipFill>
        <p:spPr>
          <a:xfrm>
            <a:off x="7993000" y="84600"/>
            <a:ext cx="1111725" cy="164458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1990</Words>
  <Application>Microsoft Office PowerPoint</Application>
  <PresentationFormat>Apresentação na tela (16:9)</PresentationFormat>
  <Paragraphs>217</Paragraphs>
  <Slides>35</Slides>
  <Notes>35</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35</vt:i4>
      </vt:variant>
    </vt:vector>
  </HeadingPairs>
  <TitlesOfParts>
    <vt:vector size="38" baseType="lpstr">
      <vt:lpstr>Arial</vt:lpstr>
      <vt:lpstr>Roboto</vt:lpstr>
      <vt:lpstr>Simple Light</vt:lpstr>
      <vt:lpstr>Aula 6: A Formação Moderna dos Direitos Humanos: Historicidade e Elementos Críticos</vt:lpstr>
      <vt:lpstr>Objetivos</vt:lpstr>
      <vt:lpstr>Referências</vt:lpstr>
      <vt:lpstr>Tópicos</vt:lpstr>
      <vt:lpstr>Modernidade e Capitalismo</vt:lpstr>
      <vt:lpstr>Slide 6</vt:lpstr>
      <vt:lpstr>Slide 7</vt:lpstr>
      <vt:lpstr>Expansão europeia </vt:lpstr>
      <vt:lpstr>Slide 9</vt:lpstr>
      <vt:lpstr>SUBTÍTULO </vt:lpstr>
      <vt:lpstr>Revoluções liberais</vt:lpstr>
      <vt:lpstr>Revoluções liberais </vt:lpstr>
      <vt:lpstr>Declaração dos Direitos do Homem e do Cidadão (1789)</vt:lpstr>
      <vt:lpstr>Declaração dos Direitos da Mulher e da Cidadã (1791)</vt:lpstr>
      <vt:lpstr>Revolução Haitiana</vt:lpstr>
      <vt:lpstr>Marx e os direitos humanos</vt:lpstr>
      <vt:lpstr>No Brasil</vt:lpstr>
      <vt:lpstr>Século XX: a era dos extremos</vt:lpstr>
      <vt:lpstr>Direitos Humanos - DUDH (1948)</vt:lpstr>
      <vt:lpstr>Guerra Fria e o mundo bipolarizado</vt:lpstr>
      <vt:lpstr>EUA</vt:lpstr>
      <vt:lpstr>Europa</vt:lpstr>
      <vt:lpstr>ÁFRICAS</vt:lpstr>
      <vt:lpstr>Slide 24</vt:lpstr>
      <vt:lpstr>Slide 25</vt:lpstr>
      <vt:lpstr>Slide 26</vt:lpstr>
      <vt:lpstr>Terrorismo de Estado</vt:lpstr>
      <vt:lpstr>Transição e neoliberalismo</vt:lpstr>
      <vt:lpstr>Slide 29</vt:lpstr>
      <vt:lpstr>Slide 30</vt:lpstr>
      <vt:lpstr>Retrocessos e crises</vt:lpstr>
      <vt:lpstr>Slide 32</vt:lpstr>
      <vt:lpstr>Resistências na América Latina</vt:lpstr>
      <vt:lpstr>No Brasil</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6: A Formação Moderna dos Direitos Humanos: Historicidade e Elementos Críticos</dc:title>
  <dc:creator>User</dc:creator>
  <cp:lastModifiedBy>User</cp:lastModifiedBy>
  <cp:revision>1</cp:revision>
  <dcterms:modified xsi:type="dcterms:W3CDTF">2022-03-19T15:15:23Z</dcterms:modified>
</cp:coreProperties>
</file>