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74" r:id="rId19"/>
    <p:sldId id="287" r:id="rId20"/>
    <p:sldId id="289" r:id="rId21"/>
    <p:sldId id="290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  <p:sldId id="285" r:id="rId34"/>
    <p:sldId id="286" r:id="rId35"/>
    <p:sldId id="293" r:id="rId36"/>
    <p:sldId id="294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3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3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6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0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7256-73A0-433E-8DC6-DDDF2AC61BA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7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091" y="704671"/>
            <a:ext cx="11042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Aula 2 – </a:t>
            </a:r>
            <a:r>
              <a:rPr lang="pt-BR" sz="5400" dirty="0" err="1"/>
              <a:t>GeoDa</a:t>
            </a:r>
            <a:endParaRPr lang="pt-BR" sz="5400" dirty="0"/>
          </a:p>
          <a:p>
            <a:pPr algn="ctr"/>
            <a:endParaRPr lang="pt-BR" sz="5400" dirty="0"/>
          </a:p>
          <a:p>
            <a:pPr algn="ctr"/>
            <a:r>
              <a:rPr lang="pt-BR" sz="5400" dirty="0"/>
              <a:t>Mapeamento de taxas</a:t>
            </a:r>
            <a:endParaRPr lang="en-GB" sz="5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34291" y="4175473"/>
            <a:ext cx="1058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/>
              <a:t>The Center for </a:t>
            </a:r>
            <a:r>
              <a:rPr lang="pt-BR" sz="3600" i="1" dirty="0" err="1"/>
              <a:t>Spatial</a:t>
            </a:r>
            <a:r>
              <a:rPr lang="pt-BR" sz="3600" i="1" dirty="0"/>
              <a:t> Data Science </a:t>
            </a:r>
          </a:p>
          <a:p>
            <a:pPr algn="ctr"/>
            <a:r>
              <a:rPr lang="pt-BR" sz="3600" i="1" dirty="0"/>
              <a:t>The </a:t>
            </a:r>
            <a:r>
              <a:rPr lang="pt-BR" sz="3600" i="1" dirty="0" err="1"/>
              <a:t>University</a:t>
            </a:r>
            <a:r>
              <a:rPr lang="pt-BR" sz="3600" i="1" dirty="0"/>
              <a:t> </a:t>
            </a:r>
            <a:r>
              <a:rPr lang="pt-BR" sz="3600" i="1" dirty="0" err="1"/>
              <a:t>of</a:t>
            </a:r>
            <a:r>
              <a:rPr lang="pt-BR" sz="3600" i="1" dirty="0"/>
              <a:t> Chicago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Site: https://spatial.uchicago.edu/geoda</a:t>
            </a:r>
          </a:p>
        </p:txBody>
      </p:sp>
    </p:spTree>
    <p:extLst>
      <p:ext uri="{BB962C8B-B14F-4D97-AF65-F5344CB8AC3E}">
        <p14:creationId xmlns:p14="http://schemas.microsoft.com/office/powerpoint/2010/main" val="232912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563" y="261257"/>
            <a:ext cx="4516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1 - Taxas brutas</a:t>
            </a:r>
          </a:p>
          <a:p>
            <a:endParaRPr lang="pt-BR" sz="2800" dirty="0"/>
          </a:p>
          <a:p>
            <a:r>
              <a:rPr lang="pt-BR" sz="2800" dirty="0"/>
              <a:t>Vamos calcular as taxas brutas de </a:t>
            </a:r>
            <a:r>
              <a:rPr lang="pt-BR" sz="2800" dirty="0" err="1"/>
              <a:t>ca</a:t>
            </a:r>
            <a:r>
              <a:rPr lang="pt-BR" sz="2800" dirty="0"/>
              <a:t> de pulmão em mulheres (‘LFW68’ – número da casos em ‘</a:t>
            </a:r>
            <a:r>
              <a:rPr lang="pt-BR" sz="2800" dirty="0" err="1"/>
              <a:t>Event</a:t>
            </a:r>
            <a:r>
              <a:rPr lang="pt-BR" sz="2800" dirty="0"/>
              <a:t> </a:t>
            </a:r>
            <a:r>
              <a:rPr lang="pt-BR" sz="2800" dirty="0" err="1"/>
              <a:t>Varianble</a:t>
            </a:r>
            <a:r>
              <a:rPr lang="pt-BR" sz="2800" dirty="0"/>
              <a:t>’ e ‘POPFW68’ como população em  ‘Base </a:t>
            </a:r>
            <a:r>
              <a:rPr lang="pt-BR" sz="2800" dirty="0" err="1"/>
              <a:t>Variable</a:t>
            </a:r>
            <a:r>
              <a:rPr lang="pt-BR" sz="2800" dirty="0"/>
              <a:t>’) – escolhemos a opção ‘Box </a:t>
            </a:r>
            <a:r>
              <a:rPr lang="pt-BR" sz="2800" dirty="0" err="1"/>
              <a:t>Map</a:t>
            </a:r>
            <a:r>
              <a:rPr lang="pt-BR" sz="2800" dirty="0"/>
              <a:t> (</a:t>
            </a:r>
            <a:r>
              <a:rPr lang="pt-BR" sz="2800" dirty="0" err="1"/>
              <a:t>Hinge</a:t>
            </a:r>
            <a:r>
              <a:rPr lang="pt-BR" sz="2800" dirty="0"/>
              <a:t> = 1.5)’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148" b="3816"/>
          <a:stretch/>
        </p:blipFill>
        <p:spPr>
          <a:xfrm>
            <a:off x="4870580" y="413238"/>
            <a:ext cx="7053942" cy="56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93" y="1280219"/>
            <a:ext cx="8024326" cy="535076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0384" y="0"/>
            <a:ext cx="1013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Resultado obtido: Box </a:t>
            </a:r>
            <a:r>
              <a:rPr lang="pt-BR" sz="2800" dirty="0" err="1"/>
              <a:t>Map</a:t>
            </a:r>
            <a:r>
              <a:rPr lang="pt-BR" sz="2800" dirty="0"/>
              <a:t> das taxas de mortalidade por </a:t>
            </a:r>
            <a:r>
              <a:rPr lang="pt-BR" sz="2800" dirty="0" err="1"/>
              <a:t>ca</a:t>
            </a:r>
            <a:r>
              <a:rPr lang="pt-BR" sz="2800" dirty="0"/>
              <a:t> de pulmão em  mulheres</a:t>
            </a:r>
            <a:r>
              <a:rPr lang="pt-B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74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12" y="758995"/>
            <a:ext cx="8110779" cy="54178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290" y="746449"/>
            <a:ext cx="3135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Clicar no quadrado no lado esquerdo de ‘</a:t>
            </a:r>
            <a:r>
              <a:rPr lang="pt-BR" sz="2800" dirty="0" err="1"/>
              <a:t>Upper</a:t>
            </a:r>
            <a:r>
              <a:rPr lang="pt-BR" sz="2800" dirty="0"/>
              <a:t> </a:t>
            </a:r>
            <a:r>
              <a:rPr lang="pt-BR" sz="2800" dirty="0" err="1"/>
              <a:t>outlier</a:t>
            </a:r>
            <a:r>
              <a:rPr lang="pt-BR" sz="2800" dirty="0"/>
              <a:t>’ – destaque para as cidades com taxas consideradas ‘</a:t>
            </a:r>
            <a:r>
              <a:rPr lang="pt-BR" sz="2800" i="1" dirty="0" err="1"/>
              <a:t>outliers</a:t>
            </a:r>
            <a:r>
              <a:rPr lang="pt-BR" sz="2800" dirty="0"/>
              <a:t>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883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580" y="223935"/>
            <a:ext cx="11047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Salvando as  taxas brutas para a tabela de atributos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Clicar no mapa com o botão direito abre o menu de opções ao lado 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Escolhemos ‘</a:t>
            </a:r>
            <a:r>
              <a:rPr lang="pt-BR" sz="2800" dirty="0" err="1"/>
              <a:t>Save</a:t>
            </a:r>
            <a:r>
              <a:rPr lang="pt-BR" sz="2800" dirty="0"/>
              <a:t> Rates’ e informamos o nome da taxa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7" y="2219098"/>
            <a:ext cx="6149651" cy="41162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03" y="3047902"/>
            <a:ext cx="3390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4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93" y="872846"/>
            <a:ext cx="8305508" cy="52150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9918" y="872846"/>
            <a:ext cx="26125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taxa bruta foi inserida como o último campo da tabela de atributos.</a:t>
            </a:r>
          </a:p>
          <a:p>
            <a:endParaRPr lang="pt-BR" sz="2800" dirty="0"/>
          </a:p>
          <a:p>
            <a:r>
              <a:rPr lang="pt-BR" sz="2800" dirty="0"/>
              <a:t>Clicamos em ‘</a:t>
            </a:r>
            <a:r>
              <a:rPr lang="pt-BR" sz="2800" dirty="0" err="1"/>
              <a:t>Save</a:t>
            </a:r>
            <a:r>
              <a:rPr lang="pt-BR" sz="2800" dirty="0"/>
              <a:t>’ para salvar os dados correntes ou em ‘ </a:t>
            </a:r>
            <a:r>
              <a:rPr lang="pt-BR" sz="2800" dirty="0" err="1"/>
              <a:t>Save</a:t>
            </a:r>
            <a:r>
              <a:rPr lang="pt-BR" sz="2800" dirty="0"/>
              <a:t> as’ para salvar um  novo banco de dados.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311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85422" y="193080"/>
            <a:ext cx="638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Calculando taxas pela tabela de atributos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109" t="7443"/>
          <a:stretch/>
        </p:blipFill>
        <p:spPr>
          <a:xfrm>
            <a:off x="738553" y="1987062"/>
            <a:ext cx="3103096" cy="4066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981" r="611" b="902"/>
          <a:stretch/>
        </p:blipFill>
        <p:spPr>
          <a:xfrm>
            <a:off x="4818185" y="2990892"/>
            <a:ext cx="7121769" cy="3436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1090071"/>
            <a:ext cx="518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Clicar em ‘</a:t>
            </a:r>
            <a:r>
              <a:rPr lang="pt-BR" sz="2800" dirty="0" err="1"/>
              <a:t>Table</a:t>
            </a:r>
            <a:r>
              <a:rPr lang="pt-BR" sz="2800" dirty="0"/>
              <a:t>’ e em ‘</a:t>
            </a:r>
            <a:r>
              <a:rPr lang="pt-BR" sz="2800" dirty="0" err="1"/>
              <a:t>Calculator</a:t>
            </a:r>
            <a:r>
              <a:rPr lang="pt-BR" sz="2800" dirty="0"/>
              <a:t>’</a:t>
            </a:r>
            <a:endParaRPr lang="en-GB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47258" y="1987062"/>
            <a:ext cx="6805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Em ‘</a:t>
            </a:r>
            <a:r>
              <a:rPr lang="pt-BR" sz="2800" dirty="0" err="1"/>
              <a:t>Calculator</a:t>
            </a:r>
            <a:r>
              <a:rPr lang="pt-BR" sz="2800" dirty="0"/>
              <a:t>’, escolher ‘Rates’ e, em ‘</a:t>
            </a:r>
            <a:r>
              <a:rPr lang="pt-BR" sz="2800" dirty="0" err="1"/>
              <a:t>Method</a:t>
            </a:r>
            <a:r>
              <a:rPr lang="pt-BR" sz="2800" dirty="0"/>
              <a:t>’, escolher ‘</a:t>
            </a:r>
            <a:r>
              <a:rPr lang="pt-BR" sz="2800" dirty="0" err="1"/>
              <a:t>Raw</a:t>
            </a:r>
            <a:r>
              <a:rPr lang="pt-BR" sz="2800" dirty="0"/>
              <a:t> Rate’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831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108" y="386862"/>
            <a:ext cx="11166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Clicar em ‘</a:t>
            </a:r>
            <a:r>
              <a:rPr lang="pt-BR" sz="2800" dirty="0" err="1"/>
              <a:t>Add</a:t>
            </a:r>
            <a:r>
              <a:rPr lang="pt-BR" sz="2800" dirty="0"/>
              <a:t> </a:t>
            </a:r>
            <a:r>
              <a:rPr lang="pt-BR" sz="2800" dirty="0" err="1"/>
              <a:t>Variable</a:t>
            </a:r>
            <a:r>
              <a:rPr lang="pt-BR" sz="2800" dirty="0"/>
              <a:t>’, informar nome da taxa (‘LRATE’), tipo (real), posicionamento, comprimento , precisão e em  ‘</a:t>
            </a:r>
            <a:r>
              <a:rPr lang="pt-BR" sz="2800" dirty="0" err="1"/>
              <a:t>Add</a:t>
            </a:r>
            <a:r>
              <a:rPr lang="pt-BR" sz="2800" dirty="0"/>
              <a:t>”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395" r="783" b="1726"/>
          <a:stretch/>
        </p:blipFill>
        <p:spPr>
          <a:xfrm>
            <a:off x="1679331" y="1991092"/>
            <a:ext cx="8889023" cy="4277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389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3092" y="228600"/>
            <a:ext cx="1127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Em ‘</a:t>
            </a:r>
            <a:r>
              <a:rPr lang="pt-BR" sz="2800" dirty="0" err="1"/>
              <a:t>Event</a:t>
            </a:r>
            <a:r>
              <a:rPr lang="pt-BR" sz="2800" dirty="0"/>
              <a:t> </a:t>
            </a:r>
            <a:r>
              <a:rPr lang="pt-BR" sz="2800" dirty="0" err="1"/>
              <a:t>variable</a:t>
            </a:r>
            <a:r>
              <a:rPr lang="pt-BR" sz="2800" dirty="0"/>
              <a:t>’ escolher ‘LFW68’, em ‘Base </a:t>
            </a:r>
            <a:r>
              <a:rPr lang="pt-BR" sz="2800" dirty="0" err="1"/>
              <a:t>Variable</a:t>
            </a:r>
            <a:r>
              <a:rPr lang="pt-BR" sz="2800" dirty="0"/>
              <a:t>’ escolher ‘POPFW68’ e ‘</a:t>
            </a:r>
            <a:r>
              <a:rPr lang="pt-BR" sz="2800" dirty="0" err="1"/>
              <a:t>Apply</a:t>
            </a:r>
            <a:r>
              <a:rPr lang="pt-BR" sz="2800" dirty="0"/>
              <a:t>’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02" r="975"/>
          <a:stretch/>
        </p:blipFill>
        <p:spPr>
          <a:xfrm>
            <a:off x="1837592" y="2033954"/>
            <a:ext cx="8889023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92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859" t="840" r="697" b="1134"/>
          <a:stretch/>
        </p:blipFill>
        <p:spPr>
          <a:xfrm>
            <a:off x="3138855" y="650631"/>
            <a:ext cx="8757138" cy="5319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58262" y="844062"/>
            <a:ext cx="2813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nova coluna ‘LRATE’ foi incluída no final da tabela de atributos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499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6185" y="281354"/>
            <a:ext cx="11148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Obtendo a taxa bruta por 100.000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err="1"/>
              <a:t>Table</a:t>
            </a:r>
            <a:r>
              <a:rPr lang="pt-BR" sz="2800" dirty="0"/>
              <a:t> &gt; </a:t>
            </a:r>
            <a:r>
              <a:rPr lang="pt-BR" sz="2800" dirty="0" err="1"/>
              <a:t>Calculator</a:t>
            </a:r>
            <a:r>
              <a:rPr lang="pt-BR" sz="2800" dirty="0"/>
              <a:t> e escolher ‘</a:t>
            </a:r>
            <a:r>
              <a:rPr lang="pt-BR" sz="2800" dirty="0" err="1"/>
              <a:t>Bivariate</a:t>
            </a:r>
            <a:r>
              <a:rPr lang="pt-BR" sz="2800" dirty="0"/>
              <a:t>’ 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Criar variável em ‘</a:t>
            </a:r>
            <a:r>
              <a:rPr lang="pt-BR" sz="2800" dirty="0" err="1"/>
              <a:t>Add</a:t>
            </a:r>
            <a:r>
              <a:rPr lang="pt-BR" sz="2800" dirty="0"/>
              <a:t> </a:t>
            </a:r>
            <a:r>
              <a:rPr lang="pt-BR" sz="2800" dirty="0" err="1"/>
              <a:t>Variable</a:t>
            </a:r>
            <a:r>
              <a:rPr lang="pt-BR" sz="2800" dirty="0"/>
              <a:t>’ (</a:t>
            </a:r>
            <a:r>
              <a:rPr lang="pt-BR" sz="2800" dirty="0" err="1"/>
              <a:t>tx_bruta</a:t>
            </a:r>
            <a:r>
              <a:rPr lang="pt-BR" sz="2800" dirty="0"/>
              <a:t>)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Em ‘</a:t>
            </a:r>
            <a:r>
              <a:rPr lang="pt-BR" sz="2800" dirty="0" err="1"/>
              <a:t>Variable</a:t>
            </a:r>
            <a:r>
              <a:rPr lang="pt-BR" sz="2800" dirty="0"/>
              <a:t> /  </a:t>
            </a:r>
            <a:r>
              <a:rPr lang="pt-BR" sz="2800" dirty="0" err="1"/>
              <a:t>Constan</a:t>
            </a:r>
            <a:r>
              <a:rPr lang="pt-BR" sz="2800" dirty="0"/>
              <a:t>’ inserir ‘LRATE’; em operador, inserir ‘MULTIPLY’; e em ‘</a:t>
            </a:r>
            <a:r>
              <a:rPr lang="pt-BR" sz="2800" dirty="0" err="1"/>
              <a:t>Variable</a:t>
            </a:r>
            <a:r>
              <a:rPr lang="pt-BR" sz="2800" dirty="0"/>
              <a:t> / Constant’, inserir 100000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11" t="1172" r="549"/>
          <a:stretch/>
        </p:blipFill>
        <p:spPr>
          <a:xfrm>
            <a:off x="3006969" y="3235569"/>
            <a:ext cx="7139354" cy="3452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3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940" y="890700"/>
            <a:ext cx="11517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Mapas para taxas</a:t>
            </a:r>
          </a:p>
          <a:p>
            <a:endParaRPr lang="pt-BR" sz="2800" dirty="0"/>
          </a:p>
          <a:p>
            <a:r>
              <a:rPr lang="pt-BR" sz="2800" dirty="0"/>
              <a:t>Dados caracterizados por instabilidade intrínseca da variância – a precisão da taxa, como uma estimativa do risco subjacente (ou de base) é inversamente proporcional à população em risco.</a:t>
            </a:r>
          </a:p>
          <a:p>
            <a:endParaRPr lang="pt-BR" sz="2800" dirty="0"/>
          </a:p>
          <a:p>
            <a:r>
              <a:rPr lang="pt-BR" sz="2800" dirty="0"/>
              <a:t>Taxas estimadas a partir de pequenas populações pode ter um grande erro padrão – também podem sugerir erroneamente presença de </a:t>
            </a:r>
            <a:r>
              <a:rPr lang="pt-BR" sz="2800" i="1" dirty="0" err="1"/>
              <a:t>outliers</a:t>
            </a:r>
            <a:r>
              <a:rPr lang="pt-BR" sz="2800" dirty="0"/>
              <a:t>.</a:t>
            </a:r>
          </a:p>
          <a:p>
            <a:endParaRPr lang="pt-BR" sz="2800" dirty="0"/>
          </a:p>
          <a:p>
            <a:r>
              <a:rPr lang="pt-BR" sz="2800" dirty="0"/>
              <a:t>Vamos trabalhar com o banco de dados de óbito por câncer de pulmão de 88 cidades do estado de Ohio, EUA (</a:t>
            </a:r>
            <a:r>
              <a:rPr lang="pt-BR" sz="2800" dirty="0" err="1"/>
              <a:t>ohlung.shp</a:t>
            </a:r>
            <a:r>
              <a:rPr lang="pt-BR" sz="2800" dirty="0"/>
              <a:t>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3843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8014" y="315310"/>
            <a:ext cx="1152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taxa bruta por 100.000 foi inserida no final da tabela de atributos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810" t="1002"/>
          <a:stretch/>
        </p:blipFill>
        <p:spPr>
          <a:xfrm>
            <a:off x="2637692" y="1134208"/>
            <a:ext cx="6973558" cy="4636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922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607" y="173421"/>
            <a:ext cx="11272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Mapeando a taxa bruta a partir dos valores da tabela de atributo</a:t>
            </a:r>
          </a:p>
          <a:p>
            <a:endParaRPr lang="pt-BR" sz="2800" dirty="0"/>
          </a:p>
          <a:p>
            <a:r>
              <a:rPr lang="pt-BR" sz="2800" dirty="0"/>
              <a:t>- </a:t>
            </a:r>
            <a:r>
              <a:rPr lang="pt-BR" sz="2800" dirty="0" err="1"/>
              <a:t>Map</a:t>
            </a:r>
            <a:r>
              <a:rPr lang="pt-BR" sz="2800" dirty="0"/>
              <a:t> &gt; Box </a:t>
            </a:r>
            <a:r>
              <a:rPr lang="pt-BR" sz="2800" dirty="0" err="1"/>
              <a:t>Map</a:t>
            </a:r>
            <a:r>
              <a:rPr lang="pt-BR" sz="2800" dirty="0"/>
              <a:t> (</a:t>
            </a:r>
            <a:r>
              <a:rPr lang="pt-BR" sz="2800" dirty="0" err="1"/>
              <a:t>Hinge</a:t>
            </a:r>
            <a:r>
              <a:rPr lang="pt-BR" sz="2800" dirty="0"/>
              <a:t> = 1.5)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909" t="247" r="764"/>
          <a:stretch/>
        </p:blipFill>
        <p:spPr>
          <a:xfrm>
            <a:off x="2189285" y="1670538"/>
            <a:ext cx="7614138" cy="5099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013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58262"/>
            <a:ext cx="11377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Excesso de Risco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Também denominado Risco Relativo ou Taxa de Mortalidade (ou Incidência) padronizada (SMR – </a:t>
            </a:r>
            <a:r>
              <a:rPr lang="pt-BR" sz="2800" i="1" dirty="0" err="1"/>
              <a:t>standardized</a:t>
            </a:r>
            <a:r>
              <a:rPr lang="pt-BR" sz="2800" i="1" dirty="0"/>
              <a:t> </a:t>
            </a:r>
            <a:r>
              <a:rPr lang="pt-BR" sz="2800" i="1" dirty="0" err="1"/>
              <a:t>mortality</a:t>
            </a:r>
            <a:r>
              <a:rPr lang="pt-BR" sz="2800" i="1" dirty="0"/>
              <a:t> rate</a:t>
            </a:r>
            <a:r>
              <a:rPr lang="pt-BR" sz="2800" dirty="0"/>
              <a:t>) - comparação da mortalidade (incidência) observada com um padrão nacional ou regional.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Isso é feito a partir da comparação do número de óbitos observados com o número de eventos que seria esperado a partir da consideração de um risco de referência.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Em muitas aplicações, estima-se o risco de referência a partir da agregação de todas as observações em consideração.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Os valores esperados também podem ser obtidos por padronização indireta, levando-se em conta, por exemplo, a estrutura etária e de sexo.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367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1692" y="351692"/>
            <a:ext cx="110783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Calculando a SMR para os óbitos por </a:t>
            </a:r>
            <a:r>
              <a:rPr lang="pt-BR" sz="2800" b="1" dirty="0" err="1"/>
              <a:t>ca</a:t>
            </a:r>
            <a:r>
              <a:rPr lang="pt-BR" sz="2800" b="1" dirty="0"/>
              <a:t> de pulmão em mulheres em Ohio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A taxa de referência pode ser a soma de todos os eventos sobre a soma e todas as populações em risco, conforme segue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A partir da taxa de referência, o número de eventos em cada área pode ser calculado por 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E o risco relativo (ou SMR) é obtido pela divisão entre o observado e esperado em cada área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48" y="1617785"/>
            <a:ext cx="2673584" cy="13495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82" y="3500851"/>
            <a:ext cx="2433488" cy="7185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69" y="4782305"/>
            <a:ext cx="2170132" cy="9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9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769" y="193431"/>
            <a:ext cx="11359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Mapa de excesso de risco</a:t>
            </a:r>
          </a:p>
          <a:p>
            <a:endParaRPr lang="pt-BR" sz="2800" dirty="0"/>
          </a:p>
          <a:p>
            <a:r>
              <a:rPr lang="pt-BR" sz="2800" dirty="0"/>
              <a:t>- </a:t>
            </a:r>
            <a:r>
              <a:rPr lang="pt-BR" sz="2800" dirty="0" err="1"/>
              <a:t>Map</a:t>
            </a:r>
            <a:r>
              <a:rPr lang="pt-BR" sz="2800" dirty="0"/>
              <a:t> &gt; Rates-</a:t>
            </a:r>
            <a:r>
              <a:rPr lang="pt-BR" sz="2800" dirty="0" err="1"/>
              <a:t>Calculated</a:t>
            </a:r>
            <a:r>
              <a:rPr lang="pt-BR" sz="2800" dirty="0"/>
              <a:t> </a:t>
            </a:r>
            <a:r>
              <a:rPr lang="pt-BR" sz="2800" dirty="0" err="1"/>
              <a:t>Map</a:t>
            </a:r>
            <a:r>
              <a:rPr lang="pt-BR" sz="2800" dirty="0"/>
              <a:t> &gt; </a:t>
            </a:r>
            <a:r>
              <a:rPr lang="pt-BR" sz="2800" dirty="0" err="1"/>
              <a:t>Excess</a:t>
            </a:r>
            <a:r>
              <a:rPr lang="pt-BR" sz="2800" dirty="0"/>
              <a:t> </a:t>
            </a:r>
            <a:r>
              <a:rPr lang="pt-BR" sz="2800" dirty="0" err="1"/>
              <a:t>Risk</a:t>
            </a:r>
            <a:endParaRPr lang="pt-BR" sz="2800" dirty="0"/>
          </a:p>
          <a:p>
            <a:endParaRPr lang="pt-BR" sz="2800" dirty="0"/>
          </a:p>
          <a:p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699"/>
          <a:stretch/>
        </p:blipFill>
        <p:spPr>
          <a:xfrm>
            <a:off x="5125915" y="2034903"/>
            <a:ext cx="5535180" cy="40015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31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769" y="351692"/>
            <a:ext cx="1127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Escolher ‘LFW68’ como ‘</a:t>
            </a:r>
            <a:r>
              <a:rPr lang="pt-BR" sz="2800" dirty="0" err="1"/>
              <a:t>Event</a:t>
            </a:r>
            <a:r>
              <a:rPr lang="pt-BR" sz="2800" dirty="0"/>
              <a:t> </a:t>
            </a:r>
            <a:r>
              <a:rPr lang="pt-BR" sz="2800" dirty="0" err="1"/>
              <a:t>Variable</a:t>
            </a:r>
            <a:r>
              <a:rPr lang="pt-BR" sz="2800" dirty="0"/>
              <a:t>’ e ‘POPFW68’ como ‘Base </a:t>
            </a:r>
            <a:r>
              <a:rPr lang="pt-BR" sz="2800" dirty="0" err="1"/>
              <a:t>Variable</a:t>
            </a:r>
            <a:r>
              <a:rPr lang="pt-BR" sz="2800" dirty="0"/>
              <a:t>’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30" t="1205" r="2276" b="8457"/>
          <a:stretch/>
        </p:blipFill>
        <p:spPr>
          <a:xfrm>
            <a:off x="3358662" y="1354015"/>
            <a:ext cx="5416062" cy="4132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093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014" r="467"/>
          <a:stretch/>
        </p:blipFill>
        <p:spPr>
          <a:xfrm>
            <a:off x="4396155" y="1055077"/>
            <a:ext cx="7491045" cy="4993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28600" y="439615"/>
            <a:ext cx="4044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Mapa de excesso de risco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Tons azuis para cidades com SMR &lt; 1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Tons marrons para cidades com SMR &gt; 1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Seis cidades com SMR &gt; 2 – elevado risco em relação à taxa média.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689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56" t="1133" r="1141"/>
          <a:stretch/>
        </p:blipFill>
        <p:spPr>
          <a:xfrm>
            <a:off x="4404946" y="1538654"/>
            <a:ext cx="7517423" cy="5077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98938" y="228600"/>
            <a:ext cx="37806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Incluindo os SMR na tabela de atributos: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Botão direito no mapa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‘</a:t>
            </a:r>
            <a:r>
              <a:rPr lang="pt-BR" sz="2800" dirty="0" err="1"/>
              <a:t>Save</a:t>
            </a:r>
            <a:r>
              <a:rPr lang="pt-BR" sz="2800" dirty="0"/>
              <a:t> rates’</a:t>
            </a:r>
          </a:p>
          <a:p>
            <a:endParaRPr lang="pt-BR" sz="2800" dirty="0"/>
          </a:p>
          <a:p>
            <a:r>
              <a:rPr lang="pt-BR" sz="2800" dirty="0"/>
              <a:t>Usar ‘</a:t>
            </a:r>
            <a:r>
              <a:rPr lang="pt-BR" sz="2800" dirty="0" err="1"/>
              <a:t>Save</a:t>
            </a:r>
            <a:r>
              <a:rPr lang="pt-BR" sz="2800" dirty="0"/>
              <a:t> </a:t>
            </a:r>
            <a:r>
              <a:rPr lang="pt-BR" sz="2800" dirty="0" err="1"/>
              <a:t>categories</a:t>
            </a:r>
            <a:r>
              <a:rPr lang="pt-BR" sz="2800" dirty="0"/>
              <a:t>’ para criar coluna com categorias na tabela de atributos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5744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495" t="10664" r="5382" b="5621"/>
          <a:stretch/>
        </p:blipFill>
        <p:spPr>
          <a:xfrm>
            <a:off x="3569677" y="1072662"/>
            <a:ext cx="2453054" cy="1459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815" t="7356" r="1301" b="5871"/>
          <a:stretch/>
        </p:blipFill>
        <p:spPr>
          <a:xfrm>
            <a:off x="3578469" y="3640015"/>
            <a:ext cx="3261946" cy="1406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1" t="1576" r="1089" b="7622"/>
          <a:stretch/>
        </p:blipFill>
        <p:spPr>
          <a:xfrm>
            <a:off x="7649816" y="782515"/>
            <a:ext cx="3674677" cy="5134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98938" y="1150513"/>
            <a:ext cx="29190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Duas novas colunas criadas na tabela de atributos: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R_EXCESS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CATEGORIES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382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354" y="334108"/>
            <a:ext cx="1113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Comparação dos resultados - clicando no quadrado a esquerda do ‘</a:t>
            </a:r>
            <a:r>
              <a:rPr lang="pt-BR" sz="2800" dirty="0" err="1"/>
              <a:t>Upper</a:t>
            </a:r>
            <a:r>
              <a:rPr lang="pt-BR" sz="2800" dirty="0"/>
              <a:t> </a:t>
            </a:r>
            <a:r>
              <a:rPr lang="pt-BR" sz="2800" dirty="0" err="1"/>
              <a:t>outliers</a:t>
            </a:r>
            <a:r>
              <a:rPr lang="pt-BR" sz="2800" dirty="0"/>
              <a:t>’ no mapa da taxas brutas, vemos as cidades correspondentes tanto neste mapa como no mapa de excesso de risco (e vice-versa) </a:t>
            </a:r>
            <a:endParaRPr lang="en-GB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03" r="523"/>
          <a:stretch/>
        </p:blipFill>
        <p:spPr>
          <a:xfrm>
            <a:off x="580292" y="2288229"/>
            <a:ext cx="11175023" cy="376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886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" y="1557308"/>
            <a:ext cx="11347572" cy="12778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4785" y="316523"/>
            <a:ext cx="1104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Tela inicial do </a:t>
            </a:r>
            <a:r>
              <a:rPr lang="pt-BR" sz="2800" dirty="0" err="1"/>
              <a:t>GeoDa</a:t>
            </a:r>
            <a:r>
              <a:rPr lang="pt-BR" sz="2800" dirty="0"/>
              <a:t>: Clicar em File e em New – Abre tela para leitura de arquivo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72" y="3121831"/>
            <a:ext cx="7204197" cy="32797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0350" y="3838367"/>
            <a:ext cx="4296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Leitura do </a:t>
            </a:r>
            <a:r>
              <a:rPr lang="pt-BR" sz="2800" dirty="0" err="1"/>
              <a:t>shape</a:t>
            </a:r>
            <a:r>
              <a:rPr lang="pt-BR" sz="2800" dirty="0"/>
              <a:t>: arrastar o arquivo “</a:t>
            </a:r>
            <a:r>
              <a:rPr lang="pt-BR" sz="2800" dirty="0" err="1"/>
              <a:t>ohlung.shp</a:t>
            </a:r>
            <a:r>
              <a:rPr lang="pt-BR" sz="2800" dirty="0"/>
              <a:t> para a área pontilhada’ ou clicar em ‘</a:t>
            </a:r>
            <a:r>
              <a:rPr lang="pt-BR" sz="2800" dirty="0" err="1"/>
              <a:t>Imput</a:t>
            </a:r>
            <a:r>
              <a:rPr lang="pt-BR" sz="2800" dirty="0"/>
              <a:t> file”.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4413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523" y="193431"/>
            <a:ext cx="11324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Taxa Bayesiana Empírica Global (EB rate </a:t>
            </a:r>
            <a:r>
              <a:rPr lang="pt-BR" sz="2800" b="1" dirty="0" err="1"/>
              <a:t>map</a:t>
            </a:r>
            <a:r>
              <a:rPr lang="pt-BR" sz="2800" b="1" dirty="0"/>
              <a:t>)</a:t>
            </a:r>
          </a:p>
          <a:p>
            <a:endParaRPr lang="pt-BR" sz="2800" dirty="0"/>
          </a:p>
          <a:p>
            <a:r>
              <a:rPr lang="pt-BR" sz="2800" dirty="0"/>
              <a:t>- </a:t>
            </a:r>
            <a:r>
              <a:rPr lang="pt-BR" sz="2800" dirty="0" err="1"/>
              <a:t>Map</a:t>
            </a:r>
            <a:r>
              <a:rPr lang="pt-BR" sz="2800" dirty="0"/>
              <a:t> &gt; Rates-</a:t>
            </a:r>
            <a:r>
              <a:rPr lang="pt-BR" sz="2800" dirty="0" err="1"/>
              <a:t>Calculated</a:t>
            </a:r>
            <a:r>
              <a:rPr lang="pt-BR" sz="2800" dirty="0"/>
              <a:t> </a:t>
            </a:r>
            <a:r>
              <a:rPr lang="pt-BR" sz="2800" dirty="0" err="1"/>
              <a:t>Map</a:t>
            </a:r>
            <a:r>
              <a:rPr lang="pt-BR" sz="2800" dirty="0"/>
              <a:t>&gt; </a:t>
            </a:r>
            <a:r>
              <a:rPr lang="pt-BR" sz="2800" dirty="0" err="1"/>
              <a:t>Empirical</a:t>
            </a:r>
            <a:r>
              <a:rPr lang="pt-BR" sz="2800" dirty="0"/>
              <a:t> </a:t>
            </a:r>
            <a:r>
              <a:rPr lang="pt-BR" sz="2800" dirty="0" err="1"/>
              <a:t>Bayes</a:t>
            </a:r>
            <a:r>
              <a:rPr lang="pt-BR" sz="2800" dirty="0"/>
              <a:t>; escolher ‘LFW68’ em ‘</a:t>
            </a:r>
            <a:r>
              <a:rPr lang="pt-BR" sz="2800" dirty="0" err="1"/>
              <a:t>Event</a:t>
            </a:r>
            <a:r>
              <a:rPr lang="pt-BR" sz="2800" dirty="0"/>
              <a:t> </a:t>
            </a:r>
            <a:r>
              <a:rPr lang="pt-BR" sz="2800" dirty="0" err="1"/>
              <a:t>Variable</a:t>
            </a:r>
            <a:r>
              <a:rPr lang="pt-BR" sz="2800" dirty="0"/>
              <a:t>’ e ‘POPFW68’ em ‘Base </a:t>
            </a:r>
            <a:r>
              <a:rPr lang="pt-BR" sz="2800" dirty="0" err="1"/>
              <a:t>Variable</a:t>
            </a:r>
            <a:r>
              <a:rPr lang="pt-BR" sz="2800" dirty="0"/>
              <a:t>’; escolher ‘Box </a:t>
            </a:r>
            <a:r>
              <a:rPr lang="pt-BR" sz="2800" dirty="0" err="1"/>
              <a:t>Map</a:t>
            </a:r>
            <a:r>
              <a:rPr lang="pt-BR" sz="2800" dirty="0"/>
              <a:t> (</a:t>
            </a:r>
            <a:r>
              <a:rPr lang="pt-BR" sz="2800" dirty="0" err="1"/>
              <a:t>hinge</a:t>
            </a:r>
            <a:r>
              <a:rPr lang="pt-BR" sz="2800" dirty="0"/>
              <a:t> = 1.5)’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46" r="643"/>
          <a:stretch/>
        </p:blipFill>
        <p:spPr>
          <a:xfrm>
            <a:off x="3261945" y="2202466"/>
            <a:ext cx="5354517" cy="4305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8451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6" t="436" b="1055"/>
          <a:stretch/>
        </p:blipFill>
        <p:spPr>
          <a:xfrm>
            <a:off x="4413738" y="1011115"/>
            <a:ext cx="7350370" cy="4932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81354" y="562708"/>
            <a:ext cx="34817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Resultado da EB rate</a:t>
            </a:r>
          </a:p>
          <a:p>
            <a:endParaRPr lang="pt-BR" sz="2800" dirty="0"/>
          </a:p>
          <a:p>
            <a:r>
              <a:rPr lang="pt-BR" sz="2800" dirty="0"/>
              <a:t>Salvar as taxas Bayesianas para a tabela de atributos – mesmo modo como feito para os anteriores</a:t>
            </a:r>
          </a:p>
        </p:txBody>
      </p:sp>
    </p:spTree>
    <p:extLst>
      <p:ext uri="{BB962C8B-B14F-4D97-AF65-F5344CB8AC3E}">
        <p14:creationId xmlns:p14="http://schemas.microsoft.com/office/powerpoint/2010/main" val="189300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483" y="299545"/>
            <a:ext cx="1130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Obtendo a taxa bayesiana empírica global por 100.000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902" t="1440" r="833"/>
          <a:stretch/>
        </p:blipFill>
        <p:spPr>
          <a:xfrm>
            <a:off x="2382716" y="1274885"/>
            <a:ext cx="7016262" cy="4692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2133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6151" y="246185"/>
            <a:ext cx="11132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Comparando os resultados da taxa bruta com a Bayesiana empírica global, usando o Box Map</a:t>
            </a:r>
          </a:p>
          <a:p>
            <a:endParaRPr lang="pt-BR" sz="2800" dirty="0"/>
          </a:p>
          <a:p>
            <a:r>
              <a:rPr lang="pt-BR" sz="2800" dirty="0"/>
              <a:t>- </a:t>
            </a:r>
            <a:r>
              <a:rPr lang="pt-BR" sz="2800" i="1" dirty="0" err="1"/>
              <a:t>Outliers</a:t>
            </a:r>
            <a:r>
              <a:rPr lang="pt-BR" sz="2800" dirty="0"/>
              <a:t> para a taxa bruta deixaram de ser </a:t>
            </a:r>
            <a:r>
              <a:rPr lang="pt-BR" sz="2800" i="1" dirty="0" err="1"/>
              <a:t>outliers</a:t>
            </a:r>
            <a:r>
              <a:rPr lang="pt-BR" sz="2800" dirty="0"/>
              <a:t> para a taxa bayesiana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18" t="1499" r="697"/>
          <a:stretch/>
        </p:blipFill>
        <p:spPr>
          <a:xfrm>
            <a:off x="430823" y="2549769"/>
            <a:ext cx="11218985" cy="3738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98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779" y="204952"/>
            <a:ext cx="11398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Comparando as taxas brutas e as taxas bayesianas empíricas globais usando os </a:t>
            </a:r>
            <a:r>
              <a:rPr lang="pt-BR" sz="2800" dirty="0" err="1"/>
              <a:t>quantis</a:t>
            </a:r>
            <a:r>
              <a:rPr lang="pt-BR" sz="2800" dirty="0"/>
              <a:t>: a amplitude diminuiu!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33" t="1231" r="286" b="1704"/>
          <a:stretch/>
        </p:blipFill>
        <p:spPr>
          <a:xfrm>
            <a:off x="395654" y="1934307"/>
            <a:ext cx="11254154" cy="3727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073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5310" y="252248"/>
            <a:ext cx="11256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Antes de obter a taxa bayesiana local, é necessário obter a matriz de vizinhança</a:t>
            </a:r>
          </a:p>
          <a:p>
            <a:endParaRPr lang="pt-BR" sz="2800" dirty="0"/>
          </a:p>
          <a:p>
            <a:r>
              <a:rPr lang="pt-BR" sz="2800" dirty="0"/>
              <a:t>- Tools &gt; </a:t>
            </a:r>
            <a:r>
              <a:rPr lang="pt-BR" sz="2800" dirty="0" err="1"/>
              <a:t>Weights</a:t>
            </a:r>
            <a:r>
              <a:rPr lang="pt-BR" sz="2800" dirty="0"/>
              <a:t> Manager e ‘</a:t>
            </a:r>
            <a:r>
              <a:rPr lang="pt-BR" sz="2800" dirty="0" err="1"/>
              <a:t>create</a:t>
            </a:r>
            <a:r>
              <a:rPr lang="pt-BR" sz="2800" dirty="0"/>
              <a:t>’ - matriz de vizinhança por contiguidade do tipo ‘Queen’ – salvar a matriz ‘</a:t>
            </a:r>
            <a:r>
              <a:rPr lang="pt-BR" sz="2800" dirty="0" err="1"/>
              <a:t>ohlung.gal</a:t>
            </a:r>
            <a:r>
              <a:rPr lang="pt-BR" sz="2800" dirty="0"/>
              <a:t>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47" t="2064"/>
          <a:stretch/>
        </p:blipFill>
        <p:spPr>
          <a:xfrm>
            <a:off x="2584938" y="2901462"/>
            <a:ext cx="6761345" cy="3578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8170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034" t="2225" r="2097" b="1041"/>
          <a:stretch/>
        </p:blipFill>
        <p:spPr>
          <a:xfrm>
            <a:off x="378068" y="589085"/>
            <a:ext cx="3402623" cy="5750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84" t="923" b="-1"/>
          <a:stretch/>
        </p:blipFill>
        <p:spPr>
          <a:xfrm>
            <a:off x="4317023" y="835268"/>
            <a:ext cx="7599154" cy="5045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56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32347"/>
            <a:ext cx="11285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Taxas bayesianas empíricas locais ou Suavização Bayesiana empírica espacial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Mesmo princípio que a taxa bayesiana empírica global – agora médias e variâncias são calculadas localmente e necessita-se de uma matriz de vizinhança</a:t>
            </a:r>
          </a:p>
          <a:p>
            <a:pPr marL="457200" indent="-457200">
              <a:buFontTx/>
              <a:buChar char="-"/>
            </a:pPr>
            <a:r>
              <a:rPr lang="pt-BR" sz="2800" dirty="0" err="1"/>
              <a:t>Map</a:t>
            </a:r>
            <a:r>
              <a:rPr lang="pt-BR" sz="2800" dirty="0"/>
              <a:t> &gt; Rates-</a:t>
            </a:r>
            <a:r>
              <a:rPr lang="pt-BR" sz="2800" dirty="0" err="1"/>
              <a:t>Calculated</a:t>
            </a:r>
            <a:r>
              <a:rPr lang="pt-BR" sz="2800" dirty="0"/>
              <a:t>  </a:t>
            </a:r>
            <a:r>
              <a:rPr lang="pt-BR" sz="2800" dirty="0" err="1"/>
              <a:t>Map</a:t>
            </a:r>
            <a:r>
              <a:rPr lang="pt-BR" sz="2800" dirty="0"/>
              <a:t> &gt; </a:t>
            </a:r>
            <a:r>
              <a:rPr lang="pt-BR" sz="2800" dirty="0" err="1"/>
              <a:t>Spatial</a:t>
            </a:r>
            <a:r>
              <a:rPr lang="pt-BR" sz="2800" dirty="0"/>
              <a:t> </a:t>
            </a:r>
            <a:r>
              <a:rPr lang="pt-BR" sz="2800" dirty="0" err="1"/>
              <a:t>Empirical</a:t>
            </a:r>
            <a:r>
              <a:rPr lang="pt-BR" sz="2800" dirty="0"/>
              <a:t> </a:t>
            </a:r>
            <a:r>
              <a:rPr lang="pt-BR" sz="2800" dirty="0" err="1"/>
              <a:t>Bayes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823" r="1146"/>
          <a:stretch/>
        </p:blipFill>
        <p:spPr>
          <a:xfrm>
            <a:off x="3859823" y="2981513"/>
            <a:ext cx="4457700" cy="368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0689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442" y="168442"/>
            <a:ext cx="11562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Calculando a taxa bayesiana empírica local por 100.000 e comparando com a taxa bruta – diminuiu amplitude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15" t="1537" r="407" b="1657"/>
          <a:stretch/>
        </p:blipFill>
        <p:spPr>
          <a:xfrm>
            <a:off x="465992" y="2356338"/>
            <a:ext cx="11218985" cy="3736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7459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24" t="1186" r="763" b="1207"/>
          <a:stretch/>
        </p:blipFill>
        <p:spPr>
          <a:xfrm>
            <a:off x="6224954" y="342901"/>
            <a:ext cx="5468816" cy="5539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32509" y="598516"/>
            <a:ext cx="52037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Diagrama de dispersão entre taxa bruta e taxa bayesiana empírica local</a:t>
            </a:r>
          </a:p>
          <a:p>
            <a:endParaRPr lang="pt-BR" sz="2800" dirty="0"/>
          </a:p>
          <a:p>
            <a:r>
              <a:rPr lang="pt-BR" sz="2800" dirty="0"/>
              <a:t>- Explore &gt; </a:t>
            </a:r>
            <a:r>
              <a:rPr lang="pt-BR" sz="2800" dirty="0" err="1"/>
              <a:t>Scatter</a:t>
            </a:r>
            <a:r>
              <a:rPr lang="pt-BR" sz="2800" dirty="0"/>
              <a:t> </a:t>
            </a:r>
            <a:r>
              <a:rPr lang="pt-BR" sz="2800" dirty="0" err="1"/>
              <a:t>Plot</a:t>
            </a:r>
            <a:r>
              <a:rPr lang="pt-BR" sz="2800" dirty="0"/>
              <a:t> – escolher variáveis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9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21169" y="12309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/>
              <a:t>GeoDa</a:t>
            </a:r>
            <a:r>
              <a:rPr lang="pt-BR" sz="2800" dirty="0"/>
              <a:t> leu o </a:t>
            </a:r>
            <a:r>
              <a:rPr lang="pt-BR" sz="2800" dirty="0" err="1"/>
              <a:t>shape</a:t>
            </a:r>
            <a:endParaRPr lang="en-GB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081087"/>
            <a:ext cx="70485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1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756" y="133004"/>
            <a:ext cx="1172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Taxa Bayesiana Empírica local com matrizes de vizinhança baseada em distância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2756" y="1729047"/>
            <a:ext cx="4272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Obtendo centroides dos polígonos: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Botão direito no mapa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‘</a:t>
            </a:r>
            <a:r>
              <a:rPr lang="pt-BR" sz="2800" dirty="0" err="1"/>
              <a:t>Shape</a:t>
            </a:r>
            <a:r>
              <a:rPr lang="pt-BR" sz="2800" dirty="0"/>
              <a:t> Centers’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‘</a:t>
            </a:r>
            <a:r>
              <a:rPr lang="pt-BR" sz="2800" dirty="0" err="1"/>
              <a:t>Add</a:t>
            </a:r>
            <a:r>
              <a:rPr lang="pt-BR" sz="2800" dirty="0"/>
              <a:t> </a:t>
            </a:r>
            <a:r>
              <a:rPr lang="pt-BR" sz="2800" dirty="0" err="1"/>
              <a:t>Centroids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table</a:t>
            </a:r>
            <a:r>
              <a:rPr lang="pt-BR" sz="2800" dirty="0"/>
              <a:t>’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735"/>
          <a:stretch/>
        </p:blipFill>
        <p:spPr>
          <a:xfrm>
            <a:off x="4345643" y="1512277"/>
            <a:ext cx="7657931" cy="4406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3384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510" y="1030778"/>
            <a:ext cx="4389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Obtendo matriz de distância entre vizinhos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Tools &gt; </a:t>
            </a:r>
            <a:r>
              <a:rPr lang="pt-BR" sz="2800" dirty="0" err="1"/>
              <a:t>Weights</a:t>
            </a:r>
            <a:r>
              <a:rPr lang="pt-BR" sz="2800" dirty="0"/>
              <a:t> Manager &gt; </a:t>
            </a:r>
            <a:r>
              <a:rPr lang="pt-BR" sz="2800" dirty="0" err="1"/>
              <a:t>Create</a:t>
            </a:r>
            <a:r>
              <a:rPr lang="pt-BR" sz="2800" dirty="0"/>
              <a:t> &gt; </a:t>
            </a:r>
            <a:r>
              <a:rPr lang="pt-BR" sz="2800" dirty="0" err="1"/>
              <a:t>Distance</a:t>
            </a:r>
            <a:r>
              <a:rPr lang="pt-BR" sz="2800" dirty="0"/>
              <a:t> </a:t>
            </a:r>
            <a:r>
              <a:rPr lang="pt-BR" sz="2800" dirty="0" err="1"/>
              <a:t>Weight</a:t>
            </a: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Escolher coordenadas e </a:t>
            </a:r>
            <a:r>
              <a:rPr lang="pt-BR" sz="2800" dirty="0" err="1"/>
              <a:t>Distance</a:t>
            </a:r>
            <a:r>
              <a:rPr lang="pt-BR" sz="2800" dirty="0"/>
              <a:t> Band (em torno de 100.000 </a:t>
            </a:r>
            <a:r>
              <a:rPr lang="pt-BR" sz="2800" dirty="0" err="1"/>
              <a:t>feet</a:t>
            </a:r>
            <a:r>
              <a:rPr lang="pt-BR" sz="2800" dirty="0"/>
              <a:t> ou 30 km)</a:t>
            </a:r>
          </a:p>
          <a:p>
            <a:pPr marL="285750" indent="-285750">
              <a:buFontTx/>
              <a:buChar char="-"/>
            </a:pP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972" t="515" r="1205" b="933"/>
          <a:stretch/>
        </p:blipFill>
        <p:spPr>
          <a:xfrm>
            <a:off x="6348046" y="360485"/>
            <a:ext cx="4870940" cy="59787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1508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48" t="1631" r="3189" b="1049"/>
          <a:stretch/>
        </p:blipFill>
        <p:spPr>
          <a:xfrm>
            <a:off x="1028700" y="1125415"/>
            <a:ext cx="3130062" cy="5266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16132" y="216130"/>
            <a:ext cx="1167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Características da matriz de vizinhança por distância e gráfico de conectividade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53"/>
          <a:stretch/>
        </p:blipFill>
        <p:spPr>
          <a:xfrm>
            <a:off x="4756638" y="1419799"/>
            <a:ext cx="7230690" cy="4831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2350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6007" y="299258"/>
            <a:ext cx="1133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Obtendo taxa bayesiana empírica local a partir de matriz de vizinhança por distância</a:t>
            </a:r>
            <a:endParaRPr lang="en-GB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6008" y="1662545"/>
            <a:ext cx="46385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err="1"/>
              <a:t>Map</a:t>
            </a:r>
            <a:r>
              <a:rPr lang="pt-BR" sz="2800" dirty="0"/>
              <a:t> &gt; Rates-</a:t>
            </a:r>
            <a:r>
              <a:rPr lang="pt-BR" sz="2800" dirty="0" err="1"/>
              <a:t>Calculated</a:t>
            </a:r>
            <a:r>
              <a:rPr lang="pt-BR" sz="2800" dirty="0"/>
              <a:t> </a:t>
            </a:r>
            <a:r>
              <a:rPr lang="pt-BR" sz="2800" dirty="0" err="1"/>
              <a:t>Map</a:t>
            </a:r>
            <a:r>
              <a:rPr lang="pt-BR" sz="2800" dirty="0"/>
              <a:t> &gt; </a:t>
            </a:r>
            <a:r>
              <a:rPr lang="pt-BR" sz="2800" dirty="0" err="1"/>
              <a:t>Spatial</a:t>
            </a:r>
            <a:r>
              <a:rPr lang="pt-BR" sz="2800" dirty="0"/>
              <a:t> </a:t>
            </a:r>
            <a:r>
              <a:rPr lang="pt-BR" sz="2800" dirty="0" err="1"/>
              <a:t>Empirical</a:t>
            </a:r>
            <a:r>
              <a:rPr lang="pt-BR" sz="2800" dirty="0"/>
              <a:t> </a:t>
            </a:r>
            <a:r>
              <a:rPr lang="pt-BR" sz="2800" dirty="0" err="1"/>
              <a:t>Bayes</a:t>
            </a: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Escolher tipo de mapa e matriz de vizinhança por distância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Salvar as taxas obtidas e calculá-las por 100.000 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68" t="877" r="563"/>
          <a:stretch/>
        </p:blipFill>
        <p:spPr>
          <a:xfrm>
            <a:off x="5671037" y="1705708"/>
            <a:ext cx="5899639" cy="4878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7272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6" r="499" b="1160"/>
          <a:stretch/>
        </p:blipFill>
        <p:spPr>
          <a:xfrm>
            <a:off x="342899" y="2012763"/>
            <a:ext cx="11148647" cy="3719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32262" y="199505"/>
            <a:ext cx="11039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Comparação entre taxa Bayesiana empírica local usando matriz de vizinhança por contiguidade e por distância – quanto mais vizinhos, maior é o alisamento.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415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2" y="1163164"/>
            <a:ext cx="11126251" cy="12609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79230" y="211015"/>
            <a:ext cx="997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Abrir a tabela de atributos: clicar no ícone ‘</a:t>
            </a:r>
            <a:r>
              <a:rPr lang="pt-BR" sz="2800" dirty="0" err="1"/>
              <a:t>table</a:t>
            </a:r>
            <a:r>
              <a:rPr lang="pt-BR" sz="2800" dirty="0"/>
              <a:t>’</a:t>
            </a:r>
            <a:endParaRPr lang="en-GB" sz="2800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497015" y="734235"/>
            <a:ext cx="6471139" cy="120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62" y="2641146"/>
            <a:ext cx="10001750" cy="42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7930" y="278296"/>
            <a:ext cx="11072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Variáveis espacialmente extensivas e intensivas: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Variáveis espacialmente extensivas – contagem de casos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Variáveis espacialmente intensivas – taxas – razão entre número de casos e populações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Se Oi é o número de casos da área i e </a:t>
            </a:r>
            <a:r>
              <a:rPr lang="pt-BR" sz="2800" dirty="0" err="1"/>
              <a:t>Pi</a:t>
            </a:r>
            <a:r>
              <a:rPr lang="pt-BR" sz="2800" dirty="0"/>
              <a:t> é a população correspondente em risco, então a taxa bruta será igual 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50" y="3516840"/>
            <a:ext cx="2715870" cy="22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257" y="298580"/>
            <a:ext cx="111780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Instabilidade da variância</a:t>
            </a:r>
          </a:p>
          <a:p>
            <a:endParaRPr lang="pt-BR" sz="2800" dirty="0"/>
          </a:p>
          <a:p>
            <a:r>
              <a:rPr lang="pt-BR" sz="2800" dirty="0"/>
              <a:t>A taxa bruta </a:t>
            </a:r>
            <a:r>
              <a:rPr lang="pt-BR" sz="2800" i="1" dirty="0"/>
              <a:t>‘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800" i="1" dirty="0"/>
              <a:t>’ </a:t>
            </a:r>
            <a:r>
              <a:rPr lang="pt-BR" sz="2800" dirty="0"/>
              <a:t>é um estimador do risco subjacente que desconhecemos </a:t>
            </a:r>
          </a:p>
          <a:p>
            <a:endParaRPr lang="pt-BR" sz="2800" dirty="0"/>
          </a:p>
          <a:p>
            <a:r>
              <a:rPr lang="pt-BR" sz="2800" dirty="0"/>
              <a:t>A taxa bruta é um estimador não </a:t>
            </a:r>
            <a:r>
              <a:rPr lang="pt-BR" sz="2800" dirty="0" err="1"/>
              <a:t>viesado</a:t>
            </a:r>
            <a:r>
              <a:rPr lang="pt-BR" sz="2800" dirty="0"/>
              <a:t> do risco, mas sua variância tem uma propriedade não desejada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‘πi’: risco subjacente na área i – quanto maior a população da área, menor a variância do estimador e, portanto, maior sua precisão.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25" y="2996542"/>
            <a:ext cx="3645439" cy="12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273" y="261257"/>
            <a:ext cx="11122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Problemas: </a:t>
            </a:r>
          </a:p>
          <a:p>
            <a:pPr algn="just"/>
            <a:endParaRPr lang="pt-BR" sz="2800" dirty="0"/>
          </a:p>
          <a:p>
            <a:pPr marL="285750" indent="-285750" algn="just">
              <a:buFontTx/>
              <a:buChar char="-"/>
            </a:pPr>
            <a:r>
              <a:rPr lang="pt-BR" sz="2800" dirty="0"/>
              <a:t>Para áreas com populações pequenas a estimativa de risco será imprecisa</a:t>
            </a:r>
            <a:endParaRPr lang="en-GB" dirty="0"/>
          </a:p>
          <a:p>
            <a:pPr marL="285750" indent="-285750" algn="just">
              <a:buFontTx/>
              <a:buChar char="-"/>
            </a:pPr>
            <a:r>
              <a:rPr lang="pt-BR" sz="2800" dirty="0"/>
              <a:t>A variação da população entre as áreas implicará que a precisão de cada taxa também irá variar</a:t>
            </a:r>
          </a:p>
          <a:p>
            <a:pPr marL="285750" indent="-285750" algn="just">
              <a:buFontTx/>
              <a:buChar char="-"/>
            </a:pPr>
            <a:endParaRPr lang="pt-BR" sz="2800" dirty="0"/>
          </a:p>
          <a:p>
            <a:pPr algn="just"/>
            <a:r>
              <a:rPr lang="pt-BR" sz="2800" dirty="0"/>
              <a:t>A instabilidade da variância precisa estar refletiva ou ser corrigida no mapa das taxas – evitar uma representação espúria da distribuição espacial do risco subjacente – esta é a principal motivação para proceder a suavização de taxas.</a:t>
            </a:r>
          </a:p>
        </p:txBody>
      </p:sp>
    </p:spTree>
    <p:extLst>
      <p:ext uri="{BB962C8B-B14F-4D97-AF65-F5344CB8AC3E}">
        <p14:creationId xmlns:p14="http://schemas.microsoft.com/office/powerpoint/2010/main" val="181841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7241" y="186612"/>
            <a:ext cx="38068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Mapas de taxas</a:t>
            </a:r>
          </a:p>
          <a:p>
            <a:endParaRPr lang="pt-BR" sz="2800" dirty="0"/>
          </a:p>
          <a:p>
            <a:r>
              <a:rPr lang="pt-BR" sz="2800" dirty="0"/>
              <a:t>Os mapas cloropléticos disponíveis para a obtenção de taxas está no menu ‘</a:t>
            </a:r>
            <a:r>
              <a:rPr lang="pt-BR" sz="2800" dirty="0" err="1"/>
              <a:t>Map</a:t>
            </a:r>
            <a:r>
              <a:rPr lang="pt-BR" sz="2800" dirty="0"/>
              <a:t> &gt; Rates-</a:t>
            </a:r>
            <a:r>
              <a:rPr lang="pt-BR" sz="2800" dirty="0" err="1"/>
              <a:t>Calculated</a:t>
            </a:r>
            <a:r>
              <a:rPr lang="pt-BR" sz="2800" dirty="0"/>
              <a:t> </a:t>
            </a:r>
            <a:r>
              <a:rPr lang="pt-BR" sz="2800" dirty="0" err="1"/>
              <a:t>Map</a:t>
            </a:r>
            <a:r>
              <a:rPr lang="pt-BR" sz="2800" dirty="0"/>
              <a:t>’.</a:t>
            </a:r>
          </a:p>
          <a:p>
            <a:endParaRPr lang="pt-BR" sz="2800" dirty="0"/>
          </a:p>
          <a:p>
            <a:r>
              <a:rPr lang="pt-BR" sz="2800" dirty="0"/>
              <a:t>Este caminho oferece cinco diferentes opções para o cálculo de taxas – obtidos diretamente do número de casos e da população em risco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5328"/>
          <a:stretch/>
        </p:blipFill>
        <p:spPr>
          <a:xfrm>
            <a:off x="4805142" y="877079"/>
            <a:ext cx="6093013" cy="50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3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1456</Words>
  <Application>Microsoft Macintosh PowerPoint</Application>
  <PresentationFormat>Widescreen</PresentationFormat>
  <Paragraphs>148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Daiane Leite da Roza</cp:lastModifiedBy>
  <cp:revision>92</cp:revision>
  <dcterms:created xsi:type="dcterms:W3CDTF">2018-09-08T13:11:39Z</dcterms:created>
  <dcterms:modified xsi:type="dcterms:W3CDTF">2025-02-10T15:39:53Z</dcterms:modified>
</cp:coreProperties>
</file>