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30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274" r:id="rId11"/>
    <p:sldId id="256" r:id="rId12"/>
    <p:sldId id="258" r:id="rId13"/>
    <p:sldId id="262" r:id="rId14"/>
    <p:sldId id="275" r:id="rId15"/>
    <p:sldId id="271" r:id="rId16"/>
    <p:sldId id="273" r:id="rId17"/>
    <p:sldId id="264" r:id="rId18"/>
    <p:sldId id="276" r:id="rId19"/>
    <p:sldId id="277" r:id="rId20"/>
    <p:sldId id="281" r:id="rId21"/>
    <p:sldId id="282" r:id="rId22"/>
    <p:sldId id="283" r:id="rId23"/>
    <p:sldId id="301" r:id="rId24"/>
    <p:sldId id="292" r:id="rId25"/>
    <p:sldId id="294" r:id="rId26"/>
    <p:sldId id="297" r:id="rId27"/>
    <p:sldId id="322" r:id="rId28"/>
    <p:sldId id="324" r:id="rId29"/>
    <p:sldId id="325" r:id="rId30"/>
    <p:sldId id="326" r:id="rId31"/>
    <p:sldId id="327" r:id="rId32"/>
    <p:sldId id="328" r:id="rId33"/>
    <p:sldId id="329" r:id="rId34"/>
    <p:sldId id="302" r:id="rId35"/>
    <p:sldId id="303" r:id="rId36"/>
    <p:sldId id="304" r:id="rId37"/>
    <p:sldId id="305" r:id="rId38"/>
    <p:sldId id="306" r:id="rId39"/>
    <p:sldId id="310" r:id="rId40"/>
    <p:sldId id="312" r:id="rId41"/>
    <p:sldId id="314" r:id="rId42"/>
    <p:sldId id="318" r:id="rId43"/>
    <p:sldId id="319" r:id="rId4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3300"/>
    <a:srgbClr val="996633"/>
    <a:srgbClr val="E82AD1"/>
    <a:srgbClr val="D63CCF"/>
    <a:srgbClr val="1A7C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C8799-4B06-447C-9B8F-DF0D62FC920D}" type="datetimeFigureOut">
              <a:rPr lang="pt-BR" smtClean="0"/>
              <a:pPr/>
              <a:t>24/10/2017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5A8DE-3102-43B0-A8D1-E177411C3A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Programas de Atenção à Saúde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Continuação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http://falasimoesfilho.com.br/wp-content/uploads/2013/04/mulher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00042"/>
            <a:ext cx="8229600" cy="561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/>
          </a:bodyPr>
          <a:lstStyle/>
          <a:p>
            <a:r>
              <a:rPr lang="pt-BR" sz="8000" b="1" dirty="0" smtClean="0"/>
              <a:t>PAISM</a:t>
            </a:r>
            <a:endParaRPr lang="pt-BR" sz="8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5400" b="1" dirty="0" smtClean="0">
                <a:solidFill>
                  <a:schemeClr val="tx1"/>
                </a:solidFill>
              </a:rPr>
              <a:t>PAISM - Programa de Assistência Integral à Saúde da Mulher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/>
            </a:r>
            <a:br>
              <a:rPr lang="pt-BR" b="1" dirty="0" smtClean="0">
                <a:solidFill>
                  <a:srgbClr val="FF0000"/>
                </a:solidFill>
              </a:rPr>
            </a:br>
            <a:r>
              <a:rPr lang="pt-BR" b="1" dirty="0" smtClean="0"/>
              <a:t>PAISM</a:t>
            </a:r>
            <a:r>
              <a:rPr lang="pt-BR" dirty="0" smtClean="0"/>
              <a:t> </a:t>
            </a:r>
            <a:r>
              <a:rPr lang="pt-BR" b="1" dirty="0" smtClean="0"/>
              <a:t>- Programa de Assistência Integral à Saúde da Mulher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Em 1983, </a:t>
            </a:r>
            <a:r>
              <a:rPr lang="pt-BR" dirty="0"/>
              <a:t>o Ministério da </a:t>
            </a:r>
            <a:r>
              <a:rPr lang="pt-BR" dirty="0" smtClean="0"/>
              <a:t>Saúde elaborou </a:t>
            </a:r>
            <a:r>
              <a:rPr lang="pt-BR" dirty="0"/>
              <a:t>o Programa de Assistência Integral à Saúde da Mulher, com o objetivo de reduzir a </a:t>
            </a:r>
            <a:r>
              <a:rPr lang="pt-BR" dirty="0" err="1" smtClean="0"/>
              <a:t>morbi</a:t>
            </a:r>
            <a:r>
              <a:rPr lang="pt-BR" dirty="0" smtClean="0"/>
              <a:t>/mortalidade </a:t>
            </a:r>
            <a:r>
              <a:rPr lang="pt-BR" dirty="0"/>
              <a:t>da mulher e da </a:t>
            </a:r>
            <a:r>
              <a:rPr lang="pt-BR" dirty="0" smtClean="0"/>
              <a:t>criança.  </a:t>
            </a:r>
          </a:p>
          <a:p>
            <a:r>
              <a:rPr lang="pt-BR" dirty="0" smtClean="0"/>
              <a:t>Em 1984 ocorreu a implantação </a:t>
            </a:r>
            <a:r>
              <a:rPr lang="pt-BR" dirty="0"/>
              <a:t>do PAISM </a:t>
            </a:r>
            <a:r>
              <a:rPr lang="pt-BR" dirty="0" smtClean="0"/>
              <a:t>tendo como </a:t>
            </a:r>
            <a:r>
              <a:rPr lang="pt-BR" dirty="0"/>
              <a:t>princípios norteadores: </a:t>
            </a:r>
            <a:endParaRPr lang="pt-BR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pt-BR" dirty="0" smtClean="0"/>
              <a:t>             *Critérios </a:t>
            </a:r>
            <a:r>
              <a:rPr lang="pt-BR" dirty="0"/>
              <a:t>para eleição de prioridades a partir do perfil populacional </a:t>
            </a:r>
            <a:endParaRPr lang="pt-BR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pt-BR" dirty="0" smtClean="0"/>
              <a:t>             *Integralidade </a:t>
            </a:r>
            <a:r>
              <a:rPr lang="pt-BR" dirty="0"/>
              <a:t>e equidade da atenção </a:t>
            </a:r>
            <a:endParaRPr lang="pt-BR" dirty="0" smtClean="0"/>
          </a:p>
          <a:p>
            <a:pPr>
              <a:buClr>
                <a:schemeClr val="tx2">
                  <a:lumMod val="75000"/>
                </a:schemeClr>
              </a:buClr>
              <a:buNone/>
            </a:pPr>
            <a:r>
              <a:rPr lang="pt-BR" dirty="0" smtClean="0"/>
              <a:t>             *Inclusão </a:t>
            </a:r>
            <a:r>
              <a:rPr lang="pt-BR" dirty="0"/>
              <a:t>de ações educativas e preventivas á assistência.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554683"/>
          </a:xfrm>
        </p:spPr>
        <p:txBody>
          <a:bodyPr>
            <a:normAutofit/>
          </a:bodyPr>
          <a:lstStyle/>
          <a:p>
            <a:r>
              <a:rPr lang="pt-BR" b="1" dirty="0"/>
              <a:t>Política Nacional de Atenção Integral à Saúde da </a:t>
            </a:r>
            <a:r>
              <a:rPr lang="pt-BR" b="1" dirty="0" smtClean="0"/>
              <a:t>Mulher-</a:t>
            </a:r>
            <a:r>
              <a:rPr lang="pt-BR" dirty="0"/>
              <a:t> “A PNAISM consolidou os avanços do Programa de Assistência Integral à Saúde da Mulher (</a:t>
            </a:r>
            <a:r>
              <a:rPr lang="pt-BR" dirty="0" smtClean="0"/>
              <a:t>PAISM) porque além do foco </a:t>
            </a:r>
            <a:r>
              <a:rPr lang="pt-BR" dirty="0"/>
              <a:t>na assistência ao ciclo gravídico-puerperal, </a:t>
            </a:r>
            <a:r>
              <a:rPr lang="pt-BR" dirty="0" smtClean="0"/>
              <a:t>incluiu </a:t>
            </a:r>
            <a:r>
              <a:rPr lang="pt-BR" dirty="0"/>
              <a:t>outros aspectos relevantes da saúde da população feminina, tais como </a:t>
            </a:r>
            <a:r>
              <a:rPr lang="pt-BR" dirty="0" smtClean="0"/>
              <a:t>: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Em seus </a:t>
            </a:r>
            <a:r>
              <a:rPr lang="pt-BR" b="1" dirty="0" smtClean="0">
                <a:solidFill>
                  <a:schemeClr val="accent2"/>
                </a:solidFill>
              </a:rPr>
              <a:t>objetivos específicos, a PNAISM </a:t>
            </a:r>
            <a:r>
              <a:rPr lang="pt-BR" dirty="0" smtClean="0"/>
              <a:t>aponta como prioritário desenvolver ações </a:t>
            </a:r>
            <a:r>
              <a:rPr lang="pt-BR" b="1" dirty="0" smtClean="0"/>
              <a:t>que garantam atenção humanizada às mulheres nas seguintes situações que envolvem sua saúde</a:t>
            </a:r>
            <a:r>
              <a:rPr lang="pt-BR" dirty="0" smtClean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Mortalidade materna, com subdivisões que abrangem: precariedade da atenção obstétrica; abortamento em condições precárias, precariedade da assistência em anticoncepção; DST/HIV/</a:t>
            </a:r>
            <a:r>
              <a:rPr lang="pt-BR" dirty="0" err="1" smtClean="0"/>
              <a:t>Aids</a:t>
            </a:r>
            <a:r>
              <a:rPr lang="pt-BR" dirty="0" smtClean="0"/>
              <a:t>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Violência doméstica e sexual;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A saúde de mulheres adolescentes;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 mulher no climatério/menopausa;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mental e gênero;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Doenças crônico-degenerativas e câncer ginecológico;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das mulheres negras;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das mulheres indígenas;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das mulheres lésbicas;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das mulheres residentes e trabalhadoras na área rural;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pt-BR" dirty="0" smtClean="0"/>
              <a:t>Saúde das mulheres em situação de prisão.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E82AD1"/>
                </a:solidFill>
              </a:rPr>
              <a:t>AUTO EXAME DE MAMA</a:t>
            </a:r>
            <a:endParaRPr lang="pt-BR" b="1" dirty="0">
              <a:solidFill>
                <a:srgbClr val="E82AD1"/>
              </a:solidFill>
            </a:endParaRPr>
          </a:p>
        </p:txBody>
      </p:sp>
      <p:pic>
        <p:nvPicPr>
          <p:cNvPr id="4" name="Espaço Reservado para Conteúdo 3" descr="http://www.douradosagora.com.br/media/images/335/8527/4da32dc8ceb65d32260e41aaf649b23eeb7bd09bf905c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142984"/>
            <a:ext cx="5072097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E82AD1"/>
                </a:solidFill>
              </a:rPr>
              <a:t>OUTUBRO ROSA</a:t>
            </a:r>
            <a:endParaRPr lang="pt-BR" b="1" dirty="0">
              <a:solidFill>
                <a:srgbClr val="E82AD1"/>
              </a:solidFill>
            </a:endParaRPr>
          </a:p>
        </p:txBody>
      </p:sp>
      <p:pic>
        <p:nvPicPr>
          <p:cNvPr id="4" name="Espaço Reservado para Conteúdo 3" descr="http://www.sorocabafacil.com.br/useruploads/images/abril_2011/mamografias250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214422"/>
            <a:ext cx="742955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1728192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As áreas de atuação do PAISM são divididas em grupos baseados nas fases da vida da mulher, a saber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64347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ao ciclo </a:t>
            </a:r>
            <a:r>
              <a:rPr lang="pt-BR" dirty="0" err="1"/>
              <a:t>gravídicopuerperal</a:t>
            </a:r>
            <a:r>
              <a:rPr lang="pt-BR" dirty="0"/>
              <a:t>: pré-natal (baixo e alto risco), parto e </a:t>
            </a:r>
            <a:r>
              <a:rPr lang="pt-BR" dirty="0" err="1"/>
              <a:t>puerpério</a:t>
            </a:r>
            <a:r>
              <a:rPr lang="pt-BR" dirty="0" smtClean="0"/>
              <a:t>;</a:t>
            </a:r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ao </a:t>
            </a:r>
            <a:r>
              <a:rPr lang="pt-BR" dirty="0" smtClean="0"/>
              <a:t>abortamento</a:t>
            </a:r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à concepção e anticoncepção-; </a:t>
            </a:r>
            <a:endParaRPr lang="pt-BR" dirty="0" smtClean="0"/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Prevenção do câncer de colo uterino e detecção do câncer de </a:t>
            </a:r>
            <a:r>
              <a:rPr lang="pt-BR" dirty="0" smtClean="0"/>
              <a:t>mama;</a:t>
            </a:r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ao climatério; </a:t>
            </a:r>
            <a:endParaRPr lang="pt-BR" dirty="0" smtClean="0"/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às doenças </a:t>
            </a:r>
            <a:r>
              <a:rPr lang="pt-BR" dirty="0" smtClean="0"/>
              <a:t>ginecológicas prevalentes;</a:t>
            </a:r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Prevenção e tratamento das DST/AIDS; </a:t>
            </a:r>
            <a:endParaRPr lang="pt-BR" dirty="0" smtClean="0"/>
          </a:p>
          <a:p>
            <a:pPr>
              <a:buClr>
                <a:srgbClr val="FF0000"/>
              </a:buClr>
              <a:buNone/>
            </a:pPr>
            <a:r>
              <a:rPr lang="pt-BR" dirty="0" smtClean="0"/>
              <a:t>• </a:t>
            </a:r>
            <a:r>
              <a:rPr lang="pt-BR" dirty="0"/>
              <a:t>Assistência à mulher vítima de violência.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t-BR" dirty="0" smtClean="0"/>
              <a:t>PNAISM reflete o compromisso com a implementação de ações de saúde que contribuam para a garantia dos direitos humanos das mulheres e reduzam a morbimortalidade por causas </a:t>
            </a:r>
            <a:r>
              <a:rPr lang="pt-BR" sz="4000" b="1" dirty="0" err="1" smtClean="0"/>
              <a:t>preveníveis</a:t>
            </a:r>
            <a:r>
              <a:rPr lang="pt-BR" sz="4000" b="1" dirty="0" smtClean="0"/>
              <a:t> e evitáveis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043608" y="2564904"/>
            <a:ext cx="7056438" cy="1366838"/>
          </a:xfrm>
          <a:noFill/>
        </p:spPr>
        <p:txBody>
          <a:bodyPr anchor="b" anchorCtr="1">
            <a:normAutofit fontScale="90000"/>
          </a:bodyPr>
          <a:lstStyle/>
          <a:p>
            <a:pPr eaLnBrk="1" hangingPunct="1"/>
            <a: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pt-BR" sz="3600" b="1" dirty="0" smtClean="0">
                <a:solidFill>
                  <a:srgbClr val="0033CC"/>
                </a:solidFill>
                <a:latin typeface="Comic Sans MS" pitchFamily="66" charset="0"/>
              </a:rPr>
              <a:t> </a:t>
            </a:r>
            <a:r>
              <a:rPr lang="pt-BR" sz="4900" b="1" dirty="0" smtClean="0">
                <a:latin typeface="Comic Sans MS" pitchFamily="66" charset="0"/>
              </a:rPr>
              <a:t>Atenção à Criança e ao Adolescente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pt-BR" dirty="0" smtClean="0"/>
              <a:t> </a:t>
            </a:r>
            <a:r>
              <a:rPr lang="pt-BR" sz="4000" dirty="0" smtClean="0"/>
              <a:t>“ Podemos dizer que política pública é a materialização da ação do Estado.” (Figueiredo, 2005) </a:t>
            </a:r>
          </a:p>
          <a:p>
            <a:r>
              <a:rPr lang="pt-BR" sz="4000" dirty="0" smtClean="0"/>
              <a:t>No caso da saúde, temos políticas públicas que se materializam na forma de </a:t>
            </a:r>
            <a:r>
              <a:rPr lang="pt-BR" sz="4000" b="1" dirty="0" smtClean="0"/>
              <a:t>Programas de Atenção à Saúde</a:t>
            </a:r>
            <a:endParaRPr lang="pt-BR" sz="4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>
                <a:solidFill>
                  <a:srgbClr val="0033CC"/>
                </a:solidFill>
              </a:rPr>
              <a:t>Estatuto da criança e do Adolescente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205038"/>
            <a:ext cx="7632774" cy="3921125"/>
          </a:xfrm>
        </p:spPr>
        <p:txBody>
          <a:bodyPr/>
          <a:lstStyle/>
          <a:p>
            <a:pPr eaLnBrk="1" hangingPunct="1"/>
            <a:r>
              <a:rPr lang="pt-BR" dirty="0" smtClean="0"/>
              <a:t>Art.2º. Considera-se criança, para efeitos desta lei, a pessoa </a:t>
            </a:r>
            <a:r>
              <a:rPr lang="pt-BR" dirty="0" smtClean="0"/>
              <a:t>de 0 a 9 anos de </a:t>
            </a:r>
            <a:r>
              <a:rPr lang="pt-BR" dirty="0" smtClean="0"/>
              <a:t>idade incompletos, e adolescente aquela entre </a:t>
            </a:r>
            <a:r>
              <a:rPr lang="pt-BR" dirty="0" smtClean="0"/>
              <a:t>9 e 16 anos </a:t>
            </a:r>
            <a:r>
              <a:rPr lang="pt-BR" dirty="0" smtClean="0"/>
              <a:t>de 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1" y="476250"/>
            <a:ext cx="8208911" cy="1752600"/>
          </a:xfrm>
          <a:noFill/>
        </p:spPr>
        <p:txBody>
          <a:bodyPr anchorCtr="1"/>
          <a:lstStyle/>
          <a:p>
            <a:pPr eaLnBrk="1" hangingPunct="1"/>
            <a:r>
              <a:rPr lang="pt-BR" sz="3200" b="1" dirty="0" smtClean="0">
                <a:solidFill>
                  <a:srgbClr val="0033CC"/>
                </a:solidFill>
                <a:latin typeface="Comic Sans MS" pitchFamily="66" charset="0"/>
              </a:rPr>
              <a:t>Programa de Assistência Integral à Saúde da Criança (PAISC)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7" y="2133600"/>
            <a:ext cx="8013774" cy="3662363"/>
          </a:xfrm>
          <a:noFill/>
        </p:spPr>
        <p:txBody>
          <a:bodyPr/>
          <a:lstStyle/>
          <a:p>
            <a:pPr eaLnBrk="1" hangingPunct="1"/>
            <a:r>
              <a:rPr lang="pt-BR" sz="2800" b="1" dirty="0" smtClean="0">
                <a:solidFill>
                  <a:srgbClr val="0033CC"/>
                </a:solidFill>
                <a:latin typeface="Comic Sans MS" pitchFamily="66" charset="0"/>
              </a:rPr>
              <a:t>OBJETIVO:</a:t>
            </a:r>
            <a:r>
              <a:rPr lang="pt-BR" sz="2800" b="1" dirty="0" smtClean="0">
                <a:solidFill>
                  <a:srgbClr val="0033CC"/>
                </a:solidFill>
              </a:rPr>
              <a:t>    </a:t>
            </a:r>
          </a:p>
          <a:p>
            <a:pPr eaLnBrk="1" hangingPunct="1">
              <a:buFontTx/>
              <a:buNone/>
            </a:pPr>
            <a:endParaRPr lang="pt-BR" sz="2800" b="1" dirty="0" smtClean="0">
              <a:solidFill>
                <a:srgbClr val="0033CC"/>
              </a:solidFill>
            </a:endParaRPr>
          </a:p>
          <a:p>
            <a:pPr eaLnBrk="1" hangingPunct="1"/>
            <a:r>
              <a:rPr lang="pt-BR" sz="2800" b="1" dirty="0" smtClean="0"/>
              <a:t> </a:t>
            </a:r>
            <a:r>
              <a:rPr lang="pt-BR" sz="2800" b="1" dirty="0" smtClean="0">
                <a:latin typeface="+mj-lt"/>
              </a:rPr>
              <a:t>CRIAR CONDIÇÕES P/ O ATENDIMENTO À SAÚDE DA CRIANÇA DE ZERO A </a:t>
            </a:r>
            <a:r>
              <a:rPr lang="pt-BR" sz="2800" b="1" dirty="0" smtClean="0">
                <a:latin typeface="+mj-lt"/>
              </a:rPr>
              <a:t>NOVE</a:t>
            </a:r>
            <a:r>
              <a:rPr lang="pt-BR" sz="2800" b="1" dirty="0" smtClean="0">
                <a:latin typeface="+mj-lt"/>
              </a:rPr>
              <a:t> </a:t>
            </a:r>
            <a:r>
              <a:rPr lang="pt-BR" sz="2800" b="1" dirty="0" smtClean="0">
                <a:latin typeface="+mj-lt"/>
              </a:rPr>
              <a:t>ANOS COM ÊNFASE À  AQUELAS COM RISCO DE ADOECER E MORRER.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7221537" cy="1223962"/>
          </a:xfrm>
          <a:noFill/>
        </p:spPr>
        <p:txBody>
          <a:bodyPr anchorCtr="1"/>
          <a:lstStyle/>
          <a:p>
            <a:pPr eaLnBrk="1" hangingPunct="1"/>
            <a:r>
              <a:rPr lang="pt-BR" sz="3200" b="1" smtClean="0">
                <a:solidFill>
                  <a:srgbClr val="0033CC"/>
                </a:solidFill>
                <a:latin typeface="Comic Sans MS" pitchFamily="66" charset="0"/>
              </a:rPr>
              <a:t>Programa de Assistência Integral à Saúde da Criança (PAISC)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775"/>
            <a:ext cx="8568952" cy="4824413"/>
          </a:xfrm>
          <a:noFill/>
        </p:spPr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</a:pPr>
            <a:r>
              <a:rPr lang="pt-BR" sz="2600" b="1" dirty="0" smtClean="0">
                <a:solidFill>
                  <a:srgbClr val="0033CC"/>
                </a:solidFill>
                <a:latin typeface="Comic Sans MS" pitchFamily="66" charset="0"/>
              </a:rPr>
              <a:t>DIRETRIZES :</a:t>
            </a:r>
          </a:p>
          <a:p>
            <a:pPr algn="just" eaLnBrk="1" hangingPunct="1"/>
            <a:r>
              <a:rPr lang="pt-BR" sz="2600" b="1" dirty="0" smtClean="0"/>
              <a:t>UTILIZAR O ACOMPANHAMENTO DO CRESCIMENTO E DESENVOLVIMENTO COMO METODOLOGIA PARA ORGANIZAÇÃO DA ASSISTÊNCIA À CRIANÇA;</a:t>
            </a:r>
            <a:endParaRPr lang="pt-BR" sz="2600" dirty="0" smtClean="0"/>
          </a:p>
          <a:p>
            <a:pPr algn="just" eaLnBrk="1" hangingPunct="1"/>
            <a:r>
              <a:rPr lang="pt-BR" sz="2600" dirty="0" smtClean="0"/>
              <a:t> </a:t>
            </a:r>
            <a:r>
              <a:rPr lang="pt-BR" sz="2600" b="1" dirty="0" smtClean="0"/>
              <a:t>PROMOVER O ALEITAMENTO MATERNO E ORIENTAR A ALIMENTAÇÃO NO PRIMEIRO ANO DE VIDA;</a:t>
            </a:r>
          </a:p>
          <a:p>
            <a:pPr algn="just"/>
            <a:r>
              <a:rPr lang="pt-BR" sz="2800" b="1" dirty="0" smtClean="0">
                <a:latin typeface="+mj-lt"/>
              </a:rPr>
              <a:t>AUMENTAR OS NÍVEIS DE COBERTURA VACINAL DE ACORDO COM AS NORMAS TÉCNICAS DO MINISTÉRIO DA SAÚDE;</a:t>
            </a:r>
          </a:p>
          <a:p>
            <a:pPr algn="just"/>
            <a:r>
              <a:rPr lang="pt-BR" sz="2800" b="1" dirty="0" smtClean="0">
                <a:latin typeface="+mj-lt"/>
              </a:rPr>
              <a:t>IDENTIFICAR PRECOCEMENTE OS PROCESSOS PATOLÓGICOS,FAVORECENDO O DIAGNÓSTICIO E TRATAMENTO OPORTUNOS;</a:t>
            </a:r>
          </a:p>
          <a:p>
            <a:pPr algn="just"/>
            <a:endParaRPr lang="pt-BR" sz="2800" b="1" dirty="0" smtClean="0">
              <a:latin typeface="+mj-lt"/>
            </a:endParaRPr>
          </a:p>
          <a:p>
            <a:pPr algn="just" eaLnBrk="1" hangingPunct="1"/>
            <a:endParaRPr lang="pt-BR" sz="2600" b="1" dirty="0" smtClean="0"/>
          </a:p>
          <a:p>
            <a:pPr algn="just" eaLnBrk="1" hangingPunct="1">
              <a:buFontTx/>
              <a:buNone/>
            </a:pPr>
            <a:endParaRPr lang="pt-BR" sz="26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aulo\Desktop\Tati\TATI MESTRINER pen drive\TATI LEMOS MESTRINER\UNAERP\Estagio Saude na Comunidade\2 SEMESTRE\Saude da Criança\site_crian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88640"/>
            <a:ext cx="8572500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124744"/>
            <a:ext cx="8075241" cy="4425950"/>
          </a:xfrm>
        </p:spPr>
        <p:txBody>
          <a:bodyPr>
            <a:normAutofit/>
          </a:bodyPr>
          <a:lstStyle/>
          <a:p>
            <a:pPr algn="ctr" eaLnBrk="1" hangingPunct="1"/>
            <a:endParaRPr lang="pt-BR" b="1" dirty="0" smtClean="0">
              <a:solidFill>
                <a:srgbClr val="0033CC"/>
              </a:solidFill>
              <a:latin typeface="Times New Roman"/>
            </a:endParaRPr>
          </a:p>
          <a:p>
            <a:pPr algn="ctr" eaLnBrk="1" hangingPunct="1">
              <a:buNone/>
            </a:pPr>
            <a:endParaRPr lang="pt-BR" b="1" dirty="0" smtClean="0">
              <a:solidFill>
                <a:srgbClr val="0033CC"/>
              </a:solidFill>
              <a:latin typeface="Times New Roman"/>
            </a:endParaRPr>
          </a:p>
          <a:p>
            <a:pPr algn="ctr" eaLnBrk="1" hangingPunct="1">
              <a:buNone/>
            </a:pPr>
            <a:r>
              <a:rPr lang="pt-BR" b="1" dirty="0" smtClean="0">
                <a:solidFill>
                  <a:srgbClr val="0033CC"/>
                </a:solidFill>
                <a:latin typeface="Times New Roman"/>
              </a:rPr>
              <a:t>PROSAD</a:t>
            </a:r>
          </a:p>
          <a:p>
            <a:pPr algn="ctr" eaLnBrk="1" hangingPunct="1">
              <a:buNone/>
            </a:pPr>
            <a:r>
              <a:rPr lang="pt-BR" dirty="0" smtClean="0">
                <a:solidFill>
                  <a:srgbClr val="0033CC"/>
                </a:solidFill>
                <a:latin typeface="Times New Roman"/>
              </a:rPr>
              <a:t>Programa </a:t>
            </a:r>
            <a:r>
              <a:rPr lang="pt-BR" dirty="0" smtClean="0">
                <a:solidFill>
                  <a:srgbClr val="0033CC"/>
                </a:solidFill>
                <a:latin typeface="Times New Roman"/>
              </a:rPr>
              <a:t>de Atenção à Saúde do </a:t>
            </a:r>
            <a:r>
              <a:rPr lang="pt-BR" dirty="0" smtClean="0">
                <a:solidFill>
                  <a:srgbClr val="0033CC"/>
                </a:solidFill>
                <a:latin typeface="Times New Roman"/>
              </a:rPr>
              <a:t>Adolescente</a:t>
            </a:r>
            <a:r>
              <a:rPr lang="pt-BR" dirty="0" smtClean="0">
                <a:solidFill>
                  <a:srgbClr val="0033CC"/>
                </a:solidFill>
                <a:latin typeface="Times New Roman"/>
              </a:rPr>
              <a:t>.</a:t>
            </a:r>
            <a:endParaRPr lang="pt-BR" b="1" dirty="0" smtClean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1547813" y="549275"/>
            <a:ext cx="7134225" cy="866775"/>
          </a:xfrm>
          <a:noFill/>
        </p:spPr>
        <p:txBody>
          <a:bodyPr anchorCtr="1">
            <a:normAutofit fontScale="90000"/>
          </a:bodyPr>
          <a:lstStyle/>
          <a:p>
            <a:pPr eaLnBrk="1" hangingPunct="1"/>
            <a:r>
              <a:rPr lang="pt-BR" sz="3200" b="1" smtClean="0">
                <a:solidFill>
                  <a:srgbClr val="0033CC"/>
                </a:solidFill>
                <a:latin typeface="Comic Sans MS" pitchFamily="66" charset="0"/>
              </a:rPr>
              <a:t>Programa Saúde do Adolescente (PROSAD)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1916113"/>
            <a:ext cx="8154615" cy="3960812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BR" sz="2800" b="1" dirty="0" smtClean="0">
                <a:solidFill>
                  <a:srgbClr val="0033CC"/>
                </a:solidFill>
                <a:latin typeface="Comic Sans MS" pitchFamily="66" charset="0"/>
              </a:rPr>
              <a:t>AÇÕES BÁSICAS:</a:t>
            </a:r>
          </a:p>
          <a:p>
            <a:pPr algn="just" eaLnBrk="1" hangingPunct="1">
              <a:buFontTx/>
              <a:buNone/>
            </a:pPr>
            <a:endParaRPr lang="pt-BR" sz="2800" b="1" dirty="0" smtClean="0">
              <a:solidFill>
                <a:srgbClr val="0033CC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pt-BR" sz="2400" b="1" dirty="0" smtClean="0">
                <a:latin typeface="Comic Sans MS" pitchFamily="66" charset="0"/>
              </a:rPr>
              <a:t>POLÍTICA DE PROMOÇÃO DE SAÚDE;</a:t>
            </a:r>
          </a:p>
          <a:p>
            <a:pPr algn="just" eaLnBrk="1" hangingPunct="1"/>
            <a:r>
              <a:rPr lang="pt-BR" sz="2400" b="1" dirty="0" smtClean="0">
                <a:latin typeface="Comic Sans MS" pitchFamily="66" charset="0"/>
              </a:rPr>
              <a:t>IDENTIFICAÇÃO DE GRUPOS DE RISCOS;</a:t>
            </a:r>
          </a:p>
          <a:p>
            <a:pPr algn="just" eaLnBrk="1" hangingPunct="1"/>
            <a:r>
              <a:rPr lang="pt-BR" sz="2400" b="1" dirty="0" smtClean="0">
                <a:latin typeface="Comic Sans MS" pitchFamily="66" charset="0"/>
              </a:rPr>
              <a:t>DETECÇÃO PRECOCE DE AGRAVOS;</a:t>
            </a:r>
          </a:p>
          <a:p>
            <a:pPr eaLnBrk="1" hangingPunct="1"/>
            <a:r>
              <a:rPr lang="pt-BR" sz="2400" b="1" dirty="0" smtClean="0">
                <a:latin typeface="Comic Sans MS" pitchFamily="66" charset="0"/>
              </a:rPr>
              <a:t>TRATAMENTO  ADEQUADO E REABILITAÇÃO</a:t>
            </a:r>
            <a:r>
              <a:rPr lang="pt-BR" sz="2400" b="1" dirty="0" smtClean="0">
                <a:solidFill>
                  <a:schemeClr val="accent2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620713"/>
            <a:ext cx="7134225" cy="647700"/>
          </a:xfrm>
          <a:noFill/>
        </p:spPr>
        <p:txBody>
          <a:bodyPr anchorCtr="1">
            <a:normAutofit fontScale="90000"/>
          </a:bodyPr>
          <a:lstStyle/>
          <a:p>
            <a:pPr eaLnBrk="1" hangingPunct="1"/>
            <a:r>
              <a:rPr lang="pt-BR" sz="3200" b="1" smtClean="0">
                <a:solidFill>
                  <a:srgbClr val="0033CC"/>
                </a:solidFill>
                <a:latin typeface="Comic Sans MS" pitchFamily="66" charset="0"/>
              </a:rPr>
              <a:t>PROGRAMA SAÚDE DO ADOLESCENTE (PROSAD)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73238"/>
            <a:ext cx="7993137" cy="4680098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pt-BR" sz="2800" b="1" dirty="0" smtClean="0">
                <a:solidFill>
                  <a:srgbClr val="0033CC"/>
                </a:solidFill>
                <a:latin typeface="Comic Sans MS" pitchFamily="66" charset="0"/>
              </a:rPr>
              <a:t>ATIVIDADES</a:t>
            </a:r>
          </a:p>
          <a:p>
            <a:pPr eaLnBrk="1" hangingPunct="1">
              <a:buNone/>
            </a:pPr>
            <a:endParaRPr lang="pt-BR" sz="2800" b="1" dirty="0" smtClean="0">
              <a:solidFill>
                <a:srgbClr val="0033CC"/>
              </a:solidFill>
              <a:latin typeface="Comic Sans MS" pitchFamily="66" charset="0"/>
            </a:endParaRPr>
          </a:p>
          <a:p>
            <a:pPr eaLnBrk="1" hangingPunct="1"/>
            <a:r>
              <a:rPr lang="pt-BR" sz="2400" b="1" dirty="0" smtClean="0">
                <a:latin typeface="+mj-lt"/>
              </a:rPr>
              <a:t>ACOMPANHAMENTO DO CRESCIMENTO E DESENVOLVIMENTO DO ADOLESCENTE;</a:t>
            </a:r>
          </a:p>
          <a:p>
            <a:pPr eaLnBrk="1" hangingPunct="1"/>
            <a:r>
              <a:rPr lang="pt-BR" sz="2400" b="1" dirty="0" smtClean="0">
                <a:latin typeface="+mj-lt"/>
              </a:rPr>
              <a:t> ACOMPANHAMENTO DA SEXUALIDADE;</a:t>
            </a:r>
          </a:p>
          <a:p>
            <a:pPr eaLnBrk="1" hangingPunct="1"/>
            <a:r>
              <a:rPr lang="pt-BR" sz="2400" b="1" dirty="0" smtClean="0">
                <a:latin typeface="+mj-lt"/>
              </a:rPr>
              <a:t> ACOMPANHAMENTO DA SAÚDE BUCAL,SAÚDE MENTAL,SAÚDE REPRODUTIVA E SAÚDE DO ESCOLAR ADOLESCENTE;</a:t>
            </a:r>
          </a:p>
          <a:p>
            <a:r>
              <a:rPr lang="pt-BR" sz="2400" b="1" dirty="0" smtClean="0">
                <a:latin typeface="+mj-lt"/>
              </a:rPr>
              <a:t>PREVENÇÃO DE ACIDENTES;</a:t>
            </a:r>
          </a:p>
          <a:p>
            <a:r>
              <a:rPr lang="pt-BR" sz="2400" b="1" dirty="0" smtClean="0">
                <a:latin typeface="+mj-lt"/>
              </a:rPr>
              <a:t>ACOMPANHAMENTO NO TRABALHO, CULTURA, ESPORTE E LAZER.</a:t>
            </a:r>
          </a:p>
          <a:p>
            <a:pPr algn="just" eaLnBrk="1" hangingPunct="1"/>
            <a:endParaRPr lang="pt-BR" sz="24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7200" b="1" dirty="0" smtClean="0"/>
              <a:t>Saúde do Homem</a:t>
            </a:r>
            <a:endParaRPr lang="pt-BR" sz="7200" dirty="0"/>
          </a:p>
        </p:txBody>
      </p:sp>
    </p:spTree>
    <p:extLst>
      <p:ext uri="{BB962C8B-B14F-4D97-AF65-F5344CB8AC3E}">
        <p14:creationId xmlns="" xmlns:p14="http://schemas.microsoft.com/office/powerpoint/2010/main" val="4136244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21484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 Vários estudos constatam que os homens, em geral, adoecem mais em condições severas e crônicas de saúde do que as mulheres e também morrem mais do que elas pelas principais causas de morte. 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143000"/>
          </a:xfrm>
        </p:spPr>
        <p:txBody>
          <a:bodyPr>
            <a:noAutofit/>
          </a:bodyPr>
          <a:lstStyle/>
          <a:p>
            <a:r>
              <a:rPr lang="pt-BR" sz="4400" b="1" dirty="0" smtClean="0">
                <a:latin typeface="Arial" pitchFamily="34" charset="0"/>
                <a:cs typeface="Arial" pitchFamily="34" charset="0"/>
              </a:rPr>
              <a:t>  ASPECTOS SÓCIO CULTURAIS</a:t>
            </a:r>
            <a:endParaRPr lang="pt-BR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468772"/>
            <a:ext cx="8229600" cy="510350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Têm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medo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de descobrir doenças;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Acham que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nunca vão adoecer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e por isso não se cuidam;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 Não procuram os serviços de saúde e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não seguem os tratamentos 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recomendados;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 Estão mais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expostos aos acidentes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de trânsito e de trabalho;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Apresentam vulnerabilidades específicas que contribuem para uma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maior suscetibilidade à infecção de DST/</a:t>
            </a:r>
            <a:r>
              <a:rPr lang="pt-BR" sz="2300" b="1" dirty="0" err="1" smtClean="0">
                <a:latin typeface="Arial" pitchFamily="34" charset="0"/>
                <a:cs typeface="Arial" pitchFamily="34" charset="0"/>
              </a:rPr>
              <a:t>Aids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 Utilizam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álcool e outras drogas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em maior quantidade;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 Estão envolvidos na maioria das situações de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violência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Arial" charset="0"/>
              <a:buChar char="♂"/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300" b="1" dirty="0" smtClean="0">
                <a:latin typeface="Arial" pitchFamily="34" charset="0"/>
                <a:cs typeface="Arial" pitchFamily="34" charset="0"/>
              </a:rPr>
              <a:t>Não praticam atividade física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com regularidade.</a:t>
            </a:r>
          </a:p>
          <a:p>
            <a:pPr>
              <a:buNone/>
            </a:pPr>
            <a:endParaRPr lang="pt-BR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pt-BR" b="1" dirty="0" smtClean="0"/>
              <a:t>PAISA</a:t>
            </a:r>
            <a:r>
              <a:rPr lang="pt-BR" dirty="0" smtClean="0"/>
              <a:t> – Programa de Atenção Integral à Saúde do Adulto (priorização de agravos específicos como hipertensão arterial, diabetes </a:t>
            </a:r>
            <a:r>
              <a:rPr lang="pt-BR" dirty="0" err="1" smtClean="0"/>
              <a:t>mellitus</a:t>
            </a:r>
            <a:r>
              <a:rPr lang="pt-BR" dirty="0" smtClean="0"/>
              <a:t>, tuberculose). </a:t>
            </a:r>
          </a:p>
          <a:p>
            <a:endParaRPr lang="pt-BR" dirty="0" smtClean="0"/>
          </a:p>
          <a:p>
            <a:r>
              <a:rPr lang="pt-BR" b="1" dirty="0" smtClean="0"/>
              <a:t>PAISM</a:t>
            </a:r>
            <a:r>
              <a:rPr lang="pt-BR" dirty="0" smtClean="0"/>
              <a:t> – Programa de Atenção à Saúde da </a:t>
            </a:r>
            <a:r>
              <a:rPr lang="pt-BR" dirty="0" smtClean="0"/>
              <a:t>Mulher</a:t>
            </a: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5400" dirty="0" smtClean="0">
                <a:latin typeface="Arial" pitchFamily="34" charset="0"/>
                <a:cs typeface="Arial" pitchFamily="34" charset="0"/>
              </a:rPr>
              <a:t>Conseqüência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389120"/>
          </a:xfrm>
        </p:spPr>
        <p:txBody>
          <a:bodyPr/>
          <a:lstStyle/>
          <a:p>
            <a:pPr lvl="1" algn="just">
              <a:spcBef>
                <a:spcPct val="10000"/>
              </a:spcBef>
              <a:buClr>
                <a:schemeClr val="tx1"/>
              </a:buClr>
              <a:buFont typeface="Arial" charset="0"/>
              <a:buChar char="♂"/>
            </a:pPr>
            <a:r>
              <a:rPr lang="pt-BR" sz="4000" dirty="0" smtClean="0">
                <a:latin typeface="Calibri" pitchFamily="34" charset="0"/>
                <a:cs typeface="Arial" charset="0"/>
              </a:rPr>
              <a:t>Agravo da morbidade; </a:t>
            </a:r>
          </a:p>
          <a:p>
            <a:pPr lvl="1" algn="just">
              <a:spcBef>
                <a:spcPct val="10000"/>
              </a:spcBef>
              <a:buClr>
                <a:schemeClr val="tx1"/>
              </a:buClr>
              <a:buFont typeface="Arial" charset="0"/>
              <a:buChar char="♂"/>
            </a:pPr>
            <a:r>
              <a:rPr lang="pt-BR" sz="4000" dirty="0" smtClean="0">
                <a:latin typeface="Calibri" pitchFamily="34" charset="0"/>
                <a:cs typeface="Arial" charset="0"/>
              </a:rPr>
              <a:t>Maior sofrimento;</a:t>
            </a:r>
          </a:p>
          <a:p>
            <a:pPr lvl="1" algn="just">
              <a:spcBef>
                <a:spcPct val="10000"/>
              </a:spcBef>
              <a:buClr>
                <a:schemeClr val="tx1"/>
              </a:buClr>
              <a:buFont typeface="Arial" charset="0"/>
              <a:buChar char="♂"/>
            </a:pPr>
            <a:r>
              <a:rPr lang="pt-BR" sz="4000" dirty="0" smtClean="0">
                <a:latin typeface="Calibri" pitchFamily="34" charset="0"/>
                <a:cs typeface="Arial" charset="0"/>
              </a:rPr>
              <a:t>Menor possibilidade de resolução; </a:t>
            </a:r>
          </a:p>
          <a:p>
            <a:pPr lvl="1" algn="just">
              <a:spcBef>
                <a:spcPct val="10000"/>
              </a:spcBef>
              <a:buClr>
                <a:schemeClr val="tx1"/>
              </a:buClr>
              <a:buFont typeface="Arial" charset="0"/>
              <a:buChar char="♂"/>
            </a:pPr>
            <a:r>
              <a:rPr lang="pt-BR" sz="4000" dirty="0" smtClean="0">
                <a:latin typeface="Calibri" pitchFamily="34" charset="0"/>
                <a:cs typeface="Arial" charset="0"/>
              </a:rPr>
              <a:t>Maior ônus para o Sistema Único de Saúde.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0252"/>
            <a:ext cx="8715436" cy="1489922"/>
          </a:xfrm>
        </p:spPr>
        <p:txBody>
          <a:bodyPr>
            <a:noAutofit/>
          </a:bodyPr>
          <a:lstStyle/>
          <a:p>
            <a:pPr algn="just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POLÍTICA NACIONAL DE ATENÇÃO INTEGRAL À SAÚDE DO HOMEM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sz="2800" b="1" dirty="0" smtClean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PORTARIA Nº 1.944, DE 27 DE AGOSTO DE 2009.</a:t>
            </a:r>
            <a:endParaRPr lang="pt-BR" sz="2800" b="1" dirty="0" smtClean="0">
              <a:latin typeface="Calibri" pitchFamily="34" charset="0"/>
              <a:cs typeface="Arial" charset="0"/>
            </a:endParaRPr>
          </a:p>
          <a:p>
            <a:pPr algn="just">
              <a:buNone/>
            </a:pPr>
            <a:r>
              <a:rPr lang="pt-BR" sz="2800" b="1" dirty="0" smtClean="0">
                <a:latin typeface="Calibri" pitchFamily="34" charset="0"/>
                <a:cs typeface="Arial" charset="0"/>
              </a:rPr>
              <a:t>DIRETRIZ 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Calibri" pitchFamily="34" charset="0"/>
                <a:cs typeface="Arial" charset="0"/>
              </a:rPr>
              <a:t>Promover ações de saúde que contribuam significativamente  para a compreensão da realidade singular masculina nos seus diversos contextos sócio-culturais e político-econômicos, respeitando os diferentes níveis de desenvolvimento e  organização dos sistemas locais de saúde e tipos de gestão de Estados e Municípios.</a:t>
            </a:r>
            <a:endParaRPr lang="it-IT" sz="2800" dirty="0" smtClean="0">
              <a:latin typeface="Calibri" pitchFamily="34" charset="0"/>
              <a:cs typeface="Arial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88235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5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pt-BR" sz="5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pt-BR" sz="5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LINHAS DE AÇÃO</a:t>
            </a:r>
            <a:r>
              <a:rPr lang="pt-BR" sz="5400" b="1" dirty="0" smtClean="0">
                <a:latin typeface="Calibri" pitchFamily="34" charset="0"/>
                <a:ea typeface="Calibri" pitchFamily="34" charset="0"/>
                <a:cs typeface="Arial" charset="0"/>
              </a:rPr>
              <a:t/>
            </a:r>
            <a:br>
              <a:rPr lang="pt-BR" sz="5400" b="1" dirty="0" smtClean="0">
                <a:latin typeface="Calibri" pitchFamily="34" charset="0"/>
                <a:ea typeface="Calibri" pitchFamily="34" charset="0"/>
                <a:cs typeface="Arial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143536"/>
          </a:xfrm>
        </p:spPr>
        <p:txBody>
          <a:bodyPr>
            <a:normAutofit fontScale="92500" lnSpcReduction="10000"/>
          </a:bodyPr>
          <a:lstStyle/>
          <a:p>
            <a:pPr marL="0" indent="-4572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Criar estratégias para sensibilizar e atrair por meio de ações ampliadas.</a:t>
            </a:r>
          </a:p>
          <a:p>
            <a:pPr marL="0" indent="-4572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Sensibilização e capacitação da equipe de saúde.</a:t>
            </a:r>
          </a:p>
          <a:p>
            <a:pPr marL="0" indent="-4572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Definir estratégias com base no reconhecimento da diversidade (idade, condição sócio econômica, local de moradia...).</a:t>
            </a:r>
          </a:p>
          <a:p>
            <a:pPr marL="0" indent="-4572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Desenvolver campanhas sobre a importância dos homens cuidarem da saúde, tendo como público alvo, homens, mulheres e profissionais de  saúde.</a:t>
            </a:r>
          </a:p>
          <a:p>
            <a:pPr marL="0" indent="-457200">
              <a:lnSpc>
                <a:spcPct val="110000"/>
              </a:lnSpc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000924" cy="200026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Seja um Super Homem </a:t>
            </a:r>
            <a:br>
              <a:rPr lang="pt-BR" dirty="0" smtClean="0"/>
            </a:br>
            <a:r>
              <a:rPr lang="pt-BR" dirty="0" smtClean="0"/>
              <a:t>PREVINA-SE</a:t>
            </a:r>
            <a:endParaRPr lang="pt-BR" dirty="0"/>
          </a:p>
        </p:txBody>
      </p:sp>
      <p:pic>
        <p:nvPicPr>
          <p:cNvPr id="1026" name="Picture 2" descr="1420361_623432271033648_322835528_n"/>
          <p:cNvPicPr>
            <a:picLocks noChangeAspect="1" noChangeArrowheads="1"/>
          </p:cNvPicPr>
          <p:nvPr/>
        </p:nvPicPr>
        <p:blipFill>
          <a:blip r:embed="rId2" cstate="print">
            <a:lum bright="-12000" contrast="-24000"/>
          </a:blip>
          <a:srcRect/>
          <a:stretch>
            <a:fillRect/>
          </a:stretch>
        </p:blipFill>
        <p:spPr bwMode="auto">
          <a:xfrm>
            <a:off x="5429256" y="2214554"/>
            <a:ext cx="3527398" cy="414340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7" name="Picture 3" descr="AR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2285992"/>
            <a:ext cx="3613334" cy="271464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656" y="2492896"/>
            <a:ext cx="6048672" cy="3816946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445124"/>
          </a:xfrm>
        </p:spPr>
        <p:txBody>
          <a:bodyPr>
            <a:normAutofit/>
          </a:bodyPr>
          <a:lstStyle/>
          <a:p>
            <a:r>
              <a:rPr lang="pt-PT" dirty="0"/>
              <a:t>Atenção à Saúde da pessoa idosa e envelhecimento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87270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3" cy="4608512"/>
          </a:xfrm>
        </p:spPr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r>
              <a:rPr lang="pt-PT" dirty="0"/>
              <a:t>Marco no processo de garantia dos direitos da pessoa idosa: Lei 10.741, </a:t>
            </a:r>
            <a:r>
              <a:rPr lang="pt-PT" b="1" dirty="0"/>
              <a:t>de 1º de outubro de 2003, </a:t>
            </a:r>
            <a:r>
              <a:rPr lang="pt-PT" dirty="0"/>
              <a:t>instituiu o Estatuto do Idoso. Este Estatuto serve como guia para que as políticas públicas sejam cada vez mais adequadas ao processo de re-significação da velhice.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Atenção </a:t>
            </a:r>
            <a:r>
              <a:rPr lang="pt-PT" dirty="0"/>
              <a:t>à Saúde da pessoa idosa e envelhecimento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613663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r>
              <a:rPr lang="pt-PT" dirty="0" smtClean="0"/>
              <a:t>O </a:t>
            </a:r>
            <a:r>
              <a:rPr lang="pt-PT" dirty="0"/>
              <a:t>maior acesso aos serviços de saúde, bem como a educação e renda, tem modificado a imagem do abandono associado à velhice</a:t>
            </a:r>
            <a:r>
              <a:rPr lang="pt-PT" dirty="0" smtClean="0"/>
              <a:t>.</a:t>
            </a:r>
          </a:p>
          <a:p>
            <a:r>
              <a:rPr lang="pt-PT" dirty="0" smtClean="0"/>
              <a:t>Políticas </a:t>
            </a:r>
            <a:r>
              <a:rPr lang="pt-PT" dirty="0"/>
              <a:t>previdenciárias e de assistência </a:t>
            </a:r>
            <a:r>
              <a:rPr lang="pt-PT" dirty="0" smtClean="0"/>
              <a:t>social.</a:t>
            </a:r>
          </a:p>
          <a:p>
            <a:r>
              <a:rPr lang="pt-PT" dirty="0"/>
              <a:t>Maior expectativa de </a:t>
            </a:r>
            <a:r>
              <a:rPr lang="pt-PT" dirty="0" smtClean="0"/>
              <a:t>vida.</a:t>
            </a:r>
          </a:p>
          <a:p>
            <a:r>
              <a:rPr lang="pt-PT" dirty="0" smtClean="0"/>
              <a:t>Mais </a:t>
            </a:r>
            <a:r>
              <a:rPr lang="pt-PT" dirty="0"/>
              <a:t>qualidade aos anos a mais </a:t>
            </a:r>
            <a:r>
              <a:rPr lang="pt-PT" dirty="0" smtClean="0"/>
              <a:t>vividos.</a:t>
            </a:r>
          </a:p>
          <a:p>
            <a:r>
              <a:rPr lang="pt-PT" dirty="0"/>
              <a:t>A Área Técnica Saúde do Idoso reafirma a necessidade de mudanças na linha de cuidados e da atenção a essa população, através da </a:t>
            </a:r>
            <a:r>
              <a:rPr lang="pt-PT" dirty="0">
                <a:solidFill>
                  <a:srgbClr val="FF0000"/>
                </a:solidFill>
              </a:rPr>
              <a:t>humanização</a:t>
            </a:r>
            <a:r>
              <a:rPr lang="pt-PT" dirty="0"/>
              <a:t> do atendimento, bem como o fomento de </a:t>
            </a:r>
            <a:r>
              <a:rPr lang="pt-PT" dirty="0">
                <a:solidFill>
                  <a:srgbClr val="FF0000"/>
                </a:solidFill>
              </a:rPr>
              <a:t>inovações</a:t>
            </a:r>
            <a:r>
              <a:rPr lang="pt-PT" dirty="0"/>
              <a:t> - Envelhecimento Ativo</a:t>
            </a:r>
            <a:r>
              <a:rPr lang="pt-PT" dirty="0" smtClean="0"/>
              <a:t>.</a:t>
            </a:r>
            <a:r>
              <a:rPr lang="pt-PT" dirty="0"/>
              <a:t/>
            </a:r>
            <a:br>
              <a:rPr lang="pt-PT" dirty="0"/>
            </a:b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>
            <a:normAutofit fontScale="90000"/>
          </a:bodyPr>
          <a:lstStyle/>
          <a:p>
            <a:r>
              <a:rPr lang="pt-PT" dirty="0"/>
              <a:t>Atenção à Saúde da pessoa idosa e envelhecimento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pt-B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2555776" y="2492896"/>
            <a:ext cx="1764032" cy="0"/>
          </a:xfrm>
          <a:prstGeom prst="straightConnector1">
            <a:avLst/>
          </a:prstGeom>
          <a:ln>
            <a:tailEnd type="arrow"/>
          </a:ln>
          <a:effectLst>
            <a:outerShdw blurRad="50800" dist="254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2646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7" cy="4608512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A </a:t>
            </a:r>
            <a:r>
              <a:rPr lang="pt-PT" dirty="0"/>
              <a:t>Portaria/GM nº 399, publicada em 22/02/2006, </a:t>
            </a:r>
            <a:endParaRPr lang="pt-BR" dirty="0"/>
          </a:p>
          <a:p>
            <a:r>
              <a:rPr lang="pt-BR" dirty="0"/>
              <a:t>Prioridades do </a:t>
            </a:r>
            <a:r>
              <a:rPr lang="pt-BR" dirty="0" smtClean="0"/>
              <a:t>Pacto pela </a:t>
            </a:r>
            <a:r>
              <a:rPr lang="pt-BR" dirty="0"/>
              <a:t>Vida</a:t>
            </a:r>
            <a:r>
              <a:rPr lang="pt-BR" b="1" dirty="0" smtClean="0"/>
              <a:t>:</a:t>
            </a:r>
          </a:p>
          <a:p>
            <a:pPr>
              <a:buNone/>
            </a:pPr>
            <a:r>
              <a:rPr lang="pt-BR" b="1" dirty="0" smtClean="0"/>
              <a:t>     Atenção à Saúde do Idoso</a:t>
            </a:r>
            <a:endParaRPr lang="pt-BR" b="1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PT" dirty="0" smtClean="0"/>
              <a:t>   Segundo projeções estatísticas da Organização Mundial da Saúde, em 2025, o Brasil ocupará o sexto lugar quanto ao contingente de idosos, com cerca de 32 milhões de pessoas com 60 anos ou mais de idade.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584176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/>
              <a:t>O pacto pela vida e saúde do idoso</a:t>
            </a:r>
            <a:r>
              <a:rPr lang="pt-PT" sz="3600" b="1" dirty="0"/>
              <a:t/>
            </a:r>
            <a:br>
              <a:rPr lang="pt-PT" sz="3600" b="1" dirty="0"/>
            </a:br>
            <a:r>
              <a:rPr lang="pt-BR" sz="4000" dirty="0"/>
              <a:t/>
            </a:r>
            <a:br>
              <a:rPr lang="pt-BR" sz="4000" dirty="0"/>
            </a:b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xmlns="" val="381841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7" cy="4608512"/>
          </a:xfrm>
        </p:spPr>
        <p:txBody>
          <a:bodyPr/>
          <a:lstStyle/>
          <a:p>
            <a:r>
              <a:rPr lang="pt-PT" sz="2800" dirty="0"/>
              <a:t>Mudança o perfil demográfico e epidemiológico da população </a:t>
            </a:r>
            <a:r>
              <a:rPr lang="pt-PT" sz="2800" dirty="0" smtClean="0"/>
              <a:t>brasileira</a:t>
            </a:r>
            <a:r>
              <a:rPr lang="pt-PT" dirty="0" smtClean="0"/>
              <a:t>.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Envelhecimento populacional e dados </a:t>
            </a:r>
            <a:r>
              <a:rPr lang="pt-PT" dirty="0" smtClean="0"/>
              <a:t>demográficos</a:t>
            </a:r>
            <a:endParaRPr lang="pt-BR" dirty="0"/>
          </a:p>
        </p:txBody>
      </p:sp>
      <p:pic>
        <p:nvPicPr>
          <p:cNvPr id="3074" name="Picture 2" descr="C:\Users\Carol\Desktop\trabalhos\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068960"/>
            <a:ext cx="655272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993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204864"/>
            <a:ext cx="8640959" cy="439248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t-PT" b="1" dirty="0" smtClean="0"/>
              <a:t>Transição Epidemiológica</a:t>
            </a:r>
          </a:p>
          <a:p>
            <a:pPr marL="0" indent="0">
              <a:buNone/>
            </a:pPr>
            <a:endParaRPr lang="pt-PT" b="1" dirty="0" smtClean="0"/>
          </a:p>
          <a:p>
            <a:r>
              <a:rPr lang="pt-PT" dirty="0"/>
              <a:t>A transição epidemiológica caracteriza-se pela mudança do perfil de morbidade e mortalidadede uma população, com diminuição progressiva das mortes por doenças infecto-contagiosas elevação das mortes por doenças crônicas.</a:t>
            </a: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Envelhecimento populacional e dados demográficos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8807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pt-BR" dirty="0" smtClean="0"/>
              <a:t>PAISC – Programa de Atenção Integral à Saúde da Criança com enfoque nas ações básicas de saúde de alto custo-efetividade – acompanhamento do crescimento e desenvolvimento, aleitamento materno e orientação para o desmame, controle de doenças </a:t>
            </a:r>
            <a:r>
              <a:rPr lang="pt-BR" dirty="0" err="1" smtClean="0"/>
              <a:t>diarréicas</a:t>
            </a:r>
            <a:r>
              <a:rPr lang="pt-BR" dirty="0" smtClean="0"/>
              <a:t>, de infecções respiratórias agudas e de doenças que se podem prevenir por imunização</a:t>
            </a:r>
            <a:endParaRPr lang="pt-B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ço Reservado para Conteúdo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2600908"/>
            <a:ext cx="5112568" cy="3371024"/>
          </a:xfr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AS AÇÕES ESTRATÉGICAS DA</a:t>
            </a:r>
            <a:br>
              <a:rPr lang="pt-BR" dirty="0" smtClean="0"/>
            </a:br>
            <a:r>
              <a:rPr lang="pt-BR" dirty="0" smtClean="0"/>
              <a:t>ÁREA TÉCNICA SAÚDE DO IDOSO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5309687" y="2636912"/>
            <a:ext cx="3672408" cy="3636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v"/>
            </a:pPr>
            <a:r>
              <a:rPr lang="pt-BR" sz="2400" b="1" dirty="0"/>
              <a:t>Caderneta de Saúde da Pessoa Idosa.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 dirty="0">
                <a:solidFill>
                  <a:schemeClr val="tx2"/>
                </a:solidFill>
              </a:rPr>
              <a:t>Implantada inicialmente a partir das </a:t>
            </a:r>
            <a:r>
              <a:rPr lang="pt-BR" sz="2400" dirty="0" smtClean="0">
                <a:solidFill>
                  <a:schemeClr val="tx2"/>
                </a:solidFill>
              </a:rPr>
              <a:t>ESF (estratégia de saúde da família).</a:t>
            </a:r>
            <a:endParaRPr lang="pt-BR" sz="2400" dirty="0">
              <a:solidFill>
                <a:schemeClr val="tx2"/>
              </a:solidFill>
            </a:endParaRP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 dirty="0">
                <a:solidFill>
                  <a:schemeClr val="tx2"/>
                </a:solidFill>
              </a:rPr>
              <a:t>Identifica situações de riscos para a saúde da pessoa idosa.</a:t>
            </a:r>
          </a:p>
        </p:txBody>
      </p:sp>
    </p:spTree>
    <p:extLst>
      <p:ext uri="{BB962C8B-B14F-4D97-AF65-F5344CB8AC3E}">
        <p14:creationId xmlns:p14="http://schemas.microsoft.com/office/powerpoint/2010/main" xmlns="" val="20116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608512"/>
          </a:xfrm>
        </p:spPr>
        <p:txBody>
          <a:bodyPr>
            <a:normAutofit/>
          </a:bodyPr>
          <a:lstStyle/>
          <a:p>
            <a:r>
              <a:rPr lang="pt-BR" dirty="0"/>
              <a:t>C</a:t>
            </a:r>
            <a:r>
              <a:rPr lang="pt-BR" dirty="0" smtClean="0"/>
              <a:t>apacita profissionais </a:t>
            </a:r>
            <a:r>
              <a:rPr lang="pt-BR" dirty="0"/>
              <a:t>de </a:t>
            </a:r>
            <a:r>
              <a:rPr lang="pt-BR" dirty="0" smtClean="0"/>
              <a:t>nível</a:t>
            </a:r>
          </a:p>
          <a:p>
            <a:r>
              <a:rPr lang="pt-BR" dirty="0" smtClean="0"/>
              <a:t>Auxiliar na adoção </a:t>
            </a:r>
            <a:r>
              <a:rPr lang="pt-BR" dirty="0"/>
              <a:t>de condutas mais apropriadas às demandas dessa </a:t>
            </a:r>
            <a:r>
              <a:rPr lang="pt-BR" dirty="0" smtClean="0"/>
              <a:t>população.</a:t>
            </a:r>
          </a:p>
          <a:p>
            <a:r>
              <a:rPr lang="pt-BR" dirty="0" smtClean="0"/>
              <a:t>O Ministério da Saúde, </a:t>
            </a:r>
            <a:r>
              <a:rPr lang="pt-BR" dirty="0"/>
              <a:t>firmou convênio com a Escola Nacional de Saúde </a:t>
            </a:r>
            <a:r>
              <a:rPr lang="pt-BR" dirty="0" smtClean="0"/>
              <a:t>Pública/FIOCRUZ</a:t>
            </a:r>
            <a:r>
              <a:rPr lang="pt-BR" dirty="0"/>
              <a:t>, para capacitar, na modalidade à distância (</a:t>
            </a:r>
            <a:r>
              <a:rPr lang="pt-BR" dirty="0" smtClean="0"/>
              <a:t>EAD).</a:t>
            </a:r>
            <a:endParaRPr lang="pt-BR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AS AÇÕES ESTRATÉGICAS DA</a:t>
            </a:r>
            <a:br>
              <a:rPr lang="pt-BR" dirty="0"/>
            </a:br>
            <a:r>
              <a:rPr lang="pt-BR" dirty="0"/>
              <a:t>ÁREA TÉCNICA SAÚDE DO IDOSO</a:t>
            </a:r>
          </a:p>
        </p:txBody>
      </p:sp>
    </p:spTree>
    <p:extLst>
      <p:ext uri="{BB962C8B-B14F-4D97-AF65-F5344CB8AC3E}">
        <p14:creationId xmlns:p14="http://schemas.microsoft.com/office/powerpoint/2010/main" xmlns="" val="250474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1628800"/>
          </a:xfrm>
        </p:spPr>
        <p:txBody>
          <a:bodyPr>
            <a:normAutofit fontScale="90000"/>
          </a:bodyPr>
          <a:lstStyle/>
          <a:p>
            <a:r>
              <a:rPr lang="pt-BR" sz="3600" dirty="0"/>
              <a:t>Ações desenvolvidas ou em desenvolvimento em parceria com outras áreas</a:t>
            </a:r>
          </a:p>
        </p:txBody>
      </p:sp>
      <p:pic>
        <p:nvPicPr>
          <p:cNvPr id="4098" name="Picture 2" descr="C:\Users\Carol\Desktop\trabalhos\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3456384" cy="230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779912" y="1700808"/>
            <a:ext cx="5040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>
                <a:solidFill>
                  <a:schemeClr val="tx2"/>
                </a:solidFill>
              </a:rPr>
              <a:t>Acolhimento</a:t>
            </a:r>
            <a:r>
              <a:rPr lang="pt-BR" sz="2400" dirty="0" smtClean="0">
                <a:solidFill>
                  <a:schemeClr val="tx2"/>
                </a:solidFill>
              </a:rPr>
              <a:t>:  reorganização </a:t>
            </a:r>
            <a:r>
              <a:rPr lang="pt-BR" sz="2400" dirty="0">
                <a:solidFill>
                  <a:schemeClr val="tx2"/>
                </a:solidFill>
              </a:rPr>
              <a:t>do processo de </a:t>
            </a:r>
            <a:r>
              <a:rPr lang="pt-BR" sz="2400" dirty="0" smtClean="0">
                <a:solidFill>
                  <a:schemeClr val="tx2"/>
                </a:solidFill>
              </a:rPr>
              <a:t>acolhimento </a:t>
            </a:r>
            <a:r>
              <a:rPr lang="pt-BR" sz="2400" dirty="0">
                <a:solidFill>
                  <a:schemeClr val="tx2"/>
                </a:solidFill>
              </a:rPr>
              <a:t>à pessoa </a:t>
            </a:r>
            <a:r>
              <a:rPr lang="pt-BR" sz="2400" dirty="0" smtClean="0">
                <a:solidFill>
                  <a:schemeClr val="tx2"/>
                </a:solidFill>
              </a:rPr>
              <a:t>idosa.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>
                <a:solidFill>
                  <a:schemeClr val="tx2"/>
                </a:solidFill>
              </a:rPr>
              <a:t>Assistência Farmacêutica</a:t>
            </a:r>
            <a:r>
              <a:rPr lang="pt-BR" sz="2400" dirty="0">
                <a:solidFill>
                  <a:schemeClr val="tx2"/>
                </a:solidFill>
              </a:rPr>
              <a:t>: melhorar o acesso da população idosa aos medicamento.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dirty="0">
              <a:solidFill>
                <a:schemeClr val="tx2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74360" y="4437112"/>
            <a:ext cx="87683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tx2"/>
                </a:solidFill>
              </a:rPr>
              <a:t>Programa Farmácia Popular do Brasil, amplia o acesso </a:t>
            </a:r>
            <a:r>
              <a:rPr lang="pt-BR" sz="2400" dirty="0" smtClean="0">
                <a:solidFill>
                  <a:schemeClr val="tx2"/>
                </a:solidFill>
              </a:rPr>
              <a:t>aos medicamentos </a:t>
            </a:r>
            <a:r>
              <a:rPr lang="pt-BR" sz="2400" dirty="0">
                <a:solidFill>
                  <a:schemeClr val="tx2"/>
                </a:solidFill>
              </a:rPr>
              <a:t>para as doenças mais comuns </a:t>
            </a:r>
            <a:r>
              <a:rPr lang="pt-BR" sz="2400" dirty="0" smtClean="0">
                <a:solidFill>
                  <a:schemeClr val="tx2"/>
                </a:solidFill>
              </a:rPr>
              <a:t>beneficiando também </a:t>
            </a:r>
            <a:r>
              <a:rPr lang="pt-BR" sz="2400" dirty="0">
                <a:solidFill>
                  <a:schemeClr val="tx2"/>
                </a:solidFill>
              </a:rPr>
              <a:t>a população idosa com diversos medicamentos</a:t>
            </a:r>
            <a:r>
              <a:rPr lang="pt-BR" sz="2400" dirty="0" smtClean="0">
                <a:solidFill>
                  <a:schemeClr val="tx2"/>
                </a:solidFill>
              </a:rPr>
              <a:t>.</a:t>
            </a:r>
          </a:p>
          <a:p>
            <a:r>
              <a:rPr lang="pt-BR" sz="2400" dirty="0" smtClean="0">
                <a:solidFill>
                  <a:schemeClr val="tx2"/>
                </a:solidFill>
              </a:rPr>
              <a:t>O sistema </a:t>
            </a:r>
            <a:r>
              <a:rPr lang="pt-BR" sz="2400" dirty="0">
                <a:solidFill>
                  <a:schemeClr val="tx2"/>
                </a:solidFill>
              </a:rPr>
              <a:t>está </a:t>
            </a:r>
            <a:r>
              <a:rPr lang="pt-BR" sz="2400" dirty="0" smtClean="0">
                <a:solidFill>
                  <a:schemeClr val="tx2"/>
                </a:solidFill>
              </a:rPr>
              <a:t>trabalhando com </a:t>
            </a:r>
            <a:r>
              <a:rPr lang="pt-BR" sz="2400" dirty="0">
                <a:solidFill>
                  <a:schemeClr val="tx2"/>
                </a:solidFill>
              </a:rPr>
              <a:t>medicamentos para hipertensão, diabetes, colesterol, asma, </a:t>
            </a:r>
            <a:r>
              <a:rPr lang="pt-BR" sz="2400" dirty="0" smtClean="0">
                <a:solidFill>
                  <a:schemeClr val="tx2"/>
                </a:solidFill>
              </a:rPr>
              <a:t>rinite, Parkinson</a:t>
            </a:r>
            <a:r>
              <a:rPr lang="pt-BR" sz="2400" dirty="0">
                <a:solidFill>
                  <a:schemeClr val="tx2"/>
                </a:solidFill>
              </a:rPr>
              <a:t>, osteoporose </a:t>
            </a:r>
            <a:r>
              <a:rPr lang="pt-BR" sz="2400" dirty="0" smtClean="0">
                <a:solidFill>
                  <a:schemeClr val="tx2"/>
                </a:solidFill>
              </a:rPr>
              <a:t>e glaucoma</a:t>
            </a:r>
            <a:r>
              <a:rPr lang="pt-BR" sz="2400" dirty="0">
                <a:solidFill>
                  <a:schemeClr val="tx2"/>
                </a:solidFill>
              </a:rPr>
              <a:t>, além de fraldas </a:t>
            </a:r>
            <a:r>
              <a:rPr lang="pt-BR" sz="2400" dirty="0" smtClean="0">
                <a:solidFill>
                  <a:schemeClr val="tx2"/>
                </a:solidFill>
              </a:rPr>
              <a:t>geriátricas.</a:t>
            </a:r>
            <a:endParaRPr lang="pt-B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44946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7" cy="4608512"/>
          </a:xfrm>
        </p:spPr>
        <p:txBody>
          <a:bodyPr>
            <a:normAutofit fontScale="77500" lnSpcReduction="20000"/>
          </a:bodyPr>
          <a:lstStyle/>
          <a:p>
            <a:r>
              <a:rPr lang="pt-BR" b="1" dirty="0"/>
              <a:t>Atenção </a:t>
            </a:r>
            <a:r>
              <a:rPr lang="pt-BR" b="1" dirty="0" smtClean="0"/>
              <a:t>Domiciliar</a:t>
            </a:r>
            <a:r>
              <a:rPr lang="pt-BR" dirty="0" smtClean="0"/>
              <a:t>: prestação </a:t>
            </a:r>
            <a:r>
              <a:rPr lang="pt-BR" dirty="0"/>
              <a:t>de serviço, ofertada </a:t>
            </a:r>
            <a:r>
              <a:rPr lang="pt-BR" dirty="0" smtClean="0"/>
              <a:t>por equipe multidisciplinar </a:t>
            </a:r>
            <a:r>
              <a:rPr lang="pt-BR" dirty="0"/>
              <a:t>valorizando o efeito favorável do </a:t>
            </a:r>
            <a:r>
              <a:rPr lang="pt-BR" dirty="0" smtClean="0"/>
              <a:t>ambiente familiar </a:t>
            </a:r>
            <a:r>
              <a:rPr lang="pt-BR" dirty="0"/>
              <a:t>no processo de </a:t>
            </a:r>
            <a:r>
              <a:rPr lang="pt-BR" dirty="0" smtClean="0"/>
              <a:t>recuperação.</a:t>
            </a:r>
          </a:p>
          <a:p>
            <a:r>
              <a:rPr lang="pt-BR" b="1" dirty="0"/>
              <a:t>Imunização</a:t>
            </a:r>
            <a:r>
              <a:rPr lang="pt-BR" dirty="0" smtClean="0"/>
              <a:t>: </a:t>
            </a:r>
            <a:r>
              <a:rPr lang="pt-BR" dirty="0"/>
              <a:t>parceria com o PNI (Programa Nacional de </a:t>
            </a:r>
            <a:r>
              <a:rPr lang="pt-BR" dirty="0" smtClean="0"/>
              <a:t>Imunizações)</a:t>
            </a:r>
            <a:r>
              <a:rPr lang="pt-BR" dirty="0"/>
              <a:t> desde </a:t>
            </a:r>
            <a:r>
              <a:rPr lang="pt-BR" dirty="0" smtClean="0"/>
              <a:t>1999.</a:t>
            </a:r>
          </a:p>
          <a:p>
            <a:r>
              <a:rPr lang="pt-BR" dirty="0" smtClean="0"/>
              <a:t>Meta </a:t>
            </a:r>
            <a:r>
              <a:rPr lang="pt-BR" dirty="0"/>
              <a:t>de vacinar </a:t>
            </a:r>
            <a:r>
              <a:rPr lang="pt-BR" dirty="0" smtClean="0"/>
              <a:t>a população </a:t>
            </a:r>
            <a:r>
              <a:rPr lang="pt-BR" dirty="0"/>
              <a:t>na faixa de 60 anos e mais contra a influenza é </a:t>
            </a:r>
            <a:r>
              <a:rPr lang="pt-BR" dirty="0" smtClean="0"/>
              <a:t>um </a:t>
            </a:r>
            <a:r>
              <a:rPr lang="pt-BR" dirty="0"/>
              <a:t>desafio </a:t>
            </a:r>
            <a:r>
              <a:rPr lang="pt-BR" dirty="0" smtClean="0"/>
              <a:t>que vem </a:t>
            </a:r>
            <a:r>
              <a:rPr lang="pt-BR" dirty="0"/>
              <a:t>sendo conquistado desde </a:t>
            </a:r>
            <a:r>
              <a:rPr lang="pt-BR" dirty="0" smtClean="0"/>
              <a:t>2000.</a:t>
            </a:r>
          </a:p>
          <a:p>
            <a:r>
              <a:rPr lang="pt-BR" b="1" dirty="0"/>
              <a:t>Programa Nacional de Doenças Sexualmente Transmissíveis – </a:t>
            </a:r>
            <a:r>
              <a:rPr lang="pt-BR" b="1" dirty="0" smtClean="0"/>
              <a:t>DST/AIDS</a:t>
            </a:r>
            <a:r>
              <a:rPr lang="pt-BR" dirty="0" smtClean="0"/>
              <a:t>: </a:t>
            </a:r>
            <a:r>
              <a:rPr lang="pt-BR" dirty="0"/>
              <a:t>ocorre </a:t>
            </a:r>
            <a:r>
              <a:rPr lang="pt-BR" dirty="0" smtClean="0"/>
              <a:t>um aumento </a:t>
            </a:r>
            <a:r>
              <a:rPr lang="pt-BR" dirty="0"/>
              <a:t>das doenças sexualmente transmissíveis em pessoas idosas, </a:t>
            </a:r>
            <a:r>
              <a:rPr lang="pt-BR" dirty="0" smtClean="0"/>
              <a:t>em especial </a:t>
            </a:r>
            <a:r>
              <a:rPr lang="pt-BR" dirty="0"/>
              <a:t>da </a:t>
            </a:r>
            <a:r>
              <a:rPr lang="pt-BR" dirty="0" smtClean="0"/>
              <a:t>AIDS.</a:t>
            </a:r>
            <a:r>
              <a:rPr lang="pt-BR" dirty="0"/>
              <a:t> </a:t>
            </a:r>
            <a:r>
              <a:rPr lang="pt-BR" dirty="0" smtClean="0"/>
              <a:t>A incidência dobrou em dez anos </a:t>
            </a:r>
            <a:r>
              <a:rPr lang="pt-BR" dirty="0"/>
              <a:t>(de 7,3 em 96 para 14,5 em 2006), a taxa de mortalidade </a:t>
            </a:r>
            <a:r>
              <a:rPr lang="pt-BR" dirty="0" smtClean="0"/>
              <a:t>também têm aumentou </a:t>
            </a:r>
            <a:r>
              <a:rPr lang="pt-BR" dirty="0"/>
              <a:t>(de 5,5 em 96 para 6,1 em </a:t>
            </a:r>
            <a:r>
              <a:rPr lang="pt-BR" dirty="0" smtClean="0"/>
              <a:t>2006).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Autofit/>
          </a:bodyPr>
          <a:lstStyle/>
          <a:p>
            <a:r>
              <a:rPr lang="pt-BR" sz="3200" dirty="0"/>
              <a:t>Ações desenvolvidas ou </a:t>
            </a:r>
            <a:r>
              <a:rPr lang="pt-BR" sz="3200" dirty="0" smtClean="0"/>
              <a:t>em desenvolvimento </a:t>
            </a:r>
            <a:r>
              <a:rPr lang="pt-BR" sz="3200" dirty="0"/>
              <a:t>em parceria com </a:t>
            </a:r>
            <a:r>
              <a:rPr lang="pt-BR" sz="3200" dirty="0" smtClean="0"/>
              <a:t>outras áreas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201389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pt-BR" dirty="0" smtClean="0"/>
              <a:t>PROSAD – Programa de Atenção à Saúde do Adolescente, fundamentado em áreas prioritárias como o acompanhamento do crescimento e do desenvolvimento, a sexualidade, a saúde bucal, a saúde mental, a saúde reprodutiva, a saúde do escolar adolescente, a prevenção de acidentes, o trabalho cultural, o lazer e o esporte.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pt-BR" dirty="0" smtClean="0"/>
              <a:t>PAST – Programa de Atenção à Saúde do Trabalhador estruturado em ações que objetivam a promoção, proteção, recuperação e reabilitação de todos os trabalhadores submetidos aos riscos e agravos advindos das condições de trabalho.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pt-BR" dirty="0" smtClean="0"/>
              <a:t>PAISI – Programa de Assistência Integral à Saúde do Idoso, cujo objetivo fundamental é “conseguir a manutenção de um estado de saúde com a finalidade de atingir um máximo de vida ativa, na comunidade, junto à família, com o maior grau possível de independência funcional e autonomia” (MS, 2001). Envolve um conjunto de ações voltadas para promoção, prevenção e recuperação da saúde ou manutenção de uma qualidade de vida.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BRASIL SORRIDENTE – Programa cujas ações têm por objetivo melhorar as condições de saúde bucal da população brasileira. </a:t>
            </a:r>
          </a:p>
          <a:p>
            <a:r>
              <a:rPr lang="pt-BR" dirty="0" smtClean="0"/>
              <a:t>POPULAR – visa ampliar o acesso da população aos medicamentos considerados essenciais.</a:t>
            </a:r>
          </a:p>
          <a:p>
            <a:r>
              <a:rPr lang="pt-BR" dirty="0" smtClean="0"/>
              <a:t>SAMU (Serviço de Atendimento Móvel de Urgência)- consiste em um atendimento pré-hospitalar com assistência prestada em um primeiro nível de atenção, fora do ambiente hospitalar. </a:t>
            </a:r>
          </a:p>
          <a:p>
            <a:r>
              <a:rPr lang="pt-BR" dirty="0" smtClean="0"/>
              <a:t>PROGRAMA NACIONAL DE COMBATE À DENGUE – visa diminuir a incidência do número de casos de dengue no país. 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pt-BR" b="1" dirty="0" smtClean="0"/>
              <a:t>CARTÃO NACIONAL DE SAÚDE </a:t>
            </a:r>
            <a:r>
              <a:rPr lang="pt-BR" dirty="0" smtClean="0"/>
              <a:t>– objetiva facilitar o atendimento ao usuário (marcação de consultas, realização de exames). </a:t>
            </a:r>
            <a:endParaRPr lang="pt-BR" dirty="0" smtClean="0"/>
          </a:p>
          <a:p>
            <a:r>
              <a:rPr lang="pt-BR" b="1" dirty="0" smtClean="0"/>
              <a:t>HUMANIZASUS</a:t>
            </a:r>
            <a:r>
              <a:rPr lang="pt-BR" dirty="0" smtClean="0"/>
              <a:t> – proposta de uma nova relação entre o usuário, os profissionais que o atendem e à comunidade. Visa agilizar o atendimento e melhorar a qualidade dos serviços. 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1901</Words>
  <Application>Microsoft Office PowerPoint</Application>
  <PresentationFormat>Apresentação na tela (4:3)</PresentationFormat>
  <Paragraphs>150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4" baseType="lpstr">
      <vt:lpstr>Tema do Office</vt:lpstr>
      <vt:lpstr>Programas de Atenção à Saúde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PAISM</vt:lpstr>
      <vt:lpstr> PAISM - Programa de Assistência Integral à Saúde da Mulher </vt:lpstr>
      <vt:lpstr>Slide 13</vt:lpstr>
      <vt:lpstr>Slide 14</vt:lpstr>
      <vt:lpstr>AUTO EXAME DE MAMA</vt:lpstr>
      <vt:lpstr>OUTUBRO ROSA</vt:lpstr>
      <vt:lpstr>As áreas de atuação do PAISM são divididas em grupos baseados nas fases da vida da mulher, a saber:</vt:lpstr>
      <vt:lpstr>Slide 18</vt:lpstr>
      <vt:lpstr>    Atenção à Criança e ao Adolescente</vt:lpstr>
      <vt:lpstr>Estatuto da criança e do Adolescente</vt:lpstr>
      <vt:lpstr>Programa de Assistência Integral à Saúde da Criança (PAISC)</vt:lpstr>
      <vt:lpstr>Programa de Assistência Integral à Saúde da Criança (PAISC)</vt:lpstr>
      <vt:lpstr>Slide 23</vt:lpstr>
      <vt:lpstr>Slide 24</vt:lpstr>
      <vt:lpstr>Programa Saúde do Adolescente (PROSAD)</vt:lpstr>
      <vt:lpstr>PROGRAMA SAÚDE DO ADOLESCENTE (PROSAD)</vt:lpstr>
      <vt:lpstr>Saúde do Homem</vt:lpstr>
      <vt:lpstr>Slide 28</vt:lpstr>
      <vt:lpstr>  ASPECTOS SÓCIO CULTURAIS</vt:lpstr>
      <vt:lpstr>Conseqüência</vt:lpstr>
      <vt:lpstr>POLÍTICA NACIONAL DE ATENÇÃO INTEGRAL À SAÚDE DO HOMEM</vt:lpstr>
      <vt:lpstr> LINHAS DE AÇÃO </vt:lpstr>
      <vt:lpstr>Seja um Super Homem  PREVINA-SE</vt:lpstr>
      <vt:lpstr>Atenção à Saúde da pessoa idosa e envelhecimento</vt:lpstr>
      <vt:lpstr>Atenção à Saúde da pessoa idosa e envelhecimento </vt:lpstr>
      <vt:lpstr>Atenção à Saúde da pessoa idosa e envelhecimento </vt:lpstr>
      <vt:lpstr> O pacto pela vida e saúde do idoso  </vt:lpstr>
      <vt:lpstr>Envelhecimento populacional e dados demográficos</vt:lpstr>
      <vt:lpstr>Envelhecimento populacional e dados demográficos</vt:lpstr>
      <vt:lpstr>AS AÇÕES ESTRATÉGICAS DA ÁREA TÉCNICA SAÚDE DO IDOSO</vt:lpstr>
      <vt:lpstr>AS AÇÕES ESTRATÉGICAS DA ÁREA TÉCNICA SAÚDE DO IDOSO</vt:lpstr>
      <vt:lpstr>Ações desenvolvidas ou em desenvolvimento em parceria com outras áreas</vt:lpstr>
      <vt:lpstr>Ações desenvolvidas ou em desenvolvimento em parceria com outras áreas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PAISM</dc:title>
  <dc:creator>Cliente</dc:creator>
  <cp:lastModifiedBy>Paulo</cp:lastModifiedBy>
  <cp:revision>27</cp:revision>
  <dcterms:created xsi:type="dcterms:W3CDTF">2014-08-09T05:20:18Z</dcterms:created>
  <dcterms:modified xsi:type="dcterms:W3CDTF">2017-10-24T20:33:45Z</dcterms:modified>
</cp:coreProperties>
</file>