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ime" initials="S" lastIdx="1" clrIdx="0">
    <p:extLst>
      <p:ext uri="{19B8F6BF-5375-455C-9EA6-DF929625EA0E}">
        <p15:presenceInfo xmlns:p15="http://schemas.microsoft.com/office/powerpoint/2012/main" userId="Salim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9661F9-06AA-41CF-8554-E31979D70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8F512BB-2918-4BD1-8ED4-CFF190FCC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D2BBFA-6B10-4FE6-B4A2-68014ECB4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5F3E62-BC22-46A7-972C-2429C50C9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E15AB9-86D8-4F07-802B-B43551868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739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A40D5D-CDED-4E13-85A1-96396FDE3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02E3367-A427-472A-8D05-3D81F302B2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C340308-EC6D-48FF-AC90-B6FB97C38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800BBB-4F60-4579-B405-0B9347FE1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02E66A-D1E1-4610-B43B-E7C043E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15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7826784-C242-4479-AA09-11333DC77D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C050CF3-76F9-4372-A209-57EF8FF98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76AD52-2CBA-4B69-9E36-E6ACC5286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AAEE1C-C34C-486D-A65E-8FCD1A0A1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D0F82A-3D20-4302-976C-E29FCD4E2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584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801B66-9199-47AC-BD91-D3B6B7E7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B5CC11-F08C-4887-B84E-69C0F4B04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05FE04-4A50-4E86-9258-4ED4422E6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7CEA1B-1441-417E-A1D5-233B557D2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250772-AB97-4837-B36A-6B4FD34CE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83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B2F89F-03A8-4C2D-AB0B-487091A5E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3E7E80F-DB66-460C-93C5-3AD919C2A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5DCFB1-187D-4BB6-9250-E17C4031E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2CEC5F-E2C5-44DF-A774-0F7DB968E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7557946-F465-4CB8-B709-D3A5BF30E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671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8A05-C1B4-4419-A8F1-E123A65F7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D79874-7E85-4C16-A1D3-B96BA3F11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35786E-F63A-4C33-A09D-8B1374171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3DFDE1-544F-48EF-993E-CC56DE475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717DE26-9ECB-4CA9-9209-FD9EFB68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F10B7A0-CA03-469D-B58C-86AC7B3DC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692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3A299E-7830-43B8-A232-96E57494B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034B094-0D59-4110-BC1B-EFE4282D7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D41D8FC-A7E5-4F26-8DB0-0E2256F0F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CB15978-F95C-4F0F-AC77-9E7BA3A91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BE15D40-897A-4BAC-909A-606E50DB9C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F31809D-54B0-47B5-9D4A-FCFCB9665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FDA70A3-CD52-424D-9ECE-3A64B6D0D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C50C4B2-7C43-452E-B29A-98805C9B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746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7874FF-E11D-4BEB-B2BA-A475EB79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2AF9C4A-CCF3-4312-ACDD-6968D97C3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A35AF4F-3D76-4430-87BB-C86D68B27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F26D4C8-A4BC-419A-A804-97E4205F8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4115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FEA4884-EF4A-4EE3-A6CE-840F6C178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18844EA-E326-42B2-860C-460AFC093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A3071E5-2173-4B7E-AB17-6113FCA60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40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5A30C-0EE7-47AC-99E4-21E51E501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945B1C-06B5-4F2A-9F61-DBE4A08E7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C87E11A-A62B-48C3-8A2C-95C70CD22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A090BB5-5771-43BC-94FC-BC185438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A4B13AE-FF39-4B26-8BCF-EE9B9046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986A75F-EE7C-4323-BE7C-C30414E0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881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D4F7E-A7BD-40A5-A120-A26AAFAC3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1FB5D5A-AA19-4BD7-BD19-B43D4CBD8E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4A93DFB-BA58-4DEC-B0C2-DDC72079B0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1FFC919-DAAE-491A-B471-B6ED3E17E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231A8B0-7614-48A3-9D33-F6C40A9A7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5E5E26-CB66-40FA-84F4-41B05C1E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6741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FAE552A-7117-469F-99CF-159DF00D6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72FFA5D-0E9C-400F-B2CB-CBA55BEB9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0EC778-CBD2-4001-A1E8-EEFFBC52FE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66820-DC9A-4FB4-AFAF-65179442431F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5293699-43B4-4144-83E6-6586CC0A4E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FB0721-6FFE-485B-9248-1938402E8A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D93F4-E9BB-4B5C-8BCD-8ABF53EEB6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7618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0F4C8A-FC44-4D8F-9624-27C810A80D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237015"/>
          </a:xfrm>
        </p:spPr>
        <p:txBody>
          <a:bodyPr/>
          <a:lstStyle/>
          <a:p>
            <a:r>
              <a:rPr lang="pt-BR" dirty="0"/>
              <a:t>LÍBANO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D598FB-E5A2-43D6-8225-164DC4CC4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6126"/>
            <a:ext cx="9144000" cy="198596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pt-BR" sz="2000" dirty="0"/>
              <a:t>Localização: Ásia, Oriente Médio</a:t>
            </a:r>
          </a:p>
          <a:p>
            <a:pPr algn="l"/>
            <a:r>
              <a:rPr lang="pt-BR" sz="2000" dirty="0"/>
              <a:t>Capital: Beirute</a:t>
            </a:r>
          </a:p>
          <a:p>
            <a:pPr algn="l"/>
            <a:r>
              <a:rPr lang="pt-BR" sz="2000" dirty="0"/>
              <a:t>Idiomas: árabe, francês e inglês</a:t>
            </a:r>
          </a:p>
          <a:p>
            <a:pPr algn="l"/>
            <a:r>
              <a:rPr lang="pt-BR" sz="2000" dirty="0"/>
              <a:t>População: 6 milhões</a:t>
            </a:r>
          </a:p>
          <a:p>
            <a:pPr algn="l"/>
            <a:r>
              <a:rPr lang="pt-BR" sz="2000" dirty="0"/>
              <a:t>Forma de governo: república democrática</a:t>
            </a:r>
          </a:p>
          <a:p>
            <a:pPr algn="l"/>
            <a:r>
              <a:rPr lang="pt-BR" sz="2000" dirty="0"/>
              <a:t>Religiões: 52% de muçulmanos, 40% de cristãos e 8% de drusos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836D642-75AC-48A9-8BD6-FF59CEEAC6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722" y="1443037"/>
            <a:ext cx="4134556" cy="259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93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7E1A73-5130-4DD5-8F39-489BF4A22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69244"/>
          </a:xfrm>
        </p:spPr>
        <p:txBody>
          <a:bodyPr>
            <a:normAutofit/>
          </a:bodyPr>
          <a:lstStyle/>
          <a:p>
            <a:r>
              <a:rPr lang="pt-BR" sz="2800" dirty="0"/>
              <a:t>O Líbano e a sua complexidade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CD05BA-EFCF-4461-B8DB-C5516C688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8958"/>
            <a:ext cx="10515600" cy="4351338"/>
          </a:xfrm>
        </p:spPr>
        <p:txBody>
          <a:bodyPr>
            <a:normAutofit/>
          </a:bodyPr>
          <a:lstStyle/>
          <a:p>
            <a:r>
              <a:rPr lang="pt-BR" sz="2000" dirty="0"/>
              <a:t>Em apenas 10.452 km2, o Líbano agrupa 18 comunidades religiosas, cada uma com seus posicionamentos políticos. As mais numerosas são: cristãos maronitas, ortodoxos gregos, muçulmanos xiitas, muçulmanos sunitas e drusos. </a:t>
            </a:r>
          </a:p>
          <a:p>
            <a:r>
              <a:rPr lang="pt-BR" sz="2000" dirty="0"/>
              <a:t>O país adota um modelo sectário de divisões de poder, no qual todas as comunidades religiosas devem ser representadas. Esse sistema foi estabelecido pelo Pacto Nacional de 1943, quando o Líbano conseguiu sua independência da França. Tal medida pretendia solucionar os conflitos religiosos do país, mas contribuiu para o surgimento de mais conflitos. </a:t>
            </a:r>
          </a:p>
          <a:p>
            <a:r>
              <a:rPr lang="pt-BR" sz="2000" dirty="0"/>
              <a:t>Com a guerra civil na Síria, o Líbano recebeu, em dez anos, 1,5 milhões de refugiados sírios.</a:t>
            </a:r>
          </a:p>
          <a:p>
            <a:r>
              <a:rPr lang="pt-BR" sz="2000" dirty="0"/>
              <a:t>Desde a criação do Estado de Israel, em 1948, o Líbano recebeu cerca de 470 mil refugiados palestinos expulsos de suas terras. </a:t>
            </a:r>
          </a:p>
          <a:p>
            <a:r>
              <a:rPr lang="pt-BR" sz="2000" dirty="0"/>
              <a:t>Interferências estrangeiras.</a:t>
            </a:r>
          </a:p>
          <a:p>
            <a:r>
              <a:rPr lang="pt-BR" sz="2000" dirty="0"/>
              <a:t>Crise econômica e política. </a:t>
            </a:r>
          </a:p>
        </p:txBody>
      </p:sp>
    </p:spTree>
    <p:extLst>
      <p:ext uri="{BB962C8B-B14F-4D97-AF65-F5344CB8AC3E}">
        <p14:creationId xmlns:p14="http://schemas.microsoft.com/office/powerpoint/2010/main" val="312359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5D5DDC-63D7-49A1-8024-BFB0FA9C5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59556"/>
          </a:xfrm>
        </p:spPr>
        <p:txBody>
          <a:bodyPr>
            <a:normAutofit/>
          </a:bodyPr>
          <a:lstStyle/>
          <a:p>
            <a:r>
              <a:rPr lang="pt-BR" sz="2800" dirty="0"/>
              <a:t>Imigração libanesa no Brasil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EADB21-F9A1-4393-BB05-0E07B48B5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9556"/>
            <a:ext cx="10515600" cy="5418666"/>
          </a:xfrm>
        </p:spPr>
        <p:txBody>
          <a:bodyPr>
            <a:normAutofit/>
          </a:bodyPr>
          <a:lstStyle/>
          <a:p>
            <a:r>
              <a:rPr lang="pt-BR" sz="2000" dirty="0"/>
              <a:t>Primeira fase: 1880 – 1900 </a:t>
            </a:r>
          </a:p>
          <a:p>
            <a:pPr marL="0" indent="0">
              <a:buNone/>
            </a:pPr>
            <a:r>
              <a:rPr lang="pt-BR" sz="2000" dirty="0"/>
              <a:t>    Visita de Dom Pedro II ao Oriente Médio </a:t>
            </a:r>
          </a:p>
          <a:p>
            <a:r>
              <a:rPr lang="pt-BR" sz="2000" dirty="0"/>
              <a:t>Segunda fase: 1900 – 1920 </a:t>
            </a:r>
          </a:p>
          <a:p>
            <a:pPr marL="0" indent="0">
              <a:buNone/>
            </a:pPr>
            <a:r>
              <a:rPr lang="pt-BR" sz="2000" dirty="0"/>
              <a:t>    Fome, Primeira Guerra Mundial</a:t>
            </a:r>
          </a:p>
          <a:p>
            <a:r>
              <a:rPr lang="pt-BR" sz="2000" dirty="0"/>
              <a:t>Terceira fase: 1920 – 1975 </a:t>
            </a:r>
          </a:p>
          <a:p>
            <a:pPr marL="0" indent="0">
              <a:buNone/>
            </a:pPr>
            <a:r>
              <a:rPr lang="pt-BR" sz="2000" dirty="0"/>
              <a:t>    Domínio francês, independência </a:t>
            </a:r>
          </a:p>
          <a:p>
            <a:r>
              <a:rPr lang="pt-BR" sz="2000" dirty="0"/>
              <a:t>Quarta fase: 1975 – 1990</a:t>
            </a:r>
          </a:p>
          <a:p>
            <a:pPr marL="0" indent="0">
              <a:buNone/>
            </a:pPr>
            <a:r>
              <a:rPr lang="pt-BR" sz="2000" dirty="0"/>
              <a:t>    Guerra civil 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dirty="0"/>
              <a:t>Comunidade libanesa no Brasil</a:t>
            </a:r>
          </a:p>
          <a:p>
            <a:pPr marL="0" indent="0">
              <a:buNone/>
            </a:pPr>
            <a:r>
              <a:rPr lang="pt-BR" sz="2000" dirty="0"/>
              <a:t>Foz do Iguaçu: maior comunidade muçulmana </a:t>
            </a:r>
          </a:p>
          <a:p>
            <a:pPr marL="0" indent="0">
              <a:buNone/>
            </a:pPr>
            <a:r>
              <a:rPr lang="pt-BR" sz="2000" dirty="0"/>
              <a:t>São Paulo: maior comunidade libanesa</a:t>
            </a:r>
          </a:p>
          <a:p>
            <a:pPr marL="0" indent="0">
              <a:buNone/>
            </a:pPr>
            <a:r>
              <a:rPr lang="pt-BR" sz="2000" dirty="0"/>
              <a:t>Brasil: maior colônia de libaneses do mundo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3195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921AA-879B-4323-AE5A-DFA7928DE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467"/>
            <a:ext cx="10515600" cy="844021"/>
          </a:xfrm>
        </p:spPr>
        <p:txBody>
          <a:bodyPr>
            <a:normAutofit/>
          </a:bodyPr>
          <a:lstStyle/>
          <a:p>
            <a:r>
              <a:rPr lang="pt-BR" sz="2800" dirty="0"/>
              <a:t>Como os imigrantes e descendentes se conectam com o Líbano?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878681-3DFF-4640-AE3B-6FC073B70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9268"/>
            <a:ext cx="10515600" cy="5150909"/>
          </a:xfrm>
        </p:spPr>
        <p:txBody>
          <a:bodyPr>
            <a:normAutofit fontScale="92500" lnSpcReduction="20000"/>
          </a:bodyPr>
          <a:lstStyle/>
          <a:p>
            <a:r>
              <a:rPr lang="pt-BR" sz="2000" dirty="0"/>
              <a:t>Música</a:t>
            </a:r>
          </a:p>
          <a:p>
            <a:r>
              <a:rPr lang="pt-BR" sz="2000" dirty="0"/>
              <a:t>Comida</a:t>
            </a:r>
          </a:p>
          <a:p>
            <a:r>
              <a:rPr lang="pt-BR" sz="2000" dirty="0"/>
              <a:t>Histórias</a:t>
            </a:r>
          </a:p>
          <a:p>
            <a:r>
              <a:rPr lang="pt-BR" sz="2000" dirty="0"/>
              <a:t>Festas </a:t>
            </a:r>
          </a:p>
          <a:p>
            <a:r>
              <a:rPr lang="pt-BR" sz="2000" dirty="0"/>
              <a:t>Costumes</a:t>
            </a:r>
          </a:p>
          <a:p>
            <a:endParaRPr lang="pt-BR" sz="2000" dirty="0"/>
          </a:p>
          <a:p>
            <a:pPr marL="0" indent="0">
              <a:buNone/>
            </a:pPr>
            <a:r>
              <a:rPr lang="pt-BR" dirty="0"/>
              <a:t>Do que temos orgulho?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000" dirty="0"/>
              <a:t>Grandes nomes: Gibran Khalil Gibran e </a:t>
            </a:r>
            <a:r>
              <a:rPr lang="pt-BR" sz="2000" dirty="0" err="1"/>
              <a:t>Fairuz</a:t>
            </a:r>
            <a:endParaRPr lang="pt-BR" sz="2000" dirty="0"/>
          </a:p>
          <a:p>
            <a:pPr marL="0" indent="0">
              <a:buNone/>
            </a:pPr>
            <a:r>
              <a:rPr lang="pt-BR" sz="2000" dirty="0"/>
              <a:t>Povo forte e resistente</a:t>
            </a:r>
          </a:p>
          <a:p>
            <a:pPr marL="0" indent="0">
              <a:buNone/>
            </a:pPr>
            <a:r>
              <a:rPr lang="pt-BR" sz="2000" dirty="0"/>
              <a:t>Culinária</a:t>
            </a:r>
          </a:p>
          <a:p>
            <a:pPr marL="0" indent="0">
              <a:buNone/>
            </a:pPr>
            <a:r>
              <a:rPr lang="pt-BR" sz="2000" dirty="0"/>
              <a:t>História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sz="2000" dirty="0"/>
              <a:t>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711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633091-EA86-4E9C-A444-FF1280836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D423-A07B-41F4-801B-9957796AB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“Líbano – Um oásis no Oriente Médio: guia turístico, histórico, arqueológico, religioso e cultural”. Roberto </a:t>
            </a:r>
            <a:r>
              <a:rPr lang="pt-BR" dirty="0" err="1"/>
              <a:t>Khatlab</a:t>
            </a:r>
            <a:r>
              <a:rPr lang="pt-BR" dirty="0"/>
              <a:t>. </a:t>
            </a:r>
          </a:p>
          <a:p>
            <a:endParaRPr lang="pt-BR" dirty="0"/>
          </a:p>
          <a:p>
            <a:r>
              <a:rPr lang="pt-BR" dirty="0"/>
              <a:t>“Os Libaneses”. Murilo </a:t>
            </a:r>
            <a:r>
              <a:rPr lang="pt-BR" dirty="0" err="1"/>
              <a:t>Meihy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05256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343</Words>
  <Application>Microsoft Office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LÍBANO</vt:lpstr>
      <vt:lpstr>O Líbano e a sua complexidade</vt:lpstr>
      <vt:lpstr>Imigração libanesa no Brasil</vt:lpstr>
      <vt:lpstr>Como os imigrantes e descendentes se conectam com o Líbano?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LÍBANO: VISÃO GERAL</dc:title>
  <dc:creator>Salime</dc:creator>
  <cp:lastModifiedBy>Salime</cp:lastModifiedBy>
  <cp:revision>26</cp:revision>
  <dcterms:created xsi:type="dcterms:W3CDTF">2022-06-29T22:30:27Z</dcterms:created>
  <dcterms:modified xsi:type="dcterms:W3CDTF">2022-07-02T12:36:43Z</dcterms:modified>
</cp:coreProperties>
</file>