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98" r:id="rId2"/>
    <p:sldId id="287" r:id="rId3"/>
    <p:sldId id="288" r:id="rId4"/>
    <p:sldId id="289" r:id="rId5"/>
    <p:sldId id="296" r:id="rId6"/>
    <p:sldId id="297" r:id="rId7"/>
    <p:sldId id="299" r:id="rId8"/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</p:sldIdLst>
  <p:sldSz cx="9144000" cy="6858000" type="screen4x3"/>
  <p:notesSz cx="6858000" cy="9144000"/>
  <p:defaultTextStyle>
    <a:defPPr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0B858-BA4C-884A-8946-AAC583A14E7F}" type="datetimeFigureOut">
              <a:rPr lang="pt-BR" smtClean="0"/>
              <a:t>29/08/19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DD97C-F6B2-B74C-85AA-D30ADDB6DB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5734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BDD97C-F6B2-B74C-85AA-D30ADDB6DB2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9475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BDD97C-F6B2-B74C-85AA-D30ADDB6DB2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405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BD947-E8C7-D04D-B5AE-EDE92601CD43}" type="datetimeFigureOut">
              <a:rPr lang="pt-BR" smtClean="0"/>
              <a:pPr/>
              <a:t>29/08/19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BDCD6-E423-ED48-B59E-7119797ED4B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BD19BB3-E730-AD4A-B28D-4A83A63F6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5509"/>
            <a:ext cx="9144000" cy="4713298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9A2F37F2-6DE9-EF49-93B5-285A1BE6B47B}"/>
              </a:ext>
            </a:extLst>
          </p:cNvPr>
          <p:cNvGrpSpPr/>
          <p:nvPr/>
        </p:nvGrpSpPr>
        <p:grpSpPr>
          <a:xfrm>
            <a:off x="0" y="5991004"/>
            <a:ext cx="9161519" cy="893984"/>
            <a:chOff x="0" y="5991004"/>
            <a:chExt cx="9161519" cy="893984"/>
          </a:xfrm>
        </p:grpSpPr>
        <p:pic>
          <p:nvPicPr>
            <p:cNvPr id="7" name="Picture 65" descr="MCj02373930000[1]">
              <a:extLst>
                <a:ext uri="{FF2B5EF4-FFF2-40B4-BE49-F238E27FC236}">
                  <a16:creationId xmlns:a16="http://schemas.microsoft.com/office/drawing/2014/main" id="{73D70373-E03D-5341-A6DF-856505E89B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867" y="5991004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65" descr="MCj02373930000[1]">
              <a:extLst>
                <a:ext uri="{FF2B5EF4-FFF2-40B4-BE49-F238E27FC236}">
                  <a16:creationId xmlns:a16="http://schemas.microsoft.com/office/drawing/2014/main" id="{D348AACE-D653-6149-B33C-39925A7B12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367" y="6007796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65" descr="MCj02373930000[1]">
              <a:extLst>
                <a:ext uri="{FF2B5EF4-FFF2-40B4-BE49-F238E27FC236}">
                  <a16:creationId xmlns:a16="http://schemas.microsoft.com/office/drawing/2014/main" id="{8D40D595-C0E7-1449-92D8-EC66A5AFC5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6552" y="5993387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65" descr="MCj02373930000[1]">
              <a:extLst>
                <a:ext uri="{FF2B5EF4-FFF2-40B4-BE49-F238E27FC236}">
                  <a16:creationId xmlns:a16="http://schemas.microsoft.com/office/drawing/2014/main" id="{C100054D-55BC-E344-BF43-AEA2E47D63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4424" y="6021387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65" descr="MCj02373930000[1]">
              <a:extLst>
                <a:ext uri="{FF2B5EF4-FFF2-40B4-BE49-F238E27FC236}">
                  <a16:creationId xmlns:a16="http://schemas.microsoft.com/office/drawing/2014/main" id="{3DA11532-8F10-A04D-8500-A6FF8F5C73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8839" y="6030173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5" descr="MCj02373930000[1]">
              <a:extLst>
                <a:ext uri="{FF2B5EF4-FFF2-40B4-BE49-F238E27FC236}">
                  <a16:creationId xmlns:a16="http://schemas.microsoft.com/office/drawing/2014/main" id="{EE7D365F-5CD5-F946-8283-7D70C15EAE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7630" y="6001132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65" descr="MCj02373930000[1]">
              <a:extLst>
                <a:ext uri="{FF2B5EF4-FFF2-40B4-BE49-F238E27FC236}">
                  <a16:creationId xmlns:a16="http://schemas.microsoft.com/office/drawing/2014/main" id="{64D11F7A-2B49-994D-BA4C-6699BFCE6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4306" y="6007413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65" descr="MCj02373930000[1]">
              <a:extLst>
                <a:ext uri="{FF2B5EF4-FFF2-40B4-BE49-F238E27FC236}">
                  <a16:creationId xmlns:a16="http://schemas.microsoft.com/office/drawing/2014/main" id="{A79E8CE7-8D10-4D40-98B3-8C4A9C56EF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8719" y="5993387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65" descr="MCj02373930000[1]">
              <a:extLst>
                <a:ext uri="{FF2B5EF4-FFF2-40B4-BE49-F238E27FC236}">
                  <a16:creationId xmlns:a16="http://schemas.microsoft.com/office/drawing/2014/main" id="{0FFE3D4B-F3CA-3642-8049-4615DF1B2B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6660" y="6021387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65" descr="MCj02373930000[1]">
              <a:extLst>
                <a:ext uri="{FF2B5EF4-FFF2-40B4-BE49-F238E27FC236}">
                  <a16:creationId xmlns:a16="http://schemas.microsoft.com/office/drawing/2014/main" id="{93DB2FF6-C64F-DC4D-BC36-C7C81F060E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048375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5" descr="MCj02373930000[1]">
              <a:extLst>
                <a:ext uri="{FF2B5EF4-FFF2-40B4-BE49-F238E27FC236}">
                  <a16:creationId xmlns:a16="http://schemas.microsoft.com/office/drawing/2014/main" id="{BD2DB12A-B312-9D4F-A0D6-91906961FB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7661" y="6011694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65" descr="MCj02373930000[1]">
              <a:extLst>
                <a:ext uri="{FF2B5EF4-FFF2-40B4-BE49-F238E27FC236}">
                  <a16:creationId xmlns:a16="http://schemas.microsoft.com/office/drawing/2014/main" id="{FE588EBF-489A-7249-9FDC-EFD78ED0A3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8278" y="6007412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65" descr="MCj02373930000[1]">
              <a:extLst>
                <a:ext uri="{FF2B5EF4-FFF2-40B4-BE49-F238E27FC236}">
                  <a16:creationId xmlns:a16="http://schemas.microsoft.com/office/drawing/2014/main" id="{F978FB9D-1A2C-9E4C-B9F4-E15714A637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175" y="6028173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8D6B708D-082F-3040-B9F9-21ACA864F528}"/>
              </a:ext>
            </a:extLst>
          </p:cNvPr>
          <p:cNvGrpSpPr/>
          <p:nvPr/>
        </p:nvGrpSpPr>
        <p:grpSpPr>
          <a:xfrm>
            <a:off x="0" y="12680"/>
            <a:ext cx="9161519" cy="893984"/>
            <a:chOff x="0" y="5991004"/>
            <a:chExt cx="9161519" cy="893984"/>
          </a:xfrm>
        </p:grpSpPr>
        <p:pic>
          <p:nvPicPr>
            <p:cNvPr id="22" name="Picture 65" descr="MCj02373930000[1]">
              <a:extLst>
                <a:ext uri="{FF2B5EF4-FFF2-40B4-BE49-F238E27FC236}">
                  <a16:creationId xmlns:a16="http://schemas.microsoft.com/office/drawing/2014/main" id="{7E0A4C4F-5E32-7C42-B5D5-7F819C112F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867" y="5991004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65" descr="MCj02373930000[1]">
              <a:extLst>
                <a:ext uri="{FF2B5EF4-FFF2-40B4-BE49-F238E27FC236}">
                  <a16:creationId xmlns:a16="http://schemas.microsoft.com/office/drawing/2014/main" id="{55493266-8843-1D4D-9AC9-BF72DB610B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367" y="6007796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65" descr="MCj02373930000[1]">
              <a:extLst>
                <a:ext uri="{FF2B5EF4-FFF2-40B4-BE49-F238E27FC236}">
                  <a16:creationId xmlns:a16="http://schemas.microsoft.com/office/drawing/2014/main" id="{AB814188-B38F-B240-AF70-843E4580E3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6552" y="5993387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65" descr="MCj02373930000[1]">
              <a:extLst>
                <a:ext uri="{FF2B5EF4-FFF2-40B4-BE49-F238E27FC236}">
                  <a16:creationId xmlns:a16="http://schemas.microsoft.com/office/drawing/2014/main" id="{2F312E69-4937-A74B-9714-090555C4C7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4424" y="6021387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65" descr="MCj02373930000[1]">
              <a:extLst>
                <a:ext uri="{FF2B5EF4-FFF2-40B4-BE49-F238E27FC236}">
                  <a16:creationId xmlns:a16="http://schemas.microsoft.com/office/drawing/2014/main" id="{A0874256-7BC6-B444-B3E6-B210FA4DF2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8839" y="6030173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5" descr="MCj02373930000[1]">
              <a:extLst>
                <a:ext uri="{FF2B5EF4-FFF2-40B4-BE49-F238E27FC236}">
                  <a16:creationId xmlns:a16="http://schemas.microsoft.com/office/drawing/2014/main" id="{F9CFC1A9-01F0-2844-A729-3C9BE0F1C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7630" y="6001132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65" descr="MCj02373930000[1]">
              <a:extLst>
                <a:ext uri="{FF2B5EF4-FFF2-40B4-BE49-F238E27FC236}">
                  <a16:creationId xmlns:a16="http://schemas.microsoft.com/office/drawing/2014/main" id="{017F8959-74C5-624A-8029-B6694BBFE4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4306" y="6007413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65" descr="MCj02373930000[1]">
              <a:extLst>
                <a:ext uri="{FF2B5EF4-FFF2-40B4-BE49-F238E27FC236}">
                  <a16:creationId xmlns:a16="http://schemas.microsoft.com/office/drawing/2014/main" id="{4B4B4C00-F1F5-DF4B-92D8-30CE07F636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8719" y="5993387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65" descr="MCj02373930000[1]">
              <a:extLst>
                <a:ext uri="{FF2B5EF4-FFF2-40B4-BE49-F238E27FC236}">
                  <a16:creationId xmlns:a16="http://schemas.microsoft.com/office/drawing/2014/main" id="{48123C7D-F738-DB48-8D18-34777CFAC8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6660" y="6021387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5" descr="MCj02373930000[1]">
              <a:extLst>
                <a:ext uri="{FF2B5EF4-FFF2-40B4-BE49-F238E27FC236}">
                  <a16:creationId xmlns:a16="http://schemas.microsoft.com/office/drawing/2014/main" id="{3FA6A151-177D-094B-8EE3-FFEF7D0149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048375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5" descr="MCj02373930000[1]">
              <a:extLst>
                <a:ext uri="{FF2B5EF4-FFF2-40B4-BE49-F238E27FC236}">
                  <a16:creationId xmlns:a16="http://schemas.microsoft.com/office/drawing/2014/main" id="{0EA06992-B65D-7D40-9562-7D0C08EA64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7661" y="6011694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65" descr="MCj02373930000[1]">
              <a:extLst>
                <a:ext uri="{FF2B5EF4-FFF2-40B4-BE49-F238E27FC236}">
                  <a16:creationId xmlns:a16="http://schemas.microsoft.com/office/drawing/2014/main" id="{8CC93650-84F2-3F43-B7D0-906E7982A0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8278" y="6007412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65" descr="MCj02373930000[1]">
              <a:extLst>
                <a:ext uri="{FF2B5EF4-FFF2-40B4-BE49-F238E27FC236}">
                  <a16:creationId xmlns:a16="http://schemas.microsoft.com/office/drawing/2014/main" id="{DC1B3EBC-0F2A-7F45-AAD7-3A4E2F892F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175" y="6028173"/>
              <a:ext cx="812800" cy="836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71658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01" y="0"/>
            <a:ext cx="76556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946" y="1"/>
            <a:ext cx="77826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60" y="-10254"/>
            <a:ext cx="8092073" cy="686825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616" y="0"/>
            <a:ext cx="781654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830808" y="0"/>
            <a:ext cx="78390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-17391"/>
            <a:ext cx="7759700" cy="687539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06604" y="0"/>
            <a:ext cx="778813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92150" y="9525"/>
            <a:ext cx="8062912" cy="68484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73100" y="0"/>
            <a:ext cx="78962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76" y="0"/>
            <a:ext cx="772732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>
            <a:extLst>
              <a:ext uri="{FF2B5EF4-FFF2-40B4-BE49-F238E27FC236}">
                <a16:creationId xmlns:a16="http://schemas.microsoft.com/office/drawing/2014/main" id="{6759C0A1-2C60-BF48-A453-1A27F78E2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81000"/>
            <a:ext cx="6840538" cy="6461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pt-BR" sz="3600" b="1">
                <a:solidFill>
                  <a:srgbClr val="990000"/>
                </a:solidFill>
              </a:rPr>
              <a:t>O QUE QUEREMOS?</a:t>
            </a:r>
          </a:p>
        </p:txBody>
      </p:sp>
      <p:sp>
        <p:nvSpPr>
          <p:cNvPr id="29699" name="Rectangle 6">
            <a:extLst>
              <a:ext uri="{FF2B5EF4-FFF2-40B4-BE49-F238E27FC236}">
                <a16:creationId xmlns:a16="http://schemas.microsoft.com/office/drawing/2014/main" id="{D95527C0-BB63-C84E-B397-5F3C96D4B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1" y="1447800"/>
            <a:ext cx="7069136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pt-BR" altLang="pt-BR" sz="2800" dirty="0">
                <a:latin typeface="+mj-lt"/>
              </a:rPr>
              <a:t> estimular a </a:t>
            </a:r>
            <a:r>
              <a:rPr lang="pt-BR" altLang="pt-BR" sz="2800" dirty="0">
                <a:solidFill>
                  <a:srgbClr val="FF0000"/>
                </a:solidFill>
                <a:latin typeface="+mj-lt"/>
              </a:rPr>
              <a:t>reflexão</a:t>
            </a:r>
            <a:r>
              <a:rPr lang="pt-BR" altLang="pt-BR" sz="2800" dirty="0">
                <a:latin typeface="+mj-lt"/>
              </a:rPr>
              <a:t> de vocês acerca do processo de construção do </a:t>
            </a:r>
            <a:r>
              <a:rPr lang="pt-BR" altLang="pt-BR" sz="2800" dirty="0">
                <a:solidFill>
                  <a:srgbClr val="FF0000"/>
                </a:solidFill>
                <a:latin typeface="+mj-lt"/>
              </a:rPr>
              <a:t>conhecimento</a:t>
            </a:r>
            <a:r>
              <a:rPr lang="pt-BR" altLang="pt-BR" sz="2800" dirty="0">
                <a:latin typeface="+mj-lt"/>
              </a:rPr>
              <a:t> através da </a:t>
            </a:r>
            <a:r>
              <a:rPr lang="pt-BR" altLang="pt-BR" sz="2800" dirty="0">
                <a:solidFill>
                  <a:srgbClr val="FF0000"/>
                </a:solidFill>
                <a:latin typeface="+mj-lt"/>
              </a:rPr>
              <a:t>investigação científica</a:t>
            </a:r>
          </a:p>
          <a:p>
            <a:pPr eaLnBrk="1" hangingPunct="1"/>
            <a:endParaRPr lang="pt-BR" altLang="pt-BR" sz="2800" dirty="0">
              <a:latin typeface="+mj-lt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pt-BR" altLang="pt-BR" sz="2800" dirty="0">
                <a:latin typeface="+mj-lt"/>
              </a:rPr>
              <a:t>  capacitar vocês para a </a:t>
            </a:r>
            <a:r>
              <a:rPr lang="pt-BR" altLang="pt-BR" sz="2800" dirty="0">
                <a:solidFill>
                  <a:srgbClr val="FF0000"/>
                </a:solidFill>
                <a:latin typeface="+mj-lt"/>
              </a:rPr>
              <a:t>elaboração de projetos </a:t>
            </a:r>
            <a:r>
              <a:rPr lang="pt-BR" altLang="pt-BR" sz="2800" dirty="0">
                <a:latin typeface="+mj-lt"/>
              </a:rPr>
              <a:t>simplificados de investigação científica contendo os seus elementos essenciais, bem como para </a:t>
            </a:r>
            <a:r>
              <a:rPr lang="pt-BR" altLang="pt-BR" sz="2800" dirty="0">
                <a:solidFill>
                  <a:srgbClr val="FF0000"/>
                </a:solidFill>
                <a:latin typeface="+mj-lt"/>
              </a:rPr>
              <a:t>participar de pesquisas </a:t>
            </a:r>
            <a:r>
              <a:rPr lang="pt-BR" altLang="pt-BR" sz="2800" dirty="0">
                <a:latin typeface="+mj-lt"/>
              </a:rPr>
              <a:t>no cotidiano dos seus serviços como instrumento para </a:t>
            </a:r>
            <a:r>
              <a:rPr lang="pt-BR" altLang="pt-BR" sz="2800" dirty="0">
                <a:solidFill>
                  <a:srgbClr val="FF0000"/>
                </a:solidFill>
                <a:latin typeface="+mj-lt"/>
              </a:rPr>
              <a:t>transformar a realidade</a:t>
            </a:r>
            <a:r>
              <a:rPr lang="pt-BR" altLang="pt-BR" sz="2800" dirty="0">
                <a:latin typeface="+mj-lt"/>
              </a:rPr>
              <a:t> do desenvolvimento infantil.</a:t>
            </a:r>
          </a:p>
          <a:p>
            <a:pPr eaLnBrk="1" hangingPunct="1"/>
            <a:r>
              <a:rPr lang="pt-BR" altLang="pt-BR" sz="2800" dirty="0">
                <a:latin typeface="+mj-lt"/>
              </a:rPr>
              <a:t> </a:t>
            </a:r>
          </a:p>
          <a:p>
            <a:pPr eaLnBrk="1" hangingPunct="1"/>
            <a:r>
              <a:rPr lang="pt-BR" altLang="pt-BR" sz="2800" i="1" dirty="0">
                <a:latin typeface="+mj-lt"/>
              </a:rPr>
              <a:t> </a:t>
            </a:r>
            <a:endParaRPr lang="pt-BR" altLang="pt-BR" sz="2800" dirty="0">
              <a:latin typeface="+mj-lt"/>
            </a:endParaRPr>
          </a:p>
        </p:txBody>
      </p:sp>
      <p:pic>
        <p:nvPicPr>
          <p:cNvPr id="29700" name="Picture 48" descr="MCj02373930000[1]">
            <a:extLst>
              <a:ext uri="{FF2B5EF4-FFF2-40B4-BE49-F238E27FC236}">
                <a16:creationId xmlns:a16="http://schemas.microsoft.com/office/drawing/2014/main" id="{3DABB62D-CD98-2C4D-86CF-DB39C15C6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49" descr="MCj02373930000[1]">
            <a:extLst>
              <a:ext uri="{FF2B5EF4-FFF2-40B4-BE49-F238E27FC236}">
                <a16:creationId xmlns:a16="http://schemas.microsoft.com/office/drawing/2014/main" id="{9FBB8EBA-AB37-4444-B858-966F70412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69215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50" descr="MCj02373930000[1]">
            <a:extLst>
              <a:ext uri="{FF2B5EF4-FFF2-40B4-BE49-F238E27FC236}">
                <a16:creationId xmlns:a16="http://schemas.microsoft.com/office/drawing/2014/main" id="{175E6C43-B2C1-4C4C-B036-A5954AAEF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14128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51" descr="MCj02373930000[1]">
            <a:extLst>
              <a:ext uri="{FF2B5EF4-FFF2-40B4-BE49-F238E27FC236}">
                <a16:creationId xmlns:a16="http://schemas.microsoft.com/office/drawing/2014/main" id="{DB8C5F1C-A58A-034B-8175-765E0022E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22050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52" descr="MCj02373930000[1]">
            <a:extLst>
              <a:ext uri="{FF2B5EF4-FFF2-40B4-BE49-F238E27FC236}">
                <a16:creationId xmlns:a16="http://schemas.microsoft.com/office/drawing/2014/main" id="{AF0D9D17-E605-C143-8677-F07FF83CF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29972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53" descr="MCj02373930000[1]">
            <a:extLst>
              <a:ext uri="{FF2B5EF4-FFF2-40B4-BE49-F238E27FC236}">
                <a16:creationId xmlns:a16="http://schemas.microsoft.com/office/drawing/2014/main" id="{AE138AC3-7B9C-5E48-A23D-D0F148C93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37163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54" descr="MCj02373930000[1]">
            <a:extLst>
              <a:ext uri="{FF2B5EF4-FFF2-40B4-BE49-F238E27FC236}">
                <a16:creationId xmlns:a16="http://schemas.microsoft.com/office/drawing/2014/main" id="{B868AE2F-3ECB-C346-8EC5-AE7B60A6C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45085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55" descr="MCj02373930000[1]">
            <a:extLst>
              <a:ext uri="{FF2B5EF4-FFF2-40B4-BE49-F238E27FC236}">
                <a16:creationId xmlns:a16="http://schemas.microsoft.com/office/drawing/2014/main" id="{F00CC57A-9F26-A344-99C0-24A74994E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5300663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Picture 56" descr="MCj02373930000[1]">
            <a:extLst>
              <a:ext uri="{FF2B5EF4-FFF2-40B4-BE49-F238E27FC236}">
                <a16:creationId xmlns:a16="http://schemas.microsoft.com/office/drawing/2014/main" id="{0757A6E8-5B97-3044-8889-3D5566589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60483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9" name="Picture 57" descr="MCj02373930000[1]">
            <a:extLst>
              <a:ext uri="{FF2B5EF4-FFF2-40B4-BE49-F238E27FC236}">
                <a16:creationId xmlns:a16="http://schemas.microsoft.com/office/drawing/2014/main" id="{370C3558-EB67-2C4C-9D4A-7506FD043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0" name="Picture 58" descr="MCj02373930000[1]">
            <a:extLst>
              <a:ext uri="{FF2B5EF4-FFF2-40B4-BE49-F238E27FC236}">
                <a16:creationId xmlns:a16="http://schemas.microsoft.com/office/drawing/2014/main" id="{883B5A58-48A6-864D-95C6-3E446183D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69215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1" name="Picture 59" descr="MCj02373930000[1]">
            <a:extLst>
              <a:ext uri="{FF2B5EF4-FFF2-40B4-BE49-F238E27FC236}">
                <a16:creationId xmlns:a16="http://schemas.microsoft.com/office/drawing/2014/main" id="{F674F6AD-7F2B-2F44-8718-AB3CCACC5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60" descr="MCj02373930000[1]">
            <a:extLst>
              <a:ext uri="{FF2B5EF4-FFF2-40B4-BE49-F238E27FC236}">
                <a16:creationId xmlns:a16="http://schemas.microsoft.com/office/drawing/2014/main" id="{A5D34E3D-23C6-544C-8846-DAFE9DE41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2050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Picture 61" descr="MCj02373930000[1]">
            <a:extLst>
              <a:ext uri="{FF2B5EF4-FFF2-40B4-BE49-F238E27FC236}">
                <a16:creationId xmlns:a16="http://schemas.microsoft.com/office/drawing/2014/main" id="{F95806C4-6D1E-044E-8E6D-AF7AD32BB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72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Picture 62" descr="MCj02373930000[1]">
            <a:extLst>
              <a:ext uri="{FF2B5EF4-FFF2-40B4-BE49-F238E27FC236}">
                <a16:creationId xmlns:a16="http://schemas.microsoft.com/office/drawing/2014/main" id="{15128D78-5BCF-1A43-8B1B-94D485549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7163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5" name="Picture 63" descr="MCj02373930000[1]">
            <a:extLst>
              <a:ext uri="{FF2B5EF4-FFF2-40B4-BE49-F238E27FC236}">
                <a16:creationId xmlns:a16="http://schemas.microsoft.com/office/drawing/2014/main" id="{2F02DDDC-2843-9445-B7D9-CB1EFD8EA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85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6" name="Picture 64" descr="MCj02373930000[1]">
            <a:extLst>
              <a:ext uri="{FF2B5EF4-FFF2-40B4-BE49-F238E27FC236}">
                <a16:creationId xmlns:a16="http://schemas.microsoft.com/office/drawing/2014/main" id="{32F94724-E963-F04E-B390-D9D33ECE8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300663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7" name="Picture 65" descr="MCj02373930000[1]">
            <a:extLst>
              <a:ext uri="{FF2B5EF4-FFF2-40B4-BE49-F238E27FC236}">
                <a16:creationId xmlns:a16="http://schemas.microsoft.com/office/drawing/2014/main" id="{13B4D1A4-83BB-B94E-852A-7FBEE7D6D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483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4675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63600" y="1"/>
            <a:ext cx="7810500" cy="705326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0"/>
            <a:ext cx="8001000" cy="707707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1" y="0"/>
            <a:ext cx="7853363" cy="68722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51" y="0"/>
            <a:ext cx="8024813" cy="687228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621372" y="-1071029"/>
            <a:ext cx="5929529" cy="911572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0" y="0"/>
            <a:ext cx="6857999" cy="712946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216820" y="-334963"/>
            <a:ext cx="6870700" cy="75152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35053" y="-497681"/>
            <a:ext cx="6958013" cy="795337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301751" y="142081"/>
            <a:ext cx="6900863" cy="735330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352551" y="-378619"/>
            <a:ext cx="7015163" cy="77724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>
            <a:extLst>
              <a:ext uri="{FF2B5EF4-FFF2-40B4-BE49-F238E27FC236}">
                <a16:creationId xmlns:a16="http://schemas.microsoft.com/office/drawing/2014/main" id="{62B61A58-F2CF-DC4A-BBC6-F398F03B4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890" y="1365250"/>
            <a:ext cx="7598979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b="1" dirty="0">
                <a:latin typeface="+mn-lt"/>
              </a:rPr>
              <a:t>Ao final do módulo, vocês deverão ser capazes de:</a:t>
            </a:r>
          </a:p>
          <a:p>
            <a:pPr eaLnBrk="1" hangingPunct="1"/>
            <a:endParaRPr lang="pt-BR" altLang="pt-BR" dirty="0">
              <a:latin typeface="+mn-lt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pt-BR" altLang="pt-BR" dirty="0">
                <a:latin typeface="+mn-lt"/>
              </a:rPr>
              <a:t> discorrer sobre a </a:t>
            </a:r>
            <a:r>
              <a:rPr lang="pt-BR" altLang="pt-BR" b="1" dirty="0">
                <a:solidFill>
                  <a:srgbClr val="FF0000"/>
                </a:solidFill>
                <a:latin typeface="+mn-lt"/>
              </a:rPr>
              <a:t>historicidade</a:t>
            </a:r>
            <a:r>
              <a:rPr lang="pt-BR" altLang="pt-BR" dirty="0">
                <a:latin typeface="+mn-lt"/>
              </a:rPr>
              <a:t> do processo de construção do conhecimento e os diferentes tipos de conhecimento que permeiam a prática humana;</a:t>
            </a:r>
          </a:p>
          <a:p>
            <a:pPr eaLnBrk="1" hangingPunct="1"/>
            <a:r>
              <a:rPr lang="pt-BR" altLang="pt-BR" dirty="0">
                <a:latin typeface="+mn-lt"/>
              </a:rPr>
              <a:t>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pt-BR" altLang="pt-BR" dirty="0">
                <a:latin typeface="+mn-lt"/>
              </a:rPr>
              <a:t> compreender a pesquisa científica como </a:t>
            </a:r>
            <a:r>
              <a:rPr lang="pt-BR" altLang="pt-BR" b="1" dirty="0">
                <a:solidFill>
                  <a:srgbClr val="FF0000"/>
                </a:solidFill>
                <a:latin typeface="+mn-lt"/>
              </a:rPr>
              <a:t>instrumento</a:t>
            </a:r>
            <a:r>
              <a:rPr lang="pt-BR" altLang="pt-BR" dirty="0">
                <a:latin typeface="+mn-lt"/>
              </a:rPr>
              <a:t> de intervenção na realidade objetiva;</a:t>
            </a:r>
          </a:p>
          <a:p>
            <a:pPr eaLnBrk="1" hangingPunct="1">
              <a:buFont typeface="Wingdings" pitchFamily="2" charset="2"/>
              <a:buChar char="§"/>
            </a:pPr>
            <a:endParaRPr lang="pt-BR" altLang="pt-BR" dirty="0">
              <a:latin typeface="+mn-lt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pt-BR" altLang="pt-BR" dirty="0">
                <a:latin typeface="+mn-lt"/>
              </a:rPr>
              <a:t> elaborar um </a:t>
            </a:r>
            <a:r>
              <a:rPr lang="pt-BR" altLang="pt-BR" b="1" dirty="0">
                <a:solidFill>
                  <a:srgbClr val="FF0000"/>
                </a:solidFill>
                <a:latin typeface="+mn-lt"/>
              </a:rPr>
              <a:t>protocolo de investigação </a:t>
            </a:r>
            <a:r>
              <a:rPr lang="pt-BR" altLang="pt-BR" dirty="0">
                <a:latin typeface="+mn-lt"/>
              </a:rPr>
              <a:t>em desenvolvimento infantil contendo problema e objeto de estudo, finalidades, objetivos, metodologia e suporte bibliográfico.</a:t>
            </a:r>
          </a:p>
          <a:p>
            <a:pPr eaLnBrk="1" hangingPunct="1"/>
            <a:r>
              <a:rPr lang="pt-BR" altLang="pt-BR" i="1" dirty="0">
                <a:latin typeface="+mn-lt"/>
              </a:rPr>
              <a:t> </a:t>
            </a:r>
            <a:endParaRPr lang="pt-BR" altLang="pt-BR" dirty="0">
              <a:latin typeface="+mn-lt"/>
            </a:endParaRPr>
          </a:p>
        </p:txBody>
      </p:sp>
      <p:pic>
        <p:nvPicPr>
          <p:cNvPr id="30723" name="Picture 48" descr="MCj02373930000[1]">
            <a:extLst>
              <a:ext uri="{FF2B5EF4-FFF2-40B4-BE49-F238E27FC236}">
                <a16:creationId xmlns:a16="http://schemas.microsoft.com/office/drawing/2014/main" id="{8846B238-E1C4-2C49-8A98-5106BE985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9" descr="MCj02373930000[1]">
            <a:extLst>
              <a:ext uri="{FF2B5EF4-FFF2-40B4-BE49-F238E27FC236}">
                <a16:creationId xmlns:a16="http://schemas.microsoft.com/office/drawing/2014/main" id="{89DD7245-3E65-854B-B5F2-8C25D6C9D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69215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0" descr="MCj02373930000[1]">
            <a:extLst>
              <a:ext uri="{FF2B5EF4-FFF2-40B4-BE49-F238E27FC236}">
                <a16:creationId xmlns:a16="http://schemas.microsoft.com/office/drawing/2014/main" id="{03B0E336-0F07-4C44-A2DE-2E56FD5BE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14128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1" descr="MCj02373930000[1]">
            <a:extLst>
              <a:ext uri="{FF2B5EF4-FFF2-40B4-BE49-F238E27FC236}">
                <a16:creationId xmlns:a16="http://schemas.microsoft.com/office/drawing/2014/main" id="{465AD04C-4E50-0449-9E6D-43FEF3521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22050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52" descr="MCj02373930000[1]">
            <a:extLst>
              <a:ext uri="{FF2B5EF4-FFF2-40B4-BE49-F238E27FC236}">
                <a16:creationId xmlns:a16="http://schemas.microsoft.com/office/drawing/2014/main" id="{24187188-5AF9-134F-A3BF-C9377ED96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29972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53" descr="MCj02373930000[1]">
            <a:extLst>
              <a:ext uri="{FF2B5EF4-FFF2-40B4-BE49-F238E27FC236}">
                <a16:creationId xmlns:a16="http://schemas.microsoft.com/office/drawing/2014/main" id="{A370069A-113A-0944-8474-63298B80F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37163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54" descr="MCj02373930000[1]">
            <a:extLst>
              <a:ext uri="{FF2B5EF4-FFF2-40B4-BE49-F238E27FC236}">
                <a16:creationId xmlns:a16="http://schemas.microsoft.com/office/drawing/2014/main" id="{F2D49EA0-E4D6-8445-825A-F3869C2BC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45085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Picture 55" descr="MCj02373930000[1]">
            <a:extLst>
              <a:ext uri="{FF2B5EF4-FFF2-40B4-BE49-F238E27FC236}">
                <a16:creationId xmlns:a16="http://schemas.microsoft.com/office/drawing/2014/main" id="{6CF186A3-A126-2749-8453-FCC9B7299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5300663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Picture 56" descr="MCj02373930000[1]">
            <a:extLst>
              <a:ext uri="{FF2B5EF4-FFF2-40B4-BE49-F238E27FC236}">
                <a16:creationId xmlns:a16="http://schemas.microsoft.com/office/drawing/2014/main" id="{2500EEF8-61A1-4D48-9D29-592FCB838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60483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Picture 57" descr="MCj02373930000[1]">
            <a:extLst>
              <a:ext uri="{FF2B5EF4-FFF2-40B4-BE49-F238E27FC236}">
                <a16:creationId xmlns:a16="http://schemas.microsoft.com/office/drawing/2014/main" id="{A8EE63E7-9E92-D247-B8E4-97F621F33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3" name="Picture 58" descr="MCj02373930000[1]">
            <a:extLst>
              <a:ext uri="{FF2B5EF4-FFF2-40B4-BE49-F238E27FC236}">
                <a16:creationId xmlns:a16="http://schemas.microsoft.com/office/drawing/2014/main" id="{5D7E3C6C-4354-D941-8053-31B0B7DD9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69215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Picture 59" descr="MCj02373930000[1]">
            <a:extLst>
              <a:ext uri="{FF2B5EF4-FFF2-40B4-BE49-F238E27FC236}">
                <a16:creationId xmlns:a16="http://schemas.microsoft.com/office/drawing/2014/main" id="{4AC5A103-7547-0947-A027-1B877CB9A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5" name="Picture 60" descr="MCj02373930000[1]">
            <a:extLst>
              <a:ext uri="{FF2B5EF4-FFF2-40B4-BE49-F238E27FC236}">
                <a16:creationId xmlns:a16="http://schemas.microsoft.com/office/drawing/2014/main" id="{1335EAC5-A434-8642-952A-6F1124D57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2050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6" name="Picture 61" descr="MCj02373930000[1]">
            <a:extLst>
              <a:ext uri="{FF2B5EF4-FFF2-40B4-BE49-F238E27FC236}">
                <a16:creationId xmlns:a16="http://schemas.microsoft.com/office/drawing/2014/main" id="{2B8C5C3F-7512-0A4C-B1EE-C8A8A8310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72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7" name="Picture 62" descr="MCj02373930000[1]">
            <a:extLst>
              <a:ext uri="{FF2B5EF4-FFF2-40B4-BE49-F238E27FC236}">
                <a16:creationId xmlns:a16="http://schemas.microsoft.com/office/drawing/2014/main" id="{462A8B1B-686A-F645-9A84-5DA0F2A3A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7163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8" name="Picture 63" descr="MCj02373930000[1]">
            <a:extLst>
              <a:ext uri="{FF2B5EF4-FFF2-40B4-BE49-F238E27FC236}">
                <a16:creationId xmlns:a16="http://schemas.microsoft.com/office/drawing/2014/main" id="{E149F53E-F0EC-3146-8FE6-3A43807B2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85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9" name="Picture 64" descr="MCj02373930000[1]">
            <a:extLst>
              <a:ext uri="{FF2B5EF4-FFF2-40B4-BE49-F238E27FC236}">
                <a16:creationId xmlns:a16="http://schemas.microsoft.com/office/drawing/2014/main" id="{7FBDCDD5-2772-C84C-8056-F6CB65C31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300663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0" name="Picture 65" descr="MCj02373930000[1]">
            <a:extLst>
              <a:ext uri="{FF2B5EF4-FFF2-40B4-BE49-F238E27FC236}">
                <a16:creationId xmlns:a16="http://schemas.microsoft.com/office/drawing/2014/main" id="{3240C560-115F-D34C-8AEF-487421092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483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1" name="Text Box 4">
            <a:extLst>
              <a:ext uri="{FF2B5EF4-FFF2-40B4-BE49-F238E27FC236}">
                <a16:creationId xmlns:a16="http://schemas.microsoft.com/office/drawing/2014/main" id="{093145BA-65EF-4948-A0B1-F59FD05F2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81000"/>
            <a:ext cx="6840538" cy="6461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pt-BR" sz="3600" b="1">
                <a:solidFill>
                  <a:srgbClr val="990000"/>
                </a:solidFill>
              </a:rPr>
              <a:t>Quais os objetivos?</a:t>
            </a:r>
          </a:p>
        </p:txBody>
      </p:sp>
    </p:spTree>
    <p:extLst>
      <p:ext uri="{BB962C8B-B14F-4D97-AF65-F5344CB8AC3E}">
        <p14:creationId xmlns:p14="http://schemas.microsoft.com/office/powerpoint/2010/main" val="25524368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91" y="0"/>
            <a:ext cx="79848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63" y="0"/>
            <a:ext cx="801798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96" y="-11113"/>
            <a:ext cx="7785618" cy="686911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287463" y="25401"/>
            <a:ext cx="7920037" cy="7010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22600"/>
            <a:ext cx="3132935" cy="38354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96900" y="1"/>
            <a:ext cx="7972425" cy="698182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25450" y="0"/>
            <a:ext cx="845568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0"/>
            <a:ext cx="7905750" cy="701516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850051" y="177621"/>
            <a:ext cx="6447199" cy="6413503"/>
          </a:xfrm>
          <a:prstGeom prst="rect">
            <a:avLst/>
          </a:prstGeom>
        </p:spPr>
      </p:pic>
      <p:sp>
        <p:nvSpPr>
          <p:cNvPr id="4" name="Cloud Callout 3"/>
          <p:cNvSpPr>
            <a:spLocks noChangeAspect="1"/>
          </p:cNvSpPr>
          <p:nvPr/>
        </p:nvSpPr>
        <p:spPr>
          <a:xfrm>
            <a:off x="546100" y="160772"/>
            <a:ext cx="3162300" cy="2125228"/>
          </a:xfrm>
          <a:prstGeom prst="cloudCallout">
            <a:avLst>
              <a:gd name="adj1" fmla="val 77548"/>
              <a:gd name="adj2" fmla="val 3473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Herculanum"/>
                <a:cs typeface="Herculanum"/>
              </a:rPr>
              <a:t>Acho que quando crescer vou ser cientista...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1656480" y="3082763"/>
            <a:ext cx="1748507" cy="865015"/>
          </a:xfrm>
          <a:prstGeom prst="cloudCallout">
            <a:avLst>
              <a:gd name="adj1" fmla="val 62216"/>
              <a:gd name="adj2" fmla="val 4330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>
                <a:latin typeface="Herculanum"/>
                <a:cs typeface="Herculanum"/>
              </a:rPr>
              <a:t>Eu mereço!!!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>
            <a:extLst>
              <a:ext uri="{FF2B5EF4-FFF2-40B4-BE49-F238E27FC236}">
                <a16:creationId xmlns:a16="http://schemas.microsoft.com/office/drawing/2014/main" id="{7CF305CB-E597-3848-AE77-F7EF0D50A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752600"/>
            <a:ext cx="7086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2200" i="1"/>
              <a:t> </a:t>
            </a:r>
            <a:endParaRPr lang="pt-BR" altLang="pt-BR" sz="2200"/>
          </a:p>
        </p:txBody>
      </p:sp>
      <p:pic>
        <p:nvPicPr>
          <p:cNvPr id="31747" name="Picture 48" descr="MCj02373930000[1]">
            <a:extLst>
              <a:ext uri="{FF2B5EF4-FFF2-40B4-BE49-F238E27FC236}">
                <a16:creationId xmlns:a16="http://schemas.microsoft.com/office/drawing/2014/main" id="{5D7C6315-DAD3-6B4D-87A8-652CFC97B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9" descr="MCj02373930000[1]">
            <a:extLst>
              <a:ext uri="{FF2B5EF4-FFF2-40B4-BE49-F238E27FC236}">
                <a16:creationId xmlns:a16="http://schemas.microsoft.com/office/drawing/2014/main" id="{1226A7FA-55E8-E34E-8E02-451E8F950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69215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0" descr="MCj02373930000[1]">
            <a:extLst>
              <a:ext uri="{FF2B5EF4-FFF2-40B4-BE49-F238E27FC236}">
                <a16:creationId xmlns:a16="http://schemas.microsoft.com/office/drawing/2014/main" id="{04A33F01-241E-3B4E-B556-E723A0747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14128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51" descr="MCj02373930000[1]">
            <a:extLst>
              <a:ext uri="{FF2B5EF4-FFF2-40B4-BE49-F238E27FC236}">
                <a16:creationId xmlns:a16="http://schemas.microsoft.com/office/drawing/2014/main" id="{385D4A54-7056-D14E-9C3F-B25ADD115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22050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52" descr="MCj02373930000[1]">
            <a:extLst>
              <a:ext uri="{FF2B5EF4-FFF2-40B4-BE49-F238E27FC236}">
                <a16:creationId xmlns:a16="http://schemas.microsoft.com/office/drawing/2014/main" id="{E7E7C6D6-46CF-4E4C-A2B8-0CD3DE137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29972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53" descr="MCj02373930000[1]">
            <a:extLst>
              <a:ext uri="{FF2B5EF4-FFF2-40B4-BE49-F238E27FC236}">
                <a16:creationId xmlns:a16="http://schemas.microsoft.com/office/drawing/2014/main" id="{C8123444-87DC-BA44-810D-E79E8398E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37163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54" descr="MCj02373930000[1]">
            <a:extLst>
              <a:ext uri="{FF2B5EF4-FFF2-40B4-BE49-F238E27FC236}">
                <a16:creationId xmlns:a16="http://schemas.microsoft.com/office/drawing/2014/main" id="{66DD752F-0F32-4549-80F3-BA780A385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45085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55" descr="MCj02373930000[1]">
            <a:extLst>
              <a:ext uri="{FF2B5EF4-FFF2-40B4-BE49-F238E27FC236}">
                <a16:creationId xmlns:a16="http://schemas.microsoft.com/office/drawing/2014/main" id="{D49A5834-DE18-054C-8387-CEFDB34A5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31200" y="5300663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Picture 56" descr="MCj02373930000[1]">
            <a:extLst>
              <a:ext uri="{FF2B5EF4-FFF2-40B4-BE49-F238E27FC236}">
                <a16:creationId xmlns:a16="http://schemas.microsoft.com/office/drawing/2014/main" id="{05E191F5-0C5B-8A4F-B5DE-93D786337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60483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Picture 57" descr="MCj02373930000[1]">
            <a:extLst>
              <a:ext uri="{FF2B5EF4-FFF2-40B4-BE49-F238E27FC236}">
                <a16:creationId xmlns:a16="http://schemas.microsoft.com/office/drawing/2014/main" id="{21D7F43B-290D-B740-B537-91A95AF06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Picture 58" descr="MCj02373930000[1]">
            <a:extLst>
              <a:ext uri="{FF2B5EF4-FFF2-40B4-BE49-F238E27FC236}">
                <a16:creationId xmlns:a16="http://schemas.microsoft.com/office/drawing/2014/main" id="{ED835543-890A-0A4B-AD99-064D66084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69215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Picture 59" descr="MCj02373930000[1]">
            <a:extLst>
              <a:ext uri="{FF2B5EF4-FFF2-40B4-BE49-F238E27FC236}">
                <a16:creationId xmlns:a16="http://schemas.microsoft.com/office/drawing/2014/main" id="{E0C8104E-01A7-CB4A-98DE-6D15D7FBB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Picture 60" descr="MCj02373930000[1]">
            <a:extLst>
              <a:ext uri="{FF2B5EF4-FFF2-40B4-BE49-F238E27FC236}">
                <a16:creationId xmlns:a16="http://schemas.microsoft.com/office/drawing/2014/main" id="{37486F56-023E-9848-97A0-B4BFC8D86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2050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0" name="Picture 61" descr="MCj02373930000[1]">
            <a:extLst>
              <a:ext uri="{FF2B5EF4-FFF2-40B4-BE49-F238E27FC236}">
                <a16:creationId xmlns:a16="http://schemas.microsoft.com/office/drawing/2014/main" id="{71AAE37F-23A5-3B4C-80DC-0B339440B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72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1" name="Picture 62" descr="MCj02373930000[1]">
            <a:extLst>
              <a:ext uri="{FF2B5EF4-FFF2-40B4-BE49-F238E27FC236}">
                <a16:creationId xmlns:a16="http://schemas.microsoft.com/office/drawing/2014/main" id="{F113AD54-4D22-E74E-8692-154AACB4A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716338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2" name="Picture 63" descr="MCj02373930000[1]">
            <a:extLst>
              <a:ext uri="{FF2B5EF4-FFF2-40B4-BE49-F238E27FC236}">
                <a16:creationId xmlns:a16="http://schemas.microsoft.com/office/drawing/2014/main" id="{7D4490AF-0566-BF40-93AD-78A81C541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8500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3" name="Picture 64" descr="MCj02373930000[1]">
            <a:extLst>
              <a:ext uri="{FF2B5EF4-FFF2-40B4-BE49-F238E27FC236}">
                <a16:creationId xmlns:a16="http://schemas.microsoft.com/office/drawing/2014/main" id="{10332209-5DE8-8945-A25F-C878DEA99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300663"/>
            <a:ext cx="8128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4" name="Picture 65" descr="MCj02373930000[1]">
            <a:extLst>
              <a:ext uri="{FF2B5EF4-FFF2-40B4-BE49-F238E27FC236}">
                <a16:creationId xmlns:a16="http://schemas.microsoft.com/office/drawing/2014/main" id="{4D93C9CA-A273-2D47-89AD-8F31F25ED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48375"/>
            <a:ext cx="8128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5" name="Text Box 4">
            <a:extLst>
              <a:ext uri="{FF2B5EF4-FFF2-40B4-BE49-F238E27FC236}">
                <a16:creationId xmlns:a16="http://schemas.microsoft.com/office/drawing/2014/main" id="{DA1584F6-816B-2247-982E-3EB51DA02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81000"/>
            <a:ext cx="6840538" cy="6461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pt-BR" sz="3600" b="1">
                <a:solidFill>
                  <a:srgbClr val="990000"/>
                </a:solidFill>
              </a:rPr>
              <a:t>Quais os conteúdos?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7AC3ED43-DF65-C74D-A6C5-A1ADEAED8850}"/>
              </a:ext>
            </a:extLst>
          </p:cNvPr>
          <p:cNvSpPr txBox="1">
            <a:spLocks/>
          </p:cNvSpPr>
          <p:nvPr/>
        </p:nvSpPr>
        <p:spPr bwMode="auto">
          <a:xfrm>
            <a:off x="812800" y="1524000"/>
            <a:ext cx="771109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200" dirty="0">
                <a:latin typeface="+mn-lt"/>
              </a:rPr>
              <a:t>O </a:t>
            </a:r>
            <a:r>
              <a:rPr lang="pt-BR" altLang="pt-BR" sz="2200" b="1" dirty="0">
                <a:solidFill>
                  <a:srgbClr val="FF0000"/>
                </a:solidFill>
                <a:latin typeface="+mn-lt"/>
              </a:rPr>
              <a:t>conhecimento</a:t>
            </a:r>
            <a:r>
              <a:rPr lang="pt-BR" altLang="pt-BR" sz="2200" dirty="0">
                <a:latin typeface="+mn-lt"/>
              </a:rPr>
              <a:t> como prática social.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200" dirty="0">
                <a:latin typeface="+mn-lt"/>
              </a:rPr>
              <a:t>O ato humano de conhecer e os </a:t>
            </a:r>
            <a:r>
              <a:rPr lang="pt-BR" altLang="pt-BR" sz="2200" b="1" dirty="0">
                <a:solidFill>
                  <a:srgbClr val="FF0000"/>
                </a:solidFill>
                <a:latin typeface="+mn-lt"/>
              </a:rPr>
              <a:t>diferentes tipos </a:t>
            </a:r>
            <a:r>
              <a:rPr lang="pt-BR" altLang="pt-BR" sz="2200" dirty="0">
                <a:latin typeface="+mn-lt"/>
              </a:rPr>
              <a:t>de conhecimento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200" dirty="0">
                <a:latin typeface="+mn-lt"/>
              </a:rPr>
              <a:t>O conhecimento</a:t>
            </a:r>
            <a:r>
              <a:rPr lang="pt-BR" altLang="pt-BR" sz="2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pt-BR" altLang="pt-BR" sz="2200" b="1" dirty="0">
                <a:solidFill>
                  <a:srgbClr val="FF0000"/>
                </a:solidFill>
                <a:latin typeface="+mn-lt"/>
              </a:rPr>
              <a:t>científico</a:t>
            </a:r>
            <a:r>
              <a:rPr lang="pt-BR" altLang="pt-BR" sz="2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pt-BR" altLang="pt-BR" sz="2200" dirty="0">
                <a:latin typeface="+mn-lt"/>
              </a:rPr>
              <a:t>como instrumento de transformação da realidade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200" dirty="0">
                <a:latin typeface="+mn-lt"/>
              </a:rPr>
              <a:t>O que é </a:t>
            </a:r>
            <a:r>
              <a:rPr lang="pt-BR" altLang="pt-BR" sz="2200" b="1" dirty="0">
                <a:solidFill>
                  <a:srgbClr val="FF0000"/>
                </a:solidFill>
                <a:latin typeface="+mn-lt"/>
              </a:rPr>
              <a:t>realidade.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200" dirty="0">
                <a:latin typeface="+mn-lt"/>
              </a:rPr>
              <a:t>A realidade da prática assistencial e as </a:t>
            </a:r>
            <a:r>
              <a:rPr lang="pt-BR" altLang="pt-BR" sz="2200" b="1" dirty="0">
                <a:solidFill>
                  <a:srgbClr val="FF0000"/>
                </a:solidFill>
                <a:latin typeface="+mn-lt"/>
              </a:rPr>
              <a:t>questões</a:t>
            </a:r>
            <a:r>
              <a:rPr lang="pt-BR" altLang="pt-BR" sz="2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pt-BR" altLang="pt-BR" sz="2200" dirty="0">
                <a:latin typeface="+mn-lt"/>
              </a:rPr>
              <a:t>de investigação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200" dirty="0">
                <a:latin typeface="+mn-lt"/>
              </a:rPr>
              <a:t>O processo de </a:t>
            </a:r>
            <a:r>
              <a:rPr lang="pt-BR" altLang="pt-BR" sz="2200" b="1" dirty="0">
                <a:solidFill>
                  <a:srgbClr val="FF0000"/>
                </a:solidFill>
                <a:latin typeface="+mn-lt"/>
              </a:rPr>
              <a:t>construção</a:t>
            </a:r>
            <a:r>
              <a:rPr lang="pt-BR" altLang="pt-BR" sz="2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pt-BR" altLang="pt-BR" sz="2200" dirty="0">
                <a:latin typeface="+mn-lt"/>
              </a:rPr>
              <a:t>do conhecimento científico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000" b="1" dirty="0">
                <a:solidFill>
                  <a:srgbClr val="FF0000"/>
                </a:solidFill>
                <a:latin typeface="+mn-lt"/>
              </a:rPr>
              <a:t>Elementos</a:t>
            </a:r>
            <a:r>
              <a:rPr lang="pt-BR" altLang="pt-BR" sz="2000" dirty="0">
                <a:latin typeface="+mn-lt"/>
              </a:rPr>
              <a:t> componentes de uma investigação científica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000" dirty="0">
                <a:latin typeface="+mn-lt"/>
              </a:rPr>
              <a:t>Elaboração de um </a:t>
            </a:r>
            <a:r>
              <a:rPr lang="pt-BR" altLang="pt-BR" sz="2000" b="1" dirty="0">
                <a:solidFill>
                  <a:srgbClr val="FF0000"/>
                </a:solidFill>
                <a:latin typeface="+mn-lt"/>
              </a:rPr>
              <a:t>protocolo de investigação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pt-BR" altLang="pt-BR" sz="2200" b="1" dirty="0">
                <a:solidFill>
                  <a:srgbClr val="FF0000"/>
                </a:solidFill>
                <a:latin typeface="+mn-lt"/>
              </a:rPr>
              <a:t>Ética</a:t>
            </a:r>
            <a:r>
              <a:rPr lang="pt-BR" altLang="pt-BR" sz="2200" dirty="0">
                <a:latin typeface="+mn-lt"/>
              </a:rPr>
              <a:t> em pesquisa e elaboração do Termo de Consentimento Livre e esclarecido 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endParaRPr lang="pt-BR" altLang="pt-BR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3475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4">
            <a:extLst>
              <a:ext uri="{FF2B5EF4-FFF2-40B4-BE49-F238E27FC236}">
                <a16:creationId xmlns:a16="http://schemas.microsoft.com/office/drawing/2014/main" id="{C3919DE9-43CD-1940-B920-E4EAA443E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81000"/>
            <a:ext cx="6840538" cy="6461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pt-BR" sz="3600" b="1">
                <a:solidFill>
                  <a:srgbClr val="990000"/>
                </a:solidFill>
              </a:rPr>
              <a:t>E a metodologia?</a:t>
            </a:r>
          </a:p>
        </p:txBody>
      </p:sp>
      <p:grpSp>
        <p:nvGrpSpPr>
          <p:cNvPr id="32771" name="Group 11">
            <a:extLst>
              <a:ext uri="{FF2B5EF4-FFF2-40B4-BE49-F238E27FC236}">
                <a16:creationId xmlns:a16="http://schemas.microsoft.com/office/drawing/2014/main" id="{11F4B078-9B8E-3F45-9406-35DA0C71737B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1371600"/>
            <a:ext cx="8382000" cy="5041900"/>
            <a:chOff x="228600" y="1371600"/>
            <a:chExt cx="8382000" cy="5041900"/>
          </a:xfrm>
        </p:grpSpPr>
        <p:pic>
          <p:nvPicPr>
            <p:cNvPr id="32772" name="Picture 5">
              <a:extLst>
                <a:ext uri="{FF2B5EF4-FFF2-40B4-BE49-F238E27FC236}">
                  <a16:creationId xmlns:a16="http://schemas.microsoft.com/office/drawing/2014/main" id="{6808ABFF-86C1-974F-978E-A6D596929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1523999"/>
              <a:ext cx="2057400" cy="2331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3" name="Picture 6">
              <a:extLst>
                <a:ext uri="{FF2B5EF4-FFF2-40B4-BE49-F238E27FC236}">
                  <a16:creationId xmlns:a16="http://schemas.microsoft.com/office/drawing/2014/main" id="{750666C9-2CD8-0848-9608-04FEF37CF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9872" y="1447800"/>
              <a:ext cx="3923475" cy="1987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7">
              <a:extLst>
                <a:ext uri="{FF2B5EF4-FFF2-40B4-BE49-F238E27FC236}">
                  <a16:creationId xmlns:a16="http://schemas.microsoft.com/office/drawing/2014/main" id="{B380106B-0C1A-CC4B-AEB1-63AC46F56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962400"/>
              <a:ext cx="2368379" cy="243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8">
              <a:extLst>
                <a:ext uri="{FF2B5EF4-FFF2-40B4-BE49-F238E27FC236}">
                  <a16:creationId xmlns:a16="http://schemas.microsoft.com/office/drawing/2014/main" id="{0612B6EC-BDCE-AC48-A327-296D17D40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3429000"/>
              <a:ext cx="2667000" cy="271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9">
              <a:extLst>
                <a:ext uri="{FF2B5EF4-FFF2-40B4-BE49-F238E27FC236}">
                  <a16:creationId xmlns:a16="http://schemas.microsoft.com/office/drawing/2014/main" id="{77876EA1-8A5C-2F48-B9CC-4BF7A42BA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4419600"/>
              <a:ext cx="2298700" cy="199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C1725A-6D5F-B54A-8008-F10EBB81621B}"/>
                </a:ext>
              </a:extLst>
            </p:cNvPr>
            <p:cNvSpPr/>
            <p:nvPr/>
          </p:nvSpPr>
          <p:spPr>
            <a:xfrm>
              <a:off x="609600" y="1371600"/>
              <a:ext cx="2362200" cy="38100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32591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>
            <a:extLst>
              <a:ext uri="{FF2B5EF4-FFF2-40B4-BE49-F238E27FC236}">
                <a16:creationId xmlns:a16="http://schemas.microsoft.com/office/drawing/2014/main" id="{734528DB-5AC9-BA46-ABCF-CF3B2CF36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81000"/>
            <a:ext cx="6840538" cy="6461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pt-BR" sz="3600" b="1">
                <a:solidFill>
                  <a:srgbClr val="990000"/>
                </a:solidFill>
              </a:rPr>
              <a:t>Bibliografia básica</a:t>
            </a:r>
          </a:p>
        </p:txBody>
      </p:sp>
      <p:sp>
        <p:nvSpPr>
          <p:cNvPr id="33795" name="Content Placeholder 3">
            <a:extLst>
              <a:ext uri="{FF2B5EF4-FFF2-40B4-BE49-F238E27FC236}">
                <a16:creationId xmlns:a16="http://schemas.microsoft.com/office/drawing/2014/main" id="{374826B8-1F47-5243-AE7B-C925F6015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32035"/>
            <a:ext cx="8229600" cy="48307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altLang="pt-BR" sz="1600" dirty="0">
                <a:ea typeface="ＭＳ Ｐゴシック" panose="020B0600070205080204" pitchFamily="34" charset="-128"/>
              </a:rPr>
              <a:t>Almeida FL, Linhares A. A curiosidade premiada. São Paulo: Ática, 1988.</a:t>
            </a:r>
          </a:p>
          <a:p>
            <a:pPr eaLnBrk="1" hangingPunct="1"/>
            <a:r>
              <a:rPr lang="pt-BR" altLang="pt-BR" sz="1600" dirty="0" err="1">
                <a:ea typeface="ＭＳ Ｐゴシック" panose="020B0600070205080204" pitchFamily="34" charset="-128"/>
              </a:rPr>
              <a:t>Andery</a:t>
            </a:r>
            <a:r>
              <a:rPr lang="pt-BR" altLang="pt-BR" sz="1600" dirty="0">
                <a:ea typeface="ＭＳ Ｐゴシック" panose="020B0600070205080204" pitchFamily="34" charset="-128"/>
              </a:rPr>
              <a:t> MA et al Para compreender a ciência: uma perspectiva histórica. 3 </a:t>
            </a:r>
            <a:r>
              <a:rPr lang="pt-BR" altLang="pt-BR" sz="1600" dirty="0" err="1">
                <a:ea typeface="ＭＳ Ｐゴシック" panose="020B0600070205080204" pitchFamily="34" charset="-128"/>
              </a:rPr>
              <a:t>ed</a:t>
            </a:r>
            <a:r>
              <a:rPr lang="pt-BR" altLang="pt-BR" sz="1600" dirty="0">
                <a:ea typeface="ＭＳ Ｐゴシック" panose="020B0600070205080204" pitchFamily="34" charset="-128"/>
              </a:rPr>
              <a:t>, Rio de Janeiro: Espaço e Tempo, 1988.</a:t>
            </a:r>
          </a:p>
          <a:p>
            <a:pPr eaLnBrk="1" hangingPunct="1"/>
            <a:r>
              <a:rPr lang="pt-BR" altLang="pt-BR" sz="1600" dirty="0">
                <a:ea typeface="ＭＳ Ｐゴシック" panose="020B0600070205080204" pitchFamily="34" charset="-128"/>
              </a:rPr>
              <a:t>Aranha MLA, Martins MHP. Temas de filosofia. São Paulo: Moderna, 1992.</a:t>
            </a:r>
          </a:p>
          <a:p>
            <a:pPr eaLnBrk="1" hangingPunct="1"/>
            <a:r>
              <a:rPr lang="pt-BR" altLang="pt-BR" sz="1600" dirty="0" err="1">
                <a:ea typeface="ＭＳ Ｐゴシック" panose="020B0600070205080204" pitchFamily="34" charset="-128"/>
              </a:rPr>
              <a:t>Dyniewicz</a:t>
            </a:r>
            <a:r>
              <a:rPr lang="pt-BR" altLang="pt-BR" sz="1600" dirty="0">
                <a:ea typeface="ＭＳ Ｐゴシック" panose="020B0600070205080204" pitchFamily="34" charset="-128"/>
              </a:rPr>
              <a:t> AM. Metodologia de pesquisa em saúde para iniciantes. São Caetano do Sul: Difusão, 2007.</a:t>
            </a:r>
          </a:p>
          <a:p>
            <a:pPr eaLnBrk="1" hangingPunct="1"/>
            <a:r>
              <a:rPr lang="pt-BR" altLang="pt-BR" sz="1600" dirty="0">
                <a:ea typeface="ＭＳ Ｐゴシック" panose="020B0600070205080204" pitchFamily="34" charset="-128"/>
              </a:rPr>
              <a:t>Eco H. Como se faz uma tese. 19 ed. São Paulo: Perspectiva, 2005.</a:t>
            </a:r>
          </a:p>
          <a:p>
            <a:pPr eaLnBrk="1" hangingPunct="1"/>
            <a:r>
              <a:rPr lang="pt-BR" altLang="pt-BR" sz="1600" dirty="0" err="1">
                <a:ea typeface="ＭＳ Ｐゴシック" panose="020B0600070205080204" pitchFamily="34" charset="-128"/>
              </a:rPr>
              <a:t>Egry</a:t>
            </a:r>
            <a:r>
              <a:rPr lang="pt-BR" altLang="pt-BR" sz="1600" dirty="0">
                <a:ea typeface="ＭＳ Ｐゴシック" panose="020B0600070205080204" pitchFamily="34" charset="-128"/>
              </a:rPr>
              <a:t>, E.Y. Pesquisar para evoluir? Pesquisar para superar! São Paulo, </a:t>
            </a:r>
            <a:r>
              <a:rPr lang="pt-BR" altLang="pt-BR" sz="1600" dirty="0" err="1">
                <a:ea typeface="ＭＳ Ｐゴシック" panose="020B0600070205080204" pitchFamily="34" charset="-128"/>
              </a:rPr>
              <a:t>Rev.Esc.Enf.USP</a:t>
            </a:r>
            <a:r>
              <a:rPr lang="pt-BR" altLang="pt-BR" sz="1600" dirty="0">
                <a:ea typeface="ＭＳ Ｐゴシック" panose="020B0600070205080204" pitchFamily="34" charset="-128"/>
              </a:rPr>
              <a:t>, v.26, </a:t>
            </a:r>
            <a:r>
              <a:rPr lang="pt-BR" altLang="pt-BR" sz="1600" dirty="0" err="1">
                <a:ea typeface="ＭＳ Ｐゴシック" panose="020B0600070205080204" pitchFamily="34" charset="-128"/>
              </a:rPr>
              <a:t>n.especial</a:t>
            </a:r>
            <a:r>
              <a:rPr lang="pt-BR" altLang="pt-BR" sz="1600" dirty="0">
                <a:ea typeface="ＭＳ Ｐゴシック" panose="020B0600070205080204" pitchFamily="34" charset="-128"/>
              </a:rPr>
              <a:t>, p.141-51, 1992.</a:t>
            </a:r>
          </a:p>
          <a:p>
            <a:pPr eaLnBrk="1" hangingPunct="1"/>
            <a:r>
              <a:rPr lang="pt-BR" altLang="pt-BR" sz="1600" dirty="0" err="1">
                <a:ea typeface="ＭＳ Ｐゴシック" panose="020B0600070205080204" pitchFamily="34" charset="-128"/>
              </a:rPr>
              <a:t>Minayo</a:t>
            </a:r>
            <a:r>
              <a:rPr lang="pt-BR" altLang="pt-BR" sz="1600" dirty="0">
                <a:ea typeface="ＭＳ Ｐゴシック" panose="020B0600070205080204" pitchFamily="34" charset="-128"/>
              </a:rPr>
              <a:t> MCS. O desafio do conhecimento: pesquisa qualitativa em saúde. 12 ed. São Paulo: Rio de Janeiro. </a:t>
            </a:r>
            <a:r>
              <a:rPr lang="pt-BR" altLang="pt-BR" sz="1600" dirty="0" err="1">
                <a:ea typeface="ＭＳ Ｐゴシック" panose="020B0600070205080204" pitchFamily="34" charset="-128"/>
              </a:rPr>
              <a:t>Hucitec</a:t>
            </a:r>
            <a:r>
              <a:rPr lang="pt-BR" altLang="pt-BR" sz="1600" dirty="0">
                <a:ea typeface="ＭＳ Ｐゴシック" panose="020B0600070205080204" pitchFamily="34" charset="-128"/>
              </a:rPr>
              <a:t>/ </a:t>
            </a:r>
            <a:r>
              <a:rPr lang="pt-BR" altLang="pt-BR" sz="1600" dirty="0" err="1">
                <a:ea typeface="ＭＳ Ｐゴシック" panose="020B0600070205080204" pitchFamily="34" charset="-128"/>
              </a:rPr>
              <a:t>Abrasco</a:t>
            </a:r>
            <a:r>
              <a:rPr lang="pt-BR" altLang="pt-BR" sz="1600" dirty="0">
                <a:ea typeface="ＭＳ Ｐゴシック" panose="020B0600070205080204" pitchFamily="34" charset="-128"/>
              </a:rPr>
              <a:t>, 2010.</a:t>
            </a:r>
          </a:p>
          <a:p>
            <a:pPr eaLnBrk="1" hangingPunct="1"/>
            <a:r>
              <a:rPr lang="pt-BR" altLang="pt-BR" sz="1600" dirty="0" err="1">
                <a:ea typeface="ＭＳ Ｐゴシック" panose="020B0600070205080204" pitchFamily="34" charset="-128"/>
              </a:rPr>
              <a:t>Minayo</a:t>
            </a:r>
            <a:r>
              <a:rPr lang="pt-BR" altLang="pt-BR" sz="1600" dirty="0">
                <a:ea typeface="ＭＳ Ｐゴシック" panose="020B0600070205080204" pitchFamily="34" charset="-128"/>
              </a:rPr>
              <a:t> MCS. (org.) et al Pesquisa social. Teoria, método e criatividade. 7ed. Petrópolis: Vozes, 2004. </a:t>
            </a:r>
          </a:p>
          <a:p>
            <a:pPr eaLnBrk="1" hangingPunct="1"/>
            <a:r>
              <a:rPr lang="pt-BR" altLang="pt-BR" sz="1600" dirty="0">
                <a:ea typeface="ＭＳ Ｐゴシック" panose="020B0600070205080204" pitchFamily="34" charset="-128"/>
              </a:rPr>
              <a:t>Severino AJ.  Metodologia do trabalho Científico. 22 ed. São Paulo: Cortez, 2002. </a:t>
            </a:r>
          </a:p>
          <a:p>
            <a:pPr eaLnBrk="1" hangingPunct="1"/>
            <a:r>
              <a:rPr lang="pt-BR" altLang="pt-BR" sz="1600" dirty="0">
                <a:ea typeface="ＭＳ Ｐゴシック" panose="020B0600070205080204" pitchFamily="34" charset="-128"/>
              </a:rPr>
              <a:t>Souza SMR. Um outro olhar – filosofia. São Paulo: FTD, 1995. Cap.5</a:t>
            </a:r>
          </a:p>
          <a:p>
            <a:pPr eaLnBrk="1" hangingPunct="1"/>
            <a:r>
              <a:rPr lang="pt-BR" altLang="pt-BR" sz="1600" dirty="0" err="1">
                <a:ea typeface="ＭＳ Ｐゴシック" panose="020B0600070205080204" pitchFamily="34" charset="-128"/>
              </a:rPr>
              <a:t>Volpato</a:t>
            </a:r>
            <a:r>
              <a:rPr lang="pt-BR" altLang="pt-BR" sz="1600" dirty="0">
                <a:ea typeface="ＭＳ Ｐゴシック" panose="020B0600070205080204" pitchFamily="34" charset="-128"/>
              </a:rPr>
              <a:t> G. Ciência: da filosofia à publicação. 6ed. São Paulo: Cultura Acadêmica, 2013. </a:t>
            </a:r>
          </a:p>
          <a:p>
            <a:pPr eaLnBrk="1" hangingPunct="1"/>
            <a:r>
              <a:rPr lang="pt-BR" altLang="pt-BR" sz="1600" dirty="0">
                <a:ea typeface="ＭＳ Ｐゴシック" panose="020B0600070205080204" pitchFamily="34" charset="-128"/>
              </a:rPr>
              <a:t>Brasil. Ministério da Saúde. Conselho Nacional de Saúde. RESOLUÇÃO Nº 446, DE 11 de agosto de 2011. (</a:t>
            </a:r>
            <a:r>
              <a:rPr lang="en-US" altLang="pt-BR" sz="1600" dirty="0" err="1">
                <a:ea typeface="ＭＳ Ｐゴシック" panose="020B0600070205080204" pitchFamily="34" charset="-128"/>
              </a:rPr>
              <a:t>Dispõe</a:t>
            </a:r>
            <a:r>
              <a:rPr lang="en-US" altLang="pt-BR" sz="1600" dirty="0">
                <a:ea typeface="ＭＳ Ｐゴシック" panose="020B0600070205080204" pitchFamily="34" charset="-128"/>
              </a:rPr>
              <a:t> </a:t>
            </a:r>
            <a:r>
              <a:rPr lang="en-US" altLang="pt-BR" sz="1600" dirty="0" err="1">
                <a:ea typeface="ＭＳ Ｐゴシック" panose="020B0600070205080204" pitchFamily="34" charset="-128"/>
              </a:rPr>
              <a:t>sobre</a:t>
            </a:r>
            <a:r>
              <a:rPr lang="en-US" altLang="pt-BR" sz="1600" dirty="0">
                <a:ea typeface="ＭＳ Ｐゴシック" panose="020B0600070205080204" pitchFamily="34" charset="-128"/>
              </a:rPr>
              <a:t> o </a:t>
            </a:r>
            <a:r>
              <a:rPr lang="en-US" altLang="pt-BR" sz="1600" dirty="0" err="1">
                <a:ea typeface="ＭＳ Ｐゴシック" panose="020B0600070205080204" pitchFamily="34" charset="-128"/>
              </a:rPr>
              <a:t>processo</a:t>
            </a:r>
            <a:r>
              <a:rPr lang="en-US" altLang="pt-BR" sz="1600" dirty="0">
                <a:ea typeface="ＭＳ Ｐゴシック" panose="020B0600070205080204" pitchFamily="34" charset="-128"/>
              </a:rPr>
              <a:t> de </a:t>
            </a:r>
            <a:r>
              <a:rPr lang="en-US" altLang="pt-BR" sz="1600" dirty="0" err="1">
                <a:ea typeface="ＭＳ Ｐゴシック" panose="020B0600070205080204" pitchFamily="34" charset="-128"/>
              </a:rPr>
              <a:t>análise</a:t>
            </a:r>
            <a:r>
              <a:rPr lang="en-US" altLang="pt-BR" sz="1600" dirty="0">
                <a:ea typeface="ＭＳ Ｐゴシック" panose="020B0600070205080204" pitchFamily="34" charset="-128"/>
              </a:rPr>
              <a:t> </a:t>
            </a:r>
            <a:r>
              <a:rPr lang="en-US" altLang="pt-BR" sz="1600" dirty="0" err="1">
                <a:ea typeface="ＭＳ Ｐゴシック" panose="020B0600070205080204" pitchFamily="34" charset="-128"/>
              </a:rPr>
              <a:t>ética</a:t>
            </a:r>
            <a:r>
              <a:rPr lang="en-US" altLang="pt-BR" sz="1600" dirty="0">
                <a:ea typeface="ＭＳ Ｐゴシック" panose="020B0600070205080204" pitchFamily="34" charset="-128"/>
              </a:rPr>
              <a:t> das </a:t>
            </a:r>
            <a:r>
              <a:rPr lang="en-US" altLang="pt-BR" sz="1600" dirty="0" err="1">
                <a:ea typeface="ＭＳ Ｐゴシック" panose="020B0600070205080204" pitchFamily="34" charset="-128"/>
              </a:rPr>
              <a:t>pesquisas</a:t>
            </a:r>
            <a:r>
              <a:rPr lang="en-US" altLang="pt-BR" sz="1600" dirty="0">
                <a:ea typeface="ＭＳ Ｐゴシック" panose="020B0600070205080204" pitchFamily="34" charset="-128"/>
              </a:rPr>
              <a:t>, no </a:t>
            </a:r>
            <a:r>
              <a:rPr lang="en-US" altLang="pt-BR" sz="1600" dirty="0" err="1">
                <a:ea typeface="ＭＳ Ｐゴシック" panose="020B0600070205080204" pitchFamily="34" charset="-128"/>
              </a:rPr>
              <a:t>âmbito</a:t>
            </a:r>
            <a:r>
              <a:rPr lang="en-US" altLang="pt-BR" sz="1600" dirty="0">
                <a:ea typeface="ＭＳ Ｐゴシック" panose="020B0600070205080204" pitchFamily="34" charset="-128"/>
              </a:rPr>
              <a:t> das </a:t>
            </a:r>
            <a:r>
              <a:rPr lang="en-US" altLang="pt-BR" sz="1600" dirty="0" err="1">
                <a:ea typeface="ＭＳ Ｐゴシック" panose="020B0600070205080204" pitchFamily="34" charset="-128"/>
              </a:rPr>
              <a:t>instâncias</a:t>
            </a:r>
            <a:r>
              <a:rPr lang="en-US" altLang="pt-BR" sz="1600" dirty="0">
                <a:ea typeface="ＭＳ Ｐゴシック" panose="020B0600070205080204" pitchFamily="34" charset="-128"/>
              </a:rPr>
              <a:t> </a:t>
            </a:r>
            <a:r>
              <a:rPr lang="en-US" altLang="pt-BR" sz="1600" dirty="0" err="1">
                <a:ea typeface="ＭＳ Ｐゴシック" panose="020B0600070205080204" pitchFamily="34" charset="-128"/>
              </a:rPr>
              <a:t>envolvidas</a:t>
            </a:r>
            <a:r>
              <a:rPr lang="en-US" altLang="pt-BR" sz="1600" dirty="0">
                <a:ea typeface="ＭＳ Ｐゴシック" panose="020B0600070205080204" pitchFamily="34" charset="-128"/>
              </a:rPr>
              <a:t>).</a:t>
            </a:r>
            <a:endParaRPr lang="pt-BR" altLang="pt-BR" sz="16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874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83909DA-C1B7-B848-BE29-1438B1CAA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>
            <a:off x="683403" y="222248"/>
            <a:ext cx="6447199" cy="6413503"/>
          </a:xfrm>
          <a:prstGeom prst="rect">
            <a:avLst/>
          </a:prstGeom>
        </p:spPr>
      </p:pic>
      <p:sp>
        <p:nvSpPr>
          <p:cNvPr id="5" name="Balão Retangular Arredondado 4">
            <a:extLst>
              <a:ext uri="{FF2B5EF4-FFF2-40B4-BE49-F238E27FC236}">
                <a16:creationId xmlns:a16="http://schemas.microsoft.com/office/drawing/2014/main" id="{3E465126-BDA9-3B4B-8410-95982C32900E}"/>
              </a:ext>
            </a:extLst>
          </p:cNvPr>
          <p:cNvSpPr/>
          <p:nvPr/>
        </p:nvSpPr>
        <p:spPr>
          <a:xfrm>
            <a:off x="4572000" y="205400"/>
            <a:ext cx="3825766" cy="1587062"/>
          </a:xfrm>
          <a:prstGeom prst="wedgeRoundRectCallout">
            <a:avLst>
              <a:gd name="adj1" fmla="val -40339"/>
              <a:gd name="adj2" fmla="val 74421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rgbClr val="C00000"/>
                </a:solidFill>
              </a:rPr>
              <a:t>Vamos começar nossos trabalhos?</a:t>
            </a:r>
          </a:p>
        </p:txBody>
      </p:sp>
    </p:spTree>
    <p:extLst>
      <p:ext uri="{BB962C8B-B14F-4D97-AF65-F5344CB8AC3E}">
        <p14:creationId xmlns:p14="http://schemas.microsoft.com/office/powerpoint/2010/main" val="528977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296443" y="-539445"/>
            <a:ext cx="6857999" cy="80209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571388" y="0"/>
            <a:ext cx="7910392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525</Words>
  <Application>Microsoft Macintosh PowerPoint</Application>
  <PresentationFormat>Apresentação na tela (4:3)</PresentationFormat>
  <Paragraphs>45</Paragraphs>
  <Slides>37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2" baseType="lpstr">
      <vt:lpstr>Arial</vt:lpstr>
      <vt:lpstr>Calibri</vt:lpstr>
      <vt:lpstr>Herculanum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Universidade de Sao Paulo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Rosa Maria Godoy Serpa da Fonseca</dc:creator>
  <cp:lastModifiedBy>Rosa Fonseca</cp:lastModifiedBy>
  <cp:revision>26</cp:revision>
  <dcterms:created xsi:type="dcterms:W3CDTF">2014-11-09T21:16:51Z</dcterms:created>
  <dcterms:modified xsi:type="dcterms:W3CDTF">2019-08-29T03:55:48Z</dcterms:modified>
</cp:coreProperties>
</file>