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75" r:id="rId2"/>
    <p:sldId id="277" r:id="rId3"/>
    <p:sldId id="278" r:id="rId4"/>
    <p:sldId id="279" r:id="rId5"/>
    <p:sldId id="280" r:id="rId6"/>
    <p:sldId id="281" r:id="rId7"/>
    <p:sldId id="269" r:id="rId8"/>
    <p:sldId id="270" r:id="rId9"/>
    <p:sldId id="271" r:id="rId10"/>
    <p:sldId id="273" r:id="rId11"/>
    <p:sldId id="274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386" y="-4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67855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9973acf201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9973acf201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e55b266bb_2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5e55b266bb_2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5ff814076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5ff814076f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9973acf20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9973acf201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9973acf20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9973acf20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9973acf201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0" name="Google Shape;750;g9973acf201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9973acf201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9973acf201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9859be28ba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" name="Google Shape;804;g9859be28ba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e55b266bb_2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5e55b266bb_2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e55b266bb_2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5e55b266bb_2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e55b266bb_2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5e55b266bb_2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69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RWcW0RtYjY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hyperlink" Target="http://www.youtube.com/watch?v=2rjv-ep-Lac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6.png"/><Relationship Id="rId5" Type="http://schemas.openxmlformats.org/officeDocument/2006/relationships/image" Target="../media/image13.png"/><Relationship Id="rId10" Type="http://schemas.openxmlformats.org/officeDocument/2006/relationships/image" Target="../media/image17.jpg"/><Relationship Id="rId4" Type="http://schemas.openxmlformats.org/officeDocument/2006/relationships/image" Target="../media/image12.png"/><Relationship Id="rId9" Type="http://schemas.openxmlformats.org/officeDocument/2006/relationships/hyperlink" Target="http://www.youtube.com/watch?v=bi0SD_iTLh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93"/>
          <p:cNvSpPr/>
          <p:nvPr/>
        </p:nvSpPr>
        <p:spPr>
          <a:xfrm>
            <a:off x="4188000" y="-1813800"/>
            <a:ext cx="5874300" cy="5427600"/>
          </a:xfrm>
          <a:prstGeom prst="ellipse">
            <a:avLst/>
          </a:prstGeom>
          <a:gradFill>
            <a:gsLst>
              <a:gs pos="0">
                <a:srgbClr val="FDECDB"/>
              </a:gs>
              <a:gs pos="100000">
                <a:srgbClr val="F0A963"/>
              </a:gs>
            </a:gsLst>
            <a:lin ang="5400012" scaled="0"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5" name="Google Shape;715;p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58587" y="562709"/>
            <a:ext cx="1328000" cy="132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1130" y="196755"/>
            <a:ext cx="5792875" cy="31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" name="Google Shape;717;p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5" y="2923100"/>
            <a:ext cx="3171926" cy="25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8" name="Google Shape;718;p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665093">
            <a:off x="7153310" y="3815485"/>
            <a:ext cx="1328001" cy="1328026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93"/>
          <p:cNvSpPr txBox="1">
            <a:spLocks noGrp="1"/>
          </p:cNvSpPr>
          <p:nvPr>
            <p:ph type="body" idx="4294967295"/>
          </p:nvPr>
        </p:nvSpPr>
        <p:spPr>
          <a:xfrm>
            <a:off x="7590875" y="4771500"/>
            <a:ext cx="1679700" cy="37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pt-BR" sz="1000"/>
              <a:t>https://www.hypeness.com.br/2018/07/youtuber-ensina-a-desmascarar-fake-news-em-video-explicativo/</a:t>
            </a: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347490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title"/>
          </p:nvPr>
        </p:nvSpPr>
        <p:spPr>
          <a:xfrm>
            <a:off x="-468560" y="216394"/>
            <a:ext cx="75711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pt-BR" sz="3000"/>
              <a:t>Vamos ver o que entendemos</a:t>
            </a:r>
            <a:endParaRPr sz="3000"/>
          </a:p>
        </p:txBody>
      </p:sp>
      <p:sp>
        <p:nvSpPr>
          <p:cNvPr id="223" name="Google Shape;223;p30"/>
          <p:cNvSpPr txBox="1">
            <a:spLocks noGrp="1"/>
          </p:cNvSpPr>
          <p:nvPr>
            <p:ph type="body" idx="1"/>
          </p:nvPr>
        </p:nvSpPr>
        <p:spPr>
          <a:xfrm>
            <a:off x="179512" y="1447188"/>
            <a:ext cx="8229600" cy="37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471169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pt-BR" sz="1800"/>
              <a:t>O que são fake news?</a:t>
            </a:r>
            <a:endParaRPr sz="1800"/>
          </a:p>
          <a:p>
            <a:pPr marL="514350" lvl="0" indent="-471169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pt-BR" sz="1800"/>
              <a:t>O que as tornaram  populares?</a:t>
            </a:r>
            <a:endParaRPr sz="1800"/>
          </a:p>
          <a:p>
            <a:pPr marL="514350" lvl="0" indent="-471169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pt-BR" sz="1800"/>
              <a:t>Qual a chance de uma notícia falsa ser compartilhada?</a:t>
            </a:r>
            <a:endParaRPr sz="1800"/>
          </a:p>
          <a:p>
            <a:pPr marL="514350" lvl="0" indent="-471169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pt-BR" sz="1800"/>
              <a:t>O que motiva a produção de uma fake news?</a:t>
            </a:r>
            <a:endParaRPr sz="1800"/>
          </a:p>
          <a:p>
            <a:pPr marL="514350" lvl="0" indent="-471169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pt-BR" sz="1800"/>
              <a:t>Onde os grupos realizam este trabalho?</a:t>
            </a:r>
            <a:endParaRPr sz="1800"/>
          </a:p>
          <a:p>
            <a:pPr marL="514350" lvl="0" indent="-471169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pt-BR" sz="1800"/>
              <a:t>Como eles disseminam esse conteúdo?</a:t>
            </a:r>
            <a:endParaRPr sz="1800"/>
          </a:p>
          <a:p>
            <a:pPr marL="514350" lvl="0" indent="-471169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pt-BR" sz="1800"/>
              <a:t>O que podemos fazer para não participar disso?</a:t>
            </a:r>
            <a:endParaRPr sz="1800"/>
          </a:p>
          <a:p>
            <a:pPr marL="514350" lvl="0" indent="-471169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pt-BR" sz="1800"/>
              <a:t>Como saber se uma notícia é falsa ou verdadeira?</a:t>
            </a:r>
            <a:endParaRPr sz="1800"/>
          </a:p>
          <a:p>
            <a:pPr marL="514350" lvl="0" indent="-471169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pt-BR" sz="1800"/>
              <a:t>Cite dois nomes de agências especializadas em checar notícias?</a:t>
            </a:r>
            <a:endParaRPr sz="1800"/>
          </a:p>
          <a:p>
            <a:pPr marL="514350" lvl="0" indent="-471169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pt-BR" sz="1800"/>
              <a:t>Você conhece alguma fake news que queira compartilhar com o grupo?</a:t>
            </a:r>
            <a:endParaRPr sz="1800"/>
          </a:p>
          <a:p>
            <a:pPr marL="514350" lvl="0" indent="-35687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1800"/>
          </a:p>
          <a:p>
            <a:pPr marL="514350" lvl="0" indent="-35687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1800"/>
          </a:p>
          <a:p>
            <a:pPr marL="514350" lvl="0" indent="-35687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1800"/>
          </a:p>
          <a:p>
            <a:pPr marL="514350" lvl="0" indent="-35687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1800"/>
          </a:p>
        </p:txBody>
      </p:sp>
      <p:pic>
        <p:nvPicPr>
          <p:cNvPr id="224" name="Google Shape;22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603764">
            <a:off x="6282676" y="1300960"/>
            <a:ext cx="2272569" cy="1272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48959" y="-16758"/>
            <a:ext cx="577137" cy="432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04963" y="10"/>
            <a:ext cx="443993" cy="398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 txBox="1">
            <a:spLocks noGrp="1"/>
          </p:cNvSpPr>
          <p:nvPr>
            <p:ph type="body" idx="1"/>
          </p:nvPr>
        </p:nvSpPr>
        <p:spPr>
          <a:xfrm>
            <a:off x="466950" y="1628775"/>
            <a:ext cx="26115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pt-BR"/>
              <a:t>NÃO ESQUEÇAM DE RESPONDER AS QUESTÕES</a:t>
            </a:r>
            <a:endParaRPr/>
          </a:p>
        </p:txBody>
      </p:sp>
      <p:pic>
        <p:nvPicPr>
          <p:cNvPr id="232" name="Google Shape;23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6700" y="1350600"/>
            <a:ext cx="5133975" cy="33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94"/>
          <p:cNvSpPr txBox="1"/>
          <p:nvPr/>
        </p:nvSpPr>
        <p:spPr>
          <a:xfrm>
            <a:off x="5242675" y="4166025"/>
            <a:ext cx="39021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/>
              <a:t>https://www.youtube.com/watch?v=2rjv-ep-Lac</a:t>
            </a:r>
            <a:endParaRPr sz="1300"/>
          </a:p>
        </p:txBody>
      </p:sp>
      <p:sp>
        <p:nvSpPr>
          <p:cNvPr id="725" name="Google Shape;725;p94"/>
          <p:cNvSpPr txBox="1"/>
          <p:nvPr/>
        </p:nvSpPr>
        <p:spPr>
          <a:xfrm>
            <a:off x="907050" y="4267050"/>
            <a:ext cx="37800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/>
              <a:t>https://www.you</a:t>
            </a:r>
            <a:r>
              <a:rPr lang="pt-BR" sz="1200"/>
              <a:t>t</a:t>
            </a:r>
            <a:r>
              <a:rPr lang="pt-BR" sz="1300"/>
              <a:t>ube.com/watch?v=xRWcW0RtYjY</a:t>
            </a:r>
            <a:endParaRPr sz="1300"/>
          </a:p>
        </p:txBody>
      </p:sp>
      <p:pic>
        <p:nvPicPr>
          <p:cNvPr id="726" name="Google Shape;726;p94" descr="Vídeo educativo para crianças com o qual vão aprender o que são as notícias falsas, mais conhecidas como fake news e como é possível reconhecê-las. Há muitas notícias na internet que não são reais e se chamam fake news. Às vezes, as fake news são publicadas para serem engraçadas, para conseguir mais likes ou para machucar alguém. É importante nos lembrarmos que o virtual é real, por isso é fundamental descobrir se uma notícia é falsa, principalmente antes de compartilhá-la. Neste vídeo educativo para crianças você vai encontrar várias dicas para aprender a diferenciar as notícias falsas das verdadeiras, como por exemplo: não confiar em quantidades exageradas, verificar a data e o nome do autor e duvidar de expressões como: importante e você não vai acreditar. O vídeo tem vários exemplos e incentiva as crianças a verificar com um adulto se a informação é real. É importante pensar antes de compartilhar algo e lembrar que os nossos atos podem fazer a diferença.&#10;&#10;Bem-vindo ao canal educativo da Smile and Learn! Se você quiser que as crianças sorriam e aprendam, este é o seu canal. INSCREVA-SE! &#10; &#10;Você vai descobrir um material único, divertido e educativo para crianças de 2 a 12 anos. Você pode encontrar contos com valores, vídeos com conteúdos didáticos (geografia, história, letras, ciências, etc.), vídeos sobre emoções, yoga… E muito mais!  &#10; &#10;Todos os vídeos e contos vêm da nossa plataforma de apps educativos da Smile and Learn. Nela você vai descobrir mais de 100 jogos e contos interativos para crianças, desenhados por educadores. Para mais informações entre no www.smileandlearn.com e BAIXE o app, você não vai se arrepender!  &#10; &#10;-Apple Store: http://bit.ly/smart_library-smileandl... &#10;-Google Play: http://bit.ly/smart_library-smileandl..." title="O que são as fake news? - Dicas para reconhecê-las - Fake news para criança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7050" y="1400995"/>
            <a:ext cx="3780125" cy="2835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94" descr="Você sabe o que são fake news ou notícias falsas? Sabe como se proteger delas? Não podemos deixar que nossa democracia seja contaminada por elas.&#10;&#10;As notícias são falsas, porém as consequências são reais!&#10;&#10;&#10;Encontre-nos nas redes sociais:&#10;Instagram: https://www.instagram.com/tsejus&#10;Twitter: https://twitter.com/tsejusbr&#10;Facebook: https://pt-br.facebook.com/TSEJus&#10;Flickr: https://www.flickr.com/photos/tsejusbr" title="Fake News 02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42675" y="1255199"/>
            <a:ext cx="3780125" cy="2835100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94"/>
          <p:cNvSpPr txBox="1"/>
          <p:nvPr/>
        </p:nvSpPr>
        <p:spPr>
          <a:xfrm>
            <a:off x="1636025" y="99150"/>
            <a:ext cx="69654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900" b="1"/>
              <a:t>NOTÍCIAS FALSAS = FAKE NEWS</a:t>
            </a:r>
            <a:endParaRPr sz="2900" b="1"/>
          </a:p>
        </p:txBody>
      </p:sp>
      <p:pic>
        <p:nvPicPr>
          <p:cNvPr id="729" name="Google Shape;729;p94"/>
          <p:cNvPicPr preferRelativeResize="0"/>
          <p:nvPr/>
        </p:nvPicPr>
        <p:blipFill rotWithShape="1">
          <a:blip r:embed="rId7">
            <a:alphaModFix/>
          </a:blip>
          <a:srcRect r="89734"/>
          <a:stretch/>
        </p:blipFill>
        <p:spPr>
          <a:xfrm>
            <a:off x="0" y="-650"/>
            <a:ext cx="844814" cy="5143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8104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96"/>
          <p:cNvSpPr/>
          <p:nvPr/>
        </p:nvSpPr>
        <p:spPr>
          <a:xfrm>
            <a:off x="875625" y="-1850"/>
            <a:ext cx="5329500" cy="3024000"/>
          </a:xfrm>
          <a:prstGeom prst="wedgeEllipseCallout">
            <a:avLst>
              <a:gd name="adj1" fmla="val -26799"/>
              <a:gd name="adj2" fmla="val 81928"/>
            </a:avLst>
          </a:prstGeom>
          <a:solidFill>
            <a:srgbClr val="F6B26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/>
              <a:t>O QUE FAÇO QUANDO RECEBO UMA NOTÍCIA MUITO EXAGERADA?</a:t>
            </a:r>
            <a:endParaRPr sz="2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solidFill>
                  <a:schemeClr val="dk1"/>
                </a:solidFill>
              </a:rPr>
              <a:t>APAGO  OU  ENVIO PARA </a:t>
            </a:r>
            <a:r>
              <a:rPr lang="pt-BR" sz="2100"/>
              <a:t> ALGUÉM ???</a:t>
            </a:r>
            <a:endParaRPr sz="2100"/>
          </a:p>
        </p:txBody>
      </p:sp>
      <p:pic>
        <p:nvPicPr>
          <p:cNvPr id="744" name="Google Shape;744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380343">
            <a:off x="3738025" y="2251413"/>
            <a:ext cx="2362200" cy="193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96"/>
          <p:cNvPicPr preferRelativeResize="0"/>
          <p:nvPr/>
        </p:nvPicPr>
        <p:blipFill rotWithShape="1">
          <a:blip r:embed="rId4">
            <a:alphaModFix/>
          </a:blip>
          <a:srcRect l="49786"/>
          <a:stretch/>
        </p:blipFill>
        <p:spPr>
          <a:xfrm>
            <a:off x="6205125" y="1323900"/>
            <a:ext cx="2859251" cy="3504251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96"/>
          <p:cNvSpPr txBox="1"/>
          <p:nvPr/>
        </p:nvSpPr>
        <p:spPr>
          <a:xfrm>
            <a:off x="6205125" y="4323875"/>
            <a:ext cx="3000000" cy="6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/>
              <a:t>Imagem: JaaakWorks/iStock em: https://super.abril.com.br/historia/da-para-ser-feliz-no-trabalho/</a:t>
            </a:r>
            <a:endParaRPr sz="900"/>
          </a:p>
        </p:txBody>
      </p:sp>
      <p:pic>
        <p:nvPicPr>
          <p:cNvPr id="747" name="Google Shape;747;p96"/>
          <p:cNvPicPr preferRelativeResize="0"/>
          <p:nvPr/>
        </p:nvPicPr>
        <p:blipFill rotWithShape="1">
          <a:blip r:embed="rId5">
            <a:alphaModFix/>
          </a:blip>
          <a:srcRect r="89734"/>
          <a:stretch/>
        </p:blipFill>
        <p:spPr>
          <a:xfrm>
            <a:off x="0" y="-650"/>
            <a:ext cx="844814" cy="5143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235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1000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97"/>
          <p:cNvSpPr/>
          <p:nvPr/>
        </p:nvSpPr>
        <p:spPr>
          <a:xfrm>
            <a:off x="1029688" y="664450"/>
            <a:ext cx="5030400" cy="22161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/>
              <a:t>POSSO COMPARTILHAR TUDO O QUE RECEBO ????</a:t>
            </a:r>
            <a:endParaRPr sz="3300"/>
          </a:p>
        </p:txBody>
      </p:sp>
      <p:pic>
        <p:nvPicPr>
          <p:cNvPr id="753" name="Google Shape;753;p97"/>
          <p:cNvPicPr preferRelativeResize="0"/>
          <p:nvPr/>
        </p:nvPicPr>
        <p:blipFill rotWithShape="1">
          <a:blip r:embed="rId3">
            <a:alphaModFix/>
          </a:blip>
          <a:srcRect r="50000"/>
          <a:stretch/>
        </p:blipFill>
        <p:spPr>
          <a:xfrm>
            <a:off x="6244950" y="1463700"/>
            <a:ext cx="2899049" cy="37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198549">
            <a:off x="3654654" y="2302797"/>
            <a:ext cx="3252162" cy="2113905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Google Shape;755;p97"/>
          <p:cNvSpPr txBox="1"/>
          <p:nvPr/>
        </p:nvSpPr>
        <p:spPr>
          <a:xfrm>
            <a:off x="6244950" y="4455000"/>
            <a:ext cx="3000000" cy="6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/>
              <a:t>Imagem: JaaakWorks/iStock em: https://super.abril.com.br/historia/da-para-ser-feliz-no-trabalho/</a:t>
            </a:r>
            <a:endParaRPr sz="900"/>
          </a:p>
        </p:txBody>
      </p:sp>
      <p:pic>
        <p:nvPicPr>
          <p:cNvPr id="756" name="Google Shape;756;p97"/>
          <p:cNvPicPr preferRelativeResize="0"/>
          <p:nvPr/>
        </p:nvPicPr>
        <p:blipFill rotWithShape="1">
          <a:blip r:embed="rId5">
            <a:alphaModFix/>
          </a:blip>
          <a:srcRect r="89734"/>
          <a:stretch/>
        </p:blipFill>
        <p:spPr>
          <a:xfrm>
            <a:off x="0" y="-650"/>
            <a:ext cx="844814" cy="5143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169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200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98"/>
          <p:cNvSpPr/>
          <p:nvPr/>
        </p:nvSpPr>
        <p:spPr>
          <a:xfrm>
            <a:off x="844825" y="348100"/>
            <a:ext cx="4914300" cy="24900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/>
              <a:t>QUANDO RECEBO UM INFORMAÇÃO O QUE DEVO FAZER ANTES DE COMPARTILHAR A MENSAGEM ???</a:t>
            </a:r>
            <a:endParaRPr sz="1900"/>
          </a:p>
        </p:txBody>
      </p:sp>
      <p:pic>
        <p:nvPicPr>
          <p:cNvPr id="762" name="Google Shape;762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380343">
            <a:off x="3738025" y="2251413"/>
            <a:ext cx="2362200" cy="193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98"/>
          <p:cNvPicPr preferRelativeResize="0"/>
          <p:nvPr/>
        </p:nvPicPr>
        <p:blipFill rotWithShape="1">
          <a:blip r:embed="rId4">
            <a:alphaModFix/>
          </a:blip>
          <a:srcRect l="50000"/>
          <a:stretch/>
        </p:blipFill>
        <p:spPr>
          <a:xfrm>
            <a:off x="6187375" y="1518175"/>
            <a:ext cx="2929999" cy="3625324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p98"/>
          <p:cNvSpPr txBox="1"/>
          <p:nvPr/>
        </p:nvSpPr>
        <p:spPr>
          <a:xfrm>
            <a:off x="6244950" y="4455000"/>
            <a:ext cx="3000000" cy="6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/>
              <a:t>Imagem: JaaakWorks/iStock em: https://super.abril.com.br/historia/da-para-ser-feliz-no-trabalho/</a:t>
            </a:r>
            <a:endParaRPr sz="900"/>
          </a:p>
        </p:txBody>
      </p:sp>
      <p:pic>
        <p:nvPicPr>
          <p:cNvPr id="765" name="Google Shape;765;p98"/>
          <p:cNvPicPr preferRelativeResize="0"/>
          <p:nvPr/>
        </p:nvPicPr>
        <p:blipFill rotWithShape="1">
          <a:blip r:embed="rId5">
            <a:alphaModFix/>
          </a:blip>
          <a:srcRect r="89734"/>
          <a:stretch/>
        </p:blipFill>
        <p:spPr>
          <a:xfrm>
            <a:off x="0" y="-650"/>
            <a:ext cx="844814" cy="5143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65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2000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6" name="Google Shape;806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0912" y="2932874"/>
            <a:ext cx="2014025" cy="201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p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5025" y="750475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p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5425" y="3051361"/>
            <a:ext cx="2324650" cy="697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1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84988" y="594875"/>
            <a:ext cx="2989975" cy="167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10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66949" y="900010"/>
            <a:ext cx="2143125" cy="1202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10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76895" y="1802999"/>
            <a:ext cx="2014030" cy="1129875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102"/>
          <p:cNvSpPr txBox="1"/>
          <p:nvPr/>
        </p:nvSpPr>
        <p:spPr>
          <a:xfrm>
            <a:off x="5502925" y="4585800"/>
            <a:ext cx="3000000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https://portal.fiocruz.br/video/nao-fake-news-covid-19</a:t>
            </a:r>
            <a:endParaRPr/>
          </a:p>
        </p:txBody>
      </p:sp>
      <p:pic>
        <p:nvPicPr>
          <p:cNvPr id="813" name="Google Shape;813;p102" descr="Mais uma vez a Fiocruz vem lembrar: busque fontes confiáveis sobre o novo coronavírus. Não compartilhe informações sem antes checar se estão corretas.&#10;&#10;No Portal Fiocruz, criamos uma página para divulgar as notícias sobre a doença: portal.fiocruz.br/cororonavirus" title="Não às fake news | COVID-19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531025" y="2540989"/>
            <a:ext cx="2857500" cy="2143137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102"/>
          <p:cNvSpPr txBox="1"/>
          <p:nvPr/>
        </p:nvSpPr>
        <p:spPr>
          <a:xfrm>
            <a:off x="952975" y="99150"/>
            <a:ext cx="4116300" cy="5454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/>
              <a:t>ONDE VERIFICAR ??????</a:t>
            </a:r>
            <a:endParaRPr sz="2300" b="1"/>
          </a:p>
        </p:txBody>
      </p:sp>
      <p:pic>
        <p:nvPicPr>
          <p:cNvPr id="815" name="Google Shape;815;p102"/>
          <p:cNvPicPr preferRelativeResize="0"/>
          <p:nvPr/>
        </p:nvPicPr>
        <p:blipFill rotWithShape="1">
          <a:blip r:embed="rId11">
            <a:alphaModFix/>
          </a:blip>
          <a:srcRect r="89734"/>
          <a:stretch/>
        </p:blipFill>
        <p:spPr>
          <a:xfrm>
            <a:off x="0" y="-650"/>
            <a:ext cx="844814" cy="5143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4686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>
            <a:spLocks noGrp="1"/>
          </p:cNvSpPr>
          <p:nvPr>
            <p:ph type="body" idx="1"/>
          </p:nvPr>
        </p:nvSpPr>
        <p:spPr>
          <a:xfrm>
            <a:off x="314625" y="2842450"/>
            <a:ext cx="8610300" cy="1935000"/>
          </a:xfrm>
          <a:prstGeom prst="rect">
            <a:avLst/>
          </a:prstGeom>
          <a:solidFill>
            <a:srgbClr val="F2DA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Apesar de parecer recente, o termo fake news (notícia falsa) é mais antigo do que aparenta. A expressão é usada desde o final do século XIX, mas se tornou popular em todo o mundo para denominar informações falsas que são publicadas em redes sociais. (dicionário </a:t>
            </a:r>
            <a:r>
              <a:rPr lang="pt-BR" sz="1400" dirty="0" err="1">
                <a:latin typeface="Arial"/>
                <a:ea typeface="Arial"/>
                <a:cs typeface="Arial"/>
                <a:sym typeface="Arial"/>
              </a:rPr>
              <a:t>Merriam-Webster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) 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Os motivos para que sejam criadas notícias falsas são diversos. Em alguns casos, os autores criam manchetes absurdas com o claro intuito de atrair acessos aos sites e, assim, faturar com a publicidade digital.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4459" y="191066"/>
            <a:ext cx="4490113" cy="2374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>
            <a:spLocks noGrp="1"/>
          </p:cNvSpPr>
          <p:nvPr>
            <p:ph type="body" idx="1"/>
          </p:nvPr>
        </p:nvSpPr>
        <p:spPr>
          <a:xfrm>
            <a:off x="175800" y="685925"/>
            <a:ext cx="8845370" cy="4034700"/>
          </a:xfrm>
          <a:prstGeom prst="rect">
            <a:avLst/>
          </a:prstGeom>
          <a:solidFill>
            <a:srgbClr val="F2DA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No entanto, além da finalidade puramente comercial, as fake news podem ser usadas apenas para criar boatos e reforçar um pensamento, por meio de mentiras e de disseminação de ódio,  prejudicando pessoas comuns, celebridades, políticos e empresas.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Existem grupos específicos que trabalham espalhando boatos, e operam na chamada </a:t>
            </a:r>
            <a:r>
              <a:rPr lang="pt-BR" sz="1400" b="1" dirty="0" err="1">
                <a:latin typeface="Arial"/>
                <a:ea typeface="Arial"/>
                <a:cs typeface="Arial"/>
                <a:sym typeface="Arial"/>
              </a:rPr>
              <a:t>deep</a:t>
            </a:r>
            <a:r>
              <a:rPr lang="pt-BR" sz="1400" b="1" dirty="0">
                <a:latin typeface="Arial"/>
                <a:ea typeface="Arial"/>
                <a:cs typeface="Arial"/>
                <a:sym typeface="Arial"/>
              </a:rPr>
              <a:t> web</a:t>
            </a: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, isto é, uma parte da rede que não é indexada pelos mecanismos de buscas, ficando oculta ao grande público.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Para disseminar informações falsas, é criada uma página na internet. Um robô  é para disseminar o link nas redes. Quanto mais o assunto é mencionado nas redes, mais o robô atua, chegando a disparar informações a cada dois segundos, o que é humanamente impossível. E, com tamanho volume de disseminação de conteúdos, pessoas reais ficam vulneráveis às fake news e acabam compartilhando essas informações. Dessa forma, está criada uma rede de mentiras com pessoas reais.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1400" dirty="0">
                <a:latin typeface="Arial"/>
                <a:ea typeface="Arial"/>
                <a:cs typeface="Arial"/>
                <a:sym typeface="Arial"/>
              </a:rPr>
              <a:t>Em vários casos, a notícia contém uma informação falsa cercada de outras verdadeiras. É principalmente nessas situações que estão escondidos os perigos das fake news, e suas consequências podem ser desastrosas.</a:t>
            </a: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>
            <a:spLocks noGrp="1"/>
          </p:cNvSpPr>
          <p:nvPr>
            <p:ph type="body" idx="1"/>
          </p:nvPr>
        </p:nvSpPr>
        <p:spPr>
          <a:xfrm>
            <a:off x="206795" y="565803"/>
            <a:ext cx="8823900" cy="3885900"/>
          </a:xfrm>
          <a:prstGeom prst="rect">
            <a:avLst/>
          </a:prstGeom>
          <a:solidFill>
            <a:srgbClr val="F2DA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1400">
                <a:latin typeface="Arial"/>
                <a:ea typeface="Arial"/>
                <a:cs typeface="Arial"/>
                <a:sym typeface="Arial"/>
              </a:rPr>
              <a:t>Um boato que tomou conta das redes e influenciou diretamente o calendário de vacinação infantil foi o de que algumas vacinas seriam mortais e teriam matado milhares de crianças. O impacto foi tão grande que doenças como o sarampo, do qual o Brasil era considerado livre, voltaram a acometer crianças.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1400">
                <a:latin typeface="Arial"/>
                <a:ea typeface="Arial"/>
                <a:cs typeface="Arial"/>
                <a:sym typeface="Arial"/>
              </a:rPr>
              <a:t>Um dado grave que foi constatado pelos pesquisadores do Massachusetts Institute of Tecnology (MIT), nos Estados Unidos. Foram analisadas </a:t>
            </a:r>
            <a:r>
              <a:rPr lang="pt-BR" sz="1400" b="1">
                <a:latin typeface="Arial"/>
                <a:ea typeface="Arial"/>
                <a:cs typeface="Arial"/>
                <a:sym typeface="Arial"/>
              </a:rPr>
              <a:t>126 mil notícias</a:t>
            </a:r>
            <a:r>
              <a:rPr lang="pt-BR" sz="1400">
                <a:latin typeface="Arial"/>
                <a:ea typeface="Arial"/>
                <a:cs typeface="Arial"/>
                <a:sym typeface="Arial"/>
              </a:rPr>
              <a:t>, e percebeu-se que a probabilidade de republicar uma informação falsa é </a:t>
            </a:r>
            <a:r>
              <a:rPr lang="pt-BR" sz="1400" b="1">
                <a:latin typeface="Arial"/>
                <a:ea typeface="Arial"/>
                <a:cs typeface="Arial"/>
                <a:sym typeface="Arial"/>
              </a:rPr>
              <a:t>70% maior</a:t>
            </a:r>
            <a:r>
              <a:rPr lang="pt-BR" sz="1400">
                <a:latin typeface="Arial"/>
                <a:ea typeface="Arial"/>
                <a:cs typeface="Arial"/>
                <a:sym typeface="Arial"/>
              </a:rPr>
              <a:t> do que a de replicar uma notícia verdadeira.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1400">
                <a:latin typeface="Arial"/>
                <a:ea typeface="Arial"/>
                <a:cs typeface="Arial"/>
                <a:sym typeface="Arial"/>
              </a:rPr>
              <a:t>Alguns sites de fake news usam endereços e layouts parecidos com os de grandes portais de notícias, induzindo o internauta a pensar que são páginas de credibilidade. Por isso, todo cuidado é pouco na internet.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pt-BR" sz="1400">
                <a:latin typeface="Arial"/>
                <a:ea typeface="Arial"/>
                <a:cs typeface="Arial"/>
                <a:sym typeface="Arial"/>
              </a:rPr>
              <a:t>A maneira mais efetiva de diminuir os impactos das fake news é cada cidadão fazer sua parte, compartilhando apenas aquilo que tem certeza de que é verdade. O ideal é duvidar sempre e procurar informações em outros veículos, especialmente nos conhecidos como grande mídia.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just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668</Words>
  <Application>Microsoft Office PowerPoint</Application>
  <PresentationFormat>Apresentação na tela (16:9)</PresentationFormat>
  <Paragraphs>45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Vamos ver o que entendemos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Lilian Cliquet</dc:creator>
  <cp:lastModifiedBy>Lilian Cliquet</cp:lastModifiedBy>
  <cp:revision>2</cp:revision>
  <dcterms:modified xsi:type="dcterms:W3CDTF">2020-10-12T19:38:35Z</dcterms:modified>
</cp:coreProperties>
</file>