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346" r:id="rId6"/>
    <p:sldId id="372" r:id="rId7"/>
    <p:sldId id="373" r:id="rId8"/>
    <p:sldId id="261" r:id="rId9"/>
    <p:sldId id="341" r:id="rId10"/>
    <p:sldId id="371" r:id="rId11"/>
    <p:sldId id="375" r:id="rId12"/>
    <p:sldId id="376" r:id="rId13"/>
    <p:sldId id="269" r:id="rId14"/>
    <p:sldId id="377" r:id="rId15"/>
    <p:sldId id="378" r:id="rId16"/>
    <p:sldId id="289" r:id="rId17"/>
    <p:sldId id="288" r:id="rId18"/>
    <p:sldId id="275" r:id="rId19"/>
    <p:sldId id="380" r:id="rId20"/>
    <p:sldId id="343" r:id="rId21"/>
    <p:sldId id="381" r:id="rId22"/>
    <p:sldId id="382" r:id="rId23"/>
    <p:sldId id="384" r:id="rId24"/>
    <p:sldId id="385" r:id="rId25"/>
    <p:sldId id="342" r:id="rId26"/>
    <p:sldId id="345" r:id="rId27"/>
    <p:sldId id="387" r:id="rId28"/>
    <p:sldId id="354" r:id="rId29"/>
    <p:sldId id="353" r:id="rId30"/>
    <p:sldId id="388" r:id="rId31"/>
  </p:sldIdLst>
  <p:sldSz cx="12192000" cy="6858000"/>
  <p:notesSz cx="6858000" cy="9144000"/>
  <p:defaultTextStyle>
    <a:defPPr>
      <a:defRPr lang="pt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6"/>
    <p:restoredTop sz="94737"/>
  </p:normalViewPr>
  <p:slideViewPr>
    <p:cSldViewPr snapToGrid="0">
      <p:cViewPr varScale="1">
        <p:scale>
          <a:sx n="98" d="100"/>
          <a:sy n="98" d="100"/>
        </p:scale>
        <p:origin x="7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94DF-5324-224B-916D-8E9AA0CB312B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B844A-A530-7E4F-AD4B-565591F9D141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24482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B844A-A530-7E4F-AD4B-565591F9D141}" type="slidenum">
              <a:rPr lang="pt-NL" smtClean="0"/>
              <a:t>6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41720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C456AE-2E6D-0146-8E68-30F54C08496C}" type="slidenum">
              <a:rPr lang="pt-BR">
                <a:latin typeface="Calibri" charset="0"/>
              </a:rPr>
              <a:pPr eaLnBrk="1" hangingPunct="1"/>
              <a:t>9</a:t>
            </a:fld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8B460-C368-9139-4D94-66B857669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3E9F3A-7BE0-B3A0-3B42-546559C93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ADD3F4-39AE-5692-2CDC-EA40D65B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9C7490-4C4B-272C-1B89-7C63CA8D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11EFF8-F9E8-FBE5-1916-CDA400B9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133892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E508D-D4CF-6972-0C21-5E622FD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F3ECC1-8894-356A-1D3B-C34CA4702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E0F21E-B673-D048-56E6-3801BC36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47DA5F-968F-2B4C-3FB8-620DA780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076394-0188-9957-10E9-A96130D3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305185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5D4AFE-CD92-4EBB-A636-038215BEA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23BF7B-E792-55B6-35BA-E9AFFE68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B394EE-3C03-18C5-7B6C-391E56EC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ED74E5-9529-BA63-8001-205F7435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B19AA-85D9-87D3-3D8C-7DE3392C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37205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3466B-5348-46A6-3157-CC0FEE3D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98F38-DC0C-6104-86A3-A55DF498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9E2BF-3D5A-BC5C-E3EF-03695813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5E5840-F8D1-A443-C45D-B2CA1B9E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FA4487-879F-A1DD-DB8F-3AE9891A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191205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9544C-6678-DED1-0ABD-9A25C28C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C8D41-CA80-C365-CCDC-3FA32FAF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FD3EB-98A6-7953-75BC-C5CCE4D3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6814C6-8BF9-E946-B6F4-87731CC7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029A4-FC3A-593F-011D-C2633187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109052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A8044-C59B-8693-AB5D-0BA08FD0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38A83-A002-2E6F-F157-9E58D916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3F23B-DF67-5A57-4323-12C501C1C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518D6A-E076-FDAB-F630-791D518B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11B45-4FAB-9CB4-EB7C-D6D5BA7D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12EDE0-EC26-3A43-51FB-9065A8B0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852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9EC13-2075-B10C-CC95-B6F401D2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0C56D8-9DD9-6E98-868E-3488AD677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93995A-F3B6-7F13-14A9-BB0D95054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4BF106-2192-1E4D-CCBA-A53302EEF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187B1D-6763-FB05-37C8-44713E900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751BFE-5F0C-74A1-5F83-53751152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D83F5F-9646-F2A1-1194-0908B597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FFA0A7-4F04-C2F3-E0A5-7AD5CF79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257086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061BD-454E-D941-AFD1-9403468B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ECB2AB-2501-CAAE-F993-3887E36A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CD8013-DD7E-630F-6F30-CD88832E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06F723-11B9-808D-6A71-BAFFCAF0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6858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331F1C-3222-3461-7643-0D3E2F19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978DBD-D6B9-B06D-6AB5-3F3394E5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AB24C6-5ABD-FF46-B3B2-8675E20B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9568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DCAD7-16E7-154F-00D3-69BDC952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33563-1710-83DB-6CD0-02FC4766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C4B1FB-68A1-9E97-D616-643B18F38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8FEEEF-6610-E34B-F2C3-D2302A00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9B2F86-A162-CCD5-E5D2-5D5A6E93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023753-7D76-E80C-5040-26DA350F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368447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C845E-B51E-F88F-95D9-949EF456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D4737C-6702-90D3-3916-564EECBEC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NL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FA6A96-48F9-8BCA-A9B9-D419B1E4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41A851-1382-C892-CF1D-BC61D9B9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7DE18A-291E-9FC1-6DD0-A836E404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NL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3D0F5A-3386-CC38-D2E6-6B40B18E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120058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5417F1-3E2C-BCFB-43D9-874133AF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NL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76AD5B-9C94-E2FE-1F3F-DBBF78FB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DF5211-85FB-206C-DA40-5A7936995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D7464-6E63-9C45-9C1C-867951085C2C}" type="datetimeFigureOut">
              <a:rPr lang="pt-NL" smtClean="0"/>
              <a:t>25-01-2026</a:t>
            </a:fld>
            <a:endParaRPr lang="pt-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509848-BC67-72C0-6BBD-AE509B964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3F7ADE-C57D-B350-B2A2-F804F3AA9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D0655-2125-7A48-A14C-DE8A5B746919}" type="slidenum">
              <a:rPr lang="pt-NL" smtClean="0"/>
              <a:t>‹nº›</a:t>
            </a:fld>
            <a:endParaRPr lang="pt-NL"/>
          </a:p>
        </p:txBody>
      </p:sp>
    </p:spTree>
    <p:extLst>
      <p:ext uri="{BB962C8B-B14F-4D97-AF65-F5344CB8AC3E}">
        <p14:creationId xmlns:p14="http://schemas.microsoft.com/office/powerpoint/2010/main" val="26918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D70C0-A0AD-8A7D-F77F-F871E11F9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042"/>
            <a:ext cx="9144000" cy="2387600"/>
          </a:xfrm>
        </p:spPr>
        <p:txBody>
          <a:bodyPr>
            <a:normAutofit/>
          </a:bodyPr>
          <a:lstStyle/>
          <a:p>
            <a:r>
              <a:rPr lang="pt-NL" dirty="0"/>
              <a:t>A tríplice monotonia do sistema agroalimentar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0D0A75-204C-1C0F-C3EF-20ACDA9E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5928"/>
            <a:ext cx="9144000" cy="3090862"/>
          </a:xfrm>
        </p:spPr>
        <p:txBody>
          <a:bodyPr>
            <a:normAutofit/>
          </a:bodyPr>
          <a:lstStyle/>
          <a:p>
            <a:r>
              <a:rPr lang="pt-NL" sz="2800" b="1" dirty="0"/>
              <a:t>Muito além do excesso</a:t>
            </a:r>
          </a:p>
          <a:p>
            <a:r>
              <a:rPr lang="pt-NL" sz="2800" b="1" dirty="0"/>
              <a:t>Por um sistema agroalimentar seguro e abundante</a:t>
            </a:r>
          </a:p>
          <a:p>
            <a:endParaRPr lang="pt-NL" dirty="0"/>
          </a:p>
          <a:p>
            <a:r>
              <a:rPr lang="pt-NL" dirty="0"/>
              <a:t>Ricardo Abramovay (ricardoabramovay.com)</a:t>
            </a:r>
            <a:br>
              <a:rPr lang="pt-NL" dirty="0"/>
            </a:br>
            <a:r>
              <a:rPr lang="pt-NL" dirty="0"/>
              <a:t>IEA e IEE/USP</a:t>
            </a:r>
            <a:br>
              <a:rPr lang="pt-NL" dirty="0"/>
            </a:br>
            <a:r>
              <a:rPr lang="pt-NL" dirty="0"/>
              <a:t>Cátedra Josué de Castro</a:t>
            </a:r>
            <a:br>
              <a:rPr lang="pt-NL" dirty="0"/>
            </a:br>
            <a:r>
              <a:rPr lang="pt-NL" dirty="0"/>
              <a:t>INCT “Para superar a tríplice monotonia do sistema agroalimentar”</a:t>
            </a:r>
          </a:p>
          <a:p>
            <a:endParaRPr lang="pt-NL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564DD1-9B4E-527C-32E2-6BE899FFA08B}"/>
              </a:ext>
            </a:extLst>
          </p:cNvPr>
          <p:cNvSpPr txBox="1"/>
          <p:nvPr/>
        </p:nvSpPr>
        <p:spPr>
          <a:xfrm>
            <a:off x="400434" y="6106076"/>
            <a:ext cx="1139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pt-BR" b="1" dirty="0"/>
              <a:t>PROGRAMA DE VERÃO DA FACULDADE DE SAÚDE PÚBLICA DA USP 2026</a:t>
            </a:r>
            <a:endParaRPr lang="pt-NL" dirty="0"/>
          </a:p>
          <a:p>
            <a:r>
              <a:rPr lang="pt-BR" b="1" dirty="0"/>
              <a:t>CURSO ONLINE “CAMINHOS PARA UMA TRANSIÇÃO SUSTENTÁVEL E JUSTA DO SISTEMA AGROALIMENTAR”</a:t>
            </a:r>
            <a:r>
              <a:rPr lang="pt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89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DA2FC-5484-9BD0-B5B9-02B9026C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Monotonia no consumo alimentar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A67FA0-C80A-4628-36E7-CF6330EA87B8}"/>
              </a:ext>
            </a:extLst>
          </p:cNvPr>
          <p:cNvSpPr txBox="1"/>
          <p:nvPr/>
        </p:nvSpPr>
        <p:spPr>
          <a:xfrm>
            <a:off x="393895" y="1814732"/>
            <a:ext cx="5908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Wendell Berry (ativista, agrarista norte-americano): “as pessoas são alimentadas pela indústria alimentar, que não dá atenção à saúde e são tratadas pela indústria da saúde que não dá atenção aos alimentos”</a:t>
            </a:r>
            <a:r>
              <a:rPr lang="pt-NL" sz="2800" b="1" dirty="0">
                <a:effectLst/>
              </a:rPr>
              <a:t> </a:t>
            </a:r>
            <a:endParaRPr lang="pt-NL" sz="2800" b="1" dirty="0"/>
          </a:p>
        </p:txBody>
      </p:sp>
      <p:pic>
        <p:nvPicPr>
          <p:cNvPr id="5122" name="Picture 2" descr="Berry in December 2011">
            <a:extLst>
              <a:ext uri="{FF2B5EF4-FFF2-40B4-BE49-F238E27FC236}">
                <a16:creationId xmlns:a16="http://schemas.microsoft.com/office/drawing/2014/main" id="{8E9BAC11-921B-30D5-DF15-5FB5E404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35" y="1814732"/>
            <a:ext cx="21082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8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C54CE-5797-83CB-3CC3-DB9C3E22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As ameaças da economia do excesso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D370C6-B4D8-6782-445B-176EE5BADBCC}"/>
              </a:ext>
            </a:extLst>
          </p:cNvPr>
          <p:cNvSpPr txBox="1"/>
          <p:nvPr/>
        </p:nvSpPr>
        <p:spPr>
          <a:xfrm>
            <a:off x="436098" y="1885071"/>
            <a:ext cx="11549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Primeira conclusão: </a:t>
            </a:r>
            <a:r>
              <a:rPr lang="pt-BR" sz="2800" b="1" dirty="0"/>
              <a:t>Produzir cada vez mais para uma população cujo consumo alimentar está na raiz das doenças que mais matam no mundo, esta é a marca fundamental de um sistema que se encontra sob contestação crescente, não só na comunidade científica e nas organizações da sociedade civil, mas também junto a setores expressivos dos investidores privados.</a:t>
            </a:r>
            <a:r>
              <a:rPr lang="pt-NL" sz="2800" b="1" dirty="0">
                <a:effectLst/>
              </a:rPr>
              <a:t> </a:t>
            </a:r>
            <a:endParaRPr lang="pt-NL" sz="2800" b="1" dirty="0"/>
          </a:p>
        </p:txBody>
      </p:sp>
    </p:spTree>
    <p:extLst>
      <p:ext uri="{BB962C8B-B14F-4D97-AF65-F5344CB8AC3E}">
        <p14:creationId xmlns:p14="http://schemas.microsoft.com/office/powerpoint/2010/main" val="247140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D95B9-9C74-A17F-D12C-350220EF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2. A monotonia agrícola: agricultura x biodiversidade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048BAC-EF70-7FE5-6D79-B0CDB99FAFDE}"/>
              </a:ext>
            </a:extLst>
          </p:cNvPr>
          <p:cNvSpPr txBox="1"/>
          <p:nvPr/>
        </p:nvSpPr>
        <p:spPr>
          <a:xfrm>
            <a:off x="379828" y="2236763"/>
            <a:ext cx="5056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sz="2800" b="1" dirty="0"/>
              <a:t>A biodiversidade está sitiada.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3D1BC2-615C-3984-29D5-B2956C0E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6" y="3306058"/>
            <a:ext cx="4775200" cy="4953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327BD7-AC47-D39C-068C-16A3AB794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1788408"/>
            <a:ext cx="3098800" cy="1765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AC0D536-4D30-93A6-12CA-49C75447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76" y="4350148"/>
            <a:ext cx="3200400" cy="133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B7C0FD-065E-1CA3-A506-CAB04F27E51B}"/>
              </a:ext>
            </a:extLst>
          </p:cNvPr>
          <p:cNvSpPr txBox="1"/>
          <p:nvPr/>
        </p:nvSpPr>
        <p:spPr>
          <a:xfrm>
            <a:off x="5092505" y="4350147"/>
            <a:ext cx="6724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Contraste preocupação com florestas e silêncio sobre erosão da biodiversidade na agropecuária.</a:t>
            </a:r>
          </a:p>
        </p:txBody>
      </p:sp>
    </p:spTree>
    <p:extLst>
      <p:ext uri="{BB962C8B-B14F-4D97-AF65-F5344CB8AC3E}">
        <p14:creationId xmlns:p14="http://schemas.microsoft.com/office/powerpoint/2010/main" val="229468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8DC5B-1FBE-8947-95D7-34452FCB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Nascimento do sistema agroalimentar global</a:t>
            </a:r>
          </a:p>
        </p:txBody>
      </p:sp>
      <p:pic>
        <p:nvPicPr>
          <p:cNvPr id="1026" name="Picture 2" descr="O Homem que Salvou 1 Bilhão de Vidas">
            <a:extLst>
              <a:ext uri="{FF2B5EF4-FFF2-40B4-BE49-F238E27FC236}">
                <a16:creationId xmlns:a16="http://schemas.microsoft.com/office/drawing/2014/main" id="{E1D22E76-EC00-4040-9E02-5DCB5D6C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90688"/>
            <a:ext cx="4565511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ABA749F-4190-DD46-B67D-5886C8DAAAD8}"/>
              </a:ext>
            </a:extLst>
          </p:cNvPr>
          <p:cNvSpPr txBox="1"/>
          <p:nvPr/>
        </p:nvSpPr>
        <p:spPr>
          <a:xfrm>
            <a:off x="128588" y="5614988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Norman Borlaug: 1914-2009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E45693-1526-E248-8BEA-8F9F85098668}"/>
              </a:ext>
            </a:extLst>
          </p:cNvPr>
          <p:cNvSpPr txBox="1"/>
          <p:nvPr/>
        </p:nvSpPr>
        <p:spPr>
          <a:xfrm>
            <a:off x="5285679" y="2247270"/>
            <a:ext cx="677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Combinação entre variedades resistentes a doenças com fertilizantes nitrogenados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74F109-A283-4D47-9F09-C8535B4929F4}"/>
              </a:ext>
            </a:extLst>
          </p:cNvPr>
          <p:cNvSpPr txBox="1"/>
          <p:nvPr/>
        </p:nvSpPr>
        <p:spPr>
          <a:xfrm>
            <a:off x="5285679" y="3757960"/>
            <a:ext cx="6777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=&gt; Contribuição para reduzir a fome no mundo: México e Índia. Depois se generaliza. Mais produção, queda nos preços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18CA1B-09B4-F84D-AB27-AA60FDA70966}"/>
              </a:ext>
            </a:extLst>
          </p:cNvPr>
          <p:cNvSpPr txBox="1"/>
          <p:nvPr/>
        </p:nvSpPr>
        <p:spPr>
          <a:xfrm>
            <a:off x="5200650" y="5969655"/>
            <a:ext cx="428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Simplificação das paisagens</a:t>
            </a:r>
          </a:p>
        </p:txBody>
      </p:sp>
    </p:spTree>
    <p:extLst>
      <p:ext uri="{BB962C8B-B14F-4D97-AF65-F5344CB8AC3E}">
        <p14:creationId xmlns:p14="http://schemas.microsoft.com/office/powerpoint/2010/main" val="403865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A6CCE-68E5-C31E-2346-AACD9B58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Mais fertilizantes sintéticos e agrotóxicos: custos aos produtores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61C6DA2-B809-0042-F89F-513CAC413C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09" y="1951355"/>
          <a:ext cx="6100353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10">
                  <a:extLst>
                    <a:ext uri="{9D8B030D-6E8A-4147-A177-3AD203B41FA5}">
                      <a16:colId xmlns:a16="http://schemas.microsoft.com/office/drawing/2014/main" val="1551996993"/>
                    </a:ext>
                  </a:extLst>
                </a:gridCol>
                <a:gridCol w="3442943">
                  <a:extLst>
                    <a:ext uri="{9D8B030D-6E8A-4147-A177-3AD203B41FA5}">
                      <a16:colId xmlns:a16="http://schemas.microsoft.com/office/drawing/2014/main" val="14652736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NL" sz="3200" dirty="0"/>
                        <a:t>1961/2023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Growht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5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NL" sz="32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2,46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NL" sz="3200" dirty="0"/>
                        <a:t>Cereals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3,3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2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NL" sz="3200" dirty="0"/>
                        <a:t>Nitrogen fertilizers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9,2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3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NL" sz="3200" dirty="0"/>
                        <a:t>Phosphorous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5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0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NL" sz="3200" dirty="0"/>
                        <a:t>Potasse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 4,8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5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NL" sz="3200" dirty="0"/>
                        <a:t>Pesticides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5,2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6016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31CB8B6-FDD0-E209-C69B-D54C9F4FF5AD}"/>
              </a:ext>
            </a:extLst>
          </p:cNvPr>
          <p:cNvSpPr txBox="1"/>
          <p:nvPr/>
        </p:nvSpPr>
        <p:spPr>
          <a:xfrm>
            <a:off x="6387737" y="1951355"/>
            <a:ext cx="3628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200" b="1" dirty="0"/>
              <a:t>Brazil 1993/2023: </a:t>
            </a:r>
          </a:p>
          <a:p>
            <a:r>
              <a:rPr lang="pt-NL" sz="3200" b="1" dirty="0"/>
              <a:t>Cropland  3 x</a:t>
            </a:r>
          </a:p>
          <a:p>
            <a:r>
              <a:rPr lang="pt-NL" sz="3200" b="1" dirty="0"/>
              <a:t>Production 5 x</a:t>
            </a:r>
          </a:p>
          <a:p>
            <a:r>
              <a:rPr lang="pt-NL" sz="3200" b="1" dirty="0"/>
              <a:t>Synthetic fertilizers 6 x</a:t>
            </a:r>
          </a:p>
          <a:p>
            <a:r>
              <a:rPr lang="pt-NL" sz="3200" b="1" dirty="0"/>
              <a:t>Pesticides: 20 x</a:t>
            </a:r>
          </a:p>
          <a:p>
            <a:endParaRPr lang="pt-NL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ADCC89-8E95-2BE1-B086-A5E5EA7CD553}"/>
              </a:ext>
            </a:extLst>
          </p:cNvPr>
          <p:cNvSpPr txBox="1"/>
          <p:nvPr/>
        </p:nvSpPr>
        <p:spPr>
          <a:xfrm>
            <a:off x="6387737" y="5387926"/>
            <a:ext cx="514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sz="2800" b="1" dirty="0"/>
              <a:t>Rattan Lal: sementocentrismo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37C847-2614-3CA4-331A-B480FB4A7174}"/>
              </a:ext>
            </a:extLst>
          </p:cNvPr>
          <p:cNvSpPr txBox="1"/>
          <p:nvPr/>
        </p:nvSpPr>
        <p:spPr>
          <a:xfrm>
            <a:off x="10396025" y="3868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NL" dirty="0"/>
          </a:p>
        </p:txBody>
      </p:sp>
    </p:spTree>
    <p:extLst>
      <p:ext uri="{BB962C8B-B14F-4D97-AF65-F5344CB8AC3E}">
        <p14:creationId xmlns:p14="http://schemas.microsoft.com/office/powerpoint/2010/main" val="249505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A agricultura na metrópole | Instituto Escolhas">
            <a:extLst>
              <a:ext uri="{FF2B5EF4-FFF2-40B4-BE49-F238E27FC236}">
                <a16:creationId xmlns:a16="http://schemas.microsoft.com/office/drawing/2014/main" id="{DC64E2C2-6839-6D66-C054-2E381AD9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2244111"/>
            <a:ext cx="3876165" cy="19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9EBB64-06F5-1938-5F43-048ACC73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fontAlgn="base"/>
            <a:r>
              <a:rPr lang="pt-BR" sz="1600"/>
              <a:t>Em 1993, os produtores brasileiros usavam 1 kg de agrotóxico para produzir 23 sacas de soja. Em 2023, a mesma quantidade do insumo foi suficiente para produzir apenas sete sacas. Padrão semelhante ocorreu com os fertilizantes (fósforo e potássio). Em 1993, uma tonelada de fertilizantes produzia 517 sacas de soja, quantidade que caiu para 333 sacas em 2022.</a:t>
            </a:r>
          </a:p>
          <a:p>
            <a:pPr fontAlgn="base"/>
            <a:r>
              <a:rPr lang="pt-BR" sz="1600"/>
              <a:t>O total de agrotóxicos utilizados na produção da soja no Brasil passou de 16 mil toneladas (1993) para 349 mil toneladas (2023), um aumento de 2019%. No caso dos fertilizantes, foram usadas 728 mil toneladas na produção do grão em 1993, contra 6 milhões de toneladas em 2022, um crescimento de 734%.</a:t>
            </a:r>
          </a:p>
          <a:p>
            <a:endParaRPr lang="pt-NL" sz="160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894804-ED62-5C31-97BE-4754DB323188}"/>
              </a:ext>
            </a:extLst>
          </p:cNvPr>
          <p:cNvSpPr txBox="1"/>
          <p:nvPr/>
        </p:nvSpPr>
        <p:spPr>
          <a:xfrm>
            <a:off x="2025748" y="4684539"/>
            <a:ext cx="17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dirty="0"/>
              <a:t>+ Instituto Folio</a:t>
            </a:r>
          </a:p>
        </p:txBody>
      </p:sp>
    </p:spTree>
    <p:extLst>
      <p:ext uri="{BB962C8B-B14F-4D97-AF65-F5344CB8AC3E}">
        <p14:creationId xmlns:p14="http://schemas.microsoft.com/office/powerpoint/2010/main" val="174988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48120-944E-0088-073B-F594C73D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Impactos da monotonia sobre a segurança global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FE1AC7-25DF-7A3A-62BA-E2B0756D8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4" y="2238133"/>
            <a:ext cx="5116439" cy="44863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30AC38-F067-D343-2AD8-879F7E822E5F}"/>
              </a:ext>
            </a:extLst>
          </p:cNvPr>
          <p:cNvSpPr txBox="1"/>
          <p:nvPr/>
        </p:nvSpPr>
        <p:spPr>
          <a:xfrm>
            <a:off x="6664036" y="2660073"/>
            <a:ext cx="5278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Produção concentrada onde os eventos extremos têm sido mais frequentes.</a:t>
            </a:r>
          </a:p>
        </p:txBody>
      </p:sp>
    </p:spTree>
    <p:extLst>
      <p:ext uri="{BB962C8B-B14F-4D97-AF65-F5344CB8AC3E}">
        <p14:creationId xmlns:p14="http://schemas.microsoft.com/office/powerpoint/2010/main" val="188038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615BF-08D7-ABB7-31DC-9FC1F1DD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Novo paradigma na pesquisa agronômica</a:t>
            </a:r>
          </a:p>
        </p:txBody>
      </p:sp>
      <p:pic>
        <p:nvPicPr>
          <p:cNvPr id="1026" name="Picture 2" descr="upload.wikimedia.org/wikipedia/commons/d/de/CGIAR-...">
            <a:extLst>
              <a:ext uri="{FF2B5EF4-FFF2-40B4-BE49-F238E27FC236}">
                <a16:creationId xmlns:a16="http://schemas.microsoft.com/office/drawing/2014/main" id="{0851CABC-46C3-1E22-5D68-AC064CE4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2" y="2875221"/>
            <a:ext cx="2019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0450F0-B9FE-14F5-8A8F-C39ED4C94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NL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'The world is precariously dependent on just a handful of staple food crops: we must diversify.'</a:t>
            </a:r>
            <a:r>
              <a:rPr lang="pt-NL" dirty="0">
                <a:effectLst/>
              </a:rPr>
              <a:t> </a:t>
            </a:r>
            <a:endParaRPr lang="pt-NL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6662F8-F34B-EC54-C7A5-98CD512F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64" y="2917388"/>
            <a:ext cx="8581980" cy="22584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003E14E-C2E2-6C6D-A3F3-093F7C67E9D5}"/>
              </a:ext>
            </a:extLst>
          </p:cNvPr>
          <p:cNvSpPr txBox="1"/>
          <p:nvPr/>
        </p:nvSpPr>
        <p:spPr>
          <a:xfrm>
            <a:off x="3313857" y="5292547"/>
            <a:ext cx="7038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dirty="0"/>
              <a:t>80.000 plantas – 25.000 espécies comestíveis – 7.000 domesticadas ou colhidas</a:t>
            </a:r>
          </a:p>
        </p:txBody>
      </p:sp>
    </p:spTree>
    <p:extLst>
      <p:ext uri="{BB962C8B-B14F-4D97-AF65-F5344CB8AC3E}">
        <p14:creationId xmlns:p14="http://schemas.microsoft.com/office/powerpoint/2010/main" val="412537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7FF0FA0-7BC0-60EA-DFF9-88628C9AC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76" y="114190"/>
            <a:ext cx="11657359" cy="39020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7E8ECA8-A4B6-6A3D-F399-0DDE095F2C90}"/>
              </a:ext>
            </a:extLst>
          </p:cNvPr>
          <p:cNvSpPr txBox="1"/>
          <p:nvPr/>
        </p:nvSpPr>
        <p:spPr>
          <a:xfrm>
            <a:off x="429103" y="5027114"/>
            <a:ext cx="1133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600" b="1" dirty="0"/>
              <a:t>Seis espécies</a:t>
            </a:r>
            <a:r>
              <a:rPr lang="pt-NL" sz="2800" dirty="0"/>
              <a:t>: </a:t>
            </a:r>
            <a:r>
              <a:rPr lang="pt-NL" sz="2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arroz, trigo, milho, batata soja e cana</a:t>
            </a:r>
            <a:r>
              <a:rPr lang="pt-NL" sz="2800" dirty="0">
                <a:effectLst/>
              </a:rPr>
              <a:t>= </a:t>
            </a:r>
            <a:r>
              <a:rPr lang="pt-NL" sz="36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75% of our total plant-based caloric intake</a:t>
            </a:r>
            <a:r>
              <a:rPr lang="pt-NL" sz="3600" b="1" dirty="0">
                <a:effectLst/>
              </a:rPr>
              <a:t> </a:t>
            </a:r>
            <a:endParaRPr lang="pt-NL" sz="3600" b="1" dirty="0"/>
          </a:p>
        </p:txBody>
      </p:sp>
    </p:spTree>
    <p:extLst>
      <p:ext uri="{BB962C8B-B14F-4D97-AF65-F5344CB8AC3E}">
        <p14:creationId xmlns:p14="http://schemas.microsoft.com/office/powerpoint/2010/main" val="276105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649A8-879A-469D-AEE8-16038405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dirty="0"/>
              <a:t>US Department of State e África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3608A1-A4CB-39DE-A197-BCB70233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6" y="1945020"/>
            <a:ext cx="2860084" cy="42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AE31E60-32F7-9ED1-9E6A-9A613769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1" y="1945020"/>
            <a:ext cx="3076889" cy="46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ffice of the Special Envoy to Monitor and Combat Antisemitism - Wikipedia">
            <a:extLst>
              <a:ext uri="{FF2B5EF4-FFF2-40B4-BE49-F238E27FC236}">
                <a16:creationId xmlns:a16="http://schemas.microsoft.com/office/drawing/2014/main" id="{343878B2-F60F-7FDB-D368-C2E0770D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01" y="19450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7520D6-5B41-018B-B215-7D16EE69F09A}"/>
              </a:ext>
            </a:extLst>
          </p:cNvPr>
          <p:cNvSpPr txBox="1"/>
          <p:nvPr/>
        </p:nvSpPr>
        <p:spPr>
          <a:xfrm>
            <a:off x="7583005" y="5289654"/>
            <a:ext cx="4447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U.S. </a:t>
            </a:r>
            <a:r>
              <a:rPr lang="pt-BR" sz="28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Special</a:t>
            </a:r>
            <a:r>
              <a:rPr lang="pt-BR" sz="28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8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Envoy</a:t>
            </a:r>
            <a:r>
              <a:rPr lang="pt-BR" sz="28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for Global Food Security</a:t>
            </a:r>
            <a:endParaRPr lang="pt-NL" sz="2800" b="1" dirty="0"/>
          </a:p>
        </p:txBody>
      </p:sp>
    </p:spTree>
    <p:extLst>
      <p:ext uri="{BB962C8B-B14F-4D97-AF65-F5344CB8AC3E}">
        <p14:creationId xmlns:p14="http://schemas.microsoft.com/office/powerpoint/2010/main" val="255743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ACDA3-E275-BB36-EB0D-30703F90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57"/>
            <a:ext cx="10515600" cy="1325563"/>
          </a:xfrm>
        </p:spPr>
        <p:txBody>
          <a:bodyPr/>
          <a:lstStyle/>
          <a:p>
            <a:pPr algn="ctr"/>
            <a:r>
              <a:rPr lang="pt-NL" dirty="0"/>
              <a:t>Como falar em excesso?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98E0C5-6181-2B21-8CF9-7CC63CD3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468492"/>
            <a:ext cx="5582930" cy="22044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C53E27-5167-D30F-1ABF-C194762DC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3" y="5106066"/>
            <a:ext cx="5347403" cy="248716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42B1A9F-BD39-7264-B533-95B3358AC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71" y="1359820"/>
            <a:ext cx="6248181" cy="5282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32A6D42-29FE-A4C1-B84C-8267FA07AF7D}"/>
              </a:ext>
            </a:extLst>
          </p:cNvPr>
          <p:cNvSpPr txBox="1"/>
          <p:nvPr/>
        </p:nvSpPr>
        <p:spPr>
          <a:xfrm>
            <a:off x="6477000" y="6273800"/>
            <a:ext cx="173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b="1" dirty="0"/>
              <a:t>SOFI/FAO 2025</a:t>
            </a:r>
          </a:p>
        </p:txBody>
      </p:sp>
    </p:spTree>
    <p:extLst>
      <p:ext uri="{BB962C8B-B14F-4D97-AF65-F5344CB8AC3E}">
        <p14:creationId xmlns:p14="http://schemas.microsoft.com/office/powerpoint/2010/main" val="323021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DF96-A936-DFD6-C093-EE2CDCA0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Microbiomes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Life </a:t>
            </a:r>
            <a:r>
              <a:rPr lang="pt-BR" b="1" dirty="0" err="1"/>
              <a:t>Below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Surface</a:t>
            </a:r>
            <a:endParaRPr lang="pt-NL" b="1" dirty="0"/>
          </a:p>
        </p:txBody>
      </p:sp>
      <p:pic>
        <p:nvPicPr>
          <p:cNvPr id="3074" name="Picture 2" descr="Edward Osborne Wilson - Wikipedia">
            <a:extLst>
              <a:ext uri="{FF2B5EF4-FFF2-40B4-BE49-F238E27FC236}">
                <a16:creationId xmlns:a16="http://schemas.microsoft.com/office/drawing/2014/main" id="{B877B45D-D67B-E9F2-DAC1-1B74F23D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142201" cy="44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DEFADA2-D7C9-CCE4-60B0-85A0D5B3560F}"/>
              </a:ext>
            </a:extLst>
          </p:cNvPr>
          <p:cNvSpPr txBox="1"/>
          <p:nvPr/>
        </p:nvSpPr>
        <p:spPr>
          <a:xfrm flipH="1">
            <a:off x="3980401" y="1825625"/>
            <a:ext cx="723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/>
              <a:t>The Little </a:t>
            </a:r>
            <a:r>
              <a:rPr lang="pt-BR" sz="3200" b="1" i="1" dirty="0" err="1"/>
              <a:t>Things</a:t>
            </a:r>
            <a:r>
              <a:rPr lang="pt-BR" sz="3200" b="1" i="1" dirty="0"/>
              <a:t> </a:t>
            </a:r>
            <a:r>
              <a:rPr lang="pt-BR" sz="3200" b="1" i="1" dirty="0" err="1"/>
              <a:t>that</a:t>
            </a:r>
            <a:r>
              <a:rPr lang="pt-BR" sz="3200" b="1" i="1" dirty="0"/>
              <a:t> </a:t>
            </a:r>
            <a:r>
              <a:rPr lang="pt-BR" sz="3200" b="1" i="1" dirty="0" err="1"/>
              <a:t>Run</a:t>
            </a:r>
            <a:r>
              <a:rPr lang="pt-BR" sz="3200" b="1" i="1" dirty="0"/>
              <a:t> </a:t>
            </a:r>
            <a:r>
              <a:rPr lang="pt-BR" sz="3200" b="1" i="1" dirty="0" err="1"/>
              <a:t>the</a:t>
            </a:r>
            <a:r>
              <a:rPr lang="pt-BR" sz="3200" b="1" i="1" dirty="0"/>
              <a:t> World: </a:t>
            </a:r>
            <a:r>
              <a:rPr lang="pt-BR" sz="3200" b="1" i="1" dirty="0" err="1"/>
              <a:t>the</a:t>
            </a:r>
            <a:r>
              <a:rPr lang="pt-BR" sz="3200" b="1" i="1" dirty="0"/>
              <a:t> </a:t>
            </a:r>
            <a:r>
              <a:rPr lang="pt-BR" sz="3200" b="1" i="1" dirty="0" err="1"/>
              <a:t>Importance</a:t>
            </a:r>
            <a:r>
              <a:rPr lang="pt-BR" sz="3200" b="1" i="1" dirty="0"/>
              <a:t> </a:t>
            </a:r>
            <a:r>
              <a:rPr lang="pt-BR" sz="3200" b="1" i="1" dirty="0" err="1"/>
              <a:t>and</a:t>
            </a:r>
            <a:r>
              <a:rPr lang="pt-BR" sz="3200" b="1" i="1" dirty="0"/>
              <a:t> </a:t>
            </a:r>
            <a:r>
              <a:rPr lang="pt-BR" sz="3200" b="1" i="1" dirty="0" err="1"/>
              <a:t>Conservation</a:t>
            </a:r>
            <a:r>
              <a:rPr lang="pt-BR" sz="3200" b="1" i="1" dirty="0"/>
              <a:t> </a:t>
            </a:r>
            <a:r>
              <a:rPr lang="pt-BR" sz="3200" b="1" i="1" dirty="0" err="1"/>
              <a:t>of</a:t>
            </a:r>
            <a:r>
              <a:rPr lang="pt-BR" sz="3200" b="1" i="1" dirty="0"/>
              <a:t> </a:t>
            </a:r>
            <a:r>
              <a:rPr lang="pt-BR" sz="3200" b="1" i="1" dirty="0" err="1"/>
              <a:t>Invertebrates</a:t>
            </a:r>
            <a:r>
              <a:rPr lang="pt-NL" sz="3200" b="1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779448-3160-AA2A-9D68-18279CDDBB65}"/>
              </a:ext>
            </a:extLst>
          </p:cNvPr>
          <p:cNvSpPr txBox="1"/>
          <p:nvPr/>
        </p:nvSpPr>
        <p:spPr>
          <a:xfrm>
            <a:off x="838200" y="6268933"/>
            <a:ext cx="329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b="1" dirty="0"/>
              <a:t>Edward O. Wilson – 2029-2021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5DBC2A-6863-4219-D33D-3A9C692B4E92}"/>
              </a:ext>
            </a:extLst>
          </p:cNvPr>
          <p:cNvSpPr txBox="1"/>
          <p:nvPr/>
        </p:nvSpPr>
        <p:spPr>
          <a:xfrm>
            <a:off x="4310400" y="4864723"/>
            <a:ext cx="5081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200" b="1" dirty="0"/>
              <a:t>Low diversity in Australia, North America and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06689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03AF4-54D4-FAB0-C3B9-13C1E68F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dirty="0"/>
              <a:t>Micróbios e insetos eram vistos como inimigos</a:t>
            </a:r>
          </a:p>
        </p:txBody>
      </p:sp>
      <p:pic>
        <p:nvPicPr>
          <p:cNvPr id="9218" name="Picture 2" descr="Thinking Large and Small: How microbes made and can save the world">
            <a:extLst>
              <a:ext uri="{FF2B5EF4-FFF2-40B4-BE49-F238E27FC236}">
                <a16:creationId xmlns:a16="http://schemas.microsoft.com/office/drawing/2014/main" id="{EAE07CEF-35A3-5A8A-EC75-A0AA3DE7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1787232"/>
            <a:ext cx="2939938" cy="47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6978F6-82A5-63BE-27E4-CAE24317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34" y="2044700"/>
            <a:ext cx="2984500" cy="13843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5B994D2-01E7-6F3C-6A64-2FE32BE71EF0}"/>
              </a:ext>
            </a:extLst>
          </p:cNvPr>
          <p:cNvSpPr txBox="1"/>
          <p:nvPr/>
        </p:nvSpPr>
        <p:spPr>
          <a:xfrm>
            <a:off x="3478335" y="3955387"/>
            <a:ext cx="8422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Agronomia do século 20 voltada ao que existe acima do solo. Interação plantas, microbiomas, insetos, fungos não fazia parte do arcabouço científico. Solos microbioma mais sofisticado e complexo da Terra.</a:t>
            </a:r>
          </a:p>
        </p:txBody>
      </p:sp>
    </p:spTree>
    <p:extLst>
      <p:ext uri="{BB962C8B-B14F-4D97-AF65-F5344CB8AC3E}">
        <p14:creationId xmlns:p14="http://schemas.microsoft.com/office/powerpoint/2010/main" val="288967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A6594-993C-DC64-60EE-E29F3D9E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dirty="0"/>
              <a:t>Fungos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A99052-B6BF-B276-0500-0424D082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2" y="2085340"/>
            <a:ext cx="5461000" cy="1955800"/>
          </a:xfrm>
          <a:prstGeom prst="rect">
            <a:avLst/>
          </a:prstGeom>
        </p:spPr>
      </p:pic>
      <p:pic>
        <p:nvPicPr>
          <p:cNvPr id="10246" name="Picture 6" descr="Mycorrhizal Fungi Explainer and Definition">
            <a:extLst>
              <a:ext uri="{FF2B5EF4-FFF2-40B4-BE49-F238E27FC236}">
                <a16:creationId xmlns:a16="http://schemas.microsoft.com/office/drawing/2014/main" id="{575FF5A6-2E63-9ED6-ADF0-BD22195C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10" y="2085340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9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49102-5B1C-4E1F-E3B4-E7CBF5C2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dirty="0"/>
              <a:t>A economia do excesso na agricultura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1A23F8-1762-BB04-6A5B-970D76D19144}"/>
              </a:ext>
            </a:extLst>
          </p:cNvPr>
          <p:cNvSpPr txBox="1"/>
          <p:nvPr/>
        </p:nvSpPr>
        <p:spPr>
          <a:xfrm>
            <a:off x="0" y="2396879"/>
            <a:ext cx="120138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Segunda conclusão: o mundo está destruindo ecossistemas dos quais a vida depende para obter bens que são vetores das mais graves doenças contemporâneas. Em outras palavras, as conquistas científicas e os dispositivos tecnológicos, que foram fundamentais para a drástica redução da fome na segunda metade do século XX, se converteram hoje na mais importante ameaça à segurança alimentar global</a:t>
            </a:r>
            <a:r>
              <a:rPr lang="pt-BR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r>
              <a:rPr lang="pt-NL" sz="2800" dirty="0">
                <a:effectLst/>
              </a:rPr>
              <a:t> </a:t>
            </a:r>
            <a:endParaRPr lang="pt-NL" sz="2800" dirty="0"/>
          </a:p>
        </p:txBody>
      </p:sp>
    </p:spTree>
    <p:extLst>
      <p:ext uri="{BB962C8B-B14F-4D97-AF65-F5344CB8AC3E}">
        <p14:creationId xmlns:p14="http://schemas.microsoft.com/office/powerpoint/2010/main" val="81988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EDCA6-C81C-313B-0EF2-E460162E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3. Animais separados das fontes de sua alimentação</a:t>
            </a:r>
          </a:p>
        </p:txBody>
      </p:sp>
      <p:pic>
        <p:nvPicPr>
          <p:cNvPr id="4" name="Picture 2" descr="The “Chicken of Tomorrow” – Livestock">
            <a:extLst>
              <a:ext uri="{FF2B5EF4-FFF2-40B4-BE49-F238E27FC236}">
                <a16:creationId xmlns:a16="http://schemas.microsoft.com/office/drawing/2014/main" id="{69E48B96-ED34-7928-9FB9-E8DD8842BE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9" y="1704756"/>
            <a:ext cx="3945674" cy="21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ss Chicken of Tomorrow">
            <a:extLst>
              <a:ext uri="{FF2B5EF4-FFF2-40B4-BE49-F238E27FC236}">
                <a16:creationId xmlns:a16="http://schemas.microsoft.com/office/drawing/2014/main" id="{351ED6E8-AF08-A19B-89B4-24FCCE92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29" y="1690688"/>
            <a:ext cx="4301071" cy="4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DE187A-84B0-614E-3295-0E965951B5D9}"/>
              </a:ext>
            </a:extLst>
          </p:cNvPr>
          <p:cNvSpPr txBox="1"/>
          <p:nvPr/>
        </p:nvSpPr>
        <p:spPr>
          <a:xfrm>
            <a:off x="355002" y="4356847"/>
            <a:ext cx="4615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23 bilhões de aves. Abate de 80 bilhões por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D55C51-52E5-BDAB-F6E3-0FE3FBFB171F}"/>
              </a:ext>
            </a:extLst>
          </p:cNvPr>
          <p:cNvSpPr txBox="1"/>
          <p:nvPr/>
        </p:nvSpPr>
        <p:spPr>
          <a:xfrm>
            <a:off x="161365" y="5626248"/>
            <a:ext cx="545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1957: frangos com ¼ de sua atual massa corporal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0880CD-6C79-D650-E890-1C1410C54529}"/>
              </a:ext>
            </a:extLst>
          </p:cNvPr>
          <p:cNvSpPr txBox="1"/>
          <p:nvPr/>
        </p:nvSpPr>
        <p:spPr>
          <a:xfrm>
            <a:off x="4625788" y="2086983"/>
            <a:ext cx="3100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Movimentação: folha de papel A4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67C000-DD50-A314-CF6D-01990E137A49}"/>
              </a:ext>
            </a:extLst>
          </p:cNvPr>
          <p:cNvSpPr txBox="1"/>
          <p:nvPr/>
        </p:nvSpPr>
        <p:spPr>
          <a:xfrm>
            <a:off x="4744122" y="3291840"/>
            <a:ext cx="2904565" cy="9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1/3 rebanho dores crônicas</a:t>
            </a:r>
          </a:p>
        </p:txBody>
      </p:sp>
    </p:spTree>
    <p:extLst>
      <p:ext uri="{BB962C8B-B14F-4D97-AF65-F5344CB8AC3E}">
        <p14:creationId xmlns:p14="http://schemas.microsoft.com/office/powerpoint/2010/main" val="1099949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3CADA-D214-AE48-919D-2294B556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Redução da diversidade animal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E9C667-911A-F64A-A85B-FB5E4DFC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1690688"/>
            <a:ext cx="6086931" cy="314325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7F48DC-11F2-694B-97E6-084F1665BCB7}"/>
              </a:ext>
            </a:extLst>
          </p:cNvPr>
          <p:cNvSpPr txBox="1"/>
          <p:nvPr/>
        </p:nvSpPr>
        <p:spPr>
          <a:xfrm>
            <a:off x="457199" y="5042118"/>
            <a:ext cx="5464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Redução quantidade de raças: atingem dois quilos em 35 dias. </a:t>
            </a:r>
            <a:r>
              <a:rPr lang="pt-BR" sz="2800" b="1" dirty="0"/>
              <a:t>Genética dominada por 2 empresas</a:t>
            </a:r>
            <a:r>
              <a:rPr lang="pt-BR" sz="28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E426DF-9B4A-8D4A-92E9-0858021662D4}"/>
              </a:ext>
            </a:extLst>
          </p:cNvPr>
          <p:cNvSpPr txBox="1"/>
          <p:nvPr/>
        </p:nvSpPr>
        <p:spPr>
          <a:xfrm>
            <a:off x="7589092" y="4833939"/>
            <a:ext cx="30888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Antibióticos e riscos: resistência antimicrobiana </a:t>
            </a:r>
            <a:r>
              <a:rPr lang="pt-BR" sz="1000" dirty="0" err="1"/>
              <a:t>https</a:t>
            </a:r>
            <a:r>
              <a:rPr lang="pt-BR" sz="1000" dirty="0"/>
              <a:t>://</a:t>
            </a:r>
            <a:r>
              <a:rPr lang="pt-BR" sz="1000" dirty="0" err="1"/>
              <a:t>www.unep.org</a:t>
            </a:r>
            <a:r>
              <a:rPr lang="pt-BR" sz="1000" dirty="0"/>
              <a:t>/</a:t>
            </a:r>
            <a:r>
              <a:rPr lang="pt-BR" sz="1000" dirty="0" err="1"/>
              <a:t>resources</a:t>
            </a:r>
            <a:r>
              <a:rPr lang="pt-BR" sz="1000" dirty="0"/>
              <a:t>/frontiers-2017-emerging-issues-environmental-concern</a:t>
            </a:r>
          </a:p>
        </p:txBody>
      </p:sp>
    </p:spTree>
    <p:extLst>
      <p:ext uri="{BB962C8B-B14F-4D97-AF65-F5344CB8AC3E}">
        <p14:creationId xmlns:p14="http://schemas.microsoft.com/office/powerpoint/2010/main" val="110735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FB2FE-B7BA-BBE1-9A16-10B4B8E0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Policy Brief G20 sobre bem-estar animal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8E011E-5C20-3F02-2CD0-8FC8761C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18" y="1731850"/>
            <a:ext cx="4643581" cy="47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6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E3A97-EA93-879D-D9DF-B620C3B7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pt-NL" b="1" dirty="0"/>
              <a:t>Brasil é o epicentro de um sistema global voltado à oferta de produtos animais</a:t>
            </a:r>
          </a:p>
        </p:txBody>
      </p:sp>
    </p:spTree>
    <p:extLst>
      <p:ext uri="{BB962C8B-B14F-4D97-AF65-F5344CB8AC3E}">
        <p14:creationId xmlns:p14="http://schemas.microsoft.com/office/powerpoint/2010/main" val="373291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B5AA0-D665-FFCB-8026-655D0202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Carências proteicas?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451838-7D7D-FE6F-9BCC-F6F605CC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666876"/>
            <a:ext cx="7772400" cy="32177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FB6EDB-82DC-4C06-5826-19516F357EDE}"/>
              </a:ext>
            </a:extLst>
          </p:cNvPr>
          <p:cNvSpPr txBox="1"/>
          <p:nvPr/>
        </p:nvSpPr>
        <p:spPr>
          <a:xfrm>
            <a:off x="8358188" y="2028824"/>
            <a:ext cx="3714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 mundo consome muito mais proteínas que o necessário à boa saúde.</a:t>
            </a:r>
          </a:p>
        </p:txBody>
      </p:sp>
      <p:pic>
        <p:nvPicPr>
          <p:cNvPr id="6146" name="Picture 2" descr="Cardboard tray filled with brown eggs, one egg is broken">
            <a:extLst>
              <a:ext uri="{FF2B5EF4-FFF2-40B4-BE49-F238E27FC236}">
                <a16:creationId xmlns:a16="http://schemas.microsoft.com/office/drawing/2014/main" id="{1B1CCB41-30CF-29CA-8F8C-3C07BA42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" y="5191124"/>
            <a:ext cx="2778127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F79E344-1564-A0C7-2C6C-E2E7BC484C36}"/>
              </a:ext>
            </a:extLst>
          </p:cNvPr>
          <p:cNvSpPr txBox="1"/>
          <p:nvPr/>
        </p:nvSpPr>
        <p:spPr>
          <a:xfrm>
            <a:off x="3186113" y="5529263"/>
            <a:ext cx="4177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The Guardian: a obsessão proteica</a:t>
            </a:r>
          </a:p>
        </p:txBody>
      </p:sp>
    </p:spTree>
    <p:extLst>
      <p:ext uri="{BB962C8B-B14F-4D97-AF65-F5344CB8AC3E}">
        <p14:creationId xmlns:p14="http://schemas.microsoft.com/office/powerpoint/2010/main" val="555175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70C6-650A-91EA-A5BB-63D2146E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Só para os ricos?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9AC267C7-585B-6683-B530-00D7AFFA93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94" y="171450"/>
          <a:ext cx="12063412" cy="590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76">
                  <a:extLst>
                    <a:ext uri="{9D8B030D-6E8A-4147-A177-3AD203B41FA5}">
                      <a16:colId xmlns:a16="http://schemas.microsoft.com/office/drawing/2014/main" val="2106498476"/>
                    </a:ext>
                  </a:extLst>
                </a:gridCol>
                <a:gridCol w="1213288">
                  <a:extLst>
                    <a:ext uri="{9D8B030D-6E8A-4147-A177-3AD203B41FA5}">
                      <a16:colId xmlns:a16="http://schemas.microsoft.com/office/drawing/2014/main" val="2816260589"/>
                    </a:ext>
                  </a:extLst>
                </a:gridCol>
                <a:gridCol w="3248534">
                  <a:extLst>
                    <a:ext uri="{9D8B030D-6E8A-4147-A177-3AD203B41FA5}">
                      <a16:colId xmlns:a16="http://schemas.microsoft.com/office/drawing/2014/main" val="3235042422"/>
                    </a:ext>
                  </a:extLst>
                </a:gridCol>
                <a:gridCol w="2512681">
                  <a:extLst>
                    <a:ext uri="{9D8B030D-6E8A-4147-A177-3AD203B41FA5}">
                      <a16:colId xmlns:a16="http://schemas.microsoft.com/office/drawing/2014/main" val="4016209509"/>
                    </a:ext>
                  </a:extLst>
                </a:gridCol>
                <a:gridCol w="452564">
                  <a:extLst>
                    <a:ext uri="{9D8B030D-6E8A-4147-A177-3AD203B41FA5}">
                      <a16:colId xmlns:a16="http://schemas.microsoft.com/office/drawing/2014/main" val="1061817210"/>
                    </a:ext>
                  </a:extLst>
                </a:gridCol>
                <a:gridCol w="3716369">
                  <a:extLst>
                    <a:ext uri="{9D8B030D-6E8A-4147-A177-3AD203B41FA5}">
                      <a16:colId xmlns:a16="http://schemas.microsoft.com/office/drawing/2014/main" val="3780280796"/>
                    </a:ext>
                  </a:extLst>
                </a:gridCol>
              </a:tblGrid>
              <a:tr h="20354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Tabela 1. Ingestão de proteína pela população brasileira  com 10 anos ou mais de idade. Brasil como um todo e segundo quintis de renda familiar per capital. POF 2017-2018.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76280"/>
                  </a:ext>
                </a:extLst>
              </a:tr>
              <a:tr h="12049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Média de </a:t>
                      </a:r>
                      <a:r>
                        <a:rPr lang="pt-BR" sz="2400" u="none" strike="noStrike" dirty="0" err="1">
                          <a:effectLst/>
                        </a:rPr>
                        <a:t>g</a:t>
                      </a:r>
                      <a:r>
                        <a:rPr lang="pt-BR" sz="2400" u="none" strike="noStrike" dirty="0">
                          <a:effectLst/>
                        </a:rPr>
                        <a:t>/dia de proteínas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Média de % da ingestão total de energia vindo de proteínas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Prevalência de pessoas com consumo insuficiente de proteína (&lt;10% da ingestão de energia)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2368164581"/>
                  </a:ext>
                </a:extLst>
              </a:tr>
              <a:tr h="103468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 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 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extLst>
                  <a:ext uri="{0D108BD9-81ED-4DB2-BD59-A6C34878D82A}">
                    <a16:rowId xmlns:a16="http://schemas.microsoft.com/office/drawing/2014/main" val="1993578006"/>
                  </a:ext>
                </a:extLst>
              </a:tr>
              <a:tr h="334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Brasil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79,22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18,34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2,92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2874297320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2886373667"/>
                  </a:ext>
                </a:extLst>
              </a:tr>
              <a:tr h="334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Quintos de Renda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 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3316562339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76,21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18,61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2.6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267596871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78,84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18,22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 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3.4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1031882379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79,23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18,24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2.9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4166552811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81,04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18,27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3.1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1621013283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80,80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18,37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 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2.3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116120716"/>
                  </a:ext>
                </a:extLst>
              </a:tr>
              <a:tr h="2035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3" marR="8233" marT="8233" marB="0" anchor="ctr"/>
                </a:tc>
                <a:extLst>
                  <a:ext uri="{0D108BD9-81ED-4DB2-BD59-A6C34878D82A}">
                    <a16:rowId xmlns:a16="http://schemas.microsoft.com/office/drawing/2014/main" val="83091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60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77D63-4992-8806-D843-7C6E3DC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Ideia central da apresentação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C9DB87-E859-75EB-A162-4E2C538C1603}"/>
              </a:ext>
            </a:extLst>
          </p:cNvPr>
          <p:cNvSpPr txBox="1"/>
          <p:nvPr/>
        </p:nvSpPr>
        <p:spPr>
          <a:xfrm>
            <a:off x="215900" y="1595021"/>
            <a:ext cx="70711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 alimentação contemporânea é marcada por um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excesso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 produtos e de técnicas produtivas que estão provocando algumas das doenças que mais matam no mundo e destruindo serviços ecossistêmicos dos quais a própria vida depende. A segurança alimentar global virá da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abundância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 diversidade daquilo que comemos e da capacidade de produzir a partir de técnicas que regenerem os tecidos socioambientais que, até aqui, o crescimento agropecuário tem destruído. </a:t>
            </a:r>
            <a:endParaRPr lang="pt-NL" sz="2800" b="1" dirty="0"/>
          </a:p>
        </p:txBody>
      </p:sp>
      <p:pic>
        <p:nvPicPr>
          <p:cNvPr id="3074" name="Picture 2" descr="What are ultra-processed foods? | Good Food">
            <a:extLst>
              <a:ext uri="{FF2B5EF4-FFF2-40B4-BE49-F238E27FC236}">
                <a16:creationId xmlns:a16="http://schemas.microsoft.com/office/drawing/2014/main" id="{8BB56E32-7D1F-67E2-67BA-34515902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15" y="2166423"/>
            <a:ext cx="4341285" cy="39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7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5D051-9F8E-8985-90F1-58F23DAB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CONCLUSÃO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69D6F1-F1FD-C3E8-488E-DF7CECBF7159}"/>
              </a:ext>
            </a:extLst>
          </p:cNvPr>
          <p:cNvSpPr txBox="1"/>
          <p:nvPr/>
        </p:nvSpPr>
        <p:spPr>
          <a:xfrm>
            <a:off x="1702191" y="2180492"/>
            <a:ext cx="379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sz="2800" b="1" dirty="0"/>
              <a:t>Excesso x abundância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2D4145-AFDA-5D39-F853-C87645C3870E}"/>
              </a:ext>
            </a:extLst>
          </p:cNvPr>
          <p:cNvSpPr txBox="1"/>
          <p:nvPr/>
        </p:nvSpPr>
        <p:spPr>
          <a:xfrm>
            <a:off x="1702190" y="3573194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NL" sz="2800" b="1" dirty="0"/>
              <a:t>Eficiência x suficiência</a:t>
            </a:r>
          </a:p>
        </p:txBody>
      </p:sp>
    </p:spTree>
    <p:extLst>
      <p:ext uri="{BB962C8B-B14F-4D97-AF65-F5344CB8AC3E}">
        <p14:creationId xmlns:p14="http://schemas.microsoft.com/office/powerpoint/2010/main" val="161993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4B720-4217-60AC-A2A0-97EC22D6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NL" b="1" dirty="0"/>
              <a:t>Consequências para ciência e tecnologia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9A774B-865F-7770-DBCD-6E13D9FF4B20}"/>
              </a:ext>
            </a:extLst>
          </p:cNvPr>
          <p:cNvSpPr txBox="1"/>
          <p:nvPr/>
        </p:nvSpPr>
        <p:spPr>
          <a:xfrm>
            <a:off x="101600" y="1824002"/>
            <a:ext cx="12090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Ciência e tecnologia foram, até aqui, decisivas para aumentar a produção agropecuária, mas sobre a base da simplificação, da monotonia das paisagens produtivas e do </a:t>
            </a:r>
            <a:r>
              <a:rPr lang="pt-BR" sz="36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combate àquilo que a atividade científica hoje mais valoriza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a rede complexa de interação entre as plantas, os </a:t>
            </a:r>
            <a:r>
              <a:rPr lang="pt-BR" sz="36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microorganismos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os fungos, os insetos, os animais e o solo e as possibilidades de intervenção tecnológica para aumentar a produtividade sobre a base do fortalecimento (e não da destruição) desta rede. </a:t>
            </a:r>
            <a:endParaRPr lang="pt-NL" sz="3600" b="1" dirty="0"/>
          </a:p>
        </p:txBody>
      </p:sp>
    </p:spTree>
    <p:extLst>
      <p:ext uri="{BB962C8B-B14F-4D97-AF65-F5344CB8AC3E}">
        <p14:creationId xmlns:p14="http://schemas.microsoft.com/office/powerpoint/2010/main" val="30736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009EF-BEA2-7790-B995-382E7D65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8B374-25FD-1648-93A2-A97C79BE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Tríplice</a:t>
            </a:r>
            <a:r>
              <a:rPr lang="en-US" b="1" dirty="0"/>
              <a:t> </a:t>
            </a:r>
            <a:r>
              <a:rPr lang="pt-NL" b="1" dirty="0"/>
              <a:t>separação, tríplice monotonia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FB6EF0-0869-C8DB-5D14-4C350BEE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24" y="1791399"/>
            <a:ext cx="11224176" cy="438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/>
              <a:t>Agricultura X </a:t>
            </a:r>
          </a:p>
          <a:p>
            <a:pPr marL="0" indent="0">
              <a:buNone/>
            </a:pPr>
            <a:r>
              <a:rPr lang="pt-BR" sz="3200" b="1" dirty="0"/>
              <a:t>biodiversidade </a:t>
            </a:r>
            <a:endParaRPr lang="pt-NL" sz="3200" b="1" dirty="0"/>
          </a:p>
        </p:txBody>
      </p:sp>
      <p:pic>
        <p:nvPicPr>
          <p:cNvPr id="4" name="Picture 2" descr="The Green Revolution | OEcotextiles">
            <a:extLst>
              <a:ext uri="{FF2B5EF4-FFF2-40B4-BE49-F238E27FC236}">
                <a16:creationId xmlns:a16="http://schemas.microsoft.com/office/drawing/2014/main" id="{9A71A7FB-F1CA-0088-4CED-53093A5E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30" y="1958631"/>
            <a:ext cx="3189387" cy="23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E3F47CD-3D8B-3DCE-817D-BCD6D6529FF7}"/>
              </a:ext>
            </a:extLst>
          </p:cNvPr>
          <p:cNvSpPr txBox="1"/>
          <p:nvPr/>
        </p:nvSpPr>
        <p:spPr>
          <a:xfrm>
            <a:off x="838200" y="4742240"/>
            <a:ext cx="3407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200" b="1" dirty="0"/>
              <a:t>Animais x fontes de sua alimentação: factory farms</a:t>
            </a:r>
          </a:p>
        </p:txBody>
      </p:sp>
      <p:pic>
        <p:nvPicPr>
          <p:cNvPr id="1026" name="Picture 2" descr="Factory Farms Expanding as Cruel, Unsustainable Industrial Agriculture  Dominates the U.S. Food System">
            <a:extLst>
              <a:ext uri="{FF2B5EF4-FFF2-40B4-BE49-F238E27FC236}">
                <a16:creationId xmlns:a16="http://schemas.microsoft.com/office/drawing/2014/main" id="{70F36EBF-6B99-90D1-5159-B4DE8332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5066601"/>
            <a:ext cx="2673124" cy="18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ltra-processed foods: dangers &amp; how to ...">
            <a:extLst>
              <a:ext uri="{FF2B5EF4-FFF2-40B4-BE49-F238E27FC236}">
                <a16:creationId xmlns:a16="http://schemas.microsoft.com/office/drawing/2014/main" id="{2731C615-FB7D-7C8C-9732-68E324AA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9" y="3157925"/>
            <a:ext cx="2566851" cy="1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99BA417-7883-1009-BB9E-D3B9B7C1B4BE}"/>
              </a:ext>
            </a:extLst>
          </p:cNvPr>
          <p:cNvSpPr txBox="1"/>
          <p:nvPr/>
        </p:nvSpPr>
        <p:spPr>
          <a:xfrm>
            <a:off x="8640410" y="4696073"/>
            <a:ext cx="256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200" b="1" dirty="0"/>
              <a:t>Saúde x alimentação</a:t>
            </a:r>
          </a:p>
        </p:txBody>
      </p:sp>
    </p:spTree>
    <p:extLst>
      <p:ext uri="{BB962C8B-B14F-4D97-AF65-F5344CB8AC3E}">
        <p14:creationId xmlns:p14="http://schemas.microsoft.com/office/powerpoint/2010/main" val="83314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70031-0F4C-FBD2-989F-8A0547F4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b="1" dirty="0"/>
              <a:t>1. Monotonia alimentar: alimentação x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8EF37C0-390D-0623-98D5-C967D8032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375530"/>
              </p:ext>
            </p:extLst>
          </p:nvPr>
        </p:nvGraphicFramePr>
        <p:xfrm>
          <a:off x="1094511" y="1690688"/>
          <a:ext cx="931558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49">
                  <a:extLst>
                    <a:ext uri="{9D8B030D-6E8A-4147-A177-3AD203B41FA5}">
                      <a16:colId xmlns:a16="http://schemas.microsoft.com/office/drawing/2014/main" val="3096623363"/>
                    </a:ext>
                  </a:extLst>
                </a:gridCol>
                <a:gridCol w="3132016">
                  <a:extLst>
                    <a:ext uri="{9D8B030D-6E8A-4147-A177-3AD203B41FA5}">
                      <a16:colId xmlns:a16="http://schemas.microsoft.com/office/drawing/2014/main" val="1419533103"/>
                    </a:ext>
                  </a:extLst>
                </a:gridCol>
                <a:gridCol w="3132016">
                  <a:extLst>
                    <a:ext uri="{9D8B030D-6E8A-4147-A177-3AD203B41FA5}">
                      <a16:colId xmlns:a16="http://schemas.microsoft.com/office/drawing/2014/main" val="3530380632"/>
                    </a:ext>
                  </a:extLst>
                </a:gridCol>
              </a:tblGrid>
              <a:tr h="910540">
                <a:tc>
                  <a:txBody>
                    <a:bodyPr/>
                    <a:lstStyle/>
                    <a:p>
                      <a:endParaRPr lang="pt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Calories (global 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19322"/>
                  </a:ext>
                </a:extLst>
              </a:tr>
              <a:tr h="494293">
                <a:tc>
                  <a:txBody>
                    <a:bodyPr/>
                    <a:lstStyle/>
                    <a:p>
                      <a:r>
                        <a:rPr lang="pt-NL" sz="3200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2.200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65801"/>
                  </a:ext>
                </a:extLst>
              </a:tr>
              <a:tr h="494293">
                <a:tc>
                  <a:txBody>
                    <a:bodyPr/>
                    <a:lstStyle/>
                    <a:p>
                      <a:r>
                        <a:rPr lang="pt-NL" sz="3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8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39438"/>
                  </a:ext>
                </a:extLst>
              </a:tr>
              <a:tr h="494293">
                <a:tc>
                  <a:txBody>
                    <a:bodyPr/>
                    <a:lstStyle/>
                    <a:p>
                      <a:endParaRPr lang="pt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X</a:t>
                      </a:r>
                      <a:r>
                        <a:rPr lang="pt-NL" sz="3200" dirty="0"/>
                        <a:t>  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X</a:t>
                      </a:r>
                      <a:r>
                        <a:rPr lang="pt-NL" sz="3200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13321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C86977E-BA2E-24AF-E4D2-BDFD11A92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89686"/>
              </p:ext>
            </p:extLst>
          </p:nvPr>
        </p:nvGraphicFramePr>
        <p:xfrm>
          <a:off x="419100" y="4724400"/>
          <a:ext cx="11353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3111098704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346319745"/>
                    </a:ext>
                  </a:extLst>
                </a:gridCol>
              </a:tblGrid>
              <a:tr h="1088988">
                <a:tc>
                  <a:txBody>
                    <a:bodyPr/>
                    <a:lstStyle/>
                    <a:p>
                      <a:r>
                        <a:rPr lang="pt-NL" sz="3200" dirty="0"/>
                        <a:t>Sedentary adult man: 2.200/2.400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NL" sz="3200" dirty="0"/>
                        <a:t>Moderate Physical Acticity Man: 2.400/2.800</a:t>
                      </a:r>
                    </a:p>
                    <a:p>
                      <a:endParaRPr lang="pt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72057"/>
                  </a:ext>
                </a:extLst>
              </a:tr>
              <a:tr h="568875">
                <a:tc>
                  <a:txBody>
                    <a:bodyPr/>
                    <a:lstStyle/>
                    <a:p>
                      <a:r>
                        <a:rPr lang="pt-NL" sz="3200" dirty="0"/>
                        <a:t>Women and aged 30%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4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58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5C71D-1EC2-54E8-B980-574264A9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NL" dirty="0"/>
              <a:t>Mas excesso não é privilégio: é problema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2191E8E-948F-94A6-C500-E31A03C81D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8300" y="1644174"/>
          <a:ext cx="10985500" cy="178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0">
                  <a:extLst>
                    <a:ext uri="{9D8B030D-6E8A-4147-A177-3AD203B41FA5}">
                      <a16:colId xmlns:a16="http://schemas.microsoft.com/office/drawing/2014/main" val="3264020196"/>
                    </a:ext>
                  </a:extLst>
                </a:gridCol>
                <a:gridCol w="5492750">
                  <a:extLst>
                    <a:ext uri="{9D8B030D-6E8A-4147-A177-3AD203B41FA5}">
                      <a16:colId xmlns:a16="http://schemas.microsoft.com/office/drawing/2014/main" val="1182678298"/>
                    </a:ext>
                  </a:extLst>
                </a:gridCol>
              </a:tblGrid>
              <a:tr h="1205706">
                <a:tc>
                  <a:txBody>
                    <a:bodyPr/>
                    <a:lstStyle/>
                    <a:p>
                      <a:r>
                        <a:rPr lang="pt-NL" sz="3200" dirty="0"/>
                        <a:t>EUA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Etiopia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44643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r>
                        <a:rPr lang="pt-NL" sz="3200" dirty="0"/>
                        <a:t>3.914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NL" sz="3200" dirty="0"/>
                        <a:t>2.200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56993"/>
                  </a:ext>
                </a:extLst>
              </a:tr>
            </a:tbl>
          </a:graphicData>
        </a:graphic>
      </p:graphicFrame>
      <p:pic>
        <p:nvPicPr>
          <p:cNvPr id="3074" name="Picture 2" descr="World Obesity Federation 2023 Obesity Atlas">
            <a:extLst>
              <a:ext uri="{FF2B5EF4-FFF2-40B4-BE49-F238E27FC236}">
                <a16:creationId xmlns:a16="http://schemas.microsoft.com/office/drawing/2014/main" id="{4C491AA7-B75A-516D-2085-0E698C4D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49" y="4051776"/>
            <a:ext cx="3987987" cy="26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🌍 World Obesity Atlas 2025 | World Obesity Federation">
            <a:extLst>
              <a:ext uri="{FF2B5EF4-FFF2-40B4-BE49-F238E27FC236}">
                <a16:creationId xmlns:a16="http://schemas.microsoft.com/office/drawing/2014/main" id="{8C45BA78-140D-299F-0C32-458DFCA3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4120356"/>
            <a:ext cx="4775200" cy="25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2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A3080-AE38-31A1-A4B7-C608001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 o problema não é a quantidade: é a qualidade: ultraprocessados</a:t>
            </a:r>
            <a:endParaRPr lang="pt-NL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6E036E-A8B3-B292-21E3-0FACF5E98C13}"/>
              </a:ext>
            </a:extLst>
          </p:cNvPr>
          <p:cNvSpPr txBox="1"/>
          <p:nvPr/>
        </p:nvSpPr>
        <p:spPr>
          <a:xfrm>
            <a:off x="3269674" y="1903838"/>
            <a:ext cx="892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200" b="1" dirty="0"/>
              <a:t>Ultraprocessados: 2/3 dieta US e GB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4B91BC-5D48-4413-EA9A-2052A823EB25}"/>
              </a:ext>
            </a:extLst>
          </p:cNvPr>
          <p:cNvSpPr txBox="1"/>
          <p:nvPr/>
        </p:nvSpPr>
        <p:spPr>
          <a:xfrm>
            <a:off x="3323457" y="2775510"/>
            <a:ext cx="851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3200" b="1" dirty="0"/>
              <a:t>Ingredientes que não pertencem à cozinha e são dominados pela indústria</a:t>
            </a:r>
          </a:p>
        </p:txBody>
      </p:sp>
      <p:pic>
        <p:nvPicPr>
          <p:cNvPr id="4104" name="Picture 8" descr="GOAL 02: Zero Hunger Archives - Altiorem">
            <a:extLst>
              <a:ext uri="{FF2B5EF4-FFF2-40B4-BE49-F238E27FC236}">
                <a16:creationId xmlns:a16="http://schemas.microsoft.com/office/drawing/2014/main" id="{9D6EF8ED-7BCD-BB26-E53B-14C80E42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39" y="4116161"/>
            <a:ext cx="2109931" cy="27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66AE2E-F608-7B1F-F9BC-3B2B5F4CB0E4}"/>
              </a:ext>
            </a:extLst>
          </p:cNvPr>
          <p:cNvSpPr txBox="1"/>
          <p:nvPr/>
        </p:nvSpPr>
        <p:spPr>
          <a:xfrm>
            <a:off x="8797637" y="4225635"/>
            <a:ext cx="3073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Mitsubishi UFG Financial Group</a:t>
            </a:r>
          </a:p>
        </p:txBody>
      </p:sp>
      <p:pic>
        <p:nvPicPr>
          <p:cNvPr id="7170" name="Picture 2" descr="Gente ultraprocessada">
            <a:extLst>
              <a:ext uri="{FF2B5EF4-FFF2-40B4-BE49-F238E27FC236}">
                <a16:creationId xmlns:a16="http://schemas.microsoft.com/office/drawing/2014/main" id="{02C670E4-11A3-756B-324C-9012B5BF9D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1" y="2935715"/>
            <a:ext cx="2074578" cy="20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nte ultraprocessada">
            <a:extLst>
              <a:ext uri="{FF2B5EF4-FFF2-40B4-BE49-F238E27FC236}">
                <a16:creationId xmlns:a16="http://schemas.microsoft.com/office/drawing/2014/main" id="{A24B3D82-1D85-B4C0-FB4D-2EEE48D8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20" y="2775510"/>
            <a:ext cx="3269674" cy="32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E528AB-1FA1-34F9-42BF-EFE1D240D2C3}"/>
              </a:ext>
            </a:extLst>
          </p:cNvPr>
          <p:cNvSpPr txBox="1"/>
          <p:nvPr/>
        </p:nvSpPr>
        <p:spPr>
          <a:xfrm>
            <a:off x="3323457" y="4529796"/>
            <a:ext cx="2880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NL" sz="2800" b="1" dirty="0"/>
              <a:t>As ameaças da economia do excesso. Valor Econômico</a:t>
            </a:r>
          </a:p>
        </p:txBody>
      </p:sp>
    </p:spTree>
    <p:extLst>
      <p:ext uri="{BB962C8B-B14F-4D97-AF65-F5344CB8AC3E}">
        <p14:creationId xmlns:p14="http://schemas.microsoft.com/office/powerpoint/2010/main" val="157187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DC The New (Ab)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4450"/>
            <a:ext cx="4754562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526942"/>
            <a:ext cx="5888116" cy="44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1235</Words>
  <Application>Microsoft Macintosh PowerPoint</Application>
  <PresentationFormat>Widescreen</PresentationFormat>
  <Paragraphs>178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Segoe UI</vt:lpstr>
      <vt:lpstr>Times New Roman</vt:lpstr>
      <vt:lpstr>Tema do Office</vt:lpstr>
      <vt:lpstr>A tríplice monotonia do sistema agroalimentar</vt:lpstr>
      <vt:lpstr>Como falar em excesso?</vt:lpstr>
      <vt:lpstr>Ideia central da apresentação</vt:lpstr>
      <vt:lpstr>Consequências para ciência e tecnologia</vt:lpstr>
      <vt:lpstr>Tríplice separação, tríplice monotonia</vt:lpstr>
      <vt:lpstr>1. Monotonia alimentar: alimentação x saúde</vt:lpstr>
      <vt:lpstr>Mas excesso não é privilégio: é problema</vt:lpstr>
      <vt:lpstr>E o problema não é a quantidade: é a qualidade: ultraprocessados</vt:lpstr>
      <vt:lpstr>Apresentação do PowerPoint</vt:lpstr>
      <vt:lpstr>Monotonia no consumo alimentar</vt:lpstr>
      <vt:lpstr>As ameaças da economia do excesso</vt:lpstr>
      <vt:lpstr>2. A monotonia agrícola: agricultura x biodiversidade</vt:lpstr>
      <vt:lpstr>Nascimento do sistema agroalimentar global</vt:lpstr>
      <vt:lpstr>Mais fertilizantes sintéticos e agrotóxicos: custos aos produtores</vt:lpstr>
      <vt:lpstr>Apresentação do PowerPoint</vt:lpstr>
      <vt:lpstr>Impactos da monotonia sobre a segurança global</vt:lpstr>
      <vt:lpstr>Novo paradigma na pesquisa agronômica</vt:lpstr>
      <vt:lpstr>Apresentação do PowerPoint</vt:lpstr>
      <vt:lpstr>US Department of State e África</vt:lpstr>
      <vt:lpstr>Microbiomes and Life Below the Surface</vt:lpstr>
      <vt:lpstr>Micróbios e insetos eram vistos como inimigos</vt:lpstr>
      <vt:lpstr>Fungos</vt:lpstr>
      <vt:lpstr>A economia do excesso na agricultura</vt:lpstr>
      <vt:lpstr>3. Animais separados das fontes de sua alimentação</vt:lpstr>
      <vt:lpstr>Redução da diversidade animal</vt:lpstr>
      <vt:lpstr>Policy Brief G20 sobre bem-estar animal</vt:lpstr>
      <vt:lpstr>Brasil é o epicentro de um sistema global voltado à oferta de produtos animais</vt:lpstr>
      <vt:lpstr>Carências proteicas?</vt:lpstr>
      <vt:lpstr>Só para os ricos?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Abramovay</dc:creator>
  <cp:lastModifiedBy>Ricardo Abramovay</cp:lastModifiedBy>
  <cp:revision>4</cp:revision>
  <dcterms:created xsi:type="dcterms:W3CDTF">2025-08-07T10:46:57Z</dcterms:created>
  <dcterms:modified xsi:type="dcterms:W3CDTF">2026-01-25T13:52:53Z</dcterms:modified>
</cp:coreProperties>
</file>