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72" r:id="rId12"/>
    <p:sldId id="271" r:id="rId13"/>
    <p:sldId id="273" r:id="rId14"/>
    <p:sldId id="268" r:id="rId15"/>
    <p:sldId id="274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élia Aly" initials="CA" lastIdx="1" clrIdx="0">
    <p:extLst>
      <p:ext uri="{19B8F6BF-5375-455C-9EA6-DF929625EA0E}">
        <p15:presenceInfo xmlns:p15="http://schemas.microsoft.com/office/powerpoint/2012/main" userId="92092d3b0a24d35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6EF793B-D0D8-4AA2-B6E9-6877A647D1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40" y="378691"/>
            <a:ext cx="12023333" cy="610184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8ED1FA3-159B-4D90-A6E0-66EE6DD5DD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855" y="2724727"/>
            <a:ext cx="4488873" cy="1653309"/>
          </a:xfrm>
        </p:spPr>
        <p:txBody>
          <a:bodyPr anchor="b"/>
          <a:lstStyle>
            <a:lvl1pPr algn="ctr">
              <a:defRPr sz="4500" b="1" baseline="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A507DF-5715-4D47-B3D6-6995B39B0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8982" y="4727143"/>
            <a:ext cx="4151746" cy="7130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E28E379-66F1-4008-B341-561AD0BD7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045F4-019A-43C8-ABF6-277365BA5403}" type="datetimeFigureOut">
              <a:rPr lang="pt-BR" smtClean="0"/>
              <a:t>02/02/2021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6C607CB-64FA-41FD-A423-ED7EA7527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FD62571-2F0A-4964-BA38-DE2E39896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C687D-FD9C-481C-8A35-D1CE769A8F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7659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E9919C2-95C4-4ABC-B435-5E2B397B0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045F4-019A-43C8-ABF6-277365BA5403}" type="datetimeFigureOut">
              <a:rPr lang="pt-BR" smtClean="0"/>
              <a:t>02/02/2021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43DB48A-75E2-407B-8955-2EBE3414E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B557760-888D-4723-8B6C-9B89A5C08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C687D-FD9C-481C-8A35-D1CE769A8F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4215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972B68-7E8E-44FB-B79C-A28B33C6F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40C58C-398A-40D9-A830-BE6A97B4C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C2D585F-8D0C-4FC8-A9E7-16E865D03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1B549A8-58D2-4EB6-8B45-29CCC9343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045F4-019A-43C8-ABF6-277365BA5403}" type="datetimeFigureOut">
              <a:rPr lang="pt-BR" smtClean="0"/>
              <a:t>02/02/2021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05CC7F3-04C2-4B20-BF16-D14942D05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1F9DAE9-1F2C-485F-BBBD-7CC5F4183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C687D-FD9C-481C-8A35-D1CE769A8F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074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80AEEC-752B-4C93-A190-CDDF933FF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3F8C1A7-A1E5-4B7D-BB70-96648A9455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2928FD3-E419-438E-A62E-FC2B59582F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8C3C21D-85BA-4AAF-9430-B63CA8170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045F4-019A-43C8-ABF6-277365BA5403}" type="datetimeFigureOut">
              <a:rPr lang="pt-BR" smtClean="0"/>
              <a:t>02/02/2021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BAA907F-FB29-46C5-BCA3-BB4D7174D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ACD4373-C2B3-4E9C-9410-4EBA0E855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C687D-FD9C-481C-8A35-D1CE769A8F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2817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14634E-F6FA-4125-A7E4-AF4277D3E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87533AF-DF21-4500-9677-C60B00A29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B53D1AA-2D47-4138-873A-E42B9BBD0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045F4-019A-43C8-ABF6-277365BA5403}" type="datetimeFigureOut">
              <a:rPr lang="pt-BR" smtClean="0"/>
              <a:t>02/02/2021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F0392B9-653D-45BF-9B1E-00E001AB4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2FE78A8-FEFE-492D-A7A3-F9776B648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C687D-FD9C-481C-8A35-D1CE769A8F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1431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4622DAE-117A-426B-B704-53C8E2FE2D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B3D5B98-6F28-45BF-A299-4893D882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BBEAF48-579B-4594-A4F9-70F11ED46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045F4-019A-43C8-ABF6-277365BA5403}" type="datetimeFigureOut">
              <a:rPr lang="pt-BR" smtClean="0"/>
              <a:t>02/02/2021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FFB041A-F7DC-4CCF-8B2F-56EFE5BB5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52CC81-2F56-4350-B44E-CFF72BCE5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C687D-FD9C-481C-8A35-D1CE769A8F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1111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A7D384A-FAC6-4415-81B9-9DB5EB4E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93" y="158786"/>
            <a:ext cx="11992534" cy="65626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BFD10F8-2A1F-4841-9F82-8A0737920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4DDDEF7-F19A-43A4-B594-CDA988205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EFE0B6-AAFB-4E6A-876D-98A3F5C68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045F4-019A-43C8-ABF6-277365BA5403}" type="datetimeFigureOut">
              <a:rPr lang="pt-BR" smtClean="0"/>
              <a:t>02/02/2021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72C0C5F-86AC-40D9-ACA9-40CBD7FA0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944BC71-0C35-45B0-A2DB-B661202E6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C687D-FD9C-481C-8A35-D1CE769A8F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2214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2AE892B-A2B5-4EB4-8361-645EDA82C8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071" y="296018"/>
            <a:ext cx="11697714" cy="640135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15F395E-7A52-42E4-ACEC-0BAE6E3A6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5418" y="2235200"/>
            <a:ext cx="6212031" cy="216130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EDE3F91-34C7-4ACA-B72C-1F3D9FCB8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65964" y="5148262"/>
            <a:ext cx="6581486" cy="9413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AE9D5AD-32DF-47CC-90DD-54B0BBA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045F4-019A-43C8-ABF6-277365BA5403}" type="datetimeFigureOut">
              <a:rPr lang="pt-BR" smtClean="0"/>
              <a:t>02/02/2021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61F24A-6FE8-4C4A-9DD5-0ABC04A7B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6D187C8-7604-45AF-978C-3A9368E9B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C687D-FD9C-481C-8A35-D1CE769A8F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3026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5F395E-7A52-42E4-ACEC-0BAE6E3A6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4837" y="1876982"/>
            <a:ext cx="6212031" cy="216130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EDE3F91-34C7-4ACA-B72C-1F3D9FCB8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0109" y="4620361"/>
            <a:ext cx="6581486" cy="9413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AE9D5AD-32DF-47CC-90DD-54B0BBA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7897" y="6356350"/>
            <a:ext cx="1460724" cy="365125"/>
          </a:xfrm>
        </p:spPr>
        <p:txBody>
          <a:bodyPr/>
          <a:lstStyle/>
          <a:p>
            <a:fld id="{1BB045F4-019A-43C8-ABF6-277365BA5403}" type="datetimeFigureOut">
              <a:rPr lang="pt-BR" smtClean="0"/>
              <a:t>02/02/2021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61F24A-6FE8-4C4A-9DD5-0ABC04A7B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6D187C8-7604-45AF-978C-3A9368E9B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C687D-FD9C-481C-8A35-D1CE769A8F1F}" type="slidenum">
              <a:rPr lang="pt-BR" smtClean="0"/>
              <a:t>‹nº›</a:t>
            </a:fld>
            <a:endParaRPr lang="pt-BR"/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E7E07D64-3F61-47F7-AB8F-AB3C60C2FFFD}"/>
              </a:ext>
            </a:extLst>
          </p:cNvPr>
          <p:cNvGrpSpPr/>
          <p:nvPr userDrawn="1"/>
        </p:nvGrpSpPr>
        <p:grpSpPr>
          <a:xfrm>
            <a:off x="0" y="0"/>
            <a:ext cx="2328421" cy="6857999"/>
            <a:chOff x="0" y="-179033"/>
            <a:chExt cx="2328421" cy="6857999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42AE892B-A2B5-4EB4-8361-645EDA82C8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309" t="8362" r="81547" b="4751"/>
            <a:stretch/>
          </p:blipFill>
          <p:spPr>
            <a:xfrm>
              <a:off x="0" y="-179033"/>
              <a:ext cx="2328421" cy="6857999"/>
            </a:xfrm>
            <a:prstGeom prst="rect">
              <a:avLst/>
            </a:prstGeom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2874673F-6672-40AC-8A7B-440A97D844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17983" y="1601854"/>
              <a:ext cx="1790855" cy="78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1158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063667-2AA7-4131-B578-458D493C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603AD1-FCB0-4545-901E-D90057DAC7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63D920A-AA5D-4635-87F0-6820BE7BA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CDA6298-F9DD-41D2-8833-E4C5910EF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045F4-019A-43C8-ABF6-277365BA5403}" type="datetimeFigureOut">
              <a:rPr lang="pt-BR" smtClean="0"/>
              <a:t>02/02/2021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4B75046-D157-4545-BF6B-D0F7D3951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0BC515F-6BFE-46A7-9D25-A61AB1276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C687D-FD9C-481C-8A35-D1CE769A8F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9867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509ADA-8E08-4C21-803B-B01625E85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8A2BE8C-2F78-44D3-9D48-56B43755A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B10FCAB-E9F2-4F60-A090-D43E569E29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DBF1BBE-996B-4CBB-8535-D498206078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A1A95B2-E485-4A34-8016-94540DC8DC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456CE75-BB45-4DAF-98FA-AE0FD67B3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045F4-019A-43C8-ABF6-277365BA5403}" type="datetimeFigureOut">
              <a:rPr lang="pt-BR" smtClean="0"/>
              <a:t>02/02/2021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DC359D5-2E4C-4CF5-B3C1-97D4EAE16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FAF210E-EBA7-4A46-89D7-29F2F0E09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C687D-FD9C-481C-8A35-D1CE769A8F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3076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00E078-1109-4BE0-BF5B-759FDDB42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503" y="0"/>
            <a:ext cx="8423787" cy="114904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2FF9125-487E-442B-8197-EE2CE597F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045F4-019A-43C8-ABF6-277365BA5403}" type="datetimeFigureOut">
              <a:rPr lang="pt-BR" smtClean="0"/>
              <a:t>02/02/2021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EDD8C2E-ABE2-462E-82A9-AD142929E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DA60A99-65E6-4FB2-8BE7-E8A527492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C687D-FD9C-481C-8A35-D1CE769A8F1F}" type="slidenum">
              <a:rPr lang="pt-BR" smtClean="0"/>
              <a:t>‹nº›</a:t>
            </a:fld>
            <a:endParaRPr lang="pt-BR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05F4E124-1DEC-41BF-9E8D-EFCFC581900C}"/>
              </a:ext>
            </a:extLst>
          </p:cNvPr>
          <p:cNvGrpSpPr/>
          <p:nvPr userDrawn="1"/>
        </p:nvGrpSpPr>
        <p:grpSpPr>
          <a:xfrm>
            <a:off x="0" y="0"/>
            <a:ext cx="2328421" cy="6857999"/>
            <a:chOff x="0" y="-179033"/>
            <a:chExt cx="2328421" cy="6857999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EC4AFC3C-3F93-4C64-AF3A-C05BFDC3A4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309" t="8362" r="81547" b="4751"/>
            <a:stretch/>
          </p:blipFill>
          <p:spPr>
            <a:xfrm>
              <a:off x="0" y="-179033"/>
              <a:ext cx="2328421" cy="6857999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D18B28C9-159C-4BC6-A6D7-CF670980C4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17983" y="1601854"/>
              <a:ext cx="1790855" cy="78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8402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00E078-1109-4BE0-BF5B-759FDDB42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6890" y="443783"/>
            <a:ext cx="8423787" cy="114904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2FF9125-487E-442B-8197-EE2CE597F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045F4-019A-43C8-ABF6-277365BA5403}" type="datetimeFigureOut">
              <a:rPr lang="pt-BR" smtClean="0"/>
              <a:t>02/02/2021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EDD8C2E-ABE2-462E-82A9-AD142929E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DA60A99-65E6-4FB2-8BE7-E8A527492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C687D-FD9C-481C-8A35-D1CE769A8F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201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2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A928348-0779-4E9A-93ED-11CFC8786D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70" t="-636" r="985" b="1965"/>
          <a:stretch/>
        </p:blipFill>
        <p:spPr>
          <a:xfrm>
            <a:off x="0" y="136525"/>
            <a:ext cx="11897032" cy="609108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F00E078-1109-4BE0-BF5B-759FDDB42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9020" y="3215148"/>
            <a:ext cx="4876800" cy="1484671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2FF9125-487E-442B-8197-EE2CE597F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045F4-019A-43C8-ABF6-277365BA5403}" type="datetimeFigureOut">
              <a:rPr lang="pt-BR" smtClean="0"/>
              <a:t>02/02/2021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EDD8C2E-ABE2-462E-82A9-AD142929E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DA60A99-65E6-4FB2-8BE7-E8A527492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C687D-FD9C-481C-8A35-D1CE769A8F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8056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92C8636-5D05-4626-840F-26ACF46A9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D3CD50C-5D54-404D-86B7-2A4526591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6D4A918-4663-40CC-B275-25778FC44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045F4-019A-43C8-ABF6-277365BA5403}" type="datetimeFigureOut">
              <a:rPr lang="pt-BR" smtClean="0"/>
              <a:t>02/02/2021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547B94-C10F-4C88-83F4-1B4962FC4A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72B4AE5-E214-4FAC-B56C-3CBA930EC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C687D-FD9C-481C-8A35-D1CE769A8F1F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528D51A-46CA-412E-99F4-EC95B08EBBA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2350" y="87340"/>
            <a:ext cx="11987299" cy="66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7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61" r:id="rId8"/>
    <p:sldLayoutId id="2147483662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svs.aids.gov.br/dantps/cgiae/sinasc/documentacao/dicionario_de_dados_SINASC_tabela_DN.pdf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ftp://ftp2.datasus.gov.br/public/sistemas/dsweb/SIHD/Manuais/dicionario_de_dados_AIH.pdf" TargetMode="External"/><Relationship Id="rId2" Type="http://schemas.openxmlformats.org/officeDocument/2006/relationships/hyperlink" Target="ftp://ftp2.datasus.gov.br/public/sistemas/dsweb/SIHD/Manuais/sihd1_dicionario_de_dados.pdf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ftp://ftp.ibge.gov.br/Censos/Censo_Demografico_2010/metodologia/anexos/anexo_1_sigilo_cd2010.pdf" TargetMode="External"/><Relationship Id="rId2" Type="http://schemas.openxmlformats.org/officeDocument/2006/relationships/hyperlink" Target="https://www.ibge.gov.br/estatisticas/sociais/populacao/9662-censo-demografico-2010.html?=&amp;t=microdado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FddIVxGAO60" TargetMode="External"/><Relationship Id="rId5" Type="http://schemas.openxmlformats.org/officeDocument/2006/relationships/hyperlink" Target="https://www.youtube.com/watch?v=4CW60eHGqQQ" TargetMode="External"/><Relationship Id="rId4" Type="http://schemas.openxmlformats.org/officeDocument/2006/relationships/hyperlink" Target="https://biblioteca.ibge.gov.br/index.php/biblioteca-catalogo?view=detalhes&amp;id=282517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sinasc@prefeitura.sp.gov.br" TargetMode="External"/><Relationship Id="rId2" Type="http://schemas.openxmlformats.org/officeDocument/2006/relationships/hyperlink" Target="mailto:ccastex@prefeitura.sp.gov.br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2.datasus.gov.br/DATASUS/index.php?area=0901&amp;item=1&amp;acao=29&amp;pad=31655" TargetMode="External"/><Relationship Id="rId13" Type="http://schemas.openxmlformats.org/officeDocument/2006/relationships/hyperlink" Target="http://www2.datasus.gov.br/DATASUS/index.php?area=0901&amp;item=1&amp;acao=41" TargetMode="External"/><Relationship Id="rId3" Type="http://schemas.openxmlformats.org/officeDocument/2006/relationships/hyperlink" Target="http://www2.datasus.gov.br/DATASUS/index.php?area=0901&amp;item=1&amp;acao=22&amp;pad=31655" TargetMode="External"/><Relationship Id="rId7" Type="http://schemas.openxmlformats.org/officeDocument/2006/relationships/hyperlink" Target="http://www2.datasus.gov.br/DATASUS/index.php?area=0901&amp;item=1&amp;acao=28&amp;pad=31655" TargetMode="External"/><Relationship Id="rId12" Type="http://schemas.openxmlformats.org/officeDocument/2006/relationships/hyperlink" Target="http://www2.datasus.gov.br/DATASUS/index.php?area=0901&amp;item=1&amp;acao=37" TargetMode="External"/><Relationship Id="rId2" Type="http://schemas.openxmlformats.org/officeDocument/2006/relationships/hyperlink" Target="http://www2.datasus.gov.br/DATASUS/index.php?area=0901&amp;item=1&amp;acao=25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2.datasus.gov.br/DATASUS/index.php?area=0901&amp;item=1&amp;acao=24&amp;pad=31655" TargetMode="External"/><Relationship Id="rId11" Type="http://schemas.openxmlformats.org/officeDocument/2006/relationships/hyperlink" Target="http://www2.datasus.gov.br/DATASUS/index.php?area=0901&amp;item=1&amp;acao=35&amp;pad=31655" TargetMode="External"/><Relationship Id="rId5" Type="http://schemas.openxmlformats.org/officeDocument/2006/relationships/hyperlink" Target="http://www2.datasus.gov.br/DATASUS/index.php?area=0901&amp;item=1&amp;acao=23&amp;pad=31655" TargetMode="External"/><Relationship Id="rId10" Type="http://schemas.openxmlformats.org/officeDocument/2006/relationships/hyperlink" Target="http://www2.datasus.gov.br/DATASUS/index.php?area=0901&amp;item=1&amp;acao=33&amp;pad=31655" TargetMode="External"/><Relationship Id="rId4" Type="http://schemas.openxmlformats.org/officeDocument/2006/relationships/hyperlink" Target="http://www2.datasus.gov.br/DATASUS/index.php?area=0901&amp;item=1&amp;acao=26&amp;pad=31655" TargetMode="External"/><Relationship Id="rId9" Type="http://schemas.openxmlformats.org/officeDocument/2006/relationships/hyperlink" Target="http://www2.datasus.gov.br/DATASUS/index.php?area=0901&amp;item=1&amp;acao=31&amp;pad=31655" TargetMode="External"/><Relationship Id="rId14" Type="http://schemas.openxmlformats.org/officeDocument/2006/relationships/hyperlink" Target="http://www2.datasus.gov.br/DATASUS/index.php?area=0901&amp;item=1&amp;acao=45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ftp://ftp.datasus.gov.br/dissemin/publicos/" TargetMode="External"/><Relationship Id="rId2" Type="http://schemas.openxmlformats.org/officeDocument/2006/relationships/hyperlink" Target="https://datasus.saude.gov.br/transferencia-de-arquivos/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2.datasus.gov.br/DATASUS/index.php?area=090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svs.aids.gov.br/dantps/centrais-de-conteudos/dados-abertos/sinasc/" TargetMode="External"/><Relationship Id="rId2" Type="http://schemas.openxmlformats.org/officeDocument/2006/relationships/hyperlink" Target="http://svs.aids.gov.br/dantps/centrais-de-conteudos/dados-abertos/sim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efeitura.sp.gov.br/cidade/secretarias/saude/epidemiologia_e_informacao/nascidos_vivos/index.php?p=306422" TargetMode="External"/><Relationship Id="rId2" Type="http://schemas.openxmlformats.org/officeDocument/2006/relationships/hyperlink" Target="https://www.prefeitura.sp.gov.br/cidade/secretarias/saude/epidemiologia_e_informacao/mortalidade/index.php?p=183816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eade.gov.br/produtos/arquivos-para-governo-aberto-sp/?referencia=Movimento%20do%20Registro%20Civi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ítulo 6">
            <a:extLst>
              <a:ext uri="{FF2B5EF4-FFF2-40B4-BE49-F238E27FC236}">
                <a16:creationId xmlns:a16="http://schemas.microsoft.com/office/drawing/2014/main" id="{0E40BF66-A5DA-4343-B822-FB63E79F8D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50294" y="5059477"/>
            <a:ext cx="4901682" cy="503853"/>
          </a:xfrm>
          <a:solidFill>
            <a:schemeClr val="bg1"/>
          </a:solidFill>
        </p:spPr>
        <p:txBody>
          <a:bodyPr/>
          <a:lstStyle/>
          <a:p>
            <a:r>
              <a:rPr lang="pt-BR" dirty="0"/>
              <a:t>Célia Maria </a:t>
            </a:r>
            <a:r>
              <a:rPr lang="pt-BR" dirty="0" err="1"/>
              <a:t>Castex</a:t>
            </a:r>
            <a:r>
              <a:rPr lang="pt-BR" dirty="0"/>
              <a:t> Aly</a:t>
            </a:r>
          </a:p>
        </p:txBody>
      </p:sp>
      <p:sp>
        <p:nvSpPr>
          <p:cNvPr id="9" name="Título 5">
            <a:extLst>
              <a:ext uri="{FF2B5EF4-FFF2-40B4-BE49-F238E27FC236}">
                <a16:creationId xmlns:a16="http://schemas.microsoft.com/office/drawing/2014/main" id="{3969E396-30A1-4923-A529-A1E9FC033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3052" y="2845838"/>
            <a:ext cx="5349551" cy="156754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pt-BR" sz="4400" b="1" dirty="0"/>
              <a:t>Microdados em Saúde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102752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07EE8FE7-543C-4750-86CD-1BE9365D2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8643" y="331302"/>
            <a:ext cx="10535475" cy="955458"/>
          </a:xfrm>
        </p:spPr>
        <p:txBody>
          <a:bodyPr>
            <a:noAutofit/>
          </a:bodyPr>
          <a:lstStyle/>
          <a:p>
            <a:r>
              <a:rPr lang="pt-BR" sz="3200" b="1" dirty="0"/>
              <a:t>Análise de </a:t>
            </a:r>
            <a:r>
              <a:rPr lang="pt-BR" sz="3200" b="1" dirty="0" err="1"/>
              <a:t>microdados</a:t>
            </a:r>
            <a:r>
              <a:rPr lang="pt-BR" sz="3200" b="1" dirty="0"/>
              <a:t>, no SINASC,</a:t>
            </a:r>
            <a:br>
              <a:rPr lang="pt-BR" sz="3200" b="1" dirty="0"/>
            </a:br>
            <a:r>
              <a:rPr lang="pt-BR" sz="3200" b="1" dirty="0"/>
              <a:t> Distrito Federal, 2020</a:t>
            </a:r>
            <a:br>
              <a:rPr lang="pt-BR" sz="3200" b="1" dirty="0"/>
            </a:br>
            <a:r>
              <a:rPr lang="pt-BR" sz="3200" dirty="0"/>
              <a:t>(dados preliminares, entre janeiro e outubro 2020)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749227D-9049-4310-9024-6A7CB5E6B1BE}"/>
              </a:ext>
            </a:extLst>
          </p:cNvPr>
          <p:cNvSpPr txBox="1"/>
          <p:nvPr/>
        </p:nvSpPr>
        <p:spPr>
          <a:xfrm>
            <a:off x="2398643" y="4031472"/>
            <a:ext cx="968734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3200" b="1" dirty="0"/>
              <a:t>Pergunta sobre os </a:t>
            </a:r>
            <a:r>
              <a:rPr lang="pt-BR" sz="3200" b="1" dirty="0" err="1"/>
              <a:t>microdados</a:t>
            </a:r>
            <a:r>
              <a:rPr lang="pt-BR" sz="3200" b="1" dirty="0"/>
              <a:t> no SINASC:</a:t>
            </a:r>
          </a:p>
          <a:p>
            <a:pPr marL="0" indent="0">
              <a:buNone/>
            </a:pPr>
            <a:r>
              <a:rPr lang="pt-BR" sz="3200" dirty="0"/>
              <a:t>Qual é a porcentagem dos parto vaginais e das cesáreas por raça/cor de mães residentes no DF, em 2020?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3D4A78B-1E83-464D-9127-0088497DD3BA}"/>
              </a:ext>
            </a:extLst>
          </p:cNvPr>
          <p:cNvSpPr txBox="1"/>
          <p:nvPr/>
        </p:nvSpPr>
        <p:spPr>
          <a:xfrm>
            <a:off x="2398643" y="2213113"/>
            <a:ext cx="96873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/>
              <a:t>Dicionário</a:t>
            </a:r>
            <a:br>
              <a:rPr lang="pt-BR" sz="2400" dirty="0"/>
            </a:br>
            <a:r>
              <a:rPr lang="pt-BR" sz="2400" dirty="0">
                <a:hlinkClick r:id="rId2"/>
              </a:rPr>
              <a:t>http://svs.aids.gov.br/dantps/cgiae/sinasc/documentacao/dicionario_de_dados_SINASC_tabela_DN.pdf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875134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213E9E7-4FFB-4FA7-AB99-E6AF91577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6506"/>
            <a:ext cx="12046226" cy="112643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dirty="0"/>
              <a:t>Qual é a porcentagem dos parto vaginais e das cesáreas por raça/cor de mães residentes no DF, em 2020?</a:t>
            </a:r>
          </a:p>
        </p:txBody>
      </p:sp>
      <p:pic>
        <p:nvPicPr>
          <p:cNvPr id="2" name="zoom_0">
            <a:hlinkClick r:id="" action="ppaction://media"/>
            <a:extLst>
              <a:ext uri="{FF2B5EF4-FFF2-40B4-BE49-F238E27FC236}">
                <a16:creationId xmlns:a16="http://schemas.microsoft.com/office/drawing/2014/main" id="{F59DCCD2-4597-4580-98E7-5B2575E873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774148"/>
            <a:ext cx="11303685" cy="602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24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AD4085-9726-457A-B122-61FE3FB43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3113" y="0"/>
            <a:ext cx="9236765" cy="1149043"/>
          </a:xfrm>
        </p:spPr>
        <p:txBody>
          <a:bodyPr>
            <a:normAutofit/>
          </a:bodyPr>
          <a:lstStyle/>
          <a:p>
            <a:r>
              <a:rPr lang="pt-BR" sz="3200" b="1" dirty="0"/>
              <a:t>Analise de </a:t>
            </a:r>
            <a:r>
              <a:rPr lang="pt-BR" sz="3200" b="1" dirty="0" err="1"/>
              <a:t>microdados</a:t>
            </a:r>
            <a:r>
              <a:rPr lang="pt-BR" sz="3200" b="1" dirty="0"/>
              <a:t>, no SIHSUS,</a:t>
            </a:r>
            <a:br>
              <a:rPr lang="pt-BR" sz="3200" b="1" dirty="0"/>
            </a:br>
            <a:r>
              <a:rPr lang="pt-BR" sz="3200" b="1" dirty="0"/>
              <a:t>Distrito Federal, em novembro de 2020</a:t>
            </a:r>
            <a:endParaRPr lang="pt-BR" sz="32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BB7FF54-EBCB-4507-B7C3-1DAD544F6320}"/>
              </a:ext>
            </a:extLst>
          </p:cNvPr>
          <p:cNvSpPr txBox="1"/>
          <p:nvPr/>
        </p:nvSpPr>
        <p:spPr>
          <a:xfrm>
            <a:off x="2425148" y="1457739"/>
            <a:ext cx="976685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/>
              <a:t>Dicionário de dados até 2007</a:t>
            </a:r>
          </a:p>
          <a:p>
            <a:r>
              <a:rPr lang="pt-BR" sz="2400" dirty="0">
                <a:hlinkClick r:id="rId2"/>
              </a:rPr>
              <a:t>ftp://ftp2.datasus.gov.br/public/sistemas/dsweb/SIHD/Manuais/sihd1_dicionario_de_dados.pdf</a:t>
            </a:r>
            <a:endParaRPr lang="pt-BR" sz="2400" dirty="0"/>
          </a:p>
          <a:p>
            <a:r>
              <a:rPr lang="pt-BR" sz="2400" b="1" dirty="0"/>
              <a:t>Dicionário de dados após 2008</a:t>
            </a:r>
          </a:p>
          <a:p>
            <a:r>
              <a:rPr lang="pt-BR" sz="2400" dirty="0">
                <a:hlinkClick r:id="rId3"/>
              </a:rPr>
              <a:t>ftp://ftp2.datasus.gov.br/public/sistemas/dsweb/SIHD/Manuais/dicionario_de_dados_AIH.pdf</a:t>
            </a:r>
            <a:endParaRPr lang="pt-BR" sz="2400" dirty="0"/>
          </a:p>
          <a:p>
            <a:endParaRPr lang="pt-BR" sz="24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B36DFEC-3C05-461F-9425-C10EC326031D}"/>
              </a:ext>
            </a:extLst>
          </p:cNvPr>
          <p:cNvSpPr txBox="1"/>
          <p:nvPr/>
        </p:nvSpPr>
        <p:spPr>
          <a:xfrm>
            <a:off x="2213113" y="4135395"/>
            <a:ext cx="102571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Pergunta:</a:t>
            </a:r>
          </a:p>
          <a:p>
            <a:r>
              <a:rPr lang="pt-BR" sz="2800" dirty="0"/>
              <a:t>Quais as principais causas de internação em idosos com mais de 65 anos, no DF, segundo raça/cor, em novembro de 2020?</a:t>
            </a:r>
          </a:p>
        </p:txBody>
      </p:sp>
    </p:spTree>
    <p:extLst>
      <p:ext uri="{BB962C8B-B14F-4D97-AF65-F5344CB8AC3E}">
        <p14:creationId xmlns:p14="http://schemas.microsoft.com/office/powerpoint/2010/main" val="800271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213E9E7-4FFB-4FA7-AB99-E6AF91577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9"/>
            <a:ext cx="12324522" cy="87464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pt-BR" sz="2400" dirty="0"/>
              <a:t>Quais as principais causas de internação em idosos com mais de 65 anos, segundo raça/cor, no DF, em novembro de 2020?</a:t>
            </a:r>
          </a:p>
        </p:txBody>
      </p:sp>
      <p:pic>
        <p:nvPicPr>
          <p:cNvPr id="4" name="zoom_0">
            <a:hlinkClick r:id="" action="ppaction://media"/>
            <a:extLst>
              <a:ext uri="{FF2B5EF4-FFF2-40B4-BE49-F238E27FC236}">
                <a16:creationId xmlns:a16="http://schemas.microsoft.com/office/drawing/2014/main" id="{DA66ACAB-1984-4A9C-8FEA-E8F0C345CC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267" y="864253"/>
            <a:ext cx="11221648" cy="598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2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C2D3CC-66A7-490C-AAED-7A26D978A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026" y="596002"/>
            <a:ext cx="10515600" cy="1325563"/>
          </a:xfrm>
        </p:spPr>
        <p:txBody>
          <a:bodyPr>
            <a:normAutofit/>
          </a:bodyPr>
          <a:lstStyle/>
          <a:p>
            <a:r>
              <a:rPr lang="pt-BR" sz="4000" b="1" dirty="0"/>
              <a:t>Referência bibliográfica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69096C13-8A12-4F58-8DD9-1682F72B0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8" y="1709530"/>
            <a:ext cx="11181522" cy="499606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0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000" b="1" dirty="0">
                <a:latin typeface="+mj-lt"/>
              </a:rPr>
              <a:t>Sobre </a:t>
            </a:r>
            <a:r>
              <a:rPr lang="pt-BR" sz="2000" b="1" dirty="0" err="1">
                <a:latin typeface="+mj-lt"/>
              </a:rPr>
              <a:t>microdados</a:t>
            </a:r>
            <a:endParaRPr lang="pt-BR" sz="2000" b="1" dirty="0">
              <a:latin typeface="+mj-lt"/>
            </a:endParaRPr>
          </a:p>
          <a:p>
            <a:pPr marL="0" indent="0">
              <a:buNone/>
            </a:pPr>
            <a:r>
              <a:rPr lang="pt-BR" sz="2000" dirty="0">
                <a:latin typeface="+mj-lt"/>
                <a:hlinkClick r:id="rId2"/>
              </a:rPr>
              <a:t>https://www.ibge.gov.br/estatisticas/sociais/populacao/9662-censo-demografico-2010.html?=&amp;t=microdados</a:t>
            </a:r>
            <a:endParaRPr lang="pt-BR" sz="2000" dirty="0">
              <a:latin typeface="+mj-lt"/>
            </a:endParaRPr>
          </a:p>
          <a:p>
            <a:pPr marL="0" indent="0">
              <a:buNone/>
            </a:pPr>
            <a:r>
              <a:rPr lang="pt-BR" sz="2000" dirty="0">
                <a:latin typeface="+mj-lt"/>
                <a:hlinkClick r:id="rId3"/>
              </a:rPr>
              <a:t>ftp://ftp.ibge.gov.br/Censos/Censo_Demografico_2010/metodologia/anexos/anexo_1_sigilo_cd2010.pdf</a:t>
            </a:r>
            <a:endParaRPr lang="pt-BR" sz="2000" dirty="0">
              <a:latin typeface="+mj-lt"/>
            </a:endParaRPr>
          </a:p>
          <a:p>
            <a:pPr marL="0" indent="0">
              <a:buNone/>
            </a:pPr>
            <a:r>
              <a:rPr lang="pt-BR" sz="2000" dirty="0">
                <a:latin typeface="+mj-lt"/>
                <a:hlinkClick r:id="rId4"/>
              </a:rPr>
              <a:t>https://biblioteca.ibge.gov.br/index.php/biblioteca-catalogo?view=detalhes&amp;id=282517</a:t>
            </a:r>
            <a:endParaRPr lang="pt-BR" sz="20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000" b="1" dirty="0">
                <a:latin typeface="+mj-lt"/>
              </a:rPr>
              <a:t>Convertendo DBC para CSV usando </a:t>
            </a:r>
            <a:r>
              <a:rPr lang="pt-BR" sz="2000" b="1" dirty="0" err="1">
                <a:latin typeface="+mj-lt"/>
              </a:rPr>
              <a:t>TabWin</a:t>
            </a:r>
            <a:endParaRPr lang="pt-BR" sz="2000" b="1" dirty="0">
              <a:latin typeface="+mj-lt"/>
            </a:endParaRPr>
          </a:p>
          <a:p>
            <a:pPr marL="0" indent="0">
              <a:buNone/>
            </a:pPr>
            <a:r>
              <a:rPr lang="pt-BR" sz="2000" dirty="0">
                <a:latin typeface="+mj-lt"/>
                <a:hlinkClick r:id="rId5"/>
              </a:rPr>
              <a:t>https://www.youtube.com/watch?v=4CW60eHGqQQ</a:t>
            </a:r>
            <a:endParaRPr lang="pt-BR" sz="20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000" b="1" dirty="0"/>
              <a:t>Tabela Dinâmica no Excel </a:t>
            </a:r>
          </a:p>
          <a:p>
            <a:pPr marL="0" indent="0">
              <a:buNone/>
            </a:pPr>
            <a:r>
              <a:rPr lang="pt-BR" sz="2000" dirty="0">
                <a:hlinkClick r:id="rId6"/>
              </a:rPr>
              <a:t>https://www.youtube.com/watch?v=FddIVxGAO60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588819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97F9247-94F2-472F-B7BC-2DE9DDD9E0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4942" y="1610752"/>
            <a:ext cx="6447691" cy="1420837"/>
          </a:xfrm>
          <a:solidFill>
            <a:schemeClr val="bg1"/>
          </a:solidFill>
        </p:spPr>
        <p:txBody>
          <a:bodyPr/>
          <a:lstStyle/>
          <a:p>
            <a:r>
              <a:rPr lang="pt-BR" dirty="0"/>
              <a:t>Obrigada pela sua atenção.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6E80116C-83A9-4FD9-8E77-1B3949BF97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0978" y="4009292"/>
            <a:ext cx="6611816" cy="157558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pt-BR" sz="2800" b="1" dirty="0" err="1"/>
              <a:t>Emails</a:t>
            </a:r>
            <a:r>
              <a:rPr lang="pt-BR" sz="2800" b="1" dirty="0"/>
              <a:t> para contato:</a:t>
            </a:r>
          </a:p>
          <a:p>
            <a:r>
              <a:rPr lang="pt-BR" sz="2800" b="1" dirty="0"/>
              <a:t>           </a:t>
            </a:r>
            <a:r>
              <a:rPr lang="pt-BR" sz="2800" b="1" dirty="0">
                <a:hlinkClick r:id="rId2"/>
              </a:rPr>
              <a:t>ccastex@prefeitura.sp.gov.br</a:t>
            </a:r>
            <a:endParaRPr lang="pt-BR" sz="2800" b="1" dirty="0"/>
          </a:p>
          <a:p>
            <a:r>
              <a:rPr lang="pt-BR" sz="2800" b="1" dirty="0"/>
              <a:t>         </a:t>
            </a:r>
            <a:r>
              <a:rPr lang="pt-BR" sz="2800" b="1" dirty="0">
                <a:hlinkClick r:id="rId3"/>
              </a:rPr>
              <a:t>sinasc@prefeitura.sp.gov.br</a:t>
            </a:r>
            <a:endParaRPr lang="pt-BR" sz="2800" b="1" dirty="0"/>
          </a:p>
          <a:p>
            <a:endParaRPr lang="pt-BR" sz="2800" b="1" dirty="0"/>
          </a:p>
          <a:p>
            <a:endParaRPr lang="pt-BR" sz="2800" b="1" dirty="0"/>
          </a:p>
          <a:p>
            <a:endParaRPr lang="pt-BR" sz="2800" b="1" dirty="0"/>
          </a:p>
          <a:p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470546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3D1D2EE-547B-4E7D-960E-0C97106F1FD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97225" y="1543050"/>
            <a:ext cx="8994775" cy="1009650"/>
          </a:xfrm>
        </p:spPr>
        <p:txBody>
          <a:bodyPr/>
          <a:lstStyle/>
          <a:p>
            <a:r>
              <a:rPr lang="pt-BR" dirty="0"/>
              <a:t>O que são </a:t>
            </a:r>
            <a:r>
              <a:rPr lang="pt-BR" dirty="0" err="1"/>
              <a:t>microdados</a:t>
            </a:r>
            <a:r>
              <a:rPr lang="pt-BR" dirty="0"/>
              <a:t>?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A7069745-1DA5-494D-887D-E348D3F9165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624138"/>
            <a:ext cx="10571163" cy="416242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t-BR" sz="3600" dirty="0"/>
              <a:t>Dados desagregados, podem chegar ao nível do indivíduo ou moradia;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3600" dirty="0"/>
              <a:t>Dados anonimizados ( sem identificação);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3600" dirty="0"/>
              <a:t>Dados que podem ser usados com flexibilidade através de diferentes softwares e, portanto, diverso dos tabuladores de dados </a:t>
            </a:r>
            <a:r>
              <a:rPr lang="pt-BR" sz="3600" dirty="0" err="1"/>
              <a:t>prédefinidos</a:t>
            </a:r>
            <a:r>
              <a:rPr lang="pt-BR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8335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96ED930-5C5B-4406-BC06-CDB559BB4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Finalidade do </a:t>
            </a:r>
            <a:r>
              <a:rPr lang="pt-BR" dirty="0" err="1"/>
              <a:t>microdados</a:t>
            </a: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47165B0-944F-4AA1-B443-423E01133626}"/>
              </a:ext>
            </a:extLst>
          </p:cNvPr>
          <p:cNvSpPr txBox="1"/>
          <p:nvPr/>
        </p:nvSpPr>
        <p:spPr>
          <a:xfrm>
            <a:off x="2451652" y="1974574"/>
            <a:ext cx="963433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pt-BR" sz="3600" dirty="0"/>
              <a:t>Possibilita o pesquisador fazer uso dos dados conforme o seu interesse: criar indicador, calcular coeficiente, índice etc...</a:t>
            </a:r>
          </a:p>
          <a:p>
            <a:r>
              <a:rPr lang="pt-BR" sz="3600" dirty="0"/>
              <a:t> </a:t>
            </a:r>
          </a:p>
          <a:p>
            <a:pPr marL="742950" indent="-742950">
              <a:buFont typeface="+mj-lt"/>
              <a:buAutoNum type="arabicPeriod" startAt="2"/>
            </a:pPr>
            <a:r>
              <a:rPr lang="pt-BR" sz="3600" dirty="0"/>
              <a:t>Entende-se pesquisador desde o acadêmico até um auditada.</a:t>
            </a:r>
          </a:p>
        </p:txBody>
      </p:sp>
    </p:spTree>
    <p:extLst>
      <p:ext uri="{BB962C8B-B14F-4D97-AF65-F5344CB8AC3E}">
        <p14:creationId xmlns:p14="http://schemas.microsoft.com/office/powerpoint/2010/main" val="895448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0287DE8-0BAB-4B88-86F6-71D90D39D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428" y="1067490"/>
            <a:ext cx="6291468" cy="1304649"/>
          </a:xfrm>
        </p:spPr>
        <p:txBody>
          <a:bodyPr>
            <a:noAutofit/>
          </a:bodyPr>
          <a:lstStyle/>
          <a:p>
            <a:r>
              <a:rPr lang="pt-BR" dirty="0"/>
              <a:t>Pré-requisitos no uso</a:t>
            </a:r>
            <a:br>
              <a:rPr lang="pt-BR" dirty="0"/>
            </a:br>
            <a:r>
              <a:rPr lang="pt-BR" dirty="0"/>
              <a:t> de </a:t>
            </a:r>
            <a:r>
              <a:rPr lang="pt-BR" dirty="0" err="1"/>
              <a:t>microdados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2430BD9-1F23-468D-984A-1963B859F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48" y="2378766"/>
            <a:ext cx="11304104" cy="447923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BR" sz="3600" dirty="0"/>
              <a:t>Saber utilizar software que contenha, no mínimo, comandos estatísticos. Exemplos: Planilha do google, </a:t>
            </a:r>
            <a:r>
              <a:rPr lang="pt-BR" sz="3600" dirty="0" err="1"/>
              <a:t>MsExcel</a:t>
            </a:r>
            <a:r>
              <a:rPr lang="pt-BR" sz="3600" dirty="0"/>
              <a:t>, </a:t>
            </a:r>
            <a:r>
              <a:rPr lang="pt-BR" sz="3600" dirty="0" err="1"/>
              <a:t>EpiInfo</a:t>
            </a:r>
            <a:r>
              <a:rPr lang="pt-BR" sz="3600" dirty="0"/>
              <a:t>, SPSS, R, </a:t>
            </a:r>
            <a:r>
              <a:rPr lang="pt-BR" sz="3600" dirty="0" err="1"/>
              <a:t>Stata</a:t>
            </a:r>
            <a:r>
              <a:rPr lang="pt-BR" sz="3600" dirty="0"/>
              <a:t>, SAS entre outros;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BR" sz="3600" dirty="0"/>
              <a:t>Fazer uso do </a:t>
            </a:r>
            <a:r>
              <a:rPr lang="pt-BR" sz="3600" dirty="0" err="1"/>
              <a:t>Tabwin</a:t>
            </a:r>
            <a:r>
              <a:rPr lang="pt-BR" sz="3600" dirty="0"/>
              <a:t>, </a:t>
            </a:r>
            <a:r>
              <a:rPr lang="pt-BR" sz="3600" dirty="0" err="1"/>
              <a:t>Foxbase</a:t>
            </a:r>
            <a:r>
              <a:rPr lang="pt-BR" sz="3600" dirty="0"/>
              <a:t> ou FoxPro para transformar arquivo “*.</a:t>
            </a:r>
            <a:r>
              <a:rPr lang="pt-BR" sz="3600" dirty="0" err="1"/>
              <a:t>dbc</a:t>
            </a:r>
            <a:r>
              <a:rPr lang="pt-BR" sz="3600" dirty="0"/>
              <a:t>” em “*.</a:t>
            </a:r>
            <a:r>
              <a:rPr lang="pt-BR" sz="3600" dirty="0" err="1"/>
              <a:t>dbf</a:t>
            </a:r>
            <a:r>
              <a:rPr lang="pt-BR" sz="3600" dirty="0"/>
              <a:t>”;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t-BR" sz="10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BR" sz="3600" dirty="0"/>
              <a:t>Fazer uso do dicionário de dados do sistema para a adequada programação do dados.</a:t>
            </a:r>
          </a:p>
          <a:p>
            <a:pPr>
              <a:lnSpc>
                <a:spcPct val="100000"/>
              </a:lnSpc>
            </a:pP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3020354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DA1B7DE-C1D1-4899-A399-D6CC37C82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592" y="1"/>
            <a:ext cx="10111408" cy="556590"/>
          </a:xfrm>
        </p:spPr>
        <p:txBody>
          <a:bodyPr>
            <a:normAutofit/>
          </a:bodyPr>
          <a:lstStyle/>
          <a:p>
            <a:pPr algn="ctr"/>
            <a:r>
              <a:rPr lang="pt-BR" sz="2800" dirty="0"/>
              <a:t>Microdados da Saúde no  Governo Federal</a:t>
            </a: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1C8F733E-F5BE-4D11-BCD0-8EF2116F1B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7610735"/>
              </p:ext>
            </p:extLst>
          </p:nvPr>
        </p:nvGraphicFramePr>
        <p:xfrm>
          <a:off x="2080592" y="543339"/>
          <a:ext cx="10098155" cy="6301411"/>
        </p:xfrm>
        <a:graphic>
          <a:graphicData uri="http://schemas.openxmlformats.org/drawingml/2006/table">
            <a:tbl>
              <a:tblPr firstRow="1" firstCol="1" bandRow="1"/>
              <a:tblGrid>
                <a:gridCol w="1678962">
                  <a:extLst>
                    <a:ext uri="{9D8B030D-6E8A-4147-A177-3AD203B41FA5}">
                      <a16:colId xmlns:a16="http://schemas.microsoft.com/office/drawing/2014/main" val="510514161"/>
                    </a:ext>
                  </a:extLst>
                </a:gridCol>
                <a:gridCol w="8419193">
                  <a:extLst>
                    <a:ext uri="{9D8B030D-6E8A-4147-A177-3AD203B41FA5}">
                      <a16:colId xmlns:a16="http://schemas.microsoft.com/office/drawing/2014/main" val="3856443611"/>
                    </a:ext>
                  </a:extLst>
                </a:gridCol>
              </a:tblGrid>
              <a:tr h="44653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pt-BR" sz="1200" b="1" u="sng" dirty="0">
                          <a:solidFill>
                            <a:srgbClr val="0000FF"/>
                          </a:solidFill>
                          <a:effectLst/>
                          <a:latin typeface="Leelawadee" panose="020B0502040204020203" pitchFamily="34" charset="-34"/>
                          <a:ea typeface="Times New Roman" panose="02020603050405020304" pitchFamily="18" charset="0"/>
                          <a:cs typeface="Leelawadee" panose="020B0502040204020203" pitchFamily="34" charset="-34"/>
                          <a:hlinkClick r:id="rId2"/>
                        </a:rPr>
                        <a:t>SIHSUS</a:t>
                      </a:r>
                      <a:endParaRPr lang="pt-BR" sz="1200" dirty="0">
                        <a:effectLst/>
                        <a:latin typeface="Leelawadee" panose="020B0502040204020203" pitchFamily="34" charset="-34"/>
                        <a:ea typeface="Calibri" panose="020F0502020204030204" pitchFamily="34" charset="0"/>
                        <a:cs typeface="Leelawadee" panose="020B0502040204020203" pitchFamily="34" charset="-34"/>
                      </a:endParaRPr>
                    </a:p>
                  </a:txBody>
                  <a:tcPr marL="6363" marR="6363" marT="6363" marB="636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pt-BR" sz="1200" b="1" dirty="0">
                          <a:solidFill>
                            <a:srgbClr val="000000"/>
                          </a:solidFill>
                          <a:effectLst/>
                          <a:latin typeface="Leelawadee" panose="020B0502040204020203" pitchFamily="34" charset="-34"/>
                          <a:ea typeface="Times New Roman" panose="02020603050405020304" pitchFamily="18" charset="0"/>
                          <a:cs typeface="Leelawadee" panose="020B0502040204020203" pitchFamily="34" charset="-34"/>
                        </a:rPr>
                        <a:t>Arquivos dissemináveis para tabulação do Sistema de Informações Hospitalares do SUS</a:t>
                      </a:r>
                      <a:endParaRPr lang="pt-BR" sz="1200" dirty="0">
                        <a:effectLst/>
                        <a:latin typeface="Leelawadee" panose="020B0502040204020203" pitchFamily="34" charset="-34"/>
                        <a:ea typeface="Calibri" panose="020F0502020204030204" pitchFamily="34" charset="0"/>
                        <a:cs typeface="Leelawadee" panose="020B0502040204020203" pitchFamily="34" charset="-34"/>
                      </a:endParaRPr>
                    </a:p>
                  </a:txBody>
                  <a:tcPr marL="6363" marR="6363" marT="6363" marB="6363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810126"/>
                  </a:ext>
                </a:extLst>
              </a:tr>
              <a:tr h="44653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pt-BR" sz="1200" b="1" u="sng" dirty="0">
                          <a:solidFill>
                            <a:srgbClr val="0000FF"/>
                          </a:solidFill>
                          <a:effectLst/>
                          <a:latin typeface="Leelawadee" panose="020B0502040204020203" pitchFamily="34" charset="-34"/>
                          <a:ea typeface="Times New Roman" panose="02020603050405020304" pitchFamily="18" charset="0"/>
                          <a:cs typeface="Leelawadee" panose="020B0502040204020203" pitchFamily="34" charset="-34"/>
                          <a:hlinkClick r:id="rId3"/>
                        </a:rPr>
                        <a:t>SIASUS</a:t>
                      </a:r>
                      <a:endParaRPr lang="pt-BR" sz="1200" dirty="0">
                        <a:effectLst/>
                        <a:latin typeface="Leelawadee" panose="020B0502040204020203" pitchFamily="34" charset="-34"/>
                        <a:ea typeface="Calibri" panose="020F0502020204030204" pitchFamily="34" charset="0"/>
                        <a:cs typeface="Leelawadee" panose="020B0502040204020203" pitchFamily="34" charset="-34"/>
                      </a:endParaRPr>
                    </a:p>
                  </a:txBody>
                  <a:tcPr marL="6363" marR="6363" marT="6363" marB="6363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pt-BR" sz="1200" b="1" dirty="0">
                          <a:solidFill>
                            <a:srgbClr val="000000"/>
                          </a:solidFill>
                          <a:effectLst/>
                          <a:latin typeface="Leelawadee" panose="020B0502040204020203" pitchFamily="34" charset="-34"/>
                          <a:ea typeface="Times New Roman" panose="02020603050405020304" pitchFamily="18" charset="0"/>
                          <a:cs typeface="Leelawadee" panose="020B0502040204020203" pitchFamily="34" charset="-34"/>
                        </a:rPr>
                        <a:t>Arquivos dissemináveis para tabulação do Sistema de Informações Ambulatoriais do SUS</a:t>
                      </a:r>
                      <a:endParaRPr lang="pt-BR" sz="1200" dirty="0">
                        <a:effectLst/>
                        <a:latin typeface="Leelawadee" panose="020B0502040204020203" pitchFamily="34" charset="-34"/>
                        <a:ea typeface="Calibri" panose="020F0502020204030204" pitchFamily="34" charset="0"/>
                        <a:cs typeface="Leelawadee" panose="020B0502040204020203" pitchFamily="34" charset="-34"/>
                      </a:endParaRPr>
                    </a:p>
                  </a:txBody>
                  <a:tcPr marL="6363" marR="6363" marT="6363" marB="6363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047980"/>
                  </a:ext>
                </a:extLst>
              </a:tr>
              <a:tr h="44653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pt-BR" sz="1200" b="1" u="sng" dirty="0">
                          <a:solidFill>
                            <a:srgbClr val="0000FF"/>
                          </a:solidFill>
                          <a:effectLst/>
                          <a:latin typeface="Leelawadee" panose="020B0502040204020203" pitchFamily="34" charset="-34"/>
                          <a:ea typeface="Times New Roman" panose="02020603050405020304" pitchFamily="18" charset="0"/>
                          <a:cs typeface="Leelawadee" panose="020B0502040204020203" pitchFamily="34" charset="-34"/>
                          <a:hlinkClick r:id="rId4"/>
                        </a:rPr>
                        <a:t>SIM</a:t>
                      </a:r>
                      <a:endParaRPr lang="pt-BR" sz="1200" dirty="0">
                        <a:effectLst/>
                        <a:latin typeface="Leelawadee" panose="020B0502040204020203" pitchFamily="34" charset="-34"/>
                        <a:ea typeface="Calibri" panose="020F0502020204030204" pitchFamily="34" charset="0"/>
                        <a:cs typeface="Leelawadee" panose="020B0502040204020203" pitchFamily="34" charset="-34"/>
                      </a:endParaRPr>
                    </a:p>
                  </a:txBody>
                  <a:tcPr marL="6363" marR="6363" marT="6363" marB="6363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effectLst/>
                          <a:latin typeface="Leelawadee" panose="020B0502040204020203" pitchFamily="34" charset="-34"/>
                          <a:ea typeface="Times New Roman" panose="02020603050405020304" pitchFamily="18" charset="0"/>
                          <a:cs typeface="Leelawadee" panose="020B0502040204020203" pitchFamily="34" charset="-34"/>
                        </a:rPr>
                        <a:t>Arquivos dissemináveis para tabulação do Sistema de informações de Mortalidade</a:t>
                      </a:r>
                      <a:endParaRPr lang="pt-BR" sz="1200">
                        <a:effectLst/>
                        <a:latin typeface="Leelawadee" panose="020B0502040204020203" pitchFamily="34" charset="-34"/>
                        <a:ea typeface="Calibri" panose="020F0502020204030204" pitchFamily="34" charset="0"/>
                        <a:cs typeface="Leelawadee" panose="020B0502040204020203" pitchFamily="34" charset="-34"/>
                      </a:endParaRPr>
                    </a:p>
                  </a:txBody>
                  <a:tcPr marL="6363" marR="6363" marT="6363" marB="6363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733302"/>
                  </a:ext>
                </a:extLst>
              </a:tr>
              <a:tr h="44653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pt-BR" sz="1200" b="1" u="sng" dirty="0">
                          <a:solidFill>
                            <a:srgbClr val="0000FF"/>
                          </a:solidFill>
                          <a:effectLst/>
                          <a:latin typeface="Leelawadee" panose="020B0502040204020203" pitchFamily="34" charset="-34"/>
                          <a:ea typeface="Times New Roman" panose="02020603050405020304" pitchFamily="18" charset="0"/>
                          <a:cs typeface="Leelawadee" panose="020B0502040204020203" pitchFamily="34" charset="-34"/>
                          <a:hlinkClick r:id="rId5"/>
                        </a:rPr>
                        <a:t>CIH</a:t>
                      </a:r>
                      <a:endParaRPr lang="pt-BR" sz="1200" dirty="0">
                        <a:effectLst/>
                        <a:latin typeface="Leelawadee" panose="020B0502040204020203" pitchFamily="34" charset="-34"/>
                        <a:ea typeface="Calibri" panose="020F0502020204030204" pitchFamily="34" charset="0"/>
                        <a:cs typeface="Leelawadee" panose="020B0502040204020203" pitchFamily="34" charset="-34"/>
                      </a:endParaRPr>
                    </a:p>
                  </a:txBody>
                  <a:tcPr marL="6363" marR="6363" marT="6363" marB="6363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effectLst/>
                          <a:latin typeface="Leelawadee" panose="020B0502040204020203" pitchFamily="34" charset="-34"/>
                          <a:ea typeface="Times New Roman" panose="02020603050405020304" pitchFamily="18" charset="0"/>
                          <a:cs typeface="Leelawadee" panose="020B0502040204020203" pitchFamily="34" charset="-34"/>
                        </a:rPr>
                        <a:t>Arquivos dissemináveis para tabulação do Sistema de Comunicação de Informação Hospitalar</a:t>
                      </a:r>
                      <a:endParaRPr lang="pt-BR" sz="1200">
                        <a:effectLst/>
                        <a:latin typeface="Leelawadee" panose="020B0502040204020203" pitchFamily="34" charset="-34"/>
                        <a:ea typeface="Calibri" panose="020F0502020204030204" pitchFamily="34" charset="0"/>
                        <a:cs typeface="Leelawadee" panose="020B0502040204020203" pitchFamily="34" charset="-34"/>
                      </a:endParaRPr>
                    </a:p>
                  </a:txBody>
                  <a:tcPr marL="6363" marR="6363" marT="6363" marB="6363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97211"/>
                  </a:ext>
                </a:extLst>
              </a:tr>
              <a:tr h="45112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pt-BR" sz="1200" b="1" u="sng">
                          <a:solidFill>
                            <a:srgbClr val="0000FF"/>
                          </a:solidFill>
                          <a:effectLst/>
                          <a:latin typeface="Leelawadee" panose="020B0502040204020203" pitchFamily="34" charset="-34"/>
                          <a:ea typeface="Times New Roman" panose="02020603050405020304" pitchFamily="18" charset="0"/>
                          <a:cs typeface="Leelawadee" panose="020B0502040204020203" pitchFamily="34" charset="-34"/>
                          <a:hlinkClick r:id="rId6"/>
                        </a:rPr>
                        <a:t>CIHA</a:t>
                      </a:r>
                      <a:endParaRPr lang="pt-BR" sz="1200">
                        <a:effectLst/>
                        <a:latin typeface="Leelawadee" panose="020B0502040204020203" pitchFamily="34" charset="-34"/>
                        <a:ea typeface="Calibri" panose="020F0502020204030204" pitchFamily="34" charset="0"/>
                        <a:cs typeface="Leelawadee" panose="020B0502040204020203" pitchFamily="34" charset="-34"/>
                      </a:endParaRPr>
                    </a:p>
                  </a:txBody>
                  <a:tcPr marL="6363" marR="6363" marT="6363" marB="6363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effectLst/>
                          <a:latin typeface="Leelawadee" panose="020B0502040204020203" pitchFamily="34" charset="-34"/>
                          <a:ea typeface="Times New Roman" panose="02020603050405020304" pitchFamily="18" charset="0"/>
                          <a:cs typeface="Leelawadee" panose="020B0502040204020203" pitchFamily="34" charset="-34"/>
                        </a:rPr>
                        <a:t>Arquivos dissemináveis para tabulação do Sistema de Comunicação de Informação Hospitalar e Ambulatorial</a:t>
                      </a:r>
                      <a:endParaRPr lang="pt-BR" sz="1200">
                        <a:effectLst/>
                        <a:latin typeface="Leelawadee" panose="020B0502040204020203" pitchFamily="34" charset="-34"/>
                        <a:ea typeface="Calibri" panose="020F0502020204030204" pitchFamily="34" charset="0"/>
                        <a:cs typeface="Leelawadee" panose="020B0502040204020203" pitchFamily="34" charset="-34"/>
                      </a:endParaRPr>
                    </a:p>
                  </a:txBody>
                  <a:tcPr marL="6363" marR="6363" marT="6363" marB="6363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49543"/>
                  </a:ext>
                </a:extLst>
              </a:tr>
              <a:tr h="44653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pt-BR" sz="1200" b="1" u="sng">
                          <a:solidFill>
                            <a:srgbClr val="0000FF"/>
                          </a:solidFill>
                          <a:effectLst/>
                          <a:latin typeface="Leelawadee" panose="020B0502040204020203" pitchFamily="34" charset="-34"/>
                          <a:ea typeface="Times New Roman" panose="02020603050405020304" pitchFamily="18" charset="0"/>
                          <a:cs typeface="Leelawadee" panose="020B0502040204020203" pitchFamily="34" charset="-34"/>
                          <a:hlinkClick r:id="rId7"/>
                        </a:rPr>
                        <a:t>SINASC</a:t>
                      </a:r>
                      <a:endParaRPr lang="pt-BR" sz="1200">
                        <a:effectLst/>
                        <a:latin typeface="Leelawadee" panose="020B0502040204020203" pitchFamily="34" charset="-34"/>
                        <a:ea typeface="Calibri" panose="020F0502020204030204" pitchFamily="34" charset="0"/>
                        <a:cs typeface="Leelawadee" panose="020B0502040204020203" pitchFamily="34" charset="-34"/>
                      </a:endParaRPr>
                    </a:p>
                  </a:txBody>
                  <a:tcPr marL="6363" marR="6363" marT="6363" marB="6363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effectLst/>
                          <a:latin typeface="Leelawadee" panose="020B0502040204020203" pitchFamily="34" charset="-34"/>
                          <a:ea typeface="Times New Roman" panose="02020603050405020304" pitchFamily="18" charset="0"/>
                          <a:cs typeface="Leelawadee" panose="020B0502040204020203" pitchFamily="34" charset="-34"/>
                        </a:rPr>
                        <a:t>Arquivos dissemináveis para tabulação do Sistema de informação de Nascidos Vivos</a:t>
                      </a:r>
                      <a:endParaRPr lang="pt-BR" sz="1200">
                        <a:effectLst/>
                        <a:latin typeface="Leelawadee" panose="020B0502040204020203" pitchFamily="34" charset="-34"/>
                        <a:ea typeface="Calibri" panose="020F0502020204030204" pitchFamily="34" charset="0"/>
                        <a:cs typeface="Leelawadee" panose="020B0502040204020203" pitchFamily="34" charset="-34"/>
                      </a:endParaRPr>
                    </a:p>
                  </a:txBody>
                  <a:tcPr marL="6363" marR="6363" marT="6363" marB="6363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080550"/>
                  </a:ext>
                </a:extLst>
              </a:tr>
              <a:tr h="45311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pt-BR" sz="1200" b="1" u="sng">
                          <a:solidFill>
                            <a:srgbClr val="0000FF"/>
                          </a:solidFill>
                          <a:effectLst/>
                          <a:latin typeface="Leelawadee" panose="020B0502040204020203" pitchFamily="34" charset="-34"/>
                          <a:ea typeface="Times New Roman" panose="02020603050405020304" pitchFamily="18" charset="0"/>
                          <a:cs typeface="Leelawadee" panose="020B0502040204020203" pitchFamily="34" charset="-34"/>
                          <a:hlinkClick r:id="rId8"/>
                        </a:rPr>
                        <a:t>SISPRENATAL</a:t>
                      </a:r>
                      <a:endParaRPr lang="pt-BR" sz="1200">
                        <a:effectLst/>
                        <a:latin typeface="Leelawadee" panose="020B0502040204020203" pitchFamily="34" charset="-34"/>
                        <a:ea typeface="Calibri" panose="020F0502020204030204" pitchFamily="34" charset="0"/>
                        <a:cs typeface="Leelawadee" panose="020B0502040204020203" pitchFamily="34" charset="-34"/>
                      </a:endParaRPr>
                    </a:p>
                  </a:txBody>
                  <a:tcPr marL="6363" marR="6363" marT="6363" marB="6363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effectLst/>
                          <a:latin typeface="Leelawadee" panose="020B0502040204020203" pitchFamily="34" charset="-34"/>
                          <a:ea typeface="Times New Roman" panose="02020603050405020304" pitchFamily="18" charset="0"/>
                          <a:cs typeface="Leelawadee" panose="020B0502040204020203" pitchFamily="34" charset="-34"/>
                        </a:rPr>
                        <a:t>Arquivos dissemináveis para tabulação do Sistema de Monitoramento e Avaliação do Pré-Natal, Parto, Puerpério e Criança</a:t>
                      </a:r>
                      <a:endParaRPr lang="pt-BR" sz="1200">
                        <a:effectLst/>
                        <a:latin typeface="Leelawadee" panose="020B0502040204020203" pitchFamily="34" charset="-34"/>
                        <a:ea typeface="Calibri" panose="020F0502020204030204" pitchFamily="34" charset="0"/>
                        <a:cs typeface="Leelawadee" panose="020B0502040204020203" pitchFamily="34" charset="-34"/>
                      </a:endParaRPr>
                    </a:p>
                  </a:txBody>
                  <a:tcPr marL="6363" marR="6363" marT="6363" marB="6363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829290"/>
                  </a:ext>
                </a:extLst>
              </a:tr>
              <a:tr h="44653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pt-BR" sz="1200" b="1" u="sng">
                          <a:solidFill>
                            <a:srgbClr val="0000FF"/>
                          </a:solidFill>
                          <a:effectLst/>
                          <a:latin typeface="Leelawadee" panose="020B0502040204020203" pitchFamily="34" charset="-34"/>
                          <a:ea typeface="Times New Roman" panose="02020603050405020304" pitchFamily="18" charset="0"/>
                          <a:cs typeface="Leelawadee" panose="020B0502040204020203" pitchFamily="34" charset="-34"/>
                          <a:hlinkClick r:id="rId9"/>
                        </a:rPr>
                        <a:t>CNES</a:t>
                      </a:r>
                      <a:endParaRPr lang="pt-BR" sz="1200">
                        <a:effectLst/>
                        <a:latin typeface="Leelawadee" panose="020B0502040204020203" pitchFamily="34" charset="-34"/>
                        <a:ea typeface="Calibri" panose="020F0502020204030204" pitchFamily="34" charset="0"/>
                        <a:cs typeface="Leelawadee" panose="020B0502040204020203" pitchFamily="34" charset="-34"/>
                      </a:endParaRPr>
                    </a:p>
                  </a:txBody>
                  <a:tcPr marL="6363" marR="6363" marT="6363" marB="6363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effectLst/>
                          <a:latin typeface="Leelawadee" panose="020B0502040204020203" pitchFamily="34" charset="-34"/>
                          <a:ea typeface="Times New Roman" panose="02020603050405020304" pitchFamily="18" charset="0"/>
                          <a:cs typeface="Leelawadee" panose="020B0502040204020203" pitchFamily="34" charset="-34"/>
                        </a:rPr>
                        <a:t>Arquivos dissemináveis para tabulação do Cadastro Nacional de Estabelecimentos de Saúde</a:t>
                      </a:r>
                      <a:endParaRPr lang="pt-BR" sz="1200">
                        <a:effectLst/>
                        <a:latin typeface="Leelawadee" panose="020B0502040204020203" pitchFamily="34" charset="-34"/>
                        <a:ea typeface="Calibri" panose="020F0502020204030204" pitchFamily="34" charset="0"/>
                        <a:cs typeface="Leelawadee" panose="020B0502040204020203" pitchFamily="34" charset="-34"/>
                      </a:endParaRPr>
                    </a:p>
                  </a:txBody>
                  <a:tcPr marL="6363" marR="6363" marT="6363" marB="6363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9041398"/>
                  </a:ext>
                </a:extLst>
              </a:tr>
              <a:tr h="68261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pt-BR" sz="1200" b="1" u="sng">
                          <a:solidFill>
                            <a:srgbClr val="0000FF"/>
                          </a:solidFill>
                          <a:effectLst/>
                          <a:latin typeface="Leelawadee" panose="020B0502040204020203" pitchFamily="34" charset="-34"/>
                          <a:ea typeface="Times New Roman" panose="02020603050405020304" pitchFamily="18" charset="0"/>
                          <a:cs typeface="Leelawadee" panose="020B0502040204020203" pitchFamily="34" charset="-34"/>
                          <a:hlinkClick r:id="rId10"/>
                        </a:rPr>
                        <a:t>Base Territorial</a:t>
                      </a:r>
                      <a:endParaRPr lang="pt-BR" sz="1200">
                        <a:effectLst/>
                        <a:latin typeface="Leelawadee" panose="020B0502040204020203" pitchFamily="34" charset="-34"/>
                        <a:ea typeface="Calibri" panose="020F0502020204030204" pitchFamily="34" charset="0"/>
                        <a:cs typeface="Leelawadee" panose="020B0502040204020203" pitchFamily="34" charset="-34"/>
                      </a:endParaRPr>
                    </a:p>
                  </a:txBody>
                  <a:tcPr marL="6363" marR="6363" marT="6363" marB="6363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effectLst/>
                          <a:latin typeface="Leelawadee" panose="020B0502040204020203" pitchFamily="34" charset="-34"/>
                          <a:ea typeface="Times New Roman" panose="02020603050405020304" pitchFamily="18" charset="0"/>
                          <a:cs typeface="Leelawadee" panose="020B0502040204020203" pitchFamily="34" charset="-34"/>
                        </a:rPr>
                        <a:t>Arquivos com a base territorial (municípios, regiões de saúde, territórios da cidadania etc.) em uso para a Disseminação de Informações de Saúde, assim como mapas e arquivos de conversão para uso pelo TabWin e Tabnet.</a:t>
                      </a:r>
                      <a:endParaRPr lang="pt-BR" sz="1200">
                        <a:effectLst/>
                        <a:latin typeface="Leelawadee" panose="020B0502040204020203" pitchFamily="34" charset="-34"/>
                        <a:ea typeface="Calibri" panose="020F0502020204030204" pitchFamily="34" charset="0"/>
                        <a:cs typeface="Leelawadee" panose="020B0502040204020203" pitchFamily="34" charset="-34"/>
                      </a:endParaRPr>
                    </a:p>
                  </a:txBody>
                  <a:tcPr marL="6363" marR="6363" marT="6363" marB="6363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4805973"/>
                  </a:ext>
                </a:extLst>
              </a:tr>
              <a:tr h="68261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pt-BR" sz="1200" b="1" u="sng">
                          <a:solidFill>
                            <a:srgbClr val="0000FF"/>
                          </a:solidFill>
                          <a:effectLst/>
                          <a:latin typeface="Leelawadee" panose="020B0502040204020203" pitchFamily="34" charset="-34"/>
                          <a:ea typeface="Times New Roman" panose="02020603050405020304" pitchFamily="18" charset="0"/>
                          <a:cs typeface="Leelawadee" panose="020B0502040204020203" pitchFamily="34" charset="-34"/>
                          <a:hlinkClick r:id="rId11"/>
                        </a:rPr>
                        <a:t>Base Populacional</a:t>
                      </a:r>
                      <a:endParaRPr lang="pt-BR" sz="1200">
                        <a:effectLst/>
                        <a:latin typeface="Leelawadee" panose="020B0502040204020203" pitchFamily="34" charset="-34"/>
                        <a:ea typeface="Calibri" panose="020F0502020204030204" pitchFamily="34" charset="0"/>
                        <a:cs typeface="Leelawadee" panose="020B0502040204020203" pitchFamily="34" charset="-34"/>
                      </a:endParaRPr>
                    </a:p>
                  </a:txBody>
                  <a:tcPr marL="6363" marR="6363" marT="6363" marB="6363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effectLst/>
                          <a:latin typeface="Leelawadee" panose="020B0502040204020203" pitchFamily="34" charset="-34"/>
                          <a:ea typeface="Times New Roman" panose="02020603050405020304" pitchFamily="18" charset="0"/>
                          <a:cs typeface="Leelawadee" panose="020B0502040204020203" pitchFamily="34" charset="-34"/>
                        </a:rPr>
                        <a:t>Arquivos com a distribuição da população brasileira segundo censos demográficos, contagens populacionais e estimativas, desde 1980, por município, sexo e idade, e segundo as estimativas realizadas para o TCU, desde 1992, por município.</a:t>
                      </a:r>
                      <a:endParaRPr lang="pt-BR" sz="1200">
                        <a:effectLst/>
                        <a:latin typeface="Leelawadee" panose="020B0502040204020203" pitchFamily="34" charset="-34"/>
                        <a:ea typeface="Calibri" panose="020F0502020204030204" pitchFamily="34" charset="0"/>
                        <a:cs typeface="Leelawadee" panose="020B0502040204020203" pitchFamily="34" charset="-34"/>
                      </a:endParaRPr>
                    </a:p>
                  </a:txBody>
                  <a:tcPr marL="6363" marR="6363" marT="6363" marB="6363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760113"/>
                  </a:ext>
                </a:extLst>
              </a:tr>
              <a:tr h="44653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pt-BR" sz="1200" b="1" u="sng">
                          <a:solidFill>
                            <a:srgbClr val="0000FF"/>
                          </a:solidFill>
                          <a:effectLst/>
                          <a:latin typeface="Leelawadee" panose="020B0502040204020203" pitchFamily="34" charset="-34"/>
                          <a:ea typeface="Times New Roman" panose="02020603050405020304" pitchFamily="18" charset="0"/>
                          <a:cs typeface="Leelawadee" panose="020B0502040204020203" pitchFamily="34" charset="-34"/>
                          <a:hlinkClick r:id="rId12"/>
                        </a:rPr>
                        <a:t>CMD</a:t>
                      </a:r>
                      <a:endParaRPr lang="pt-BR" sz="1200">
                        <a:effectLst/>
                        <a:latin typeface="Leelawadee" panose="020B0502040204020203" pitchFamily="34" charset="-34"/>
                        <a:ea typeface="Calibri" panose="020F0502020204030204" pitchFamily="34" charset="0"/>
                        <a:cs typeface="Leelawadee" panose="020B0502040204020203" pitchFamily="34" charset="-34"/>
                      </a:endParaRPr>
                    </a:p>
                  </a:txBody>
                  <a:tcPr marL="6363" marR="6363" marT="6363" marB="6363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effectLst/>
                          <a:latin typeface="Leelawadee" panose="020B0502040204020203" pitchFamily="34" charset="-34"/>
                          <a:ea typeface="Times New Roman" panose="02020603050405020304" pitchFamily="18" charset="0"/>
                          <a:cs typeface="Leelawadee" panose="020B0502040204020203" pitchFamily="34" charset="-34"/>
                        </a:rPr>
                        <a:t>Arquivos dissemináveis para tabulação do Sistema de informações do Conjunto Mínimo de Dados.</a:t>
                      </a:r>
                      <a:endParaRPr lang="pt-BR" sz="1200">
                        <a:effectLst/>
                        <a:latin typeface="Leelawadee" panose="020B0502040204020203" pitchFamily="34" charset="-34"/>
                        <a:ea typeface="Calibri" panose="020F0502020204030204" pitchFamily="34" charset="0"/>
                        <a:cs typeface="Leelawadee" panose="020B0502040204020203" pitchFamily="34" charset="-34"/>
                      </a:endParaRPr>
                    </a:p>
                  </a:txBody>
                  <a:tcPr marL="6363" marR="6363" marT="6363" marB="6363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628638"/>
                  </a:ext>
                </a:extLst>
              </a:tr>
              <a:tr h="45311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pt-BR" sz="1200" b="1" u="sng">
                          <a:solidFill>
                            <a:srgbClr val="0000FF"/>
                          </a:solidFill>
                          <a:effectLst/>
                          <a:latin typeface="Leelawadee" panose="020B0502040204020203" pitchFamily="34" charset="-34"/>
                          <a:ea typeface="Times New Roman" panose="02020603050405020304" pitchFamily="18" charset="0"/>
                          <a:cs typeface="Leelawadee" panose="020B0502040204020203" pitchFamily="34" charset="-34"/>
                          <a:hlinkClick r:id="rId13"/>
                        </a:rPr>
                        <a:t>SINAN - DADOS FINAIS</a:t>
                      </a:r>
                      <a:endParaRPr lang="pt-BR" sz="1200">
                        <a:effectLst/>
                        <a:latin typeface="Leelawadee" panose="020B0502040204020203" pitchFamily="34" charset="-34"/>
                        <a:ea typeface="Calibri" panose="020F0502020204030204" pitchFamily="34" charset="0"/>
                        <a:cs typeface="Leelawadee" panose="020B0502040204020203" pitchFamily="34" charset="-34"/>
                      </a:endParaRPr>
                    </a:p>
                  </a:txBody>
                  <a:tcPr marL="6363" marR="6363" marT="6363" marB="6363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effectLst/>
                          <a:latin typeface="Leelawadee" panose="020B0502040204020203" pitchFamily="34" charset="-34"/>
                          <a:ea typeface="Times New Roman" panose="02020603050405020304" pitchFamily="18" charset="0"/>
                          <a:cs typeface="Leelawadee" panose="020B0502040204020203" pitchFamily="34" charset="-34"/>
                        </a:rPr>
                        <a:t>Arquivos dissemináveis para tabulação do Sistema de agravos de notificação compulsória - Dados finais.</a:t>
                      </a:r>
                      <a:endParaRPr lang="pt-BR" sz="1200">
                        <a:effectLst/>
                        <a:latin typeface="Leelawadee" panose="020B0502040204020203" pitchFamily="34" charset="-34"/>
                        <a:ea typeface="Calibri" panose="020F0502020204030204" pitchFamily="34" charset="0"/>
                        <a:cs typeface="Leelawadee" panose="020B0502040204020203" pitchFamily="34" charset="-34"/>
                      </a:endParaRPr>
                    </a:p>
                  </a:txBody>
                  <a:tcPr marL="6363" marR="6363" marT="6363" marB="6363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6625470"/>
                  </a:ext>
                </a:extLst>
              </a:tr>
              <a:tr h="45311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pt-BR" sz="1200" b="1" u="sng">
                          <a:solidFill>
                            <a:srgbClr val="0000FF"/>
                          </a:solidFill>
                          <a:effectLst/>
                          <a:latin typeface="Leelawadee" panose="020B0502040204020203" pitchFamily="34" charset="-34"/>
                          <a:ea typeface="Times New Roman" panose="02020603050405020304" pitchFamily="18" charset="0"/>
                          <a:cs typeface="Leelawadee" panose="020B0502040204020203" pitchFamily="34" charset="-34"/>
                          <a:hlinkClick r:id="rId14"/>
                        </a:rPr>
                        <a:t>SINAN - DADOS PRELIMINARES</a:t>
                      </a:r>
                      <a:endParaRPr lang="pt-BR" sz="1200">
                        <a:effectLst/>
                        <a:latin typeface="Leelawadee" panose="020B0502040204020203" pitchFamily="34" charset="-34"/>
                        <a:ea typeface="Calibri" panose="020F0502020204030204" pitchFamily="34" charset="0"/>
                        <a:cs typeface="Leelawadee" panose="020B0502040204020203" pitchFamily="34" charset="-34"/>
                      </a:endParaRPr>
                    </a:p>
                  </a:txBody>
                  <a:tcPr marL="6363" marR="6363" marT="6363" marB="6363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pt-BR" sz="1200" b="1" dirty="0">
                          <a:solidFill>
                            <a:srgbClr val="000000"/>
                          </a:solidFill>
                          <a:effectLst/>
                          <a:latin typeface="Leelawadee" panose="020B0502040204020203" pitchFamily="34" charset="-34"/>
                          <a:ea typeface="Times New Roman" panose="02020603050405020304" pitchFamily="18" charset="0"/>
                          <a:cs typeface="Leelawadee" panose="020B0502040204020203" pitchFamily="34" charset="-34"/>
                        </a:rPr>
                        <a:t>Arquivos dissemináveis para tabulação do Sistema de agravos de notificação compulsória - Dados preliminares.</a:t>
                      </a:r>
                      <a:endParaRPr lang="pt-BR" sz="1200" dirty="0">
                        <a:effectLst/>
                        <a:latin typeface="Leelawadee" panose="020B0502040204020203" pitchFamily="34" charset="-34"/>
                        <a:ea typeface="Calibri" panose="020F0502020204030204" pitchFamily="34" charset="0"/>
                        <a:cs typeface="Leelawadee" panose="020B0502040204020203" pitchFamily="34" charset="-34"/>
                      </a:endParaRPr>
                    </a:p>
                  </a:txBody>
                  <a:tcPr marL="6363" marR="6363" marT="6363" marB="6363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538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4741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1AABB1-C577-4C51-BD0F-C98FE0779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1652" y="0"/>
            <a:ext cx="9356036" cy="1626395"/>
          </a:xfrm>
        </p:spPr>
        <p:txBody>
          <a:bodyPr>
            <a:normAutofit/>
          </a:bodyPr>
          <a:lstStyle/>
          <a:p>
            <a:r>
              <a:rPr lang="pt-BR" sz="4800" dirty="0"/>
              <a:t>Microdados da Saúde</a:t>
            </a:r>
            <a:br>
              <a:rPr lang="pt-BR" sz="4800" dirty="0"/>
            </a:br>
            <a:r>
              <a:rPr lang="pt-BR" sz="4000" dirty="0"/>
              <a:t>Governo Federal</a:t>
            </a:r>
            <a:endParaRPr lang="pt-BR" sz="4800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FB056F4-ECF8-49B7-A0E8-4C2703C943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345635" y="2650435"/>
            <a:ext cx="10052879" cy="4736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tx1"/>
                </a:solidFill>
              </a:rPr>
              <a:t>Outros modos de acesso:</a:t>
            </a:r>
          </a:p>
          <a:p>
            <a:endParaRPr lang="pt-BR" b="1" dirty="0">
              <a:solidFill>
                <a:schemeClr val="accent5">
                  <a:lumMod val="75000"/>
                </a:schemeClr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pt-BR" dirty="0">
                <a:solidFill>
                  <a:schemeClr val="accent5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https://datasus.saude.gov.br/transferencia-de-arquivos/</a:t>
            </a:r>
            <a:endParaRPr lang="pt-BR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pt-BR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pt-BR" dirty="0">
                <a:solidFill>
                  <a:schemeClr val="accent5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ftp://ftp.datasus.gov.br/dissemin/publicos/</a:t>
            </a:r>
            <a:endParaRPr lang="pt-BR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pt-BR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pt-BR" dirty="0">
                <a:solidFill>
                  <a:schemeClr val="accent5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http://www2.datasus.gov.br/DATASUS/index.php?area=0901</a:t>
            </a:r>
            <a:endParaRPr lang="pt-BR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pt-BR" dirty="0">
              <a:solidFill>
                <a:schemeClr val="tx1"/>
              </a:solidFill>
            </a:endParaRPr>
          </a:p>
          <a:p>
            <a:endParaRPr lang="pt-BR" dirty="0">
              <a:solidFill>
                <a:schemeClr val="tx1"/>
              </a:solidFill>
            </a:endParaRPr>
          </a:p>
          <a:p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240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74FE88B-FAB7-4065-977A-F6C0E11A7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91" y="1862621"/>
            <a:ext cx="12122426" cy="801067"/>
          </a:xfrm>
        </p:spPr>
        <p:txBody>
          <a:bodyPr>
            <a:noAutofit/>
          </a:bodyPr>
          <a:lstStyle/>
          <a:p>
            <a:br>
              <a:rPr lang="pt-BR" sz="3600" b="1" dirty="0"/>
            </a:br>
            <a:r>
              <a:rPr lang="pt-BR" sz="3600" b="1" dirty="0"/>
              <a:t>                Microdados preliminares de 2020</a:t>
            </a:r>
            <a:br>
              <a:rPr lang="pt-BR" sz="3600" b="1" dirty="0"/>
            </a:br>
            <a:br>
              <a:rPr lang="pt-BR" sz="3200" dirty="0"/>
            </a:br>
            <a:br>
              <a:rPr lang="pt-BR" sz="3200" dirty="0"/>
            </a:br>
            <a:endParaRPr lang="pt-BR" sz="3200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4AA9D2A-700A-482C-91A5-6500B5ADA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165" y="3428999"/>
            <a:ext cx="11102009" cy="274796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t-BR" b="1" dirty="0"/>
              <a:t>SIM</a:t>
            </a:r>
            <a:endParaRPr lang="pt-BR" sz="2800" b="1" dirty="0"/>
          </a:p>
          <a:p>
            <a:pPr marL="0" indent="0">
              <a:lnSpc>
                <a:spcPct val="100000"/>
              </a:lnSpc>
              <a:buNone/>
            </a:pPr>
            <a:r>
              <a:rPr lang="pt-BR" sz="2400" dirty="0">
                <a:hlinkClick r:id="rId2"/>
              </a:rPr>
              <a:t>http://svs.aids.gov.br/dantps/centrais-de-conteudos/dados-abertos/sim/</a:t>
            </a:r>
            <a:r>
              <a:rPr lang="pt-BR" sz="2400" dirty="0"/>
              <a:t> </a:t>
            </a:r>
          </a:p>
          <a:p>
            <a:pPr marL="0" indent="0">
              <a:lnSpc>
                <a:spcPct val="100000"/>
              </a:lnSpc>
              <a:buNone/>
            </a:pPr>
            <a:endParaRPr lang="pt-BR" sz="500" dirty="0"/>
          </a:p>
          <a:p>
            <a:pPr marL="0" indent="0">
              <a:lnSpc>
                <a:spcPct val="100000"/>
              </a:lnSpc>
              <a:buNone/>
            </a:pPr>
            <a:r>
              <a:rPr lang="pt-BR" sz="2800" b="1" dirty="0"/>
              <a:t>SINASC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2400" dirty="0">
                <a:hlinkClick r:id="rId3"/>
              </a:rPr>
              <a:t>http://svs.aids.gov.br/dantps/centrais-de-conteudos/dados-abertos/sinasc/</a:t>
            </a:r>
            <a:r>
              <a:rPr lang="pt-BR" sz="2400" dirty="0"/>
              <a:t> </a:t>
            </a:r>
          </a:p>
        </p:txBody>
      </p:sp>
      <p:sp>
        <p:nvSpPr>
          <p:cNvPr id="5" name="Título 3">
            <a:extLst>
              <a:ext uri="{FF2B5EF4-FFF2-40B4-BE49-F238E27FC236}">
                <a16:creationId xmlns:a16="http://schemas.microsoft.com/office/drawing/2014/main" id="{9ED8EE22-0888-4206-9A1C-B93EA2C7EF57}"/>
              </a:ext>
            </a:extLst>
          </p:cNvPr>
          <p:cNvSpPr txBox="1">
            <a:spLocks/>
          </p:cNvSpPr>
          <p:nvPr/>
        </p:nvSpPr>
        <p:spPr>
          <a:xfrm>
            <a:off x="251791" y="1582321"/>
            <a:ext cx="11476383" cy="19009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pt-BR" sz="4000" b="1" dirty="0"/>
            </a:br>
            <a:r>
              <a:rPr lang="pt-BR" sz="4000" b="1" dirty="0"/>
              <a:t>                </a:t>
            </a:r>
            <a:br>
              <a:rPr lang="pt-BR" sz="4000" b="1" dirty="0"/>
            </a:br>
            <a:r>
              <a:rPr lang="pt-BR" sz="3600" dirty="0"/>
              <a:t>Sistema de informação sobre mortalidade (SIM)</a:t>
            </a:r>
            <a:br>
              <a:rPr lang="pt-BR" sz="3600" dirty="0"/>
            </a:br>
            <a:r>
              <a:rPr lang="pt-BR" sz="3600" dirty="0"/>
              <a:t>Sistema de informação sobre nascidos vivos (SINASC)</a:t>
            </a:r>
            <a:br>
              <a:rPr lang="pt-BR" sz="3600" dirty="0"/>
            </a:br>
            <a:br>
              <a:rPr lang="pt-BR" sz="3600" dirty="0"/>
            </a:b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437480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D3D89B02-620A-41D8-915E-64AE5E576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871" y="291548"/>
            <a:ext cx="9621078" cy="2120348"/>
          </a:xfrm>
        </p:spPr>
        <p:txBody>
          <a:bodyPr>
            <a:noAutofit/>
          </a:bodyPr>
          <a:lstStyle/>
          <a:p>
            <a:r>
              <a:rPr lang="pt-BR" sz="4800" dirty="0">
                <a:solidFill>
                  <a:schemeClr val="tx1"/>
                </a:solidFill>
              </a:rPr>
              <a:t>Microdados da Secretaria Municipal de Saúde de São Paulo</a:t>
            </a:r>
            <a:br>
              <a:rPr lang="pt-BR" sz="4800" dirty="0">
                <a:solidFill>
                  <a:schemeClr val="tx1"/>
                </a:solidFill>
              </a:rPr>
            </a:br>
            <a:endParaRPr lang="pt-BR" sz="4800" dirty="0"/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F22E9CE2-769D-47B7-8B71-983D2F077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5530" y="2782957"/>
            <a:ext cx="12152243" cy="3783495"/>
          </a:xfrm>
        </p:spPr>
        <p:txBody>
          <a:bodyPr>
            <a:noAutofit/>
          </a:bodyPr>
          <a:lstStyle/>
          <a:p>
            <a:r>
              <a:rPr lang="pt-BR" sz="3200" b="1" dirty="0">
                <a:solidFill>
                  <a:schemeClr val="tx1"/>
                </a:solidFill>
              </a:rPr>
              <a:t>PRO-AIM - Programa de Aprimoramento das Informações de Mortalidade</a:t>
            </a:r>
          </a:p>
          <a:p>
            <a:r>
              <a:rPr lang="pt-BR" sz="3200" dirty="0">
                <a:solidFill>
                  <a:schemeClr val="tx1"/>
                </a:solidFill>
                <a:hlinkClick r:id="rId2"/>
              </a:rPr>
              <a:t>https://www.prefeitura.sp.gov.br/cidade/secretarias/saude/epidemiologia_e_informacao/mortalidade/index.php?p=183816</a:t>
            </a:r>
            <a:endParaRPr lang="pt-BR" sz="3200" dirty="0">
              <a:solidFill>
                <a:schemeClr val="tx1"/>
              </a:solidFill>
            </a:endParaRPr>
          </a:p>
          <a:p>
            <a:endParaRPr lang="pt-BR" sz="2800" dirty="0">
              <a:solidFill>
                <a:schemeClr val="tx1"/>
              </a:solidFill>
            </a:endParaRPr>
          </a:p>
          <a:p>
            <a:r>
              <a:rPr lang="pt-BR" sz="3200" b="1" dirty="0">
                <a:solidFill>
                  <a:schemeClr val="tx1"/>
                </a:solidFill>
              </a:rPr>
              <a:t>Gerência do SINASC</a:t>
            </a:r>
          </a:p>
          <a:p>
            <a:r>
              <a:rPr lang="pt-BR" sz="3200" dirty="0">
                <a:solidFill>
                  <a:schemeClr val="tx1"/>
                </a:solidFill>
                <a:hlinkClick r:id="rId3"/>
              </a:rPr>
              <a:t>https://www.prefeitura.sp.gov.br/cidade/secretarias/saude/epidemiologia_e_informacao/nascidos_vivos/index.php?p=306422</a:t>
            </a:r>
            <a:endParaRPr lang="pt-BR" sz="3200" dirty="0">
              <a:solidFill>
                <a:schemeClr val="tx1"/>
              </a:solidFill>
            </a:endParaRPr>
          </a:p>
          <a:p>
            <a:endParaRPr lang="pt-BR" sz="3200" dirty="0">
              <a:solidFill>
                <a:schemeClr val="tx1"/>
              </a:solidFill>
            </a:endParaRPr>
          </a:p>
          <a:p>
            <a:endParaRPr lang="pt-BR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730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78CF26-0D2D-4800-8C8D-A76E82252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26" y="1173508"/>
            <a:ext cx="9740348" cy="2643118"/>
          </a:xfrm>
        </p:spPr>
        <p:txBody>
          <a:bodyPr>
            <a:noAutofit/>
          </a:bodyPr>
          <a:lstStyle/>
          <a:p>
            <a:r>
              <a:rPr lang="pt-BR" b="1" dirty="0"/>
              <a:t>Fundação Seade</a:t>
            </a:r>
            <a:br>
              <a:rPr lang="pt-BR" b="1" dirty="0"/>
            </a:br>
            <a:r>
              <a:rPr lang="pt-BR" sz="4400" dirty="0">
                <a:solidFill>
                  <a:schemeClr val="tx1"/>
                </a:solidFill>
              </a:rPr>
              <a:t>Microdados da saúde do governo do Estado de São Paulo</a:t>
            </a:r>
            <a:br>
              <a:rPr lang="pt-BR" sz="4400" dirty="0">
                <a:solidFill>
                  <a:schemeClr val="tx1"/>
                </a:solidFill>
              </a:rPr>
            </a:br>
            <a:br>
              <a:rPr lang="pt-BR" sz="4400" dirty="0"/>
            </a:br>
            <a:endParaRPr lang="pt-BR" sz="4400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34E67C6-1EAB-45CE-B053-AA10090FC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65" y="3816627"/>
            <a:ext cx="12006469" cy="24516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b="1" dirty="0">
                <a:solidFill>
                  <a:schemeClr val="tx1"/>
                </a:solidFill>
              </a:rPr>
              <a:t>Nascidos Vivos e Óbitos</a:t>
            </a:r>
          </a:p>
          <a:p>
            <a:pPr marL="0" indent="0">
              <a:buNone/>
            </a:pPr>
            <a:r>
              <a:rPr lang="pt-BR" sz="3200" dirty="0">
                <a:solidFill>
                  <a:schemeClr val="tx1"/>
                </a:solidFill>
                <a:hlinkClick r:id="rId2"/>
              </a:rPr>
              <a:t>https://www.seade.gov.br/produtos/arquivos-para-governo-aberto-sp/?referencia=Movimento%20do%20Registro%20Civil</a:t>
            </a:r>
            <a:endParaRPr lang="pt-BR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pt-BR" sz="3200" dirty="0">
              <a:solidFill>
                <a:schemeClr val="tx1"/>
              </a:solidFill>
            </a:endParaRPr>
          </a:p>
          <a:p>
            <a:endParaRPr lang="pt-BR" sz="3200" dirty="0">
              <a:solidFill>
                <a:schemeClr val="tx1"/>
              </a:solidFill>
            </a:endParaRPr>
          </a:p>
          <a:p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2823310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a 2">
      <a:majorFont>
        <a:latin typeface="Leelawadee"/>
        <a:ea typeface=""/>
        <a:cs typeface=""/>
      </a:majorFont>
      <a:minorFont>
        <a:latin typeface="Leelawade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1061</Words>
  <Application>Microsoft Office PowerPoint</Application>
  <PresentationFormat>Widescreen</PresentationFormat>
  <Paragraphs>97</Paragraphs>
  <Slides>15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9" baseType="lpstr">
      <vt:lpstr>Arial</vt:lpstr>
      <vt:lpstr>Leelawadee</vt:lpstr>
      <vt:lpstr>Wingdings</vt:lpstr>
      <vt:lpstr>Tema do Office</vt:lpstr>
      <vt:lpstr>Microdados em Saúde</vt:lpstr>
      <vt:lpstr>O que são microdados?</vt:lpstr>
      <vt:lpstr>Finalidade do microdados</vt:lpstr>
      <vt:lpstr>Pré-requisitos no uso  de microdados </vt:lpstr>
      <vt:lpstr>Microdados da Saúde no  Governo Federal</vt:lpstr>
      <vt:lpstr>Microdados da Saúde Governo Federal</vt:lpstr>
      <vt:lpstr>                 Microdados preliminares de 2020   </vt:lpstr>
      <vt:lpstr>Microdados da Secretaria Municipal de Saúde de São Paulo </vt:lpstr>
      <vt:lpstr>Fundação Seade Microdados da saúde do governo do Estado de São Paulo  </vt:lpstr>
      <vt:lpstr>Análise de microdados, no SINASC,  Distrito Federal, 2020 (dados preliminares, entre janeiro e outubro 2020)</vt:lpstr>
      <vt:lpstr>Qual é a porcentagem dos parto vaginais e das cesáreas por raça/cor de mães residentes no DF, em 2020?</vt:lpstr>
      <vt:lpstr>Analise de microdados, no SIHSUS, Distrito Federal, em novembro de 2020</vt:lpstr>
      <vt:lpstr>Quais as principais causas de internação em idosos com mais de 65 anos, segundo raça/cor, no DF, em novembro de 2020?</vt:lpstr>
      <vt:lpstr>Referência bibliográfica</vt:lpstr>
      <vt:lpstr>Obrigada pela sua atenção.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Análise da situação de saúde da população</dc:title>
  <dc:creator>ELIANA DE AQUINO BONILHA</dc:creator>
  <cp:lastModifiedBy>Célia Aly</cp:lastModifiedBy>
  <cp:revision>57</cp:revision>
  <dcterms:created xsi:type="dcterms:W3CDTF">2021-01-30T22:50:50Z</dcterms:created>
  <dcterms:modified xsi:type="dcterms:W3CDTF">2021-02-02T14:04:05Z</dcterms:modified>
</cp:coreProperties>
</file>