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98" r:id="rId2"/>
    <p:sldId id="947" r:id="rId3"/>
    <p:sldId id="944" r:id="rId4"/>
    <p:sldId id="945" r:id="rId5"/>
    <p:sldId id="917" r:id="rId6"/>
    <p:sldId id="899" r:id="rId7"/>
    <p:sldId id="946" r:id="rId8"/>
    <p:sldId id="920" r:id="rId9"/>
    <p:sldId id="972" r:id="rId10"/>
    <p:sldId id="948" r:id="rId11"/>
    <p:sldId id="950" r:id="rId12"/>
    <p:sldId id="949" r:id="rId13"/>
    <p:sldId id="980" r:id="rId14"/>
    <p:sldId id="921" r:id="rId15"/>
    <p:sldId id="951" r:id="rId16"/>
    <p:sldId id="942" r:id="rId17"/>
    <p:sldId id="962" r:id="rId18"/>
    <p:sldId id="975" r:id="rId19"/>
    <p:sldId id="901" r:id="rId20"/>
    <p:sldId id="952" r:id="rId21"/>
    <p:sldId id="971" r:id="rId22"/>
    <p:sldId id="978" r:id="rId23"/>
    <p:sldId id="967" r:id="rId24"/>
    <p:sldId id="969" r:id="rId25"/>
    <p:sldId id="943" r:id="rId26"/>
    <p:sldId id="966" r:id="rId27"/>
    <p:sldId id="955" r:id="rId28"/>
    <p:sldId id="964" r:id="rId29"/>
    <p:sldId id="965" r:id="rId30"/>
    <p:sldId id="958" r:id="rId31"/>
    <p:sldId id="957" r:id="rId32"/>
    <p:sldId id="983" r:id="rId33"/>
    <p:sldId id="981" r:id="rId34"/>
    <p:sldId id="979" r:id="rId35"/>
    <p:sldId id="894" r:id="rId3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u="sng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07"/>
    <a:srgbClr val="000000"/>
    <a:srgbClr val="FDFDB5"/>
    <a:srgbClr val="FFCC66"/>
    <a:srgbClr val="FFFFFF"/>
    <a:srgbClr val="F8F8F8"/>
    <a:srgbClr val="FF9900"/>
    <a:srgbClr val="C0C0C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1708" autoAdjust="0"/>
  </p:normalViewPr>
  <p:slideViewPr>
    <p:cSldViewPr>
      <p:cViewPr varScale="1">
        <p:scale>
          <a:sx n="82" d="100"/>
          <a:sy n="82" d="100"/>
        </p:scale>
        <p:origin x="20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58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9A975-3CBA-490A-966B-EB1F44334B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902512-15DB-489D-B85F-44FE6B18165B}">
      <dgm:prSet phldrT="[Texto]"/>
      <dgm:spPr/>
      <dgm:t>
        <a:bodyPr/>
        <a:lstStyle/>
        <a:p>
          <a:r>
            <a:rPr lang="pt-BR" dirty="0"/>
            <a:t>Dado</a:t>
          </a:r>
        </a:p>
        <a:p>
          <a:r>
            <a:rPr lang="pt-BR" dirty="0"/>
            <a:t>T de 10° celsius</a:t>
          </a:r>
        </a:p>
      </dgm:t>
    </dgm:pt>
    <dgm:pt modelId="{244D6E57-16B9-45D1-9624-A7C8E4B48EB6}" type="parTrans" cxnId="{2F7DDDB9-D2F9-4FFF-98DD-09E513EA32D9}">
      <dgm:prSet/>
      <dgm:spPr/>
      <dgm:t>
        <a:bodyPr/>
        <a:lstStyle/>
        <a:p>
          <a:endParaRPr lang="pt-BR"/>
        </a:p>
      </dgm:t>
    </dgm:pt>
    <dgm:pt modelId="{58760667-4420-4BAB-A96F-AC9612A3A5B4}" type="sibTrans" cxnId="{2F7DDDB9-D2F9-4FFF-98DD-09E513EA32D9}">
      <dgm:prSet/>
      <dgm:spPr/>
      <dgm:t>
        <a:bodyPr/>
        <a:lstStyle/>
        <a:p>
          <a:endParaRPr lang="pt-BR"/>
        </a:p>
      </dgm:t>
    </dgm:pt>
    <dgm:pt modelId="{BD36B892-539B-4A2A-A76F-C7652C48E317}">
      <dgm:prSet phldrT="[Texto]"/>
      <dgm:spPr/>
      <dgm:t>
        <a:bodyPr/>
        <a:lstStyle/>
        <a:p>
          <a:r>
            <a:rPr lang="pt-BR" dirty="0"/>
            <a:t>Informação</a:t>
          </a:r>
        </a:p>
        <a:p>
          <a:r>
            <a:rPr lang="pt-BR" dirty="0"/>
            <a:t>Vai fazer muito frio</a:t>
          </a:r>
        </a:p>
      </dgm:t>
    </dgm:pt>
    <dgm:pt modelId="{96D75046-A5BA-405E-9DE2-E4CEDD7A4531}" type="parTrans" cxnId="{4C56A3D6-CF05-400F-BC18-0BF6B4DDEDCA}">
      <dgm:prSet/>
      <dgm:spPr/>
      <dgm:t>
        <a:bodyPr/>
        <a:lstStyle/>
        <a:p>
          <a:endParaRPr lang="pt-BR"/>
        </a:p>
      </dgm:t>
    </dgm:pt>
    <dgm:pt modelId="{39B881FA-AD3C-4329-8846-AE9FFDBE99F5}" type="sibTrans" cxnId="{4C56A3D6-CF05-400F-BC18-0BF6B4DDEDCA}">
      <dgm:prSet/>
      <dgm:spPr/>
      <dgm:t>
        <a:bodyPr/>
        <a:lstStyle/>
        <a:p>
          <a:endParaRPr lang="pt-BR"/>
        </a:p>
      </dgm:t>
    </dgm:pt>
    <dgm:pt modelId="{33D0DF43-4FA8-4FD0-B591-FE84E7DE94CF}">
      <dgm:prSet phldrT="[Texto]"/>
      <dgm:spPr/>
      <dgm:t>
        <a:bodyPr/>
        <a:lstStyle/>
        <a:p>
          <a:r>
            <a:rPr lang="pt-BR" dirty="0"/>
            <a:t>Ação</a:t>
          </a:r>
        </a:p>
        <a:p>
          <a:r>
            <a:rPr lang="pt-BR" dirty="0"/>
            <a:t>Agasalho</a:t>
          </a:r>
        </a:p>
      </dgm:t>
    </dgm:pt>
    <dgm:pt modelId="{2F39CB08-90CE-4848-BC55-3697FD996BE0}" type="parTrans" cxnId="{70825508-6F9A-4514-9744-2D3C0CFEFB60}">
      <dgm:prSet/>
      <dgm:spPr/>
      <dgm:t>
        <a:bodyPr/>
        <a:lstStyle/>
        <a:p>
          <a:endParaRPr lang="pt-BR"/>
        </a:p>
      </dgm:t>
    </dgm:pt>
    <dgm:pt modelId="{41CD7604-FC65-47D4-9D4C-5E4DDD1C871D}" type="sibTrans" cxnId="{70825508-6F9A-4514-9744-2D3C0CFEFB60}">
      <dgm:prSet/>
      <dgm:spPr/>
      <dgm:t>
        <a:bodyPr/>
        <a:lstStyle/>
        <a:p>
          <a:endParaRPr lang="pt-BR"/>
        </a:p>
      </dgm:t>
    </dgm:pt>
    <dgm:pt modelId="{B7A014CB-0FFD-47AD-84B7-729BA4A0208C}" type="pres">
      <dgm:prSet presAssocID="{6E79A975-3CBA-490A-966B-EB1F44334B94}" presName="Name0" presStyleCnt="0">
        <dgm:presLayoutVars>
          <dgm:dir/>
          <dgm:resizeHandles val="exact"/>
        </dgm:presLayoutVars>
      </dgm:prSet>
      <dgm:spPr/>
    </dgm:pt>
    <dgm:pt modelId="{62D18AB1-FBF5-4607-B3C5-AABC85F595BA}" type="pres">
      <dgm:prSet presAssocID="{50902512-15DB-489D-B85F-44FE6B18165B}" presName="node" presStyleLbl="node1" presStyleIdx="0" presStyleCnt="3">
        <dgm:presLayoutVars>
          <dgm:bulletEnabled val="1"/>
        </dgm:presLayoutVars>
      </dgm:prSet>
      <dgm:spPr/>
    </dgm:pt>
    <dgm:pt modelId="{43E718E7-7D24-447F-B46C-24657B1498A3}" type="pres">
      <dgm:prSet presAssocID="{58760667-4420-4BAB-A96F-AC9612A3A5B4}" presName="sibTrans" presStyleLbl="sibTrans2D1" presStyleIdx="0" presStyleCnt="2"/>
      <dgm:spPr/>
    </dgm:pt>
    <dgm:pt modelId="{569C5B31-B9D1-45D4-925B-2B76DFADB611}" type="pres">
      <dgm:prSet presAssocID="{58760667-4420-4BAB-A96F-AC9612A3A5B4}" presName="connectorText" presStyleLbl="sibTrans2D1" presStyleIdx="0" presStyleCnt="2"/>
      <dgm:spPr/>
    </dgm:pt>
    <dgm:pt modelId="{6FCB100F-C4E7-4CB8-A97A-96655FF41131}" type="pres">
      <dgm:prSet presAssocID="{BD36B892-539B-4A2A-A76F-C7652C48E317}" presName="node" presStyleLbl="node1" presStyleIdx="1" presStyleCnt="3">
        <dgm:presLayoutVars>
          <dgm:bulletEnabled val="1"/>
        </dgm:presLayoutVars>
      </dgm:prSet>
      <dgm:spPr/>
    </dgm:pt>
    <dgm:pt modelId="{C58CDAD4-0E40-405E-8CDA-45B7F3220820}" type="pres">
      <dgm:prSet presAssocID="{39B881FA-AD3C-4329-8846-AE9FFDBE99F5}" presName="sibTrans" presStyleLbl="sibTrans2D1" presStyleIdx="1" presStyleCnt="2"/>
      <dgm:spPr/>
    </dgm:pt>
    <dgm:pt modelId="{A0F907C4-636B-4B7F-B092-797861E0EBA3}" type="pres">
      <dgm:prSet presAssocID="{39B881FA-AD3C-4329-8846-AE9FFDBE99F5}" presName="connectorText" presStyleLbl="sibTrans2D1" presStyleIdx="1" presStyleCnt="2"/>
      <dgm:spPr/>
    </dgm:pt>
    <dgm:pt modelId="{948A102A-BC40-4AAD-BDCF-342736A3BA86}" type="pres">
      <dgm:prSet presAssocID="{33D0DF43-4FA8-4FD0-B591-FE84E7DE94CF}" presName="node" presStyleLbl="node1" presStyleIdx="2" presStyleCnt="3">
        <dgm:presLayoutVars>
          <dgm:bulletEnabled val="1"/>
        </dgm:presLayoutVars>
      </dgm:prSet>
      <dgm:spPr/>
    </dgm:pt>
  </dgm:ptLst>
  <dgm:cxnLst>
    <dgm:cxn modelId="{70825508-6F9A-4514-9744-2D3C0CFEFB60}" srcId="{6E79A975-3CBA-490A-966B-EB1F44334B94}" destId="{33D0DF43-4FA8-4FD0-B591-FE84E7DE94CF}" srcOrd="2" destOrd="0" parTransId="{2F39CB08-90CE-4848-BC55-3697FD996BE0}" sibTransId="{41CD7604-FC65-47D4-9D4C-5E4DDD1C871D}"/>
    <dgm:cxn modelId="{2860E711-C236-4A37-AC10-BC66BCB51BA6}" type="presOf" srcId="{58760667-4420-4BAB-A96F-AC9612A3A5B4}" destId="{43E718E7-7D24-447F-B46C-24657B1498A3}" srcOrd="0" destOrd="0" presId="urn:microsoft.com/office/officeart/2005/8/layout/process1"/>
    <dgm:cxn modelId="{D74BE216-9735-44AD-B49E-8D67829255AA}" type="presOf" srcId="{6E79A975-3CBA-490A-966B-EB1F44334B94}" destId="{B7A014CB-0FFD-47AD-84B7-729BA4A0208C}" srcOrd="0" destOrd="0" presId="urn:microsoft.com/office/officeart/2005/8/layout/process1"/>
    <dgm:cxn modelId="{297FB834-A700-4547-B944-C6A5B2AE5A2C}" type="presOf" srcId="{39B881FA-AD3C-4329-8846-AE9FFDBE99F5}" destId="{C58CDAD4-0E40-405E-8CDA-45B7F3220820}" srcOrd="0" destOrd="0" presId="urn:microsoft.com/office/officeart/2005/8/layout/process1"/>
    <dgm:cxn modelId="{24DDEB78-E9C8-420B-B532-8C594C95EE49}" type="presOf" srcId="{58760667-4420-4BAB-A96F-AC9612A3A5B4}" destId="{569C5B31-B9D1-45D4-925B-2B76DFADB611}" srcOrd="1" destOrd="0" presId="urn:microsoft.com/office/officeart/2005/8/layout/process1"/>
    <dgm:cxn modelId="{CF12A181-F11C-4CD5-AAE9-E4265580E904}" type="presOf" srcId="{39B881FA-AD3C-4329-8846-AE9FFDBE99F5}" destId="{A0F907C4-636B-4B7F-B092-797861E0EBA3}" srcOrd="1" destOrd="0" presId="urn:microsoft.com/office/officeart/2005/8/layout/process1"/>
    <dgm:cxn modelId="{D55898A6-058F-4D09-963E-2266EEA8E487}" type="presOf" srcId="{BD36B892-539B-4A2A-A76F-C7652C48E317}" destId="{6FCB100F-C4E7-4CB8-A97A-96655FF41131}" srcOrd="0" destOrd="0" presId="urn:microsoft.com/office/officeart/2005/8/layout/process1"/>
    <dgm:cxn modelId="{B913D6B4-EFA3-431C-9B0F-4CC4FBE3DAAF}" type="presOf" srcId="{33D0DF43-4FA8-4FD0-B591-FE84E7DE94CF}" destId="{948A102A-BC40-4AAD-BDCF-342736A3BA86}" srcOrd="0" destOrd="0" presId="urn:microsoft.com/office/officeart/2005/8/layout/process1"/>
    <dgm:cxn modelId="{2F7DDDB9-D2F9-4FFF-98DD-09E513EA32D9}" srcId="{6E79A975-3CBA-490A-966B-EB1F44334B94}" destId="{50902512-15DB-489D-B85F-44FE6B18165B}" srcOrd="0" destOrd="0" parTransId="{244D6E57-16B9-45D1-9624-A7C8E4B48EB6}" sibTransId="{58760667-4420-4BAB-A96F-AC9612A3A5B4}"/>
    <dgm:cxn modelId="{4C56A3D6-CF05-400F-BC18-0BF6B4DDEDCA}" srcId="{6E79A975-3CBA-490A-966B-EB1F44334B94}" destId="{BD36B892-539B-4A2A-A76F-C7652C48E317}" srcOrd="1" destOrd="0" parTransId="{96D75046-A5BA-405E-9DE2-E4CEDD7A4531}" sibTransId="{39B881FA-AD3C-4329-8846-AE9FFDBE99F5}"/>
    <dgm:cxn modelId="{818604EC-2C84-4B4C-84D5-4FEE20876681}" type="presOf" srcId="{50902512-15DB-489D-B85F-44FE6B18165B}" destId="{62D18AB1-FBF5-4607-B3C5-AABC85F595BA}" srcOrd="0" destOrd="0" presId="urn:microsoft.com/office/officeart/2005/8/layout/process1"/>
    <dgm:cxn modelId="{60F8B1EC-283A-40E4-A1C8-2FD88F8036EA}" type="presParOf" srcId="{B7A014CB-0FFD-47AD-84B7-729BA4A0208C}" destId="{62D18AB1-FBF5-4607-B3C5-AABC85F595BA}" srcOrd="0" destOrd="0" presId="urn:microsoft.com/office/officeart/2005/8/layout/process1"/>
    <dgm:cxn modelId="{619897EC-2AB5-4E08-ACA6-4CF6B8C4AD78}" type="presParOf" srcId="{B7A014CB-0FFD-47AD-84B7-729BA4A0208C}" destId="{43E718E7-7D24-447F-B46C-24657B1498A3}" srcOrd="1" destOrd="0" presId="urn:microsoft.com/office/officeart/2005/8/layout/process1"/>
    <dgm:cxn modelId="{022E0446-1254-43FF-B9A0-609932DC169F}" type="presParOf" srcId="{43E718E7-7D24-447F-B46C-24657B1498A3}" destId="{569C5B31-B9D1-45D4-925B-2B76DFADB611}" srcOrd="0" destOrd="0" presId="urn:microsoft.com/office/officeart/2005/8/layout/process1"/>
    <dgm:cxn modelId="{9472BAB9-D83E-4A10-B3A8-6F19B675B13F}" type="presParOf" srcId="{B7A014CB-0FFD-47AD-84B7-729BA4A0208C}" destId="{6FCB100F-C4E7-4CB8-A97A-96655FF41131}" srcOrd="2" destOrd="0" presId="urn:microsoft.com/office/officeart/2005/8/layout/process1"/>
    <dgm:cxn modelId="{3995DEB2-9B42-4DD3-9170-7C7EE9BE49CF}" type="presParOf" srcId="{B7A014CB-0FFD-47AD-84B7-729BA4A0208C}" destId="{C58CDAD4-0E40-405E-8CDA-45B7F3220820}" srcOrd="3" destOrd="0" presId="urn:microsoft.com/office/officeart/2005/8/layout/process1"/>
    <dgm:cxn modelId="{A12B32E0-CA0F-4483-A661-FB5621394493}" type="presParOf" srcId="{C58CDAD4-0E40-405E-8CDA-45B7F3220820}" destId="{A0F907C4-636B-4B7F-B092-797861E0EBA3}" srcOrd="0" destOrd="0" presId="urn:microsoft.com/office/officeart/2005/8/layout/process1"/>
    <dgm:cxn modelId="{3C620CAF-4CFE-48ED-B1F2-B262B4D6F742}" type="presParOf" srcId="{B7A014CB-0FFD-47AD-84B7-729BA4A0208C}" destId="{948A102A-BC40-4AAD-BDCF-342736A3BA8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9A975-3CBA-490A-966B-EB1F44334B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902512-15DB-489D-B85F-44FE6B18165B}">
      <dgm:prSet phldrT="[Texto]"/>
      <dgm:spPr/>
      <dgm:t>
        <a:bodyPr/>
        <a:lstStyle/>
        <a:p>
          <a:r>
            <a:rPr lang="pt-BR" dirty="0"/>
            <a:t>Informação</a:t>
          </a:r>
        </a:p>
      </dgm:t>
    </dgm:pt>
    <dgm:pt modelId="{244D6E57-16B9-45D1-9624-A7C8E4B48EB6}" type="parTrans" cxnId="{2F7DDDB9-D2F9-4FFF-98DD-09E513EA32D9}">
      <dgm:prSet/>
      <dgm:spPr/>
      <dgm:t>
        <a:bodyPr/>
        <a:lstStyle/>
        <a:p>
          <a:endParaRPr lang="pt-BR"/>
        </a:p>
      </dgm:t>
    </dgm:pt>
    <dgm:pt modelId="{58760667-4420-4BAB-A96F-AC9612A3A5B4}" type="sibTrans" cxnId="{2F7DDDB9-D2F9-4FFF-98DD-09E513EA32D9}">
      <dgm:prSet/>
      <dgm:spPr/>
      <dgm:t>
        <a:bodyPr/>
        <a:lstStyle/>
        <a:p>
          <a:endParaRPr lang="pt-BR"/>
        </a:p>
      </dgm:t>
    </dgm:pt>
    <dgm:pt modelId="{BD36B892-539B-4A2A-A76F-C7652C48E317}">
      <dgm:prSet phldrT="[Texto]"/>
      <dgm:spPr/>
      <dgm:t>
        <a:bodyPr/>
        <a:lstStyle/>
        <a:p>
          <a:r>
            <a:rPr lang="pt-BR" dirty="0"/>
            <a:t>Decisão</a:t>
          </a:r>
        </a:p>
      </dgm:t>
    </dgm:pt>
    <dgm:pt modelId="{96D75046-A5BA-405E-9DE2-E4CEDD7A4531}" type="parTrans" cxnId="{4C56A3D6-CF05-400F-BC18-0BF6B4DDEDCA}">
      <dgm:prSet/>
      <dgm:spPr/>
      <dgm:t>
        <a:bodyPr/>
        <a:lstStyle/>
        <a:p>
          <a:endParaRPr lang="pt-BR"/>
        </a:p>
      </dgm:t>
    </dgm:pt>
    <dgm:pt modelId="{39B881FA-AD3C-4329-8846-AE9FFDBE99F5}" type="sibTrans" cxnId="{4C56A3D6-CF05-400F-BC18-0BF6B4DDEDCA}">
      <dgm:prSet/>
      <dgm:spPr/>
      <dgm:t>
        <a:bodyPr/>
        <a:lstStyle/>
        <a:p>
          <a:endParaRPr lang="pt-BR"/>
        </a:p>
      </dgm:t>
    </dgm:pt>
    <dgm:pt modelId="{33D0DF43-4FA8-4FD0-B591-FE84E7DE94CF}">
      <dgm:prSet phldrT="[Texto]"/>
      <dgm:spPr/>
      <dgm:t>
        <a:bodyPr/>
        <a:lstStyle/>
        <a:p>
          <a:r>
            <a:rPr lang="pt-BR" dirty="0"/>
            <a:t>Ação</a:t>
          </a:r>
        </a:p>
      </dgm:t>
    </dgm:pt>
    <dgm:pt modelId="{2F39CB08-90CE-4848-BC55-3697FD996BE0}" type="parTrans" cxnId="{70825508-6F9A-4514-9744-2D3C0CFEFB60}">
      <dgm:prSet/>
      <dgm:spPr/>
      <dgm:t>
        <a:bodyPr/>
        <a:lstStyle/>
        <a:p>
          <a:endParaRPr lang="pt-BR"/>
        </a:p>
      </dgm:t>
    </dgm:pt>
    <dgm:pt modelId="{41CD7604-FC65-47D4-9D4C-5E4DDD1C871D}" type="sibTrans" cxnId="{70825508-6F9A-4514-9744-2D3C0CFEFB60}">
      <dgm:prSet/>
      <dgm:spPr/>
      <dgm:t>
        <a:bodyPr/>
        <a:lstStyle/>
        <a:p>
          <a:endParaRPr lang="pt-BR"/>
        </a:p>
      </dgm:t>
    </dgm:pt>
    <dgm:pt modelId="{B7A014CB-0FFD-47AD-84B7-729BA4A0208C}" type="pres">
      <dgm:prSet presAssocID="{6E79A975-3CBA-490A-966B-EB1F44334B94}" presName="Name0" presStyleCnt="0">
        <dgm:presLayoutVars>
          <dgm:dir/>
          <dgm:resizeHandles val="exact"/>
        </dgm:presLayoutVars>
      </dgm:prSet>
      <dgm:spPr/>
    </dgm:pt>
    <dgm:pt modelId="{62D18AB1-FBF5-4607-B3C5-AABC85F595BA}" type="pres">
      <dgm:prSet presAssocID="{50902512-15DB-489D-B85F-44FE6B18165B}" presName="node" presStyleLbl="node1" presStyleIdx="0" presStyleCnt="3">
        <dgm:presLayoutVars>
          <dgm:bulletEnabled val="1"/>
        </dgm:presLayoutVars>
      </dgm:prSet>
      <dgm:spPr/>
    </dgm:pt>
    <dgm:pt modelId="{43E718E7-7D24-447F-B46C-24657B1498A3}" type="pres">
      <dgm:prSet presAssocID="{58760667-4420-4BAB-A96F-AC9612A3A5B4}" presName="sibTrans" presStyleLbl="sibTrans2D1" presStyleIdx="0" presStyleCnt="2"/>
      <dgm:spPr/>
    </dgm:pt>
    <dgm:pt modelId="{569C5B31-B9D1-45D4-925B-2B76DFADB611}" type="pres">
      <dgm:prSet presAssocID="{58760667-4420-4BAB-A96F-AC9612A3A5B4}" presName="connectorText" presStyleLbl="sibTrans2D1" presStyleIdx="0" presStyleCnt="2"/>
      <dgm:spPr/>
    </dgm:pt>
    <dgm:pt modelId="{6FCB100F-C4E7-4CB8-A97A-96655FF41131}" type="pres">
      <dgm:prSet presAssocID="{BD36B892-539B-4A2A-A76F-C7652C48E317}" presName="node" presStyleLbl="node1" presStyleIdx="1" presStyleCnt="3">
        <dgm:presLayoutVars>
          <dgm:bulletEnabled val="1"/>
        </dgm:presLayoutVars>
      </dgm:prSet>
      <dgm:spPr/>
    </dgm:pt>
    <dgm:pt modelId="{C58CDAD4-0E40-405E-8CDA-45B7F3220820}" type="pres">
      <dgm:prSet presAssocID="{39B881FA-AD3C-4329-8846-AE9FFDBE99F5}" presName="sibTrans" presStyleLbl="sibTrans2D1" presStyleIdx="1" presStyleCnt="2"/>
      <dgm:spPr/>
    </dgm:pt>
    <dgm:pt modelId="{A0F907C4-636B-4B7F-B092-797861E0EBA3}" type="pres">
      <dgm:prSet presAssocID="{39B881FA-AD3C-4329-8846-AE9FFDBE99F5}" presName="connectorText" presStyleLbl="sibTrans2D1" presStyleIdx="1" presStyleCnt="2"/>
      <dgm:spPr/>
    </dgm:pt>
    <dgm:pt modelId="{948A102A-BC40-4AAD-BDCF-342736A3BA86}" type="pres">
      <dgm:prSet presAssocID="{33D0DF43-4FA8-4FD0-B591-FE84E7DE94CF}" presName="node" presStyleLbl="node1" presStyleIdx="2" presStyleCnt="3">
        <dgm:presLayoutVars>
          <dgm:bulletEnabled val="1"/>
        </dgm:presLayoutVars>
      </dgm:prSet>
      <dgm:spPr/>
    </dgm:pt>
  </dgm:ptLst>
  <dgm:cxnLst>
    <dgm:cxn modelId="{70825508-6F9A-4514-9744-2D3C0CFEFB60}" srcId="{6E79A975-3CBA-490A-966B-EB1F44334B94}" destId="{33D0DF43-4FA8-4FD0-B591-FE84E7DE94CF}" srcOrd="2" destOrd="0" parTransId="{2F39CB08-90CE-4848-BC55-3697FD996BE0}" sibTransId="{41CD7604-FC65-47D4-9D4C-5E4DDD1C871D}"/>
    <dgm:cxn modelId="{2860E711-C236-4A37-AC10-BC66BCB51BA6}" type="presOf" srcId="{58760667-4420-4BAB-A96F-AC9612A3A5B4}" destId="{43E718E7-7D24-447F-B46C-24657B1498A3}" srcOrd="0" destOrd="0" presId="urn:microsoft.com/office/officeart/2005/8/layout/process1"/>
    <dgm:cxn modelId="{D74BE216-9735-44AD-B49E-8D67829255AA}" type="presOf" srcId="{6E79A975-3CBA-490A-966B-EB1F44334B94}" destId="{B7A014CB-0FFD-47AD-84B7-729BA4A0208C}" srcOrd="0" destOrd="0" presId="urn:microsoft.com/office/officeart/2005/8/layout/process1"/>
    <dgm:cxn modelId="{297FB834-A700-4547-B944-C6A5B2AE5A2C}" type="presOf" srcId="{39B881FA-AD3C-4329-8846-AE9FFDBE99F5}" destId="{C58CDAD4-0E40-405E-8CDA-45B7F3220820}" srcOrd="0" destOrd="0" presId="urn:microsoft.com/office/officeart/2005/8/layout/process1"/>
    <dgm:cxn modelId="{24DDEB78-E9C8-420B-B532-8C594C95EE49}" type="presOf" srcId="{58760667-4420-4BAB-A96F-AC9612A3A5B4}" destId="{569C5B31-B9D1-45D4-925B-2B76DFADB611}" srcOrd="1" destOrd="0" presId="urn:microsoft.com/office/officeart/2005/8/layout/process1"/>
    <dgm:cxn modelId="{CF12A181-F11C-4CD5-AAE9-E4265580E904}" type="presOf" srcId="{39B881FA-AD3C-4329-8846-AE9FFDBE99F5}" destId="{A0F907C4-636B-4B7F-B092-797861E0EBA3}" srcOrd="1" destOrd="0" presId="urn:microsoft.com/office/officeart/2005/8/layout/process1"/>
    <dgm:cxn modelId="{D55898A6-058F-4D09-963E-2266EEA8E487}" type="presOf" srcId="{BD36B892-539B-4A2A-A76F-C7652C48E317}" destId="{6FCB100F-C4E7-4CB8-A97A-96655FF41131}" srcOrd="0" destOrd="0" presId="urn:microsoft.com/office/officeart/2005/8/layout/process1"/>
    <dgm:cxn modelId="{B913D6B4-EFA3-431C-9B0F-4CC4FBE3DAAF}" type="presOf" srcId="{33D0DF43-4FA8-4FD0-B591-FE84E7DE94CF}" destId="{948A102A-BC40-4AAD-BDCF-342736A3BA86}" srcOrd="0" destOrd="0" presId="urn:microsoft.com/office/officeart/2005/8/layout/process1"/>
    <dgm:cxn modelId="{2F7DDDB9-D2F9-4FFF-98DD-09E513EA32D9}" srcId="{6E79A975-3CBA-490A-966B-EB1F44334B94}" destId="{50902512-15DB-489D-B85F-44FE6B18165B}" srcOrd="0" destOrd="0" parTransId="{244D6E57-16B9-45D1-9624-A7C8E4B48EB6}" sibTransId="{58760667-4420-4BAB-A96F-AC9612A3A5B4}"/>
    <dgm:cxn modelId="{4C56A3D6-CF05-400F-BC18-0BF6B4DDEDCA}" srcId="{6E79A975-3CBA-490A-966B-EB1F44334B94}" destId="{BD36B892-539B-4A2A-A76F-C7652C48E317}" srcOrd="1" destOrd="0" parTransId="{96D75046-A5BA-405E-9DE2-E4CEDD7A4531}" sibTransId="{39B881FA-AD3C-4329-8846-AE9FFDBE99F5}"/>
    <dgm:cxn modelId="{818604EC-2C84-4B4C-84D5-4FEE20876681}" type="presOf" srcId="{50902512-15DB-489D-B85F-44FE6B18165B}" destId="{62D18AB1-FBF5-4607-B3C5-AABC85F595BA}" srcOrd="0" destOrd="0" presId="urn:microsoft.com/office/officeart/2005/8/layout/process1"/>
    <dgm:cxn modelId="{60F8B1EC-283A-40E4-A1C8-2FD88F8036EA}" type="presParOf" srcId="{B7A014CB-0FFD-47AD-84B7-729BA4A0208C}" destId="{62D18AB1-FBF5-4607-B3C5-AABC85F595BA}" srcOrd="0" destOrd="0" presId="urn:microsoft.com/office/officeart/2005/8/layout/process1"/>
    <dgm:cxn modelId="{619897EC-2AB5-4E08-ACA6-4CF6B8C4AD78}" type="presParOf" srcId="{B7A014CB-0FFD-47AD-84B7-729BA4A0208C}" destId="{43E718E7-7D24-447F-B46C-24657B1498A3}" srcOrd="1" destOrd="0" presId="urn:microsoft.com/office/officeart/2005/8/layout/process1"/>
    <dgm:cxn modelId="{022E0446-1254-43FF-B9A0-609932DC169F}" type="presParOf" srcId="{43E718E7-7D24-447F-B46C-24657B1498A3}" destId="{569C5B31-B9D1-45D4-925B-2B76DFADB611}" srcOrd="0" destOrd="0" presId="urn:microsoft.com/office/officeart/2005/8/layout/process1"/>
    <dgm:cxn modelId="{9472BAB9-D83E-4A10-B3A8-6F19B675B13F}" type="presParOf" srcId="{B7A014CB-0FFD-47AD-84B7-729BA4A0208C}" destId="{6FCB100F-C4E7-4CB8-A97A-96655FF41131}" srcOrd="2" destOrd="0" presId="urn:microsoft.com/office/officeart/2005/8/layout/process1"/>
    <dgm:cxn modelId="{3995DEB2-9B42-4DD3-9170-7C7EE9BE49CF}" type="presParOf" srcId="{B7A014CB-0FFD-47AD-84B7-729BA4A0208C}" destId="{C58CDAD4-0E40-405E-8CDA-45B7F3220820}" srcOrd="3" destOrd="0" presId="urn:microsoft.com/office/officeart/2005/8/layout/process1"/>
    <dgm:cxn modelId="{A12B32E0-CA0F-4483-A661-FB5621394493}" type="presParOf" srcId="{C58CDAD4-0E40-405E-8CDA-45B7F3220820}" destId="{A0F907C4-636B-4B7F-B092-797861E0EBA3}" srcOrd="0" destOrd="0" presId="urn:microsoft.com/office/officeart/2005/8/layout/process1"/>
    <dgm:cxn modelId="{3C620CAF-4CFE-48ED-B1F2-B262B4D6F742}" type="presParOf" srcId="{B7A014CB-0FFD-47AD-84B7-729BA4A0208C}" destId="{948A102A-BC40-4AAD-BDCF-342736A3BA8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D71E0-E2B2-4A0C-A749-CF8EFFB5D1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958684C-FFF8-48F3-9DF5-546FFA78C492}">
      <dgm:prSet phldrT="[Texto]" custT="1"/>
      <dgm:spPr/>
      <dgm:t>
        <a:bodyPr/>
        <a:lstStyle/>
        <a:p>
          <a:pPr>
            <a:buNone/>
          </a:pPr>
          <a:r>
            <a:rPr lang="pt-BR" sz="2800" b="1" dirty="0">
              <a:solidFill>
                <a:schemeClr val="tx1"/>
              </a:solidFill>
            </a:rPr>
            <a:t>Instrumentos </a:t>
          </a:r>
        </a:p>
      </dgm:t>
    </dgm:pt>
    <dgm:pt modelId="{C8699F59-5061-47FF-90BF-3CE1D8BF08B8}" type="parTrans" cxnId="{46C214A7-5F15-44DC-A45F-F5761E0F669E}">
      <dgm:prSet/>
      <dgm:spPr/>
      <dgm:t>
        <a:bodyPr/>
        <a:lstStyle/>
        <a:p>
          <a:endParaRPr lang="pt-BR"/>
        </a:p>
      </dgm:t>
    </dgm:pt>
    <dgm:pt modelId="{688EAF6F-A1EF-48FD-A656-59AE6E41C36F}" type="sibTrans" cxnId="{46C214A7-5F15-44DC-A45F-F5761E0F669E}">
      <dgm:prSet/>
      <dgm:spPr/>
      <dgm:t>
        <a:bodyPr/>
        <a:lstStyle/>
        <a:p>
          <a:endParaRPr lang="pt-BR"/>
        </a:p>
      </dgm:t>
    </dgm:pt>
    <dgm:pt modelId="{9012D24A-A802-4D0E-A6AE-E5EFE90B6111}">
      <dgm:prSet phldrT="[Texto]" custT="1"/>
      <dgm:spPr/>
      <dgm:t>
        <a:bodyPr/>
        <a:lstStyle/>
        <a:p>
          <a:pPr>
            <a:buNone/>
          </a:pPr>
          <a:r>
            <a:rPr lang="pt-BR" sz="2400" b="1" dirty="0">
              <a:solidFill>
                <a:schemeClr val="tx1"/>
              </a:solidFill>
            </a:rPr>
            <a:t>Medir uma realidade (diagnóstico)</a:t>
          </a:r>
        </a:p>
      </dgm:t>
    </dgm:pt>
    <dgm:pt modelId="{0737848A-E01E-4E0F-9D27-2CEDC1950006}" type="parTrans" cxnId="{9B0AF780-049C-4241-A939-18515FAB4B43}">
      <dgm:prSet/>
      <dgm:spPr/>
      <dgm:t>
        <a:bodyPr/>
        <a:lstStyle/>
        <a:p>
          <a:endParaRPr lang="pt-BR"/>
        </a:p>
      </dgm:t>
    </dgm:pt>
    <dgm:pt modelId="{203B7844-3E6B-4487-A45C-FD3C00BEEEE3}" type="sibTrans" cxnId="{9B0AF780-049C-4241-A939-18515FAB4B43}">
      <dgm:prSet/>
      <dgm:spPr/>
      <dgm:t>
        <a:bodyPr/>
        <a:lstStyle/>
        <a:p>
          <a:endParaRPr lang="pt-BR"/>
        </a:p>
      </dgm:t>
    </dgm:pt>
    <dgm:pt modelId="{34AF0D15-D73F-4C48-9090-434C667C7561}">
      <dgm:prSet phldrT="[Texto]" custT="1"/>
      <dgm:spPr/>
      <dgm:t>
        <a:bodyPr/>
        <a:lstStyle/>
        <a:p>
          <a:pPr>
            <a:buNone/>
          </a:pPr>
          <a:r>
            <a:rPr lang="pt-BR" sz="2400" b="1" dirty="0">
              <a:solidFill>
                <a:schemeClr val="tx1"/>
              </a:solidFill>
            </a:rPr>
            <a:t>Planejar ações em saúde </a:t>
          </a:r>
        </a:p>
      </dgm:t>
    </dgm:pt>
    <dgm:pt modelId="{3ED29453-B021-451E-B9E8-FEF2FFB6B1E3}" type="parTrans" cxnId="{B600BECE-CFA9-4A50-ACE7-38D343F859AC}">
      <dgm:prSet/>
      <dgm:spPr/>
      <dgm:t>
        <a:bodyPr/>
        <a:lstStyle/>
        <a:p>
          <a:endParaRPr lang="pt-BR"/>
        </a:p>
      </dgm:t>
    </dgm:pt>
    <dgm:pt modelId="{79C51A36-9947-4538-AD8C-1B791F1448D1}" type="sibTrans" cxnId="{B600BECE-CFA9-4A50-ACE7-38D343F859AC}">
      <dgm:prSet/>
      <dgm:spPr/>
      <dgm:t>
        <a:bodyPr/>
        <a:lstStyle/>
        <a:p>
          <a:endParaRPr lang="pt-BR"/>
        </a:p>
      </dgm:t>
    </dgm:pt>
    <dgm:pt modelId="{4843890F-A688-4D6B-9691-1676E4602F06}">
      <dgm:prSet custT="1"/>
      <dgm:spPr/>
      <dgm:t>
        <a:bodyPr/>
        <a:lstStyle/>
        <a:p>
          <a:r>
            <a:rPr lang="pt-BR" sz="2800" b="1" dirty="0">
              <a:solidFill>
                <a:schemeClr val="tx1"/>
              </a:solidFill>
            </a:rPr>
            <a:t>Resultado Final</a:t>
          </a:r>
        </a:p>
      </dgm:t>
    </dgm:pt>
    <dgm:pt modelId="{22D3C5A5-1B3F-498E-BE40-5190E18377B5}" type="parTrans" cxnId="{FF85E48A-F97D-402C-926B-A63AF1BA14DD}">
      <dgm:prSet/>
      <dgm:spPr/>
      <dgm:t>
        <a:bodyPr/>
        <a:lstStyle/>
        <a:p>
          <a:endParaRPr lang="pt-BR"/>
        </a:p>
      </dgm:t>
    </dgm:pt>
    <dgm:pt modelId="{BCCC7E91-6C58-49BC-8733-B23B0D32C8FA}" type="sibTrans" cxnId="{FF85E48A-F97D-402C-926B-A63AF1BA14DD}">
      <dgm:prSet/>
      <dgm:spPr/>
      <dgm:t>
        <a:bodyPr/>
        <a:lstStyle/>
        <a:p>
          <a:endParaRPr lang="pt-BR"/>
        </a:p>
      </dgm:t>
    </dgm:pt>
    <dgm:pt modelId="{50171A95-4CDC-4A7B-843C-6C6225E8A221}" type="pres">
      <dgm:prSet presAssocID="{161D71E0-E2B2-4A0C-A749-CF8EFFB5D1B8}" presName="linearFlow" presStyleCnt="0">
        <dgm:presLayoutVars>
          <dgm:resizeHandles val="exact"/>
        </dgm:presLayoutVars>
      </dgm:prSet>
      <dgm:spPr/>
    </dgm:pt>
    <dgm:pt modelId="{A1897059-E24C-48AD-AA7A-77C8F5B8BB0D}" type="pres">
      <dgm:prSet presAssocID="{9958684C-FFF8-48F3-9DF5-546FFA78C492}" presName="node" presStyleLbl="node1" presStyleIdx="0" presStyleCnt="4" custScaleX="158552" custLinFactNeighborX="-818" custLinFactNeighborY="-538">
        <dgm:presLayoutVars>
          <dgm:bulletEnabled val="1"/>
        </dgm:presLayoutVars>
      </dgm:prSet>
      <dgm:spPr/>
    </dgm:pt>
    <dgm:pt modelId="{1A63A55B-2924-408B-82D7-9683333AE9C6}" type="pres">
      <dgm:prSet presAssocID="{688EAF6F-A1EF-48FD-A656-59AE6E41C36F}" presName="sibTrans" presStyleLbl="sibTrans2D1" presStyleIdx="0" presStyleCnt="3"/>
      <dgm:spPr/>
    </dgm:pt>
    <dgm:pt modelId="{193918DD-DB0D-4023-8787-6F8FE29634FF}" type="pres">
      <dgm:prSet presAssocID="{688EAF6F-A1EF-48FD-A656-59AE6E41C36F}" presName="connectorText" presStyleLbl="sibTrans2D1" presStyleIdx="0" presStyleCnt="3"/>
      <dgm:spPr/>
    </dgm:pt>
    <dgm:pt modelId="{D32B322C-0E43-4DFF-AB83-786E48D60CB7}" type="pres">
      <dgm:prSet presAssocID="{9012D24A-A802-4D0E-A6AE-E5EFE90B6111}" presName="node" presStyleLbl="node1" presStyleIdx="1" presStyleCnt="4" custScaleX="160187">
        <dgm:presLayoutVars>
          <dgm:bulletEnabled val="1"/>
        </dgm:presLayoutVars>
      </dgm:prSet>
      <dgm:spPr/>
    </dgm:pt>
    <dgm:pt modelId="{5ECA91DD-0292-4FD7-A7F8-5E86613F3828}" type="pres">
      <dgm:prSet presAssocID="{203B7844-3E6B-4487-A45C-FD3C00BEEEE3}" presName="sibTrans" presStyleLbl="sibTrans2D1" presStyleIdx="1" presStyleCnt="3"/>
      <dgm:spPr/>
    </dgm:pt>
    <dgm:pt modelId="{A155344F-265D-4D1B-A31D-EE0262886656}" type="pres">
      <dgm:prSet presAssocID="{203B7844-3E6B-4487-A45C-FD3C00BEEEE3}" presName="connectorText" presStyleLbl="sibTrans2D1" presStyleIdx="1" presStyleCnt="3"/>
      <dgm:spPr/>
    </dgm:pt>
    <dgm:pt modelId="{BF42371F-F6EA-4F06-90BD-87C10A6309D5}" type="pres">
      <dgm:prSet presAssocID="{34AF0D15-D73F-4C48-9090-434C667C7561}" presName="node" presStyleLbl="node1" presStyleIdx="2" presStyleCnt="4" custScaleX="158552">
        <dgm:presLayoutVars>
          <dgm:bulletEnabled val="1"/>
        </dgm:presLayoutVars>
      </dgm:prSet>
      <dgm:spPr/>
    </dgm:pt>
    <dgm:pt modelId="{A535FCD1-2AE2-4B4F-9318-DEF75CAE854F}" type="pres">
      <dgm:prSet presAssocID="{79C51A36-9947-4538-AD8C-1B791F1448D1}" presName="sibTrans" presStyleLbl="sibTrans2D1" presStyleIdx="2" presStyleCnt="3"/>
      <dgm:spPr/>
    </dgm:pt>
    <dgm:pt modelId="{FE8A0CA9-6521-4611-8951-D75EDA33C948}" type="pres">
      <dgm:prSet presAssocID="{79C51A36-9947-4538-AD8C-1B791F1448D1}" presName="connectorText" presStyleLbl="sibTrans2D1" presStyleIdx="2" presStyleCnt="3"/>
      <dgm:spPr/>
    </dgm:pt>
    <dgm:pt modelId="{38B74BA4-5097-4C2D-8C9A-728175814671}" type="pres">
      <dgm:prSet presAssocID="{4843890F-A688-4D6B-9691-1676E4602F06}" presName="node" presStyleLbl="node1" presStyleIdx="3" presStyleCnt="4" custScaleX="158552">
        <dgm:presLayoutVars>
          <dgm:bulletEnabled val="1"/>
        </dgm:presLayoutVars>
      </dgm:prSet>
      <dgm:spPr/>
    </dgm:pt>
  </dgm:ptLst>
  <dgm:cxnLst>
    <dgm:cxn modelId="{FA5A491A-0364-4730-B020-30863378F181}" type="presOf" srcId="{79C51A36-9947-4538-AD8C-1B791F1448D1}" destId="{FE8A0CA9-6521-4611-8951-D75EDA33C948}" srcOrd="1" destOrd="0" presId="urn:microsoft.com/office/officeart/2005/8/layout/process2"/>
    <dgm:cxn modelId="{467F2231-AEDC-4B1E-838E-28248C8FA077}" type="presOf" srcId="{4843890F-A688-4D6B-9691-1676E4602F06}" destId="{38B74BA4-5097-4C2D-8C9A-728175814671}" srcOrd="0" destOrd="0" presId="urn:microsoft.com/office/officeart/2005/8/layout/process2"/>
    <dgm:cxn modelId="{AC077E3E-1A41-42A2-A86C-A4EEB340C681}" type="presOf" srcId="{9958684C-FFF8-48F3-9DF5-546FFA78C492}" destId="{A1897059-E24C-48AD-AA7A-77C8F5B8BB0D}" srcOrd="0" destOrd="0" presId="urn:microsoft.com/office/officeart/2005/8/layout/process2"/>
    <dgm:cxn modelId="{3CED7E44-4FD5-4DF0-B1A4-21CB75E07605}" type="presOf" srcId="{203B7844-3E6B-4487-A45C-FD3C00BEEEE3}" destId="{A155344F-265D-4D1B-A31D-EE0262886656}" srcOrd="1" destOrd="0" presId="urn:microsoft.com/office/officeart/2005/8/layout/process2"/>
    <dgm:cxn modelId="{574ADB67-1049-4426-818B-0BCF55F5E4D4}" type="presOf" srcId="{203B7844-3E6B-4487-A45C-FD3C00BEEEE3}" destId="{5ECA91DD-0292-4FD7-A7F8-5E86613F3828}" srcOrd="0" destOrd="0" presId="urn:microsoft.com/office/officeart/2005/8/layout/process2"/>
    <dgm:cxn modelId="{798B4F69-764C-4265-9158-8CEB15D361D8}" type="presOf" srcId="{9012D24A-A802-4D0E-A6AE-E5EFE90B6111}" destId="{D32B322C-0E43-4DFF-AB83-786E48D60CB7}" srcOrd="0" destOrd="0" presId="urn:microsoft.com/office/officeart/2005/8/layout/process2"/>
    <dgm:cxn modelId="{49D87657-4F0A-4844-ABB9-7A1CAC274AD7}" type="presOf" srcId="{34AF0D15-D73F-4C48-9090-434C667C7561}" destId="{BF42371F-F6EA-4F06-90BD-87C10A6309D5}" srcOrd="0" destOrd="0" presId="urn:microsoft.com/office/officeart/2005/8/layout/process2"/>
    <dgm:cxn modelId="{9B0AF780-049C-4241-A939-18515FAB4B43}" srcId="{161D71E0-E2B2-4A0C-A749-CF8EFFB5D1B8}" destId="{9012D24A-A802-4D0E-A6AE-E5EFE90B6111}" srcOrd="1" destOrd="0" parTransId="{0737848A-E01E-4E0F-9D27-2CEDC1950006}" sibTransId="{203B7844-3E6B-4487-A45C-FD3C00BEEEE3}"/>
    <dgm:cxn modelId="{FF85E48A-F97D-402C-926B-A63AF1BA14DD}" srcId="{161D71E0-E2B2-4A0C-A749-CF8EFFB5D1B8}" destId="{4843890F-A688-4D6B-9691-1676E4602F06}" srcOrd="3" destOrd="0" parTransId="{22D3C5A5-1B3F-498E-BE40-5190E18377B5}" sibTransId="{BCCC7E91-6C58-49BC-8733-B23B0D32C8FA}"/>
    <dgm:cxn modelId="{23C14398-59FB-49B4-8E9F-F7E17DF5D1CE}" type="presOf" srcId="{79C51A36-9947-4538-AD8C-1B791F1448D1}" destId="{A535FCD1-2AE2-4B4F-9318-DEF75CAE854F}" srcOrd="0" destOrd="0" presId="urn:microsoft.com/office/officeart/2005/8/layout/process2"/>
    <dgm:cxn modelId="{46C214A7-5F15-44DC-A45F-F5761E0F669E}" srcId="{161D71E0-E2B2-4A0C-A749-CF8EFFB5D1B8}" destId="{9958684C-FFF8-48F3-9DF5-546FFA78C492}" srcOrd="0" destOrd="0" parTransId="{C8699F59-5061-47FF-90BF-3CE1D8BF08B8}" sibTransId="{688EAF6F-A1EF-48FD-A656-59AE6E41C36F}"/>
    <dgm:cxn modelId="{B600BECE-CFA9-4A50-ACE7-38D343F859AC}" srcId="{161D71E0-E2B2-4A0C-A749-CF8EFFB5D1B8}" destId="{34AF0D15-D73F-4C48-9090-434C667C7561}" srcOrd="2" destOrd="0" parTransId="{3ED29453-B021-451E-B9E8-FEF2FFB6B1E3}" sibTransId="{79C51A36-9947-4538-AD8C-1B791F1448D1}"/>
    <dgm:cxn modelId="{4D9507EE-0B28-4F69-BE22-DF005552861B}" type="presOf" srcId="{688EAF6F-A1EF-48FD-A656-59AE6E41C36F}" destId="{1A63A55B-2924-408B-82D7-9683333AE9C6}" srcOrd="0" destOrd="0" presId="urn:microsoft.com/office/officeart/2005/8/layout/process2"/>
    <dgm:cxn modelId="{A68A15F5-FBD3-4DFA-A1E2-7A8FABA465BE}" type="presOf" srcId="{161D71E0-E2B2-4A0C-A749-CF8EFFB5D1B8}" destId="{50171A95-4CDC-4A7B-843C-6C6225E8A221}" srcOrd="0" destOrd="0" presId="urn:microsoft.com/office/officeart/2005/8/layout/process2"/>
    <dgm:cxn modelId="{7686E0F8-DE21-47D2-9AC0-29700F12F0FE}" type="presOf" srcId="{688EAF6F-A1EF-48FD-A656-59AE6E41C36F}" destId="{193918DD-DB0D-4023-8787-6F8FE29634FF}" srcOrd="1" destOrd="0" presId="urn:microsoft.com/office/officeart/2005/8/layout/process2"/>
    <dgm:cxn modelId="{81D2287A-1AA7-406C-B347-951386BC0172}" type="presParOf" srcId="{50171A95-4CDC-4A7B-843C-6C6225E8A221}" destId="{A1897059-E24C-48AD-AA7A-77C8F5B8BB0D}" srcOrd="0" destOrd="0" presId="urn:microsoft.com/office/officeart/2005/8/layout/process2"/>
    <dgm:cxn modelId="{4F686B53-96F5-4D08-B952-55AA205530FE}" type="presParOf" srcId="{50171A95-4CDC-4A7B-843C-6C6225E8A221}" destId="{1A63A55B-2924-408B-82D7-9683333AE9C6}" srcOrd="1" destOrd="0" presId="urn:microsoft.com/office/officeart/2005/8/layout/process2"/>
    <dgm:cxn modelId="{DA0ADCAC-0B78-497F-B58C-EABF7E972D24}" type="presParOf" srcId="{1A63A55B-2924-408B-82D7-9683333AE9C6}" destId="{193918DD-DB0D-4023-8787-6F8FE29634FF}" srcOrd="0" destOrd="0" presId="urn:microsoft.com/office/officeart/2005/8/layout/process2"/>
    <dgm:cxn modelId="{670E8787-63AF-4598-8801-9A0ED319343F}" type="presParOf" srcId="{50171A95-4CDC-4A7B-843C-6C6225E8A221}" destId="{D32B322C-0E43-4DFF-AB83-786E48D60CB7}" srcOrd="2" destOrd="0" presId="urn:microsoft.com/office/officeart/2005/8/layout/process2"/>
    <dgm:cxn modelId="{ECF50DED-4B03-45B0-AD1B-99E1700B3CB8}" type="presParOf" srcId="{50171A95-4CDC-4A7B-843C-6C6225E8A221}" destId="{5ECA91DD-0292-4FD7-A7F8-5E86613F3828}" srcOrd="3" destOrd="0" presId="urn:microsoft.com/office/officeart/2005/8/layout/process2"/>
    <dgm:cxn modelId="{FF979E47-38E0-45D4-B55C-4C96866A42EC}" type="presParOf" srcId="{5ECA91DD-0292-4FD7-A7F8-5E86613F3828}" destId="{A155344F-265D-4D1B-A31D-EE0262886656}" srcOrd="0" destOrd="0" presId="urn:microsoft.com/office/officeart/2005/8/layout/process2"/>
    <dgm:cxn modelId="{90AF9900-1BF5-4F9C-9CA0-24F10B44F9B9}" type="presParOf" srcId="{50171A95-4CDC-4A7B-843C-6C6225E8A221}" destId="{BF42371F-F6EA-4F06-90BD-87C10A6309D5}" srcOrd="4" destOrd="0" presId="urn:microsoft.com/office/officeart/2005/8/layout/process2"/>
    <dgm:cxn modelId="{2F3C0C86-4808-47E9-9400-852BCA65B319}" type="presParOf" srcId="{50171A95-4CDC-4A7B-843C-6C6225E8A221}" destId="{A535FCD1-2AE2-4B4F-9318-DEF75CAE854F}" srcOrd="5" destOrd="0" presId="urn:microsoft.com/office/officeart/2005/8/layout/process2"/>
    <dgm:cxn modelId="{3432FDC6-84BF-409B-88FB-3068B2CE354F}" type="presParOf" srcId="{A535FCD1-2AE2-4B4F-9318-DEF75CAE854F}" destId="{FE8A0CA9-6521-4611-8951-D75EDA33C948}" srcOrd="0" destOrd="0" presId="urn:microsoft.com/office/officeart/2005/8/layout/process2"/>
    <dgm:cxn modelId="{32E1BDB1-FB5F-479B-AB8F-AD13DC2BF152}" type="presParOf" srcId="{50171A95-4CDC-4A7B-843C-6C6225E8A221}" destId="{38B74BA4-5097-4C2D-8C9A-72817581467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18AB1-FBF5-4607-B3C5-AABC85F595BA}">
      <dsp:nvSpPr>
        <dsp:cNvPr id="0" name=""/>
        <dsp:cNvSpPr/>
      </dsp:nvSpPr>
      <dsp:spPr>
        <a:xfrm>
          <a:off x="7249" y="646110"/>
          <a:ext cx="2166777" cy="1300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Dado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T de 10° celsius</a:t>
          </a:r>
        </a:p>
      </dsp:txBody>
      <dsp:txXfrm>
        <a:off x="45327" y="684188"/>
        <a:ext cx="2090621" cy="1223910"/>
      </dsp:txXfrm>
    </dsp:sp>
    <dsp:sp modelId="{43E718E7-7D24-447F-B46C-24657B1498A3}">
      <dsp:nvSpPr>
        <dsp:cNvPr id="0" name=""/>
        <dsp:cNvSpPr/>
      </dsp:nvSpPr>
      <dsp:spPr>
        <a:xfrm>
          <a:off x="2390705" y="1027463"/>
          <a:ext cx="459356" cy="537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2390705" y="1134935"/>
        <a:ext cx="321549" cy="322416"/>
      </dsp:txXfrm>
    </dsp:sp>
    <dsp:sp modelId="{6FCB100F-C4E7-4CB8-A97A-96655FF41131}">
      <dsp:nvSpPr>
        <dsp:cNvPr id="0" name=""/>
        <dsp:cNvSpPr/>
      </dsp:nvSpPr>
      <dsp:spPr>
        <a:xfrm>
          <a:off x="3040738" y="646110"/>
          <a:ext cx="2166777" cy="1300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Informação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Vai fazer muito frio</a:t>
          </a:r>
        </a:p>
      </dsp:txBody>
      <dsp:txXfrm>
        <a:off x="3078816" y="684188"/>
        <a:ext cx="2090621" cy="1223910"/>
      </dsp:txXfrm>
    </dsp:sp>
    <dsp:sp modelId="{C58CDAD4-0E40-405E-8CDA-45B7F3220820}">
      <dsp:nvSpPr>
        <dsp:cNvPr id="0" name=""/>
        <dsp:cNvSpPr/>
      </dsp:nvSpPr>
      <dsp:spPr>
        <a:xfrm>
          <a:off x="5424194" y="1027463"/>
          <a:ext cx="459356" cy="537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5424194" y="1134935"/>
        <a:ext cx="321549" cy="322416"/>
      </dsp:txXfrm>
    </dsp:sp>
    <dsp:sp modelId="{948A102A-BC40-4AAD-BDCF-342736A3BA86}">
      <dsp:nvSpPr>
        <dsp:cNvPr id="0" name=""/>
        <dsp:cNvSpPr/>
      </dsp:nvSpPr>
      <dsp:spPr>
        <a:xfrm>
          <a:off x="6074227" y="646110"/>
          <a:ext cx="2166777" cy="1300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Ação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Agasalho</a:t>
          </a:r>
        </a:p>
      </dsp:txBody>
      <dsp:txXfrm>
        <a:off x="6112305" y="684188"/>
        <a:ext cx="2090621" cy="1223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18AB1-FBF5-4607-B3C5-AABC85F595BA}">
      <dsp:nvSpPr>
        <dsp:cNvPr id="0" name=""/>
        <dsp:cNvSpPr/>
      </dsp:nvSpPr>
      <dsp:spPr>
        <a:xfrm>
          <a:off x="7233" y="841900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Informação</a:t>
          </a:r>
        </a:p>
      </dsp:txBody>
      <dsp:txXfrm>
        <a:off x="45225" y="879892"/>
        <a:ext cx="2085893" cy="1221142"/>
      </dsp:txXfrm>
    </dsp:sp>
    <dsp:sp modelId="{43E718E7-7D24-447F-B46C-24657B1498A3}">
      <dsp:nvSpPr>
        <dsp:cNvPr id="0" name=""/>
        <dsp:cNvSpPr/>
      </dsp:nvSpPr>
      <dsp:spPr>
        <a:xfrm>
          <a:off x="2385298" y="1222391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/>
        </a:p>
      </dsp:txBody>
      <dsp:txXfrm>
        <a:off x="2385298" y="1329620"/>
        <a:ext cx="320822" cy="321687"/>
      </dsp:txXfrm>
    </dsp:sp>
    <dsp:sp modelId="{6FCB100F-C4E7-4CB8-A97A-96655FF41131}">
      <dsp:nvSpPr>
        <dsp:cNvPr id="0" name=""/>
        <dsp:cNvSpPr/>
      </dsp:nvSpPr>
      <dsp:spPr>
        <a:xfrm>
          <a:off x="3033861" y="841900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Decisão</a:t>
          </a:r>
        </a:p>
      </dsp:txBody>
      <dsp:txXfrm>
        <a:off x="3071853" y="879892"/>
        <a:ext cx="2085893" cy="1221142"/>
      </dsp:txXfrm>
    </dsp:sp>
    <dsp:sp modelId="{C58CDAD4-0E40-405E-8CDA-45B7F3220820}">
      <dsp:nvSpPr>
        <dsp:cNvPr id="0" name=""/>
        <dsp:cNvSpPr/>
      </dsp:nvSpPr>
      <dsp:spPr>
        <a:xfrm>
          <a:off x="5411926" y="1222391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/>
        </a:p>
      </dsp:txBody>
      <dsp:txXfrm>
        <a:off x="5411926" y="1329620"/>
        <a:ext cx="320822" cy="321687"/>
      </dsp:txXfrm>
    </dsp:sp>
    <dsp:sp modelId="{948A102A-BC40-4AAD-BDCF-342736A3BA86}">
      <dsp:nvSpPr>
        <dsp:cNvPr id="0" name=""/>
        <dsp:cNvSpPr/>
      </dsp:nvSpPr>
      <dsp:spPr>
        <a:xfrm>
          <a:off x="6060489" y="841900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Ação</a:t>
          </a:r>
        </a:p>
      </dsp:txBody>
      <dsp:txXfrm>
        <a:off x="6098481" y="879892"/>
        <a:ext cx="2085893" cy="122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059-E24C-48AD-AA7A-77C8F5B8BB0D}">
      <dsp:nvSpPr>
        <dsp:cNvPr id="0" name=""/>
        <dsp:cNvSpPr/>
      </dsp:nvSpPr>
      <dsp:spPr>
        <a:xfrm>
          <a:off x="432993" y="1721"/>
          <a:ext cx="4060665" cy="64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Instrumentos </a:t>
          </a:r>
        </a:p>
      </dsp:txBody>
      <dsp:txXfrm>
        <a:off x="451746" y="20474"/>
        <a:ext cx="4023159" cy="602767"/>
      </dsp:txXfrm>
    </dsp:sp>
    <dsp:sp modelId="{1A63A55B-2924-408B-82D7-9683333AE9C6}">
      <dsp:nvSpPr>
        <dsp:cNvPr id="0" name=""/>
        <dsp:cNvSpPr/>
      </dsp:nvSpPr>
      <dsp:spPr>
        <a:xfrm rot="5325157">
          <a:off x="2353075" y="658863"/>
          <a:ext cx="241451" cy="288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-5400000">
        <a:off x="2386576" y="682207"/>
        <a:ext cx="172873" cy="169016"/>
      </dsp:txXfrm>
    </dsp:sp>
    <dsp:sp modelId="{D32B322C-0E43-4DFF-AB83-786E48D60CB7}">
      <dsp:nvSpPr>
        <dsp:cNvPr id="0" name=""/>
        <dsp:cNvSpPr/>
      </dsp:nvSpPr>
      <dsp:spPr>
        <a:xfrm>
          <a:off x="433006" y="963854"/>
          <a:ext cx="4102539" cy="64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Medir uma realidade (diagnóstico)</a:t>
          </a:r>
        </a:p>
      </dsp:txBody>
      <dsp:txXfrm>
        <a:off x="451759" y="982607"/>
        <a:ext cx="4065033" cy="602767"/>
      </dsp:txXfrm>
    </dsp:sp>
    <dsp:sp modelId="{5ECA91DD-0292-4FD7-A7F8-5E86613F3828}">
      <dsp:nvSpPr>
        <dsp:cNvPr id="0" name=""/>
        <dsp:cNvSpPr/>
      </dsp:nvSpPr>
      <dsp:spPr>
        <a:xfrm rot="5400000">
          <a:off x="2364224" y="1620134"/>
          <a:ext cx="240102" cy="288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-5400000">
        <a:off x="2397839" y="1644145"/>
        <a:ext cx="172873" cy="168071"/>
      </dsp:txXfrm>
    </dsp:sp>
    <dsp:sp modelId="{BF42371F-F6EA-4F06-90BD-87C10A6309D5}">
      <dsp:nvSpPr>
        <dsp:cNvPr id="0" name=""/>
        <dsp:cNvSpPr/>
      </dsp:nvSpPr>
      <dsp:spPr>
        <a:xfrm>
          <a:off x="453943" y="1924264"/>
          <a:ext cx="4060665" cy="64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Planejar ações em saúde </a:t>
          </a:r>
        </a:p>
      </dsp:txBody>
      <dsp:txXfrm>
        <a:off x="472696" y="1943017"/>
        <a:ext cx="4023159" cy="602767"/>
      </dsp:txXfrm>
    </dsp:sp>
    <dsp:sp modelId="{A535FCD1-2AE2-4B4F-9318-DEF75CAE854F}">
      <dsp:nvSpPr>
        <dsp:cNvPr id="0" name=""/>
        <dsp:cNvSpPr/>
      </dsp:nvSpPr>
      <dsp:spPr>
        <a:xfrm rot="5400000">
          <a:off x="2364224" y="2580544"/>
          <a:ext cx="240102" cy="288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-5400000">
        <a:off x="2397839" y="2604555"/>
        <a:ext cx="172873" cy="168071"/>
      </dsp:txXfrm>
    </dsp:sp>
    <dsp:sp modelId="{38B74BA4-5097-4C2D-8C9A-728175814671}">
      <dsp:nvSpPr>
        <dsp:cNvPr id="0" name=""/>
        <dsp:cNvSpPr/>
      </dsp:nvSpPr>
      <dsp:spPr>
        <a:xfrm>
          <a:off x="453943" y="2884674"/>
          <a:ext cx="4060665" cy="640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Resultado Final</a:t>
          </a:r>
        </a:p>
      </dsp:txBody>
      <dsp:txXfrm>
        <a:off x="472696" y="2903427"/>
        <a:ext cx="4023159" cy="602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AA3232-B1D8-4A52-BBD8-409D13A31F0C}" type="datetimeFigureOut">
              <a:rPr lang="pt-BR"/>
              <a:pPr>
                <a:defRPr/>
              </a:pPr>
              <a:t>01/05/2018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418291-1A1B-4C26-9398-47FE4BE661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111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085509-46F5-43D7-BA5C-DC741AEA05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7758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B65B279-C9FB-4EE0-B35B-A72FF34F4A35}" type="slidenum">
              <a:rPr lang="pt-BR" altLang="pt-BR" sz="1200" b="0" u="none" smtClean="0">
                <a:solidFill>
                  <a:schemeClr val="tx1"/>
                </a:solidFill>
              </a:rPr>
              <a:pPr/>
              <a:t>1</a:t>
            </a:fld>
            <a:endParaRPr lang="pt-BR" altLang="pt-BR" sz="1200" b="0" u="none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Modelo de abertura de apresentação clássico...</a:t>
            </a:r>
            <a:br>
              <a:rPr lang="pt-BR" altLang="pt-BR" b="1">
                <a:latin typeface="Arial" panose="020B0604020202020204" pitchFamily="34" charset="0"/>
              </a:rPr>
            </a:br>
            <a:br>
              <a:rPr lang="pt-BR" altLang="pt-BR" b="1">
                <a:latin typeface="Arial" panose="020B0604020202020204" pitchFamily="34" charset="0"/>
              </a:rPr>
            </a:br>
            <a:r>
              <a:rPr lang="pt-BR" altLang="pt-BR">
                <a:latin typeface="Arial" panose="020B0604020202020204" pitchFamily="34" charset="0"/>
              </a:rPr>
              <a:t>Título, subtítulo, nome do apresentador, instituição e data. </a:t>
            </a:r>
            <a:br>
              <a:rPr lang="pt-BR" altLang="pt-BR">
                <a:latin typeface="Arial" panose="020B0604020202020204" pitchFamily="34" charset="0"/>
              </a:rPr>
            </a:br>
            <a:r>
              <a:rPr lang="pt-BR" altLang="pt-BR">
                <a:latin typeface="Arial" panose="020B0604020202020204" pitchFamily="34" charset="0"/>
              </a:rPr>
              <a:t>Se possível, logomarcas em boa qualidade (não use logomarcas borradas ou ruins. pesquise a existência de arquivos de boa resolução).  </a:t>
            </a:r>
            <a:br>
              <a:rPr lang="pt-BR" altLang="pt-BR">
                <a:latin typeface="Arial" panose="020B0604020202020204" pitchFamily="34" charset="0"/>
              </a:rPr>
            </a:br>
            <a:br>
              <a:rPr lang="pt-BR" altLang="pt-BR">
                <a:latin typeface="Arial" panose="020B0604020202020204" pitchFamily="34" charset="0"/>
              </a:rPr>
            </a:br>
            <a:r>
              <a:rPr lang="pt-BR" altLang="pt-BR">
                <a:latin typeface="Arial" panose="020B0604020202020204" pitchFamily="34" charset="0"/>
              </a:rPr>
              <a:t>(Ao final desta apresentação, eu ofereço logomarcas das nossas instituições —HC, FAEPA, USP, FMRP— em alta resolução e em formato PNG 24 bits transparentes) </a:t>
            </a:r>
          </a:p>
          <a:p>
            <a:pPr eaLnBrk="1" hangingPunct="1"/>
            <a:endParaRPr lang="pt-BR" altLang="pt-BR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9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85509-46F5-43D7-BA5C-DC741AEA054E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46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B65B279-C9FB-4EE0-B35B-A72FF34F4A35}" type="slidenum">
              <a:rPr lang="pt-BR" altLang="pt-BR" sz="1200" b="0" u="none" smtClean="0">
                <a:solidFill>
                  <a:schemeClr val="tx1"/>
                </a:solidFill>
              </a:rPr>
              <a:pPr/>
              <a:t>30</a:t>
            </a:fld>
            <a:endParaRPr lang="pt-BR" altLang="pt-BR" sz="1200" b="0" u="none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80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4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592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9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11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1492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12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82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070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442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4017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25711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atasus.gov.br/DATASUS/index.php?area=0201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ripsa.org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sage.saude.gov.b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atasus.saude.gov.b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.saude.gov.b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sus.saude.gov.br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sage.saude.gov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age.saude.gov.b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atasus.saude.gov.b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4EE6DFC7-EC94-48DE-9462-F533FC88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03289"/>
            <a:ext cx="40396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BR" altLang="pt-BR" sz="1400" u="none" dirty="0">
                <a:solidFill>
                  <a:schemeClr val="accent2">
                    <a:lumMod val="75000"/>
                  </a:schemeClr>
                </a:solidFill>
              </a:rPr>
              <a:t>Patrícia Reis Alves dos Santos</a:t>
            </a:r>
          </a:p>
          <a:p>
            <a:pPr algn="r"/>
            <a:r>
              <a:rPr lang="pt-BR" altLang="pt-BR" sz="1400" u="none" dirty="0">
                <a:solidFill>
                  <a:schemeClr val="accent2">
                    <a:lumMod val="75000"/>
                  </a:schemeClr>
                </a:solidFill>
              </a:rPr>
              <a:t>Disciplina:</a:t>
            </a:r>
            <a:r>
              <a:rPr lang="pt-BR" altLang="pt-BR" sz="1400" b="0" u="none" dirty="0">
                <a:solidFill>
                  <a:schemeClr val="accent2">
                    <a:lumMod val="75000"/>
                  </a:schemeClr>
                </a:solidFill>
              </a:rPr>
              <a:t> Informática em Saúde e Enfermagem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11B4A3-ACD0-4820-874D-2772B81A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052736"/>
            <a:ext cx="4229100" cy="44005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17E64C-B698-42FC-B701-82647818E0D6}"/>
              </a:ext>
            </a:extLst>
          </p:cNvPr>
          <p:cNvSpPr txBox="1"/>
          <p:nvPr/>
        </p:nvSpPr>
        <p:spPr>
          <a:xfrm>
            <a:off x="4572000" y="2654656"/>
            <a:ext cx="4416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none" dirty="0">
                <a:solidFill>
                  <a:schemeClr val="accent2">
                    <a:lumMod val="75000"/>
                  </a:schemeClr>
                </a:solidFill>
              </a:rPr>
              <a:t>Sistemas de Informação em Saúde</a:t>
            </a:r>
          </a:p>
        </p:txBody>
      </p:sp>
    </p:spTree>
    <p:extLst>
      <p:ext uri="{BB962C8B-B14F-4D97-AF65-F5344CB8AC3E}">
        <p14:creationId xmlns:p14="http://schemas.microsoft.com/office/powerpoint/2010/main" val="3176042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rafico de florence">
            <a:extLst>
              <a:ext uri="{FF2B5EF4-FFF2-40B4-BE49-F238E27FC236}">
                <a16:creationId xmlns:a16="http://schemas.microsoft.com/office/drawing/2014/main" id="{13BE3D22-3C13-4AE1-BF43-9F7BEA85DE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6"/>
          <a:stretch/>
        </p:blipFill>
        <p:spPr bwMode="auto">
          <a:xfrm>
            <a:off x="707232" y="1340768"/>
            <a:ext cx="1872208" cy="2847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grafico de florence">
            <a:extLst>
              <a:ext uri="{FF2B5EF4-FFF2-40B4-BE49-F238E27FC236}">
                <a16:creationId xmlns:a16="http://schemas.microsoft.com/office/drawing/2014/main" id="{2B96CA24-E1A3-41D6-AE40-9E09476A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89502"/>
            <a:ext cx="4131196" cy="47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1257EB6-CDB5-42C2-99EB-438CCF231454}"/>
              </a:ext>
            </a:extLst>
          </p:cNvPr>
          <p:cNvSpPr txBox="1"/>
          <p:nvPr/>
        </p:nvSpPr>
        <p:spPr>
          <a:xfrm>
            <a:off x="4325897" y="346574"/>
            <a:ext cx="413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none" dirty="0"/>
              <a:t>Diagrama das causas de mortalidade por armas de fogo</a:t>
            </a:r>
          </a:p>
          <a:p>
            <a:pPr algn="ctr"/>
            <a:endParaRPr lang="pt-BR" u="none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C4F00B-6D23-4F4F-90FF-D51E056D580B}"/>
              </a:ext>
            </a:extLst>
          </p:cNvPr>
          <p:cNvSpPr txBox="1"/>
          <p:nvPr/>
        </p:nvSpPr>
        <p:spPr>
          <a:xfrm>
            <a:off x="3923928" y="5661148"/>
            <a:ext cx="5112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/>
              <a:t>Guerra da Criméia (Abril de 1854 a março de 1855)</a:t>
            </a:r>
          </a:p>
          <a:p>
            <a:endParaRPr lang="pt-BR" sz="900" u="none" dirty="0"/>
          </a:p>
          <a:p>
            <a:endParaRPr lang="pt-BR" sz="900" u="none" dirty="0"/>
          </a:p>
          <a:p>
            <a:endParaRPr lang="pt-BR" sz="900" u="none" dirty="0"/>
          </a:p>
          <a:p>
            <a:endParaRPr lang="pt-BR" sz="900" u="none" dirty="0"/>
          </a:p>
          <a:p>
            <a:pPr algn="r"/>
            <a:r>
              <a:rPr lang="pt-BR" sz="900" u="none" dirty="0"/>
              <a:t>Disponível em: https://www.obaricentrodamente.com/2014/06/florence-nightingale-e-os-graficos_7.html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C818ED-DE98-489C-A6A9-1F890AFAA582}"/>
              </a:ext>
            </a:extLst>
          </p:cNvPr>
          <p:cNvSpPr txBox="1"/>
          <p:nvPr/>
        </p:nvSpPr>
        <p:spPr>
          <a:xfrm>
            <a:off x="362328" y="620689"/>
            <a:ext cx="275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u="none" dirty="0"/>
              <a:t>Florence Nightingale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42FCB7-8245-420A-8777-7249F2BB4B9B}"/>
              </a:ext>
            </a:extLst>
          </p:cNvPr>
          <p:cNvSpPr txBox="1"/>
          <p:nvPr/>
        </p:nvSpPr>
        <p:spPr>
          <a:xfrm>
            <a:off x="584884" y="4460819"/>
            <a:ext cx="202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u="none" dirty="0"/>
              <a:t>Diminuição de mortes dos soldados com implementação de medidas relacionadas ao cuidado e o meio ambiente </a:t>
            </a:r>
          </a:p>
        </p:txBody>
      </p:sp>
    </p:spTree>
    <p:extLst>
      <p:ext uri="{BB962C8B-B14F-4D97-AF65-F5344CB8AC3E}">
        <p14:creationId xmlns:p14="http://schemas.microsoft.com/office/powerpoint/2010/main" val="206335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ndicadores de saÃºde">
            <a:extLst>
              <a:ext uri="{FF2B5EF4-FFF2-40B4-BE49-F238E27FC236}">
                <a16:creationId xmlns:a16="http://schemas.microsoft.com/office/drawing/2014/main" id="{69A2B38E-59BC-4A23-89B9-6CD197E4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80" y="4563556"/>
            <a:ext cx="2928600" cy="14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15FACC6-4A2A-4B46-9A1F-B8E7F5D0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966" y="692696"/>
            <a:ext cx="5266928" cy="130555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  <a:r>
              <a:rPr lang="pt-BR" sz="2400" dirty="0"/>
              <a:t>O “meio” interfere nas condições de saúde de uma comunidade</a:t>
            </a:r>
          </a:p>
        </p:txBody>
      </p:sp>
      <p:pic>
        <p:nvPicPr>
          <p:cNvPr id="4" name="Picture 2" descr="Resultado de imagem para grafico de florence">
            <a:extLst>
              <a:ext uri="{FF2B5EF4-FFF2-40B4-BE49-F238E27FC236}">
                <a16:creationId xmlns:a16="http://schemas.microsoft.com/office/drawing/2014/main" id="{97A80E19-32C3-4A9D-9AB5-545DD1B02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56"/>
          <a:stretch/>
        </p:blipFill>
        <p:spPr bwMode="auto">
          <a:xfrm>
            <a:off x="996424" y="3284984"/>
            <a:ext cx="165678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Resultado de imagem para hipocrates">
            <a:extLst>
              <a:ext uri="{FF2B5EF4-FFF2-40B4-BE49-F238E27FC236}">
                <a16:creationId xmlns:a16="http://schemas.microsoft.com/office/drawing/2014/main" id="{091945EF-E5B3-4AC9-AD84-D1DA78D4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276055" cy="23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664A711-ABC2-44A0-89F9-EDFECA87B1FB}"/>
              </a:ext>
            </a:extLst>
          </p:cNvPr>
          <p:cNvSpPr txBox="1"/>
          <p:nvPr/>
        </p:nvSpPr>
        <p:spPr>
          <a:xfrm>
            <a:off x="3399636" y="2276872"/>
            <a:ext cx="508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u="none" dirty="0"/>
              <a:t>Como identificar esses fatores e mensurá-los a partir das intervenções realizadas?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D03094-4891-4A79-B07E-A53EB3154FD8}"/>
              </a:ext>
            </a:extLst>
          </p:cNvPr>
          <p:cNvSpPr/>
          <p:nvPr/>
        </p:nvSpPr>
        <p:spPr>
          <a:xfrm>
            <a:off x="3375588" y="3933056"/>
            <a:ext cx="5143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0" u="none" dirty="0"/>
              <a:t>Surge então um novo conceito, os Indicadores de Saúde. </a:t>
            </a:r>
          </a:p>
        </p:txBody>
      </p:sp>
    </p:spTree>
    <p:extLst>
      <p:ext uri="{BB962C8B-B14F-4D97-AF65-F5344CB8AC3E}">
        <p14:creationId xmlns:p14="http://schemas.microsoft.com/office/powerpoint/2010/main" val="23576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arsila do amaral">
            <a:extLst>
              <a:ext uri="{FF2B5EF4-FFF2-40B4-BE49-F238E27FC236}">
                <a16:creationId xmlns:a16="http://schemas.microsoft.com/office/drawing/2014/main" id="{AAE289D7-D218-4F41-B3F2-DF29EA96A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917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emojiterra.com/mozilla/512px/1f50e.png">
            <a:extLst>
              <a:ext uri="{FF2B5EF4-FFF2-40B4-BE49-F238E27FC236}">
                <a16:creationId xmlns:a16="http://schemas.microsoft.com/office/drawing/2014/main" id="{39AEC4BB-74FA-467F-8334-0692D46D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0621" flipH="1" flipV="1">
            <a:off x="6865987" y="4210819"/>
            <a:ext cx="2293377" cy="2293377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Ã¢mera,fotografia,arte,dispositivo,luz,lente,Ã­cone,imagem">
            <a:extLst>
              <a:ext uri="{FF2B5EF4-FFF2-40B4-BE49-F238E27FC236}">
                <a16:creationId xmlns:a16="http://schemas.microsoft.com/office/drawing/2014/main" id="{081291E0-891B-4FC0-8907-99281A01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2" y="404664"/>
            <a:ext cx="21717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41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60E3E4-9937-4EA7-AD55-96DA1937D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4444" r="26375" b="5201"/>
          <a:stretch/>
        </p:blipFill>
        <p:spPr>
          <a:xfrm>
            <a:off x="60223" y="39989"/>
            <a:ext cx="9023554" cy="67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82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indicadores de saÃºde">
            <a:extLst>
              <a:ext uri="{FF2B5EF4-FFF2-40B4-BE49-F238E27FC236}">
                <a16:creationId xmlns:a16="http://schemas.microsoft.com/office/drawing/2014/main" id="{D56E3309-239A-4CDA-BF07-B103E550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989"/>
            <a:ext cx="2928600" cy="14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0E25B3A-E09C-42EE-A1ED-277D92587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81685"/>
              </p:ext>
            </p:extLst>
          </p:nvPr>
        </p:nvGraphicFramePr>
        <p:xfrm>
          <a:off x="2627784" y="2420888"/>
          <a:ext cx="49685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ta: Em Ângulo 5">
            <a:extLst>
              <a:ext uri="{FF2B5EF4-FFF2-40B4-BE49-F238E27FC236}">
                <a16:creationId xmlns:a16="http://schemas.microsoft.com/office/drawing/2014/main" id="{1141FFF5-AEEF-4862-B7EB-6EE6F69F0267}"/>
              </a:ext>
            </a:extLst>
          </p:cNvPr>
          <p:cNvSpPr/>
          <p:nvPr/>
        </p:nvSpPr>
        <p:spPr bwMode="auto">
          <a:xfrm rot="5400000">
            <a:off x="4142244" y="978436"/>
            <a:ext cx="792088" cy="1516752"/>
          </a:xfrm>
          <a:prstGeom prst="bentArrow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61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m para indicadores de saÃºde">
            <a:extLst>
              <a:ext uri="{FF2B5EF4-FFF2-40B4-BE49-F238E27FC236}">
                <a16:creationId xmlns:a16="http://schemas.microsoft.com/office/drawing/2014/main" id="{6D3D4050-2C52-4623-917A-E1FA54EF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5" y="1302528"/>
            <a:ext cx="3203848" cy="16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70FAE6-C330-43F7-B4CC-8D347DAF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94" y="3240897"/>
            <a:ext cx="1727029" cy="2314575"/>
          </a:xfrm>
          <a:prstGeom prst="rect">
            <a:avLst/>
          </a:prstGeom>
        </p:spPr>
      </p:pic>
      <p:pic>
        <p:nvPicPr>
          <p:cNvPr id="5122" name="Picture 2" descr="Resultado de imagem para ripsa">
            <a:extLst>
              <a:ext uri="{FF2B5EF4-FFF2-40B4-BE49-F238E27FC236}">
                <a16:creationId xmlns:a16="http://schemas.microsoft.com/office/drawing/2014/main" id="{EDC594D9-64D6-4A1A-AFB9-91EB9EB6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2474503" cy="19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data sus">
            <a:extLst>
              <a:ext uri="{FF2B5EF4-FFF2-40B4-BE49-F238E27FC236}">
                <a16:creationId xmlns:a16="http://schemas.microsoft.com/office/drawing/2014/main" id="{3B5D30F8-5A29-4B8C-9CFF-A5AE1D7A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18" y="2924729"/>
            <a:ext cx="41814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sage sus">
            <a:extLst>
              <a:ext uri="{FF2B5EF4-FFF2-40B4-BE49-F238E27FC236}">
                <a16:creationId xmlns:a16="http://schemas.microsoft.com/office/drawing/2014/main" id="{0DFF9B49-31B8-46F7-AD1F-55831E19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53" y="4293096"/>
            <a:ext cx="3429174" cy="14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haveta à esquerda 8">
            <a:extLst>
              <a:ext uri="{FF2B5EF4-FFF2-40B4-BE49-F238E27FC236}">
                <a16:creationId xmlns:a16="http://schemas.microsoft.com/office/drawing/2014/main" id="{4952BB9F-8E99-4D70-9929-BC0A9E0EC230}"/>
              </a:ext>
            </a:extLst>
          </p:cNvPr>
          <p:cNvSpPr/>
          <p:nvPr/>
        </p:nvSpPr>
        <p:spPr bwMode="auto">
          <a:xfrm>
            <a:off x="3672985" y="1324708"/>
            <a:ext cx="599343" cy="4627417"/>
          </a:xfrm>
          <a:prstGeom prst="leftBrace">
            <a:avLst/>
          </a:prstGeom>
          <a:noFill/>
          <a:ln w="12700" cap="flat" cmpd="sng" algn="ctr">
            <a:solidFill>
              <a:srgbClr val="FF070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32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229DF30-A01D-4BF4-8A4D-A6F90E425EFB}"/>
              </a:ext>
            </a:extLst>
          </p:cNvPr>
          <p:cNvSpPr/>
          <p:nvPr/>
        </p:nvSpPr>
        <p:spPr>
          <a:xfrm>
            <a:off x="3778213" y="786357"/>
            <a:ext cx="4903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0" u="none" dirty="0">
                <a:solidFill>
                  <a:schemeClr val="accent2"/>
                </a:solidFill>
                <a:latin typeface="+mn-lt"/>
              </a:rPr>
              <a:t>O IDB é composto por um conjunto de mais de 100 indicadores, divididos em 7 grupos: demográficos, socioeconômicos, mortalidade, morbidade, fatores de risco e de proteção, recursos e cobertura. São desdobrados segundo as unidades da federação, suas capitais e regiões metropolitanas, podendo ser categorizadas também por faixa etária, sexo ou outras características, de acordo com o indicador.</a:t>
            </a:r>
          </a:p>
          <a:p>
            <a:pPr algn="just"/>
            <a:r>
              <a:rPr lang="pt-BR" sz="1800" b="0" u="none" dirty="0">
                <a:solidFill>
                  <a:srgbClr val="0F314A"/>
                </a:solidFill>
                <a:latin typeface="Trebuchet MS" panose="020B0603020202020204" pitchFamily="34" charset="0"/>
              </a:rPr>
              <a:t> </a:t>
            </a:r>
            <a:endParaRPr lang="pt-BR" sz="1800" b="0" i="0" u="none" strike="noStrike" dirty="0">
              <a:solidFill>
                <a:srgbClr val="0F314A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484B793-EF5C-423B-8A1C-440303E785CA}"/>
              </a:ext>
            </a:extLst>
          </p:cNvPr>
          <p:cNvSpPr/>
          <p:nvPr/>
        </p:nvSpPr>
        <p:spPr>
          <a:xfrm>
            <a:off x="395536" y="5406761"/>
            <a:ext cx="83529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b="0" dirty="0">
              <a:solidFill>
                <a:srgbClr val="0F314A"/>
              </a:solidFill>
              <a:latin typeface="Trebuchet MS" panose="020B0603020202020204" pitchFamily="34" charset="0"/>
            </a:endParaRPr>
          </a:p>
          <a:p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</a:rPr>
              <a:t>Para mais informações acesse o portal da Ripsa </a:t>
            </a:r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  <a:hlinkClick r:id="rId2"/>
              </a:rPr>
              <a:t>http://www.ripsa.org.br</a:t>
            </a:r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</a:rPr>
              <a:t> . O IDB está disponível no sítio do DATASUS, no endereço eletrônico </a:t>
            </a:r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  <a:hlinkClick r:id="rId3"/>
              </a:rPr>
              <a:t>http://www2.datasus.gov.br/DATASUS/index.php?area=0201</a:t>
            </a:r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</a:rPr>
              <a:t> </a:t>
            </a:r>
          </a:p>
          <a:p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</a:rPr>
              <a:t>Sage: </a:t>
            </a:r>
            <a:r>
              <a:rPr lang="pt-BR" sz="1000" b="0" u="none" dirty="0">
                <a:solidFill>
                  <a:srgbClr val="0F314A"/>
                </a:solidFill>
                <a:latin typeface="Trebuchet MS" panose="020B0603020202020204" pitchFamily="34" charset="0"/>
                <a:hlinkClick r:id="rId4"/>
              </a:rPr>
              <a:t>http://sage.saude.gov.br/</a:t>
            </a:r>
            <a:endParaRPr lang="pt-BR" sz="1000" b="0" u="none" dirty="0">
              <a:solidFill>
                <a:srgbClr val="0F314A"/>
              </a:solidFill>
              <a:latin typeface="Trebuchet MS" panose="020B0603020202020204" pitchFamily="34" charset="0"/>
            </a:endParaRPr>
          </a:p>
          <a:p>
            <a:endParaRPr lang="pt-BR" sz="1000" dirty="0"/>
          </a:p>
        </p:txBody>
      </p:sp>
      <p:pic>
        <p:nvPicPr>
          <p:cNvPr id="8" name="Picture 2" descr="Resultado de imagem para ripsa">
            <a:extLst>
              <a:ext uri="{FF2B5EF4-FFF2-40B4-BE49-F238E27FC236}">
                <a16:creationId xmlns:a16="http://schemas.microsoft.com/office/drawing/2014/main" id="{D7055EF9-262E-44D0-B28A-E5CB62AB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422"/>
            <a:ext cx="2086460" cy="16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data sus">
            <a:extLst>
              <a:ext uri="{FF2B5EF4-FFF2-40B4-BE49-F238E27FC236}">
                <a16:creationId xmlns:a16="http://schemas.microsoft.com/office/drawing/2014/main" id="{1E56D43C-263A-4E86-8AD0-309F9766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8" y="2369791"/>
            <a:ext cx="2705819" cy="6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sage sus">
            <a:extLst>
              <a:ext uri="{FF2B5EF4-FFF2-40B4-BE49-F238E27FC236}">
                <a16:creationId xmlns:a16="http://schemas.microsoft.com/office/drawing/2014/main" id="{92E12B5A-EC99-4C6B-AD43-C939F813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38706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2BB048-F4E8-4E12-9D34-A33D87E5B8D2}"/>
              </a:ext>
            </a:extLst>
          </p:cNvPr>
          <p:cNvSpPr txBox="1"/>
          <p:nvPr/>
        </p:nvSpPr>
        <p:spPr>
          <a:xfrm>
            <a:off x="3778213" y="4208244"/>
            <a:ext cx="511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u="none" dirty="0">
                <a:solidFill>
                  <a:schemeClr val="accent2"/>
                </a:solidFill>
                <a:latin typeface="+mn-lt"/>
              </a:rPr>
              <a:t>Sistematização de Indicadores da situação de saúde, Gestão e financiamento e Redes e Programas.</a:t>
            </a:r>
          </a:p>
        </p:txBody>
      </p:sp>
    </p:spTree>
    <p:extLst>
      <p:ext uri="{BB962C8B-B14F-4D97-AF65-F5344CB8AC3E}">
        <p14:creationId xmlns:p14="http://schemas.microsoft.com/office/powerpoint/2010/main" val="40307564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3B049A-19E4-49F5-B1F2-211D75FD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dirty="0"/>
              <a:t> Desde 1991, tem como  como responsabilidade prover os órgãos do SUS de sistemas de informação e suporte de informática, necessários ao processo de planejamento, operação e controle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/>
              <a:t>Dispõe de duas salas-cofre, uma em Brasília e outra no Rio de Janeiro, nas quais são mantidos os servidores de rede que hospedam a maioria dos sistemas do Ministério da Saúde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/>
              <a:t>A estrutura de armazenamento de dados (STORAGE) do Departamento tem condições de armazenar informações sobre saúde de toda população brasileira. 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0" indent="0" algn="r">
              <a:buNone/>
            </a:pPr>
            <a:r>
              <a:rPr lang="pt-BR" sz="1800" dirty="0">
                <a:hlinkClick r:id="rId2"/>
              </a:rPr>
              <a:t>http://datasus.saude.gov.br/</a:t>
            </a:r>
            <a:endParaRPr lang="pt-BR" sz="1800" dirty="0"/>
          </a:p>
          <a:p>
            <a:pPr>
              <a:buFont typeface="Wingdings" panose="05000000000000000000" pitchFamily="2" charset="2"/>
              <a:buChar char="Ø"/>
            </a:pPr>
            <a:endParaRPr lang="pt-BR" sz="1800" dirty="0"/>
          </a:p>
        </p:txBody>
      </p:sp>
      <p:pic>
        <p:nvPicPr>
          <p:cNvPr id="5" name="Picture 4" descr="Resultado de imagem para data sus">
            <a:extLst>
              <a:ext uri="{FF2B5EF4-FFF2-40B4-BE49-F238E27FC236}">
                <a16:creationId xmlns:a16="http://schemas.microsoft.com/office/drawing/2014/main" id="{9F4B3EA6-2D9B-42DE-B0F5-58D0DF05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4896544" cy="12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42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3B049A-19E4-49F5-B1F2-211D75FD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708920"/>
            <a:ext cx="8075240" cy="1746122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É instrumento de </a:t>
            </a:r>
            <a:r>
              <a:rPr lang="pt-BR" sz="2400" b="1" dirty="0"/>
              <a:t>produção</a:t>
            </a:r>
            <a:r>
              <a:rPr lang="pt-BR" sz="2400" dirty="0"/>
              <a:t>, </a:t>
            </a:r>
            <a:r>
              <a:rPr lang="pt-BR" sz="2400" b="1" dirty="0"/>
              <a:t>sistematização e disponibilização</a:t>
            </a:r>
            <a:r>
              <a:rPr lang="pt-BR" sz="2400" dirty="0"/>
              <a:t> de dados e informações, obtidos pelo Ministério da Saúde </a:t>
            </a:r>
            <a:r>
              <a:rPr lang="pt-BR" sz="2400" b="1" dirty="0"/>
              <a:t>(MS)</a:t>
            </a:r>
            <a:r>
              <a:rPr lang="pt-BR" sz="2400" dirty="0"/>
              <a:t>, por suas </a:t>
            </a:r>
            <a:r>
              <a:rPr lang="pt-BR" sz="2400" b="1" dirty="0"/>
              <a:t>entidades vinculadas </a:t>
            </a:r>
            <a:r>
              <a:rPr lang="pt-BR" sz="2400" dirty="0"/>
              <a:t>e por </a:t>
            </a:r>
            <a:r>
              <a:rPr lang="pt-BR" sz="2400" b="1" dirty="0"/>
              <a:t>órgãos de pesquisa</a:t>
            </a:r>
            <a:r>
              <a:rPr lang="pt-BR" sz="2400" dirty="0"/>
              <a:t>,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Desde 2012, busca </a:t>
            </a:r>
            <a:r>
              <a:rPr lang="pt-BR" sz="2400" b="1" dirty="0"/>
              <a:t>subsidiar</a:t>
            </a:r>
            <a:r>
              <a:rPr lang="pt-BR" sz="2400" dirty="0"/>
              <a:t> o processo de </a:t>
            </a:r>
            <a:r>
              <a:rPr lang="pt-BR" sz="2400" b="1" dirty="0"/>
              <a:t>decisão</a:t>
            </a:r>
            <a:r>
              <a:rPr lang="pt-BR" sz="2400" dirty="0"/>
              <a:t> na gestão em saúde e o </a:t>
            </a:r>
            <a:r>
              <a:rPr lang="pt-BR" sz="2400" b="1" dirty="0"/>
              <a:t>acompanhamento</a:t>
            </a:r>
            <a:r>
              <a:rPr lang="pt-BR" sz="2400" dirty="0"/>
              <a:t> das </a:t>
            </a:r>
            <a:r>
              <a:rPr lang="pt-BR" sz="2400" b="1" dirty="0"/>
              <a:t>políticas públicas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Picture 6" descr="Resultado de imagem para sage sus">
            <a:extLst>
              <a:ext uri="{FF2B5EF4-FFF2-40B4-BE49-F238E27FC236}">
                <a16:creationId xmlns:a16="http://schemas.microsoft.com/office/drawing/2014/main" id="{CC8A09EB-7FC0-4873-97B1-4058F513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33060" cy="13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4E4524A-DBC1-4DEF-9F93-DCD6F91F49A8}"/>
              </a:ext>
            </a:extLst>
          </p:cNvPr>
          <p:cNvSpPr txBox="1"/>
          <p:nvPr/>
        </p:nvSpPr>
        <p:spPr>
          <a:xfrm>
            <a:off x="5191133" y="6309320"/>
            <a:ext cx="360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 b="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3"/>
              </a:rPr>
              <a:t>Sala de apoio estratégica:www.saude.gov.br/</a:t>
            </a:r>
            <a:r>
              <a:rPr lang="pt-BR" sz="1200" b="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sage</a:t>
            </a:r>
            <a:endParaRPr lang="pt-B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86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trabalho em equipe">
            <a:extLst>
              <a:ext uri="{FF2B5EF4-FFF2-40B4-BE49-F238E27FC236}">
                <a16:creationId xmlns:a16="http://schemas.microsoft.com/office/drawing/2014/main" id="{F19FCF1A-8AE9-4B62-9D7E-F62F284C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7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36ABA-BD11-4999-9A72-5B1ED00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700808"/>
            <a:ext cx="5328592" cy="3184684"/>
          </a:xfrm>
        </p:spPr>
        <p:txBody>
          <a:bodyPr/>
          <a:lstStyle/>
          <a:p>
            <a:pPr algn="l"/>
            <a:r>
              <a:rPr lang="pt-BR" sz="2800" dirty="0"/>
              <a:t>O que é dado?</a:t>
            </a:r>
            <a:br>
              <a:rPr lang="pt-BR" sz="2800" dirty="0"/>
            </a:br>
            <a:r>
              <a:rPr lang="pt-BR" sz="2800" dirty="0"/>
              <a:t>O que é informação?</a:t>
            </a:r>
            <a:br>
              <a:rPr lang="pt-BR" sz="2800" dirty="0"/>
            </a:br>
            <a:r>
              <a:rPr lang="pt-BR" sz="2800" dirty="0"/>
              <a:t>O que é um sistema?</a:t>
            </a:r>
            <a:br>
              <a:rPr lang="pt-BR" sz="2800" dirty="0"/>
            </a:br>
            <a:r>
              <a:rPr lang="pt-BR" sz="2800" dirty="0"/>
              <a:t>O que é um sistema de informação?</a:t>
            </a:r>
            <a:br>
              <a:rPr lang="pt-BR" sz="2800" dirty="0"/>
            </a:br>
            <a:r>
              <a:rPr lang="pt-BR" sz="2800" dirty="0"/>
              <a:t>Qual a função de tudo isso para a saúde?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9493F9-2AF0-4612-A010-A14FD1B3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36658"/>
            <a:ext cx="2376264" cy="3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9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sage sus">
            <a:extLst>
              <a:ext uri="{FF2B5EF4-FFF2-40B4-BE49-F238E27FC236}">
                <a16:creationId xmlns:a16="http://schemas.microsoft.com/office/drawing/2014/main" id="{3EDD7316-6C07-4A17-9BC4-2E7AE0CD4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4" y="5771337"/>
            <a:ext cx="3024336" cy="6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indicadores de saÃºde">
            <a:extLst>
              <a:ext uri="{FF2B5EF4-FFF2-40B4-BE49-F238E27FC236}">
                <a16:creationId xmlns:a16="http://schemas.microsoft.com/office/drawing/2014/main" id="{9364ED77-C0AB-4887-A794-E711AB88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744416" cy="23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F8C5CD7-9F50-487D-AE55-CE198A320BF4}"/>
              </a:ext>
            </a:extLst>
          </p:cNvPr>
          <p:cNvSpPr/>
          <p:nvPr/>
        </p:nvSpPr>
        <p:spPr>
          <a:xfrm>
            <a:off x="4851157" y="5916550"/>
            <a:ext cx="3238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u="none" dirty="0">
                <a:solidFill>
                  <a:srgbClr val="0F314A"/>
                </a:solidFill>
                <a:latin typeface="Trebuchet MS" panose="020B0603020202020204" pitchFamily="34" charset="0"/>
                <a:hlinkClick r:id="rId4"/>
              </a:rPr>
              <a:t>http://sage.saude.gov.br/</a:t>
            </a:r>
            <a:endParaRPr lang="pt-BR" sz="1800" u="none" dirty="0">
              <a:solidFill>
                <a:srgbClr val="0F314A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6A2C6C-C96D-424A-A0E7-427F7F9BA8FD}"/>
              </a:ext>
            </a:extLst>
          </p:cNvPr>
          <p:cNvSpPr txBox="1"/>
          <p:nvPr/>
        </p:nvSpPr>
        <p:spPr>
          <a:xfrm>
            <a:off x="323528" y="4372993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u="none" dirty="0">
                <a:solidFill>
                  <a:schemeClr val="accent2"/>
                </a:solidFill>
              </a:rPr>
              <a:t>Local de busca:</a:t>
            </a:r>
          </a:p>
        </p:txBody>
      </p:sp>
      <p:pic>
        <p:nvPicPr>
          <p:cNvPr id="14" name="Picture 4" descr="Resultado de imagem para data sus">
            <a:extLst>
              <a:ext uri="{FF2B5EF4-FFF2-40B4-BE49-F238E27FC236}">
                <a16:creationId xmlns:a16="http://schemas.microsoft.com/office/drawing/2014/main" id="{A352E0B3-CBBA-4DA1-89D7-3CB3999F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1" y="4930140"/>
            <a:ext cx="2705819" cy="6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A576F1-AE09-4D5D-81BB-F18775565BC1}"/>
              </a:ext>
            </a:extLst>
          </p:cNvPr>
          <p:cNvSpPr/>
          <p:nvPr/>
        </p:nvSpPr>
        <p:spPr>
          <a:xfrm>
            <a:off x="4716016" y="5057450"/>
            <a:ext cx="324531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hlinkClick r:id="rId6"/>
              </a:rPr>
              <a:t>http://datasus.saude.gov.br/</a:t>
            </a:r>
            <a:endParaRPr lang="pt-BR" sz="1800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5E49A5-EE69-4CFA-9B53-44E2F179DA0F}"/>
              </a:ext>
            </a:extLst>
          </p:cNvPr>
          <p:cNvSpPr/>
          <p:nvPr/>
        </p:nvSpPr>
        <p:spPr bwMode="auto">
          <a:xfrm>
            <a:off x="2195736" y="692696"/>
            <a:ext cx="5328592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Informação para Tomada de Decisão</a:t>
            </a:r>
          </a:p>
        </p:txBody>
      </p:sp>
    </p:spTree>
    <p:extLst>
      <p:ext uri="{BB962C8B-B14F-4D97-AF65-F5344CB8AC3E}">
        <p14:creationId xmlns:p14="http://schemas.microsoft.com/office/powerpoint/2010/main" val="301111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91EA3-B5AE-4E59-9715-14906E18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pt-BR" sz="2800" b="1" dirty="0"/>
              <a:t>Vamos pesquisar juntos!!!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FDB06C8-F95B-496C-AFD6-8B9DE953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38770"/>
            <a:ext cx="8291264" cy="5002598"/>
          </a:xfrm>
        </p:spPr>
        <p:txBody>
          <a:bodyPr/>
          <a:lstStyle/>
          <a:p>
            <a:endParaRPr lang="pt-BR" sz="2000" dirty="0"/>
          </a:p>
          <a:p>
            <a:r>
              <a:rPr lang="pt-BR" sz="2000" dirty="0"/>
              <a:t>Realizar buscar referente ao Brasil, Estado de São Paulo e ao municipio de Franca sobre os indicadores de mortalidade: </a:t>
            </a:r>
            <a:r>
              <a:rPr lang="pt-BR" sz="2000" b="1" dirty="0"/>
              <a:t>Doenças do aparelho circulatório; doenças infecciosas e parasitárias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/>
              <a:t>-Quais os agravos mais comuns estão relacionados as doenças do aparelho circulatório e doenças infecciosas e parasitárias;</a:t>
            </a:r>
          </a:p>
          <a:p>
            <a:pPr marL="0" indent="0">
              <a:buNone/>
            </a:pPr>
            <a:r>
              <a:rPr lang="pt-BR" sz="2000" dirty="0"/>
              <a:t>-De qual fonte os dados são provenientes;</a:t>
            </a:r>
          </a:p>
          <a:p>
            <a:pPr marL="0" indent="0">
              <a:buNone/>
            </a:pPr>
            <a:endParaRPr lang="pt-BR" sz="2000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BC4B48-5836-42FE-880C-15EA79F54879}"/>
              </a:ext>
            </a:extLst>
          </p:cNvPr>
          <p:cNvSpPr/>
          <p:nvPr/>
        </p:nvSpPr>
        <p:spPr>
          <a:xfrm>
            <a:off x="5076056" y="5589240"/>
            <a:ext cx="2613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none" dirty="0">
                <a:solidFill>
                  <a:srgbClr val="0F314A"/>
                </a:solidFill>
                <a:latin typeface="Trebuchet MS" panose="020B0603020202020204" pitchFamily="34" charset="0"/>
                <a:hlinkClick r:id="rId2"/>
              </a:rPr>
              <a:t>http://sage.saude.gov.br/</a:t>
            </a:r>
            <a:endParaRPr lang="pt-BR" u="none" dirty="0">
              <a:solidFill>
                <a:srgbClr val="0F314A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" descr="Resultado de imagem para indicadores de saÃºde">
            <a:extLst>
              <a:ext uri="{FF2B5EF4-FFF2-40B4-BE49-F238E27FC236}">
                <a16:creationId xmlns:a16="http://schemas.microsoft.com/office/drawing/2014/main" id="{45C2BE35-FE1C-4AF3-92AD-D106B9AC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60" y="300752"/>
            <a:ext cx="2207386" cy="14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34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91EA3-B5AE-4E59-9715-14906E18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pt-BR" sz="2800" b="1" dirty="0"/>
              <a:t>Vamos pesquisar juntos!!!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FDB06C8-F95B-496C-AFD6-8B9DE953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4896544"/>
          </a:xfrm>
        </p:spPr>
        <p:txBody>
          <a:bodyPr/>
          <a:lstStyle/>
          <a:p>
            <a:endParaRPr lang="pt-BR" sz="2000" dirty="0"/>
          </a:p>
          <a:p>
            <a:r>
              <a:rPr lang="pt-BR" sz="2000" dirty="0"/>
              <a:t>Realizar buscar referente ao Brasil, Estado de São Paulo e  Franca sobre os indicadores de morbidade: </a:t>
            </a:r>
            <a:r>
              <a:rPr lang="pt-BR" sz="2000" b="1" dirty="0"/>
              <a:t>Doenças e agravos de notificação</a:t>
            </a:r>
          </a:p>
          <a:p>
            <a:endParaRPr lang="pt-BR" sz="2000" b="1" dirty="0"/>
          </a:p>
          <a:p>
            <a:pPr marL="0" indent="0">
              <a:buNone/>
            </a:pPr>
            <a:r>
              <a:rPr lang="pt-BR" sz="2000" dirty="0"/>
              <a:t>- Número de casos de acidentes com animais peçonhentos x ano x idade;</a:t>
            </a:r>
          </a:p>
          <a:p>
            <a:pPr marL="0" indent="0">
              <a:buNone/>
            </a:pPr>
            <a:r>
              <a:rPr lang="pt-BR" sz="2000" dirty="0"/>
              <a:t>- Número de casos de Sifilis em gestante x ano;</a:t>
            </a:r>
          </a:p>
          <a:p>
            <a:pPr>
              <a:buFontTx/>
              <a:buChar char="-"/>
            </a:pPr>
            <a:r>
              <a:rPr lang="pt-BR" sz="2000" dirty="0"/>
              <a:t>Número de casos de Coqueluche x ano x  faixa etária</a:t>
            </a:r>
          </a:p>
          <a:p>
            <a:pPr>
              <a:buFontTx/>
              <a:buChar char="-"/>
            </a:pPr>
            <a:r>
              <a:rPr lang="pt-BR" sz="2000" dirty="0"/>
              <a:t>Mortalidade por doenças infecciosas e parasitárias por faixa etária.</a:t>
            </a:r>
          </a:p>
          <a:p>
            <a:pPr marL="0" indent="0">
              <a:buNone/>
            </a:pPr>
            <a:r>
              <a:rPr lang="pt-BR" sz="2000" dirty="0"/>
              <a:t>-De qual fonte os dados são provenientes;</a:t>
            </a:r>
          </a:p>
          <a:p>
            <a:pPr marL="0" indent="0">
              <a:buNone/>
            </a:pPr>
            <a:endParaRPr lang="pt-BR" sz="2000" dirty="0"/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05E3A85-D377-4AE7-94C8-FE229749A20D}"/>
              </a:ext>
            </a:extLst>
          </p:cNvPr>
          <p:cNvSpPr/>
          <p:nvPr/>
        </p:nvSpPr>
        <p:spPr>
          <a:xfrm>
            <a:off x="6032786" y="6140043"/>
            <a:ext cx="290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http://datasus.saude.gov.br/</a:t>
            </a:r>
            <a:endParaRPr lang="pt-BR" dirty="0"/>
          </a:p>
        </p:txBody>
      </p:sp>
      <p:pic>
        <p:nvPicPr>
          <p:cNvPr id="6" name="Picture 2" descr="Resultado de imagem para indicadores de saÃºde">
            <a:extLst>
              <a:ext uri="{FF2B5EF4-FFF2-40B4-BE49-F238E27FC236}">
                <a16:creationId xmlns:a16="http://schemas.microsoft.com/office/drawing/2014/main" id="{3D266DD5-A0EE-4296-A3E5-60DBAF23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60" y="300752"/>
            <a:ext cx="2207386" cy="14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0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data sus">
            <a:extLst>
              <a:ext uri="{FF2B5EF4-FFF2-40B4-BE49-F238E27FC236}">
                <a16:creationId xmlns:a16="http://schemas.microsoft.com/office/drawing/2014/main" id="{9070517D-2110-419E-8F7D-1953BB1BD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610791" cy="19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352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C2B8D907-FA04-4F92-8DE3-802E2A34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6" t="3776" r="13687" b="7972"/>
          <a:stretch/>
        </p:blipFill>
        <p:spPr>
          <a:xfrm>
            <a:off x="179512" y="620688"/>
            <a:ext cx="8540757" cy="58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137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C90D8F9-9265-4F77-AA94-27DC2602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480720"/>
          </a:xfrm>
        </p:spPr>
        <p:txBody>
          <a:bodyPr/>
          <a:lstStyle/>
          <a:p>
            <a:pPr marL="0" indent="0">
              <a:buNone/>
            </a:pPr>
            <a:r>
              <a:rPr lang="pt-BR" sz="1800" b="1" dirty="0"/>
              <a:t>Pesquisa na base DATASUS</a:t>
            </a:r>
          </a:p>
          <a:p>
            <a:pPr marL="0" indent="0">
              <a:buNone/>
            </a:pPr>
            <a:endParaRPr lang="pt-BR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200" b="1" dirty="0">
                <a:solidFill>
                  <a:srgbClr val="FF0000"/>
                </a:solidFill>
              </a:rPr>
              <a:t>Indicadores de mortalidade</a:t>
            </a:r>
          </a:p>
          <a:p>
            <a:endParaRPr lang="pt-BR" sz="1200" b="1" dirty="0"/>
          </a:p>
          <a:p>
            <a:r>
              <a:rPr lang="pt-BR" sz="1200" b="1" dirty="0"/>
              <a:t>Pesquisa 1- Mortalidade proporcional por grupos de causas</a:t>
            </a:r>
            <a:br>
              <a:rPr lang="pt-BR" sz="1200" b="1" dirty="0"/>
            </a:br>
            <a:br>
              <a:rPr lang="pt-BR" sz="1200" b="1" dirty="0"/>
            </a:br>
            <a:r>
              <a:rPr lang="pt-BR" sz="1200" b="1" dirty="0"/>
              <a:t>Número de óbitos por Faixa Etária (&lt;1 ano) segundo Grupo de Causas</a:t>
            </a:r>
            <a:br>
              <a:rPr lang="pt-BR" sz="1200" b="1" dirty="0"/>
            </a:br>
            <a:r>
              <a:rPr lang="pt-BR" sz="1200" b="1" dirty="0"/>
              <a:t>Unidade da Federação: São Paulo</a:t>
            </a:r>
            <a:br>
              <a:rPr lang="pt-BR" sz="1200" b="1" dirty="0"/>
            </a:br>
            <a:r>
              <a:rPr lang="pt-BR" sz="1200" b="1" dirty="0"/>
              <a:t>Região: Região Sudeste</a:t>
            </a:r>
            <a:br>
              <a:rPr lang="pt-BR" sz="1200" b="1" dirty="0"/>
            </a:br>
            <a:r>
              <a:rPr lang="pt-BR" sz="1200" b="1" dirty="0"/>
              <a:t>Faixa Etária: Menor 1 ano</a:t>
            </a:r>
            <a:br>
              <a:rPr lang="pt-BR" sz="1200" b="1" dirty="0"/>
            </a:br>
            <a:r>
              <a:rPr lang="pt-BR" sz="1200" b="1" dirty="0"/>
              <a:t>Período: 2011</a:t>
            </a:r>
          </a:p>
          <a:p>
            <a:endParaRPr lang="pt-BR" sz="1200" b="1" dirty="0"/>
          </a:p>
          <a:p>
            <a:r>
              <a:rPr lang="pt-BR" sz="1200" b="1" dirty="0"/>
              <a:t>Pesquisa 2: Número de óbitos de menores de 5 anos por 1.000 nascidos vivos (2000-2011)</a:t>
            </a:r>
          </a:p>
          <a:p>
            <a:endParaRPr lang="pt-BR" sz="1200" b="1" dirty="0"/>
          </a:p>
          <a:p>
            <a:r>
              <a:rPr lang="pt-BR" sz="1200" b="1" dirty="0"/>
              <a:t>Pesquisa 3: Proporção de óbitos por doença diarreica aguda em menores de 5 anos de idade</a:t>
            </a:r>
          </a:p>
          <a:p>
            <a:pPr marL="0" indent="0">
              <a:buNone/>
            </a:pPr>
            <a:r>
              <a:rPr lang="pt-BR" sz="1200" b="1" dirty="0"/>
              <a:t> </a:t>
            </a:r>
          </a:p>
          <a:p>
            <a:pPr marL="0" indent="0">
              <a:buNone/>
            </a:pPr>
            <a:r>
              <a:rPr lang="pt-BR" sz="1200" b="1" dirty="0">
                <a:solidFill>
                  <a:srgbClr val="FF0000"/>
                </a:solidFill>
              </a:rPr>
              <a:t>Indicadores de morbidade</a:t>
            </a:r>
          </a:p>
          <a:p>
            <a:r>
              <a:rPr lang="pt-BR" sz="1200" b="1" dirty="0"/>
              <a:t>Pesquisa 4: Casos confirmados de coqueluche</a:t>
            </a:r>
            <a:br>
              <a:rPr lang="pt-BR" sz="1200" b="1" dirty="0"/>
            </a:br>
            <a:r>
              <a:rPr lang="pt-BR" sz="1200" b="1" dirty="0"/>
              <a:t>Unidade de Federação</a:t>
            </a:r>
            <a:br>
              <a:rPr lang="pt-BR" sz="1200" b="1" dirty="0"/>
            </a:br>
            <a:r>
              <a:rPr lang="pt-BR" sz="1200" b="1" dirty="0"/>
              <a:t>Segundo o ano</a:t>
            </a:r>
            <a:br>
              <a:rPr lang="pt-BR" sz="1200" b="1" dirty="0"/>
            </a:br>
            <a:r>
              <a:rPr lang="pt-BR" sz="1200" b="1" dirty="0"/>
              <a:t>Faixa etária: menor de 01 ano</a:t>
            </a:r>
          </a:p>
          <a:p>
            <a:endParaRPr lang="pt-BR" sz="1200" b="1" dirty="0"/>
          </a:p>
          <a:p>
            <a:r>
              <a:rPr lang="pt-BR" sz="1200" b="1" dirty="0"/>
              <a:t>Pesquisa 5: Incidência de coqueluche</a:t>
            </a:r>
            <a:br>
              <a:rPr lang="pt-BR" sz="1200" b="1" dirty="0"/>
            </a:br>
            <a:r>
              <a:rPr lang="pt-BR" sz="1200" b="1" dirty="0"/>
              <a:t>Casos confirmados por Região segundo Unidade da Federação</a:t>
            </a:r>
            <a:br>
              <a:rPr lang="pt-BR" sz="1200" dirty="0"/>
            </a:br>
            <a:r>
              <a:rPr lang="pt-BR" sz="1200" b="1" dirty="0"/>
              <a:t>Faixa etária:</a:t>
            </a:r>
            <a:r>
              <a:rPr lang="pt-BR" sz="1200" dirty="0"/>
              <a:t> Menor 1 ano</a:t>
            </a:r>
            <a:br>
              <a:rPr lang="pt-BR" sz="1200" dirty="0"/>
            </a:br>
            <a:r>
              <a:rPr lang="pt-BR" sz="1200" b="1" dirty="0"/>
              <a:t>Período:</a:t>
            </a:r>
            <a:r>
              <a:rPr lang="pt-BR" sz="1200" dirty="0"/>
              <a:t> 2012</a:t>
            </a:r>
          </a:p>
          <a:p>
            <a:pPr marL="0" indent="0">
              <a:buNone/>
            </a:pPr>
            <a:endParaRPr lang="pt-BR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200" b="1" dirty="0">
                <a:solidFill>
                  <a:srgbClr val="FF0000"/>
                </a:solidFill>
              </a:rPr>
              <a:t>Indicadores sociodemográficos</a:t>
            </a:r>
          </a:p>
          <a:p>
            <a:r>
              <a:rPr lang="pt-BR" sz="1200" b="1" dirty="0"/>
              <a:t>Pesquisa 6: Taxa de crescimento da população</a:t>
            </a:r>
          </a:p>
          <a:p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71944602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20B17-A7E4-49AE-BB46-546A3907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000" dirty="0"/>
              <a:t>Nascidos Vivos </a:t>
            </a:r>
            <a:br>
              <a:rPr lang="pt-BR" sz="2000" dirty="0"/>
            </a:br>
            <a:r>
              <a:rPr lang="pt-BR" sz="1400" b="1" dirty="0"/>
              <a:t>Nascim p/resid.mãe por Sexo, segundo Mês do nascimento</a:t>
            </a:r>
            <a:br>
              <a:rPr lang="pt-BR" sz="1400" dirty="0"/>
            </a:br>
            <a:r>
              <a:rPr lang="pt-BR" sz="1400" b="1" dirty="0"/>
              <a:t>Município:</a:t>
            </a:r>
            <a:r>
              <a:rPr lang="pt-BR" sz="1400" dirty="0"/>
              <a:t> 351620 Franca</a:t>
            </a:r>
            <a:br>
              <a:rPr lang="pt-BR" sz="1400" dirty="0"/>
            </a:br>
            <a:r>
              <a:rPr lang="pt-BR" sz="1200" b="1" dirty="0"/>
              <a:t>Período:</a:t>
            </a:r>
            <a:r>
              <a:rPr lang="pt-BR" sz="1200" dirty="0"/>
              <a:t> 2015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D5B2E2B7-8FF9-4B6C-9D95-9FC52991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371" b="13540"/>
          <a:stretch/>
        </p:blipFill>
        <p:spPr>
          <a:xfrm>
            <a:off x="1691680" y="1744509"/>
            <a:ext cx="6120679" cy="4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74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53E8D-EF94-45A9-BE1A-DA80C46C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l"/>
            <a:r>
              <a:rPr lang="pt-BR" sz="2400" dirty="0"/>
              <a:t>Mortalidade Infantil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FB1586F8-E595-49C2-85CF-35FEE63DF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25" b="38314"/>
          <a:stretch/>
        </p:blipFill>
        <p:spPr>
          <a:xfrm>
            <a:off x="179512" y="2492896"/>
            <a:ext cx="8686800" cy="332406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474F55C-94C3-433B-9714-EF526168D578}"/>
              </a:ext>
            </a:extLst>
          </p:cNvPr>
          <p:cNvSpPr/>
          <p:nvPr/>
        </p:nvSpPr>
        <p:spPr>
          <a:xfrm>
            <a:off x="683568" y="104104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Óbitos p/Residênc por Causas evitáveis segundo Faixa Etária</a:t>
            </a:r>
            <a:br>
              <a:rPr lang="pt-BR" dirty="0"/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Região:</a:t>
            </a:r>
            <a:r>
              <a:rPr lang="pt-BR" b="0" dirty="0">
                <a:solidFill>
                  <a:srgbClr val="000000"/>
                </a:solidFill>
                <a:latin typeface="Trebuchet MS" panose="020B0603020202020204" pitchFamily="34" charset="0"/>
              </a:rPr>
              <a:t> 3 Região Sudeste</a:t>
            </a:r>
            <a:br>
              <a:rPr lang="pt-BR" dirty="0"/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Unidade da Federação:</a:t>
            </a:r>
            <a:r>
              <a:rPr lang="pt-BR" b="0" dirty="0">
                <a:solidFill>
                  <a:srgbClr val="000000"/>
                </a:solidFill>
                <a:latin typeface="Trebuchet MS" panose="020B0603020202020204" pitchFamily="34" charset="0"/>
              </a:rPr>
              <a:t> São Paulo</a:t>
            </a:r>
            <a:br>
              <a:rPr lang="pt-BR" dirty="0"/>
            </a:b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</a:rPr>
              <a:t>Período:</a:t>
            </a:r>
            <a:r>
              <a:rPr lang="pt-BR" b="0" dirty="0">
                <a:solidFill>
                  <a:srgbClr val="000000"/>
                </a:solidFill>
                <a:latin typeface="Trebuchet MS" panose="020B0603020202020204" pitchFamily="34" charset="0"/>
              </a:rPr>
              <a:t> 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7617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AB987-4F3F-4A81-839B-B5726716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490066"/>
          </a:xfrm>
        </p:spPr>
        <p:txBody>
          <a:bodyPr/>
          <a:lstStyle/>
          <a:p>
            <a:r>
              <a:rPr lang="pt-BR" sz="2400" dirty="0"/>
              <a:t>Óbitos infantis por causas evitáveis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9D7DC6E1-09DD-433A-9050-1D1CDA22A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3" t="16542" r="23151" b="42784"/>
          <a:stretch/>
        </p:blipFill>
        <p:spPr>
          <a:xfrm>
            <a:off x="251520" y="1412776"/>
            <a:ext cx="847245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7726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72EEEA69-4D52-42A2-8B67-EC16B57E0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10774" r="37113" b="9079"/>
          <a:stretch/>
        </p:blipFill>
        <p:spPr>
          <a:xfrm>
            <a:off x="251520" y="438140"/>
            <a:ext cx="8640960" cy="59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9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36ABA-BD11-4999-9A72-5B1ED00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700808"/>
            <a:ext cx="5688632" cy="2650306"/>
          </a:xfrm>
        </p:spPr>
        <p:txBody>
          <a:bodyPr/>
          <a:lstStyle/>
          <a:p>
            <a:pPr algn="l"/>
            <a:r>
              <a:rPr lang="pt-BR" sz="2800" dirty="0"/>
              <a:t>Exemplo: Ao nos arrumar para mais um dia de trabalho, quando sabemos, por meio da previsão do tempo que a temperatura ao longo do dia será de no máximo 10°celsius. Nossa experiência prévia nos faz concluir que?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9493F9-2AF0-4612-A010-A14FD1B3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2376264" cy="3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2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D11B4A3-ACD0-4820-874D-2772B81A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16496"/>
            <a:ext cx="2629695" cy="27363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17E64C-B698-42FC-B701-82647818E0D6}"/>
              </a:ext>
            </a:extLst>
          </p:cNvPr>
          <p:cNvSpPr txBox="1"/>
          <p:nvPr/>
        </p:nvSpPr>
        <p:spPr>
          <a:xfrm>
            <a:off x="4139952" y="2060848"/>
            <a:ext cx="4560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none" dirty="0">
                <a:solidFill>
                  <a:schemeClr val="accent2">
                    <a:lumMod val="75000"/>
                  </a:schemeClr>
                </a:solidFill>
              </a:rPr>
              <a:t>Sistemas de Informação em Saúde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A6517B-DAA8-4DD8-B703-B00524C0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45024"/>
            <a:ext cx="1707848" cy="22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36ABA-BD11-4999-9A72-5B1ED00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1700808"/>
            <a:ext cx="5328592" cy="3184684"/>
          </a:xfrm>
        </p:spPr>
        <p:txBody>
          <a:bodyPr/>
          <a:lstStyle/>
          <a:p>
            <a:pPr algn="l"/>
            <a:r>
              <a:rPr lang="pt-BR" sz="2800" dirty="0"/>
              <a:t>O que é dado?</a:t>
            </a:r>
            <a:br>
              <a:rPr lang="pt-BR" sz="2800" dirty="0"/>
            </a:br>
            <a:r>
              <a:rPr lang="pt-BR" sz="2800" dirty="0"/>
              <a:t>O que é informação?</a:t>
            </a:r>
            <a:br>
              <a:rPr lang="pt-BR" sz="2800" dirty="0"/>
            </a:br>
            <a:r>
              <a:rPr lang="pt-BR" sz="2800" dirty="0"/>
              <a:t>O que é um sistema?</a:t>
            </a:r>
            <a:br>
              <a:rPr lang="pt-BR" sz="2800" dirty="0"/>
            </a:br>
            <a:r>
              <a:rPr lang="pt-BR" sz="2800" dirty="0"/>
              <a:t>O que é um sistema de informação?</a:t>
            </a:r>
            <a:br>
              <a:rPr lang="pt-BR" sz="2800" dirty="0"/>
            </a:br>
            <a:r>
              <a:rPr lang="pt-BR" sz="2800" dirty="0"/>
              <a:t>Qual a função de tudo isso para a saúde?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9493F9-2AF0-4612-A010-A14FD1B3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36658"/>
            <a:ext cx="2376264" cy="3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69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36ABA-BD11-4999-9A72-5B1ED004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2924944"/>
            <a:ext cx="5472608" cy="1960548"/>
          </a:xfrm>
        </p:spPr>
        <p:txBody>
          <a:bodyPr/>
          <a:lstStyle/>
          <a:p>
            <a:pPr algn="l"/>
            <a:r>
              <a:rPr lang="pt-BR" sz="2800" dirty="0"/>
              <a:t>E de onde vem os dados em saúde?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9493F9-2AF0-4612-A010-A14FD1B3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36658"/>
            <a:ext cx="2376264" cy="3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4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0B7A40B-5E95-4D10-92C2-2C76896FAF09}"/>
              </a:ext>
            </a:extLst>
          </p:cNvPr>
          <p:cNvSpPr/>
          <p:nvPr/>
        </p:nvSpPr>
        <p:spPr>
          <a:xfrm>
            <a:off x="4283968" y="278092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none" dirty="0">
                <a:solidFill>
                  <a:srgbClr val="585757"/>
                </a:solidFill>
                <a:latin typeface="+mj-lt"/>
              </a:rPr>
              <a:t>Sistemas de Informação em Saúde</a:t>
            </a:r>
            <a:endParaRPr lang="pt-BR" sz="2400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087A81-A447-4688-8C94-8506E869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3544727" cy="3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15288ECD-CC56-44A5-88AB-1EB0DCFFD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3" t="32452" r="32101" b="8681"/>
          <a:stretch/>
        </p:blipFill>
        <p:spPr>
          <a:xfrm>
            <a:off x="409158" y="476672"/>
            <a:ext cx="832568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725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operabilidade âe-ââe-â ??&#10;e-SUS AB&#10;e-SUS SAMU&#10;e-SUS Hospitalar&#10;e-SUS Ambulatorial&#10;Outros serviÃ§os de referÃªncia&#10;centr...">
            <a:extLst>
              <a:ext uri="{FF2B5EF4-FFF2-40B4-BE49-F238E27FC236}">
                <a16:creationId xmlns:a16="http://schemas.microsoft.com/office/drawing/2014/main" id="{3B4D8417-3004-49C6-BC0A-07EC077F7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89160" cy="59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84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7A7DE-94E1-4D9B-B0DE-045E16D4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898020"/>
            <a:ext cx="7632848" cy="574237"/>
          </a:xfrm>
        </p:spPr>
        <p:txBody>
          <a:bodyPr/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 informação é um instrumento essencial para a tomada de decisão!!!</a:t>
            </a:r>
            <a:br>
              <a:rPr lang="pt-BR" sz="2000" b="1" dirty="0"/>
            </a:br>
            <a:br>
              <a:rPr lang="pt-BR" b="1" dirty="0"/>
            </a:br>
            <a:endParaRPr lang="pt-BR" b="1" dirty="0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6E6CB6AD-4316-4339-9437-0EC9C23E8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893224"/>
              </p:ext>
            </p:extLst>
          </p:nvPr>
        </p:nvGraphicFramePr>
        <p:xfrm>
          <a:off x="447872" y="385743"/>
          <a:ext cx="8248255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B72A19A-71C2-41DF-8D5B-B5E1E5454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3415128"/>
            <a:ext cx="933982" cy="16174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D22285-381B-48BE-B0C1-FA557DA82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3415128"/>
            <a:ext cx="2729880" cy="1617454"/>
          </a:xfrm>
          <a:prstGeom prst="rect">
            <a:avLst/>
          </a:prstGeom>
        </p:spPr>
      </p:pic>
      <p:sp>
        <p:nvSpPr>
          <p:cNvPr id="8" name="Chaveta à direita 7">
            <a:extLst>
              <a:ext uri="{FF2B5EF4-FFF2-40B4-BE49-F238E27FC236}">
                <a16:creationId xmlns:a16="http://schemas.microsoft.com/office/drawing/2014/main" id="{8BAB9F20-0A5F-430A-9F15-5CD83518E970}"/>
              </a:ext>
            </a:extLst>
          </p:cNvPr>
          <p:cNvSpPr/>
          <p:nvPr/>
        </p:nvSpPr>
        <p:spPr bwMode="auto">
          <a:xfrm rot="5400000">
            <a:off x="4751171" y="270532"/>
            <a:ext cx="289729" cy="5400600"/>
          </a:xfrm>
          <a:prstGeom prst="rightBrac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Chaveta à direita 8">
            <a:extLst>
              <a:ext uri="{FF2B5EF4-FFF2-40B4-BE49-F238E27FC236}">
                <a16:creationId xmlns:a16="http://schemas.microsoft.com/office/drawing/2014/main" id="{B6704612-CD87-4522-90FD-2789C39C2F4E}"/>
              </a:ext>
            </a:extLst>
          </p:cNvPr>
          <p:cNvSpPr/>
          <p:nvPr/>
        </p:nvSpPr>
        <p:spPr bwMode="auto">
          <a:xfrm rot="5400000">
            <a:off x="4861746" y="4127930"/>
            <a:ext cx="296036" cy="914400"/>
          </a:xfrm>
          <a:prstGeom prst="rightBrace">
            <a:avLst>
              <a:gd name="adj1" fmla="val 8333"/>
              <a:gd name="adj2" fmla="val 10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sng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1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dados">
            <a:extLst>
              <a:ext uri="{FF2B5EF4-FFF2-40B4-BE49-F238E27FC236}">
                <a16:creationId xmlns:a16="http://schemas.microsoft.com/office/drawing/2014/main" id="{120EB9F0-2672-4906-AD65-91F64C90F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3" y="1741932"/>
            <a:ext cx="2262981" cy="22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formaÃ§Ã£o">
            <a:extLst>
              <a:ext uri="{FF2B5EF4-FFF2-40B4-BE49-F238E27FC236}">
                <a16:creationId xmlns:a16="http://schemas.microsoft.com/office/drawing/2014/main" id="{35F15276-7E1F-4195-BA24-B0D85B0F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8545"/>
            <a:ext cx="1872208" cy="19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DA1E38-22FE-4072-9866-C7292D3F6AF9}"/>
              </a:ext>
            </a:extLst>
          </p:cNvPr>
          <p:cNvSpPr txBox="1"/>
          <p:nvPr/>
        </p:nvSpPr>
        <p:spPr>
          <a:xfrm>
            <a:off x="3383868" y="4401244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u="none" dirty="0"/>
              <a:t>Significado atríbuido a um determinado dado ou conjunto de dados</a:t>
            </a:r>
          </a:p>
        </p:txBody>
      </p:sp>
      <p:pic>
        <p:nvPicPr>
          <p:cNvPr id="1028" name="Picture 4" descr="Resultado de imagem para aÃ§Ã£o">
            <a:extLst>
              <a:ext uri="{FF2B5EF4-FFF2-40B4-BE49-F238E27FC236}">
                <a16:creationId xmlns:a16="http://schemas.microsoft.com/office/drawing/2014/main" id="{FFD6034A-AC10-4CE5-B2B2-2FEF4FF33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/>
          <a:stretch/>
        </p:blipFill>
        <p:spPr bwMode="auto">
          <a:xfrm>
            <a:off x="5966023" y="2119313"/>
            <a:ext cx="2926457" cy="22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E41FE41-7A47-44A5-B5B5-52E793D9EE74}"/>
              </a:ext>
            </a:extLst>
          </p:cNvPr>
          <p:cNvSpPr txBox="1"/>
          <p:nvPr/>
        </p:nvSpPr>
        <p:spPr>
          <a:xfrm>
            <a:off x="7027012" y="4401244"/>
            <a:ext cx="10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none" dirty="0"/>
              <a:t>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29AF18-9FE1-491D-9258-DFD08EA712BF}"/>
              </a:ext>
            </a:extLst>
          </p:cNvPr>
          <p:cNvSpPr txBox="1"/>
          <p:nvPr/>
        </p:nvSpPr>
        <p:spPr>
          <a:xfrm>
            <a:off x="328802" y="3954252"/>
            <a:ext cx="251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none" dirty="0"/>
              <a:t>Valor em estado bruto</a:t>
            </a:r>
          </a:p>
        </p:txBody>
      </p:sp>
    </p:spTree>
    <p:extLst>
      <p:ext uri="{BB962C8B-B14F-4D97-AF65-F5344CB8AC3E}">
        <p14:creationId xmlns:p14="http://schemas.microsoft.com/office/powerpoint/2010/main" val="113946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udovica.opopular.com.br/polopoly_fs/1.1078844.1462196183!/image/image.jpg_gen/derivatives/landscape_800/image.jpg">
            <a:extLst>
              <a:ext uri="{FF2B5EF4-FFF2-40B4-BE49-F238E27FC236}">
                <a16:creationId xmlns:a16="http://schemas.microsoft.com/office/drawing/2014/main" id="{B754B962-B16A-461F-A964-3B790F2BE4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722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5C89C-5442-4085-BED1-82D60623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/>
          <a:lstStyle/>
          <a:p>
            <a:r>
              <a:rPr lang="pt-BR" sz="2800" dirty="0"/>
              <a:t>As ações em saúde devem ser norteadas pela tríade:</a:t>
            </a:r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B7DEA4FE-97BF-40FA-9974-B55F74462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502231"/>
              </p:ext>
            </p:extLst>
          </p:nvPr>
        </p:nvGraphicFramePr>
        <p:xfrm>
          <a:off x="457200" y="2924944"/>
          <a:ext cx="8229600" cy="29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837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hipocrates">
            <a:extLst>
              <a:ext uri="{FF2B5EF4-FFF2-40B4-BE49-F238E27FC236}">
                <a16:creationId xmlns:a16="http://schemas.microsoft.com/office/drawing/2014/main" id="{2C29B6CD-0758-470C-A95D-A4EA4176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6" y="2276872"/>
            <a:ext cx="309610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A63693-D5EA-4CF8-91A3-B0E2BD6E3B9F}"/>
              </a:ext>
            </a:extLst>
          </p:cNvPr>
          <p:cNvSpPr txBox="1"/>
          <p:nvPr/>
        </p:nvSpPr>
        <p:spPr>
          <a:xfrm>
            <a:off x="3275856" y="2420888"/>
            <a:ext cx="55217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u="none" dirty="0"/>
              <a:t>O </a:t>
            </a:r>
            <a:r>
              <a:rPr lang="pt-BR" sz="2000" b="0" u="none" dirty="0">
                <a:solidFill>
                  <a:srgbClr val="FF0000"/>
                </a:solidFill>
              </a:rPr>
              <a:t>registro </a:t>
            </a:r>
            <a:r>
              <a:rPr lang="pt-BR" sz="2000" b="0" u="none" dirty="0"/>
              <a:t>de informações relacionadas ao </a:t>
            </a:r>
            <a:r>
              <a:rPr lang="pt-BR" sz="2000" b="0" u="none" dirty="0">
                <a:solidFill>
                  <a:srgbClr val="FF0000"/>
                </a:solidFill>
              </a:rPr>
              <a:t>processo saúde-doença doença </a:t>
            </a:r>
            <a:r>
              <a:rPr lang="pt-BR" sz="2000" b="0" u="none" dirty="0"/>
              <a:t>se deve a Hipócrates (460-350 a.C.), que instituiu a observação metódica dos sinais e sintomas para efetuar o diagnóstico e registrar o curso da doença não mais por causas sobrenaturais, senão como resultado de uma interação do homem com o meio em que vive. </a:t>
            </a:r>
          </a:p>
          <a:p>
            <a:endParaRPr lang="pt-BR" sz="2000" b="0" u="none" dirty="0"/>
          </a:p>
          <a:p>
            <a:r>
              <a:rPr lang="pt-BR" sz="2000" u="none" dirty="0"/>
              <a:t>Exemplo: </a:t>
            </a:r>
            <a:r>
              <a:rPr lang="pt-BR" sz="2000" b="0" u="none" dirty="0"/>
              <a:t>as condições insalubres poderia ser uma das causas de adoecimento. </a:t>
            </a:r>
            <a:endParaRPr lang="pt-BR" sz="2000" u="none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6AB797-A15E-4AE4-9F56-F8D08440F3B4}"/>
              </a:ext>
            </a:extLst>
          </p:cNvPr>
          <p:cNvSpPr txBox="1"/>
          <p:nvPr/>
        </p:nvSpPr>
        <p:spPr>
          <a:xfrm>
            <a:off x="497814" y="597837"/>
            <a:ext cx="421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u="none" dirty="0"/>
              <a:t>História da Informação em saúde</a:t>
            </a:r>
          </a:p>
        </p:txBody>
      </p:sp>
    </p:spTree>
    <p:extLst>
      <p:ext uri="{BB962C8B-B14F-4D97-AF65-F5344CB8AC3E}">
        <p14:creationId xmlns:p14="http://schemas.microsoft.com/office/powerpoint/2010/main" val="23916328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grafico de florence">
            <a:extLst>
              <a:ext uri="{FF2B5EF4-FFF2-40B4-BE49-F238E27FC236}">
                <a16:creationId xmlns:a16="http://schemas.microsoft.com/office/drawing/2014/main" id="{086749B2-0BA4-4D89-B9AD-64C612DD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4240"/>
            <a:ext cx="7272808" cy="62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9882473-8321-406A-8AD8-E280134361B3}"/>
              </a:ext>
            </a:extLst>
          </p:cNvPr>
          <p:cNvSpPr txBox="1"/>
          <p:nvPr/>
        </p:nvSpPr>
        <p:spPr>
          <a:xfrm>
            <a:off x="1194484" y="404664"/>
            <a:ext cx="3982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u="none" dirty="0"/>
              <a:t>Um gráfico vale mil palavras!!!!</a:t>
            </a:r>
          </a:p>
        </p:txBody>
      </p:sp>
    </p:spTree>
    <p:extLst>
      <p:ext uri="{BB962C8B-B14F-4D97-AF65-F5344CB8AC3E}">
        <p14:creationId xmlns:p14="http://schemas.microsoft.com/office/powerpoint/2010/main" val="353540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u="none" dirty="0" smtClean="0"/>
        </a:defPPr>
      </a:lstStyle>
    </a:tx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18135</TotalTime>
  <Words>814</Words>
  <Application>Microsoft Office PowerPoint</Application>
  <PresentationFormat>Apresentação na tela (4:3)</PresentationFormat>
  <Paragraphs>108</Paragraphs>
  <Slides>35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</vt:lpstr>
      <vt:lpstr>Design padrão</vt:lpstr>
      <vt:lpstr>Apresentação do PowerPoint</vt:lpstr>
      <vt:lpstr>O que é dado? O que é informação? O que é um sistema? O que é um sistema de informação? Qual a função de tudo isso para a saúde?</vt:lpstr>
      <vt:lpstr>Exemplo: Ao nos arrumar para mais um dia de trabalho, quando sabemos, por meio da previsão do tempo que a temperatura ao longo do dia será de no máximo 10°celsius. Nossa experiência prévia nos faz concluir que?</vt:lpstr>
      <vt:lpstr>A informação é um instrumento essencial para a tomada de decisão!!!  </vt:lpstr>
      <vt:lpstr>Apresentação do PowerPoint</vt:lpstr>
      <vt:lpstr>Apresentação do PowerPoint</vt:lpstr>
      <vt:lpstr>As ações em saúde devem ser norteadas pela tríade: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pesquisar juntos!!!</vt:lpstr>
      <vt:lpstr>Vamos pesquisar juntos!!!</vt:lpstr>
      <vt:lpstr>Apresentação do PowerPoint</vt:lpstr>
      <vt:lpstr>Apresentação do PowerPoint</vt:lpstr>
      <vt:lpstr>Apresentação do PowerPoint</vt:lpstr>
      <vt:lpstr>Nascidos Vivos  Nascim p/resid.mãe por Sexo, segundo Mês do nascimento Município: 351620 Franca Período: 2015</vt:lpstr>
      <vt:lpstr>Mortalidade Infantil</vt:lpstr>
      <vt:lpstr>Óbitos infantis por causas evitáveis</vt:lpstr>
      <vt:lpstr>Apresentação do PowerPoint</vt:lpstr>
      <vt:lpstr>Apresentação do PowerPoint</vt:lpstr>
      <vt:lpstr>O que é dado? O que é informação? O que é um sistema? O que é um sistema de informação? Qual a função de tudo isso para a saúde?</vt:lpstr>
      <vt:lpstr>E de onde vem os dados em saúde? </vt:lpstr>
      <vt:lpstr>Apresentação do PowerPoint</vt:lpstr>
      <vt:lpstr>Apresentação do PowerPoint</vt:lpstr>
      <vt:lpstr>Apresentação do PowerPoint</vt:lpstr>
    </vt:vector>
  </TitlesOfParts>
  <Manager>idem</Manager>
  <Company>www.artesmedicas.com</Company>
  <LinksUpToDate>false</LinksUpToDate>
  <SharedDoc>false</SharedDoc>
  <HyperlinkBase>http://www.artesmedicas.com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Fatores de Qualidade nas Apersentações</dc:title>
  <dc:subject>Tecnologia da Informação</dc:subject>
  <dc:creator>Dr. Hermes Prado Jr</dc:creator>
  <cp:keywords>PowerPoint Hermes Prado Jr</cp:keywords>
  <dc:description>Todos os direitos reservados. As artes assinadas não podem ser copiadas, distribuídas, revendidas ou acrescentadas a material comercializável sem prévia autorização do autor, Dr. Hermes Prado Jr</dc:description>
  <cp:lastModifiedBy>Vieira</cp:lastModifiedBy>
  <cp:revision>2507</cp:revision>
  <dcterms:created xsi:type="dcterms:W3CDTF">2007-03-09T16:12:58Z</dcterms:created>
  <dcterms:modified xsi:type="dcterms:W3CDTF">2018-05-01T23:54:55Z</dcterms:modified>
  <cp:category>Aula Depto de GO USP</cp:category>
</cp:coreProperties>
</file>