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5" r:id="rId4"/>
    <p:sldMasterId id="2147483666" r:id="rId5"/>
    <p:sldMasterId id="2147483667" r:id="rId6"/>
    <p:sldMasterId id="2147483668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y="6858000" cx="9144000"/>
  <p:notesSz cx="6881800" cy="10002825"/>
  <p:embeddedFontLst>
    <p:embeddedFont>
      <p:font typeface="Gill Sans"/>
      <p:regular r:id="rId24"/>
      <p:bold r:id="rId25"/>
    </p:embeddedFont>
    <p:embeddedFont>
      <p:font typeface="Century Gothic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font" Target="fonts/GillSans-regular.fntdata"/><Relationship Id="rId23" Type="http://schemas.openxmlformats.org/officeDocument/2006/relationships/slide" Target="slides/slide1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26" Type="http://schemas.openxmlformats.org/officeDocument/2006/relationships/font" Target="fonts/CenturyGothic-regular.fntdata"/><Relationship Id="rId25" Type="http://schemas.openxmlformats.org/officeDocument/2006/relationships/font" Target="fonts/GillSans-bold.fntdata"/><Relationship Id="rId28" Type="http://schemas.openxmlformats.org/officeDocument/2006/relationships/font" Target="fonts/CenturyGothic-italic.fntdata"/><Relationship Id="rId27" Type="http://schemas.openxmlformats.org/officeDocument/2006/relationships/font" Target="fonts/CenturyGothic-bold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font" Target="fonts/CenturyGothic-boldItalic.fntdata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2912" cy="500062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475" spcFirstLastPara="1" rIns="96475" wrap="square" tIns="482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97312" y="0"/>
            <a:ext cx="2982912" cy="500062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475" spcFirstLastPara="1" rIns="96475" wrap="square" tIns="482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475" spcFirstLastPara="1" rIns="96475" wrap="square" tIns="482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01187"/>
            <a:ext cx="2982912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8225" lIns="96475" spcFirstLastPara="1" rIns="96475" wrap="square" tIns="482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97312" y="9501187"/>
            <a:ext cx="2982912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8225" lIns="96475" spcFirstLastPara="1" rIns="96475" wrap="square" tIns="48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Gill Sans"/>
              <a:buNone/>
            </a:pPr>
            <a:fld id="{00000000-1234-1234-1234-123412341234}" type="slidenum">
              <a:rPr b="0" i="0" lang="en-US" sz="13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0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0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1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44" name="Google Shape;244;p11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1:notes"/>
          <p:cNvSpPr txBox="1"/>
          <p:nvPr/>
        </p:nvSpPr>
        <p:spPr>
          <a:xfrm>
            <a:off x="3897312" y="9501187"/>
            <a:ext cx="2982912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8225" lIns="96475" spcFirstLastPara="1" rIns="96475" wrap="square" tIns="48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Gill Sans"/>
              <a:buNone/>
            </a:pPr>
            <a:fld id="{00000000-1234-1234-1234-123412341234}" type="slidenum">
              <a:rPr b="0" i="0" lang="en-US" sz="13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51" name="Google Shape;251;p12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2:notes"/>
          <p:cNvSpPr txBox="1"/>
          <p:nvPr/>
        </p:nvSpPr>
        <p:spPr>
          <a:xfrm>
            <a:off x="3897312" y="9501187"/>
            <a:ext cx="2982912" cy="500062"/>
          </a:xfrm>
          <a:prstGeom prst="rect">
            <a:avLst/>
          </a:prstGeom>
          <a:noFill/>
          <a:ln>
            <a:noFill/>
          </a:ln>
        </p:spPr>
        <p:txBody>
          <a:bodyPr anchorCtr="0" anchor="b" bIns="48225" lIns="96475" spcFirstLastPara="1" rIns="96475" wrap="square" tIns="482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Gill Sans"/>
              <a:buNone/>
            </a:pPr>
            <a:fld id="{00000000-1234-1234-1234-123412341234}" type="slidenum">
              <a:rPr b="0" i="0" lang="en-US" sz="13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3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4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4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5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5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4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5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6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6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7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8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9:notes"/>
          <p:cNvSpPr txBox="1"/>
          <p:nvPr>
            <p:ph idx="1" type="body"/>
          </p:nvPr>
        </p:nvSpPr>
        <p:spPr>
          <a:xfrm>
            <a:off x="688975" y="4751387"/>
            <a:ext cx="5505450" cy="4500562"/>
          </a:xfrm>
          <a:prstGeom prst="rect">
            <a:avLst/>
          </a:prstGeom>
        </p:spPr>
        <p:txBody>
          <a:bodyPr anchorCtr="0" anchor="t" bIns="48225" lIns="96475" spcFirstLastPara="1" rIns="96475" wrap="square" tIns="48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9:notes"/>
          <p:cNvSpPr/>
          <p:nvPr>
            <p:ph idx="2" type="sldImg"/>
          </p:nvPr>
        </p:nvSpPr>
        <p:spPr>
          <a:xfrm>
            <a:off x="942975" y="750887"/>
            <a:ext cx="4997450" cy="3749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type="ctrTitle"/>
          </p:nvPr>
        </p:nvSpPr>
        <p:spPr>
          <a:xfrm>
            <a:off x="866442" y="1447801"/>
            <a:ext cx="6620968" cy="3329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866442" y="4777380"/>
            <a:ext cx="6620968" cy="861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cap="none">
                <a:solidFill>
                  <a:srgbClr val="86D1D8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827700" y="1905000"/>
            <a:ext cx="329811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827700" y="2514600"/>
            <a:ext cx="3298113" cy="3741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91" name="Google Shape;91;p13"/>
          <p:cNvSpPr txBox="1"/>
          <p:nvPr>
            <p:ph idx="3" type="body"/>
          </p:nvPr>
        </p:nvSpPr>
        <p:spPr>
          <a:xfrm>
            <a:off x="4241976" y="1905000"/>
            <a:ext cx="329811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92" name="Google Shape;92;p13"/>
          <p:cNvSpPr txBox="1"/>
          <p:nvPr>
            <p:ph idx="4" type="body"/>
          </p:nvPr>
        </p:nvSpPr>
        <p:spPr>
          <a:xfrm>
            <a:off x="4241976" y="2514600"/>
            <a:ext cx="3298113" cy="3741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93" name="Google Shape;93;p13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827700" y="2060576"/>
            <a:ext cx="3298113" cy="419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99" name="Google Shape;99;p14"/>
          <p:cNvSpPr txBox="1"/>
          <p:nvPr>
            <p:ph idx="2" type="body"/>
          </p:nvPr>
        </p:nvSpPr>
        <p:spPr>
          <a:xfrm>
            <a:off x="4241975" y="2056093"/>
            <a:ext cx="3298115" cy="4200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100" name="Google Shape;100;p14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866443" y="2861734"/>
            <a:ext cx="6620967" cy="19156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866442" y="4777381"/>
            <a:ext cx="66209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6" name="Google Shape;106;p15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ção com Legenda">
  <p:cSld name="Citação com Legenda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1181409" y="1447800"/>
            <a:ext cx="6001049" cy="232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1448177" y="3771174"/>
            <a:ext cx="5461159" cy="342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b="0" i="0" sz="1400" cap="small">
                <a:solidFill>
                  <a:srgbClr val="86D1D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6" name="Google Shape;126;p17"/>
          <p:cNvSpPr txBox="1"/>
          <p:nvPr>
            <p:ph idx="2" type="body"/>
          </p:nvPr>
        </p:nvSpPr>
        <p:spPr>
          <a:xfrm>
            <a:off x="866442" y="4350657"/>
            <a:ext cx="6620968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7" name="Google Shape;127;p17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7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">
  <p:cSld name="3 Colunas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9"/>
          <p:cNvSpPr txBox="1"/>
          <p:nvPr>
            <p:ph idx="1" type="body"/>
          </p:nvPr>
        </p:nvSpPr>
        <p:spPr>
          <a:xfrm>
            <a:off x="474834" y="1981200"/>
            <a:ext cx="221072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7" name="Google Shape;147;p19"/>
          <p:cNvSpPr txBox="1"/>
          <p:nvPr>
            <p:ph idx="2" type="body"/>
          </p:nvPr>
        </p:nvSpPr>
        <p:spPr>
          <a:xfrm>
            <a:off x="489475" y="2667000"/>
            <a:ext cx="2196084" cy="358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48" name="Google Shape;148;p19"/>
          <p:cNvSpPr txBox="1"/>
          <p:nvPr>
            <p:ph idx="3" type="body"/>
          </p:nvPr>
        </p:nvSpPr>
        <p:spPr>
          <a:xfrm>
            <a:off x="2913504" y="1981200"/>
            <a:ext cx="220275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9" name="Google Shape;149;p19"/>
          <p:cNvSpPr txBox="1"/>
          <p:nvPr>
            <p:ph idx="4" type="body"/>
          </p:nvPr>
        </p:nvSpPr>
        <p:spPr>
          <a:xfrm>
            <a:off x="2905586" y="2667000"/>
            <a:ext cx="2210671" cy="358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50" name="Google Shape;150;p19"/>
          <p:cNvSpPr txBox="1"/>
          <p:nvPr>
            <p:ph idx="5" type="body"/>
          </p:nvPr>
        </p:nvSpPr>
        <p:spPr>
          <a:xfrm>
            <a:off x="5344917" y="1981200"/>
            <a:ext cx="219965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51" name="Google Shape;151;p19"/>
          <p:cNvSpPr txBox="1"/>
          <p:nvPr>
            <p:ph idx="6" type="body"/>
          </p:nvPr>
        </p:nvSpPr>
        <p:spPr>
          <a:xfrm>
            <a:off x="5344917" y="2667000"/>
            <a:ext cx="2199658" cy="3589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52" name="Google Shape;152;p19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9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9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 de Imagem">
  <p:cSld name="3 Colunas de Imagem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1"/>
          <p:cNvSpPr txBox="1"/>
          <p:nvPr>
            <p:ph idx="1" type="body"/>
          </p:nvPr>
        </p:nvSpPr>
        <p:spPr>
          <a:xfrm>
            <a:off x="489475" y="4250949"/>
            <a:ext cx="220561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72" name="Google Shape;172;p21"/>
          <p:cNvSpPr/>
          <p:nvPr>
            <p:ph idx="2" type="pic"/>
          </p:nvPr>
        </p:nvSpPr>
        <p:spPr>
          <a:xfrm>
            <a:off x="489475" y="2209800"/>
            <a:ext cx="2205612" cy="1524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3" name="Google Shape;173;p21"/>
          <p:cNvSpPr txBox="1"/>
          <p:nvPr>
            <p:ph idx="3" type="body"/>
          </p:nvPr>
        </p:nvSpPr>
        <p:spPr>
          <a:xfrm>
            <a:off x="489475" y="4827212"/>
            <a:ext cx="2205612" cy="659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74" name="Google Shape;174;p21"/>
          <p:cNvSpPr txBox="1"/>
          <p:nvPr>
            <p:ph idx="4" type="body"/>
          </p:nvPr>
        </p:nvSpPr>
        <p:spPr>
          <a:xfrm>
            <a:off x="2917792" y="4250949"/>
            <a:ext cx="219846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75" name="Google Shape;175;p21"/>
          <p:cNvSpPr/>
          <p:nvPr>
            <p:ph idx="5" type="pic"/>
          </p:nvPr>
        </p:nvSpPr>
        <p:spPr>
          <a:xfrm>
            <a:off x="2917791" y="2209800"/>
            <a:ext cx="2198466" cy="1524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6" name="Google Shape;176;p21"/>
          <p:cNvSpPr txBox="1"/>
          <p:nvPr>
            <p:ph idx="6" type="body"/>
          </p:nvPr>
        </p:nvSpPr>
        <p:spPr>
          <a:xfrm>
            <a:off x="2916776" y="4827211"/>
            <a:ext cx="2201378" cy="659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77" name="Google Shape;177;p21"/>
          <p:cNvSpPr txBox="1"/>
          <p:nvPr>
            <p:ph idx="7" type="body"/>
          </p:nvPr>
        </p:nvSpPr>
        <p:spPr>
          <a:xfrm>
            <a:off x="5344917" y="4250949"/>
            <a:ext cx="219965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78" name="Google Shape;178;p21"/>
          <p:cNvSpPr/>
          <p:nvPr>
            <p:ph idx="8" type="pic"/>
          </p:nvPr>
        </p:nvSpPr>
        <p:spPr>
          <a:xfrm>
            <a:off x="5344916" y="2209800"/>
            <a:ext cx="2199658" cy="1524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9" name="Google Shape;179;p21"/>
          <p:cNvSpPr txBox="1"/>
          <p:nvPr>
            <p:ph idx="9" type="body"/>
          </p:nvPr>
        </p:nvSpPr>
        <p:spPr>
          <a:xfrm>
            <a:off x="5344824" y="4827209"/>
            <a:ext cx="2202571" cy="659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80" name="Google Shape;180;p21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1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21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" type="body"/>
          </p:nvPr>
        </p:nvSpPr>
        <p:spPr>
          <a:xfrm>
            <a:off x="827087" y="2052637"/>
            <a:ext cx="6711950" cy="419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 rot="5400000">
            <a:off x="3974116" y="2685880"/>
            <a:ext cx="5826125" cy="13147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 rot="5400000">
            <a:off x="532314" y="730366"/>
            <a:ext cx="5483134" cy="5568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 rot="5400000">
            <a:off x="2085181" y="794543"/>
            <a:ext cx="4195762" cy="671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ão de Nome">
  <p:cSld name="Cartão de Nom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866441" y="3124201"/>
            <a:ext cx="6620969" cy="16531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866442" y="4777381"/>
            <a:ext cx="66209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Legenda">
  <p:cSld name="Título e Legenda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866442" y="1447800"/>
            <a:ext cx="6620968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866442" y="3657600"/>
            <a:ext cx="6620968" cy="23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to Panorâmica com Legenda">
  <p:cSld name="Foto Panorâmica com Legenda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type="title"/>
          </p:nvPr>
        </p:nvSpPr>
        <p:spPr>
          <a:xfrm>
            <a:off x="866443" y="4800587"/>
            <a:ext cx="66209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/>
          <p:nvPr>
            <p:ph idx="2" type="pic"/>
          </p:nvPr>
        </p:nvSpPr>
        <p:spPr>
          <a:xfrm>
            <a:off x="866442" y="685800"/>
            <a:ext cx="6620968" cy="3640666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866443" y="5367325"/>
            <a:ext cx="6620966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1" name="Google Shape;61;p8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865656" y="1854192"/>
            <a:ext cx="3820674" cy="15748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/>
          <p:nvPr>
            <p:ph idx="2" type="pic"/>
          </p:nvPr>
        </p:nvSpPr>
        <p:spPr>
          <a:xfrm>
            <a:off x="5213517" y="1143000"/>
            <a:ext cx="2400925" cy="4572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body"/>
          </p:nvPr>
        </p:nvSpPr>
        <p:spPr>
          <a:xfrm>
            <a:off x="866441" y="3657600"/>
            <a:ext cx="3814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8" name="Google Shape;68;p9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866441" y="1447800"/>
            <a:ext cx="2551462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3589397" y="1447800"/>
            <a:ext cx="3898013" cy="457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algn="l">
              <a:spcBef>
                <a:spcPts val="1000"/>
              </a:spcBef>
              <a:spcAft>
                <a:spcPts val="0"/>
              </a:spcAft>
              <a:buSzPts val="1600"/>
              <a:buChar char="►"/>
              <a:defRPr sz="2000"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2pPr>
            <a:lvl3pPr indent="-309880" lvl="2" marL="13716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3pPr>
            <a:lvl4pPr indent="-299719" lvl="3" marL="1828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4pPr>
            <a:lvl5pPr indent="-299720" lvl="4" marL="22860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5pPr>
            <a:lvl6pPr indent="-299720" lvl="5" marL="27432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6pPr>
            <a:lvl7pPr indent="-299720" lvl="6" marL="32004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7pPr>
            <a:lvl8pPr indent="-299720" lvl="7" marL="3657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8pPr>
            <a:lvl9pPr indent="-299720" lvl="8" marL="4114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9pPr>
          </a:lstStyle>
          <a:p/>
        </p:txBody>
      </p:sp>
      <p:sp>
        <p:nvSpPr>
          <p:cNvPr id="74" name="Google Shape;74;p10"/>
          <p:cNvSpPr txBox="1"/>
          <p:nvPr>
            <p:ph idx="2" type="body"/>
          </p:nvPr>
        </p:nvSpPr>
        <p:spPr>
          <a:xfrm>
            <a:off x="866441" y="3129281"/>
            <a:ext cx="2551462" cy="2895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5" name="Google Shape;75;p10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5.xml"/><Relationship Id="rId3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6.xml"/><Relationship Id="rId3" Type="http://schemas.openxmlformats.org/officeDocument/2006/relationships/theme" Target="../theme/theme2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7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7745412" y="0"/>
            <a:ext cx="685800" cy="1100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" name="Google Shape;16;p1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" type="body"/>
          </p:nvPr>
        </p:nvSpPr>
        <p:spPr>
          <a:xfrm>
            <a:off x="827087" y="2052637"/>
            <a:ext cx="6711950" cy="419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/>
          <p:nvPr/>
        </p:nvSpPr>
        <p:spPr>
          <a:xfrm>
            <a:off x="7745412" y="0"/>
            <a:ext cx="685800" cy="1100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674687" y="971550"/>
            <a:ext cx="600075" cy="1970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2200"/>
              <a:buFont typeface="Arial"/>
              <a:buNone/>
            </a:pPr>
            <a:r>
              <a:rPr b="0" i="0" lang="en-US" sz="12200" u="none">
                <a:solidFill>
                  <a:srgbClr val="8AD0D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7" name="Google Shape;117;p16"/>
          <p:cNvSpPr txBox="1"/>
          <p:nvPr/>
        </p:nvSpPr>
        <p:spPr>
          <a:xfrm>
            <a:off x="6999287" y="2613025"/>
            <a:ext cx="601662" cy="1970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2200"/>
              <a:buFont typeface="Arial"/>
              <a:buNone/>
            </a:pPr>
            <a:r>
              <a:rPr b="0" i="0" lang="en-US" sz="12200" u="none">
                <a:solidFill>
                  <a:srgbClr val="8AD0D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118" name="Google Shape;118;p16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827087" y="2052637"/>
            <a:ext cx="6711950" cy="419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0" name="Google Shape;120;p16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1" name="Google Shape;121;p16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2" name="Google Shape;122;p16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8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8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8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8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8"/>
          <p:cNvSpPr/>
          <p:nvPr/>
        </p:nvSpPr>
        <p:spPr>
          <a:xfrm>
            <a:off x="7745412" y="0"/>
            <a:ext cx="685800" cy="1100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37" name="Google Shape;137;p18"/>
          <p:cNvCxnSpPr/>
          <p:nvPr/>
        </p:nvCxnSpPr>
        <p:spPr>
          <a:xfrm>
            <a:off x="2795587" y="2133600"/>
            <a:ext cx="0" cy="39624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8" name="Google Shape;138;p18"/>
          <p:cNvCxnSpPr/>
          <p:nvPr/>
        </p:nvCxnSpPr>
        <p:spPr>
          <a:xfrm>
            <a:off x="5222875" y="2133600"/>
            <a:ext cx="0" cy="3967162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39" name="Google Shape;139;p18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827087" y="2052637"/>
            <a:ext cx="6711950" cy="419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1" name="Google Shape;141;p18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2" name="Google Shape;142;p18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3" name="Google Shape;143;p18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0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0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0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0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0"/>
          <p:cNvSpPr/>
          <p:nvPr/>
        </p:nvSpPr>
        <p:spPr>
          <a:xfrm>
            <a:off x="7745412" y="0"/>
            <a:ext cx="685800" cy="1100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62" name="Google Shape;162;p20"/>
          <p:cNvCxnSpPr/>
          <p:nvPr/>
        </p:nvCxnSpPr>
        <p:spPr>
          <a:xfrm>
            <a:off x="2795587" y="2133600"/>
            <a:ext cx="0" cy="39624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63" name="Google Shape;163;p20"/>
          <p:cNvCxnSpPr/>
          <p:nvPr/>
        </p:nvCxnSpPr>
        <p:spPr>
          <a:xfrm>
            <a:off x="5222875" y="2133600"/>
            <a:ext cx="0" cy="3967162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4" name="Google Shape;164;p20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65" name="Google Shape;165;p20"/>
          <p:cNvSpPr txBox="1"/>
          <p:nvPr>
            <p:ph idx="1" type="body"/>
          </p:nvPr>
        </p:nvSpPr>
        <p:spPr>
          <a:xfrm>
            <a:off x="827087" y="2052637"/>
            <a:ext cx="6711950" cy="419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6" name="Google Shape;166;p20"/>
          <p:cNvSpPr txBox="1"/>
          <p:nvPr>
            <p:ph idx="10" type="dt"/>
          </p:nvPr>
        </p:nvSpPr>
        <p:spPr>
          <a:xfrm rot="5400000">
            <a:off x="7494587" y="1828800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7" name="Google Shape;167;p20"/>
          <p:cNvSpPr txBox="1"/>
          <p:nvPr>
            <p:ph idx="11" type="ftr"/>
          </p:nvPr>
        </p:nvSpPr>
        <p:spPr>
          <a:xfrm rot="5400000">
            <a:off x="6233318" y="3263106"/>
            <a:ext cx="385921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8" name="Google Shape;168;p20"/>
          <p:cNvSpPr txBox="1"/>
          <p:nvPr>
            <p:ph idx="12" type="sldNum"/>
          </p:nvPr>
        </p:nvSpPr>
        <p:spPr>
          <a:xfrm>
            <a:off x="7766050" y="295275"/>
            <a:ext cx="628650" cy="768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/>
          <p:nvPr>
            <p:ph idx="1" type="subTitle"/>
          </p:nvPr>
        </p:nvSpPr>
        <p:spPr>
          <a:xfrm>
            <a:off x="1116012" y="5084762"/>
            <a:ext cx="4953000" cy="15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i="0" lang="en-US" sz="2000" u="none">
                <a:solidFill>
                  <a:srgbClr val="8AD0D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AULA 1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b="0" i="0" lang="en-US" sz="2000" u="none">
                <a:solidFill>
                  <a:srgbClr val="8AD0D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TURMA </a:t>
            </a:r>
            <a:r>
              <a:rPr lang="en-US">
                <a:solidFill>
                  <a:srgbClr val="8AD0D6"/>
                </a:solidFill>
              </a:rPr>
              <a:t>1 - 12 de agosto de 2021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0" i="0" sz="2000" u="none">
              <a:solidFill>
                <a:srgbClr val="8AD0D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8" name="Google Shape;188;p22"/>
          <p:cNvSpPr/>
          <p:nvPr/>
        </p:nvSpPr>
        <p:spPr>
          <a:xfrm>
            <a:off x="899592" y="476672"/>
            <a:ext cx="6912768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ill Sans"/>
              <a:buNone/>
            </a:pPr>
            <a:r>
              <a:t/>
            </a:r>
            <a:endParaRPr b="1" i="0" sz="4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ill Sans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GESTÃO DE PROJETOS  E ORÇAMENTOS</a:t>
            </a:r>
            <a:endParaRPr b="1" i="0" sz="4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ill Sans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 </a:t>
            </a: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Três Dimensões:</a:t>
            </a:r>
            <a:endParaRPr/>
          </a:p>
        </p:txBody>
      </p:sp>
      <p:sp>
        <p:nvSpPr>
          <p:cNvPr id="241" name="Google Shape;241;p31"/>
          <p:cNvSpPr txBox="1"/>
          <p:nvPr>
            <p:ph idx="1" type="body"/>
          </p:nvPr>
        </p:nvSpPr>
        <p:spPr>
          <a:xfrm>
            <a:off x="611187" y="1700212"/>
            <a:ext cx="7499350" cy="4548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1- TÉCNICA:</a:t>
            </a:r>
            <a:br>
              <a:rPr b="0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conceitos e ferramentas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2- CULTURAL:</a:t>
            </a:r>
            <a:br>
              <a:rPr b="0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história e cultura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3- UTÓPICA:</a:t>
            </a:r>
            <a:br>
              <a:rPr b="0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propósito pessoal, sonho</a:t>
            </a:r>
            <a:br>
              <a:rPr b="0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4130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2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 </a:t>
            </a: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 que é Projeto?</a:t>
            </a:r>
            <a:endParaRPr/>
          </a:p>
        </p:txBody>
      </p:sp>
      <p:pic>
        <p:nvPicPr>
          <p:cNvPr id="248" name="Google Shape;248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700" y="1255712"/>
            <a:ext cx="6913562" cy="5065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3"/>
          <p:cNvSpPr txBox="1"/>
          <p:nvPr>
            <p:ph type="title"/>
          </p:nvPr>
        </p:nvSpPr>
        <p:spPr>
          <a:xfrm>
            <a:off x="-396875" y="228600"/>
            <a:ext cx="7540625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 </a:t>
            </a: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DIRETRIZES DE UM PROJETO:</a:t>
            </a:r>
            <a:endParaRPr/>
          </a:p>
        </p:txBody>
      </p:sp>
      <p:sp>
        <p:nvSpPr>
          <p:cNvPr id="255" name="Google Shape;255;p33"/>
          <p:cNvSpPr txBox="1"/>
          <p:nvPr>
            <p:ph idx="1" type="body"/>
          </p:nvPr>
        </p:nvSpPr>
        <p:spPr>
          <a:xfrm>
            <a:off x="395287" y="1570037"/>
            <a:ext cx="7499350" cy="496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Nome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Meta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Abrangência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Estratégia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Plano de trabalho </a:t>
            </a:r>
            <a:r>
              <a:rPr b="0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(ação)</a:t>
            </a:r>
            <a:endParaRPr/>
          </a:p>
          <a:p>
            <a:pPr indent="-22098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1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4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3800"/>
              <a:buFont typeface="Century Gothic"/>
              <a:buNone/>
            </a:pPr>
            <a:r>
              <a:rPr b="1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 </a:t>
            </a: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1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LEITURA DE TEXTO PARA CASA:</a:t>
            </a:r>
            <a:endParaRPr/>
          </a:p>
        </p:txBody>
      </p:sp>
      <p:sp>
        <p:nvSpPr>
          <p:cNvPr id="261" name="Google Shape;261;p34"/>
          <p:cNvSpPr txBox="1"/>
          <p:nvPr>
            <p:ph idx="1" type="body"/>
          </p:nvPr>
        </p:nvSpPr>
        <p:spPr>
          <a:xfrm>
            <a:off x="261937" y="2133600"/>
            <a:ext cx="7499350" cy="4475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A Utopia </a:t>
            </a:r>
            <a:r>
              <a:rPr b="1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George Minois – História do Futuro – Dos Profetas à Prospectiva;</a:t>
            </a:r>
            <a:endParaRPr/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O que é uma Teoria;</a:t>
            </a:r>
            <a:endParaRPr/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Grécia</a:t>
            </a:r>
            <a:endParaRPr/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Roma e a Igreja Católica;</a:t>
            </a:r>
            <a:endParaRPr/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Maquiavel.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5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11 - Aonde chegar?</a:t>
            </a:r>
            <a:endParaRPr/>
          </a:p>
        </p:txBody>
      </p:sp>
      <p:sp>
        <p:nvSpPr>
          <p:cNvPr id="267" name="Google Shape;267;p35"/>
          <p:cNvSpPr txBox="1"/>
          <p:nvPr>
            <p:ph idx="1" type="body"/>
          </p:nvPr>
        </p:nvSpPr>
        <p:spPr>
          <a:xfrm>
            <a:off x="600075" y="1916112"/>
            <a:ext cx="7499350" cy="4548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1" i="0" sz="20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4130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8" name="Google Shape;268;p35"/>
          <p:cNvSpPr/>
          <p:nvPr/>
        </p:nvSpPr>
        <p:spPr>
          <a:xfrm>
            <a:off x="613899" y="2801896"/>
            <a:ext cx="3024336" cy="2074745"/>
          </a:xfrm>
          <a:prstGeom prst="ellipse">
            <a:avLst/>
          </a:prstGeom>
          <a:solidFill>
            <a:schemeClr val="accent1"/>
          </a:solidFill>
          <a:ln cap="rnd" cmpd="sng" w="19050">
            <a:solidFill>
              <a:srgbClr val="800F0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Situação Atual</a:t>
            </a:r>
            <a:endParaRPr/>
          </a:p>
        </p:txBody>
      </p:sp>
      <p:sp>
        <p:nvSpPr>
          <p:cNvPr id="269" name="Google Shape;269;p35"/>
          <p:cNvSpPr/>
          <p:nvPr/>
        </p:nvSpPr>
        <p:spPr>
          <a:xfrm>
            <a:off x="5364088" y="2869733"/>
            <a:ext cx="3024336" cy="2074745"/>
          </a:xfrm>
          <a:prstGeom prst="ellipse">
            <a:avLst/>
          </a:prstGeom>
          <a:solidFill>
            <a:schemeClr val="accent1"/>
          </a:solidFill>
          <a:ln cap="rnd" cmpd="sng" w="19050">
            <a:solidFill>
              <a:srgbClr val="800F0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META</a:t>
            </a:r>
            <a:endParaRPr/>
          </a:p>
        </p:txBody>
      </p:sp>
      <p:sp>
        <p:nvSpPr>
          <p:cNvPr id="270" name="Google Shape;270;p35"/>
          <p:cNvSpPr txBox="1"/>
          <p:nvPr/>
        </p:nvSpPr>
        <p:spPr>
          <a:xfrm>
            <a:off x="3652837" y="2205037"/>
            <a:ext cx="16383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CAMINHO</a:t>
            </a:r>
            <a:endParaRPr/>
          </a:p>
        </p:txBody>
      </p:sp>
      <p:sp>
        <p:nvSpPr>
          <p:cNvPr id="271" name="Google Shape;271;p35"/>
          <p:cNvSpPr/>
          <p:nvPr/>
        </p:nvSpPr>
        <p:spPr>
          <a:xfrm>
            <a:off x="2411412" y="1628775"/>
            <a:ext cx="4105275" cy="1038225"/>
          </a:xfrm>
          <a:prstGeom prst="curvedDownArrow">
            <a:avLst>
              <a:gd fmla="val 18869" name="adj1"/>
              <a:gd fmla="val 20917" name="adj2"/>
              <a:gd fmla="val 16200" name="adj3"/>
            </a:avLst>
          </a:prstGeom>
          <a:solidFill>
            <a:schemeClr val="accent1"/>
          </a:solidFill>
          <a:ln cap="rnd" cmpd="sng" w="19050">
            <a:solidFill>
              <a:srgbClr val="800C0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6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12 </a:t>
            </a: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INÍCIO DO PROJETO:</a:t>
            </a:r>
            <a:endParaRPr/>
          </a:p>
        </p:txBody>
      </p:sp>
      <p:sp>
        <p:nvSpPr>
          <p:cNvPr id="277" name="Google Shape;277;p36"/>
          <p:cNvSpPr txBox="1"/>
          <p:nvPr>
            <p:ph idx="1" type="body"/>
          </p:nvPr>
        </p:nvSpPr>
        <p:spPr>
          <a:xfrm>
            <a:off x="484187" y="2205037"/>
            <a:ext cx="7497762" cy="2447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760"/>
              <a:buFont typeface="Noto Sans Symbols"/>
              <a:buNone/>
            </a:pPr>
            <a:r>
              <a:rPr b="1" i="0" lang="en-US" sz="2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Cada aluno define e inicia o respectivo projeto.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760"/>
              <a:buFont typeface="Noto Sans Symbols"/>
              <a:buNone/>
            </a:pPr>
            <a:r>
              <a:t/>
            </a:r>
            <a:endParaRPr b="0" i="0" sz="2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760"/>
              <a:buFont typeface="Noto Sans Symbols"/>
              <a:buChar char="⭶"/>
            </a:pPr>
            <a:r>
              <a:rPr b="0" i="0" lang="en-US" sz="2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DÚVIDA sobre a escolha</a:t>
            </a:r>
            <a:endParaRPr/>
          </a:p>
          <a:p>
            <a:pPr indent="-17081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760"/>
              <a:buFont typeface="Noto Sans Symbols"/>
              <a:buNone/>
            </a:pPr>
            <a:r>
              <a:t/>
            </a:r>
            <a:endParaRPr b="0" i="0" sz="2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760"/>
              <a:buFont typeface="Noto Sans Symbols"/>
              <a:buChar char="⭶"/>
            </a:pPr>
            <a:r>
              <a:rPr b="0" i="0" lang="en-US" sz="2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-DISCUSSÃO CAMINHÃO</a:t>
            </a:r>
            <a:endParaRPr/>
          </a:p>
          <a:p>
            <a:pPr indent="-23114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760"/>
              <a:buFont typeface="Noto Sans Symbols"/>
              <a:buNone/>
            </a:pPr>
            <a:r>
              <a:t/>
            </a:r>
            <a:endParaRPr b="0" i="0" sz="2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/>
          <p:nvPr>
            <p:ph type="title"/>
          </p:nvPr>
        </p:nvSpPr>
        <p:spPr>
          <a:xfrm>
            <a:off x="395287" y="452437"/>
            <a:ext cx="7054850" cy="2760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b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Reiterando sugestões básicas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 txBox="1"/>
          <p:nvPr>
            <p:ph type="title"/>
          </p:nvPr>
        </p:nvSpPr>
        <p:spPr>
          <a:xfrm>
            <a:off x="395287" y="452437"/>
            <a:ext cx="7054850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 – APRESENTAÇÃO CURSO</a:t>
            </a:r>
            <a:endParaRPr/>
          </a:p>
        </p:txBody>
      </p:sp>
      <p:sp>
        <p:nvSpPr>
          <p:cNvPr id="199" name="Google Shape;199;p24"/>
          <p:cNvSpPr txBox="1"/>
          <p:nvPr>
            <p:ph idx="1" type="body"/>
          </p:nvPr>
        </p:nvSpPr>
        <p:spPr>
          <a:xfrm>
            <a:off x="539750" y="2133600"/>
            <a:ext cx="7499350" cy="3446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PROJETO</a:t>
            </a:r>
            <a:endParaRPr/>
          </a:p>
          <a:p>
            <a:pPr indent="-1809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09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ORÇAMENTO</a:t>
            </a:r>
            <a:endParaRPr/>
          </a:p>
          <a:p>
            <a:pPr indent="-1809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09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UM PROJETO COM ORÇAMENTO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300"/>
              <a:buFont typeface="Century Gothic"/>
              <a:buNone/>
            </a:pPr>
            <a:r>
              <a:rPr b="1" i="0" lang="en-US" sz="43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– IDEIA CURSO: </a:t>
            </a:r>
            <a:br>
              <a:rPr b="0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205" name="Google Shape;205;p25"/>
          <p:cNvSpPr txBox="1"/>
          <p:nvPr>
            <p:ph idx="1" type="body"/>
          </p:nvPr>
        </p:nvSpPr>
        <p:spPr>
          <a:xfrm>
            <a:off x="827087" y="2052637"/>
            <a:ext cx="6711950" cy="419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Saber como se faz um projeto; 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Entender os conceitos;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Saber aplicar na prática;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Saber como lidar com Orçamento;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6"/>
          <p:cNvSpPr txBox="1"/>
          <p:nvPr>
            <p:ph idx="1" type="body"/>
          </p:nvPr>
        </p:nvSpPr>
        <p:spPr>
          <a:xfrm>
            <a:off x="407987" y="1628775"/>
            <a:ext cx="7499350" cy="5699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Entender os conceitos e funções do orçamento;</a:t>
            </a:r>
            <a:endParaRPr/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 cap="none" strike="noStrik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Lidar com os obstáculos mais comuns e paralisantes: Legislação, Diretrizes, Aplicação Prática, Formas de Otimização;</a:t>
            </a:r>
            <a:endParaRPr/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Ter um Plano de Ação com respectivo orçamento</a:t>
            </a:r>
            <a:endParaRPr/>
          </a:p>
          <a:p>
            <a:pPr indent="-22098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26"/>
          <p:cNvSpPr txBox="1"/>
          <p:nvPr>
            <p:ph type="title"/>
          </p:nvPr>
        </p:nvSpPr>
        <p:spPr>
          <a:xfrm>
            <a:off x="358775" y="404812"/>
            <a:ext cx="7054850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300"/>
              <a:buFont typeface="Century Gothic"/>
              <a:buNone/>
            </a:pPr>
            <a:r>
              <a:rPr b="1" i="0" lang="en-US" sz="43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– IDEIA CURSO: </a:t>
            </a:r>
            <a:br>
              <a:rPr b="0" i="0" lang="en-US" sz="38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 </a:t>
            </a:r>
            <a:r>
              <a:rPr b="1" i="0" lang="en-US" sz="40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Sentido do Curso</a:t>
            </a:r>
            <a:endParaRPr/>
          </a:p>
        </p:txBody>
      </p:sp>
      <p:sp>
        <p:nvSpPr>
          <p:cNvPr id="217" name="Google Shape;217;p27"/>
          <p:cNvSpPr txBox="1"/>
          <p:nvPr>
            <p:ph idx="1" type="body"/>
          </p:nvPr>
        </p:nvSpPr>
        <p:spPr>
          <a:xfrm>
            <a:off x="827087" y="2052637"/>
            <a:ext cx="6711950" cy="419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SABER SISTÊMICO</a:t>
            </a:r>
            <a:endParaRPr/>
          </a:p>
          <a:p>
            <a:pPr indent="-241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INFORMAÇÃO  X  SABER</a:t>
            </a:r>
            <a:endParaRPr/>
          </a:p>
          <a:p>
            <a:pPr indent="-241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APLICAÇÃO IMEDIATA</a:t>
            </a:r>
            <a:endParaRPr/>
          </a:p>
          <a:p>
            <a:pPr indent="-241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MEDIR RESULTADO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8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 </a:t>
            </a: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Trabalho </a:t>
            </a:r>
            <a:endParaRPr/>
          </a:p>
        </p:txBody>
      </p:sp>
      <p:sp>
        <p:nvSpPr>
          <p:cNvPr id="223" name="Google Shape;223;p28"/>
          <p:cNvSpPr txBox="1"/>
          <p:nvPr>
            <p:ph idx="1" type="body"/>
          </p:nvPr>
        </p:nvSpPr>
        <p:spPr>
          <a:xfrm>
            <a:off x="179387" y="1874837"/>
            <a:ext cx="7499350" cy="4548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Apresentar uma forma de medição do impacto do respectivo projeto e proposta do modo de correção ao longo da implantação.</a:t>
            </a:r>
            <a:endParaRPr/>
          </a:p>
          <a:p>
            <a:pPr indent="-22098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9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 </a:t>
            </a: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ESCREVER:</a:t>
            </a:r>
            <a:endParaRPr/>
          </a:p>
        </p:txBody>
      </p:sp>
      <p:sp>
        <p:nvSpPr>
          <p:cNvPr id="229" name="Google Shape;229;p29"/>
          <p:cNvSpPr txBox="1"/>
          <p:nvPr>
            <p:ph idx="1" type="body"/>
          </p:nvPr>
        </p:nvSpPr>
        <p:spPr>
          <a:xfrm>
            <a:off x="611187" y="1700212"/>
            <a:ext cx="7499350" cy="4548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b="0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que provoca mais problemas no processo de Gestão?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1" i="0" sz="2400" u="none">
              <a:solidFill>
                <a:srgbClr val="EBEBE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Qual conceito que você tem de “gerente”?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⭶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Qual é a ideia que tem sobre Projeto?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⭶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Qual a ideia que tem sobre Orçamento?</a:t>
            </a:r>
            <a:endParaRPr/>
          </a:p>
          <a:p>
            <a:pPr indent="-282575" lvl="0" marL="365125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⭶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Qual é a expectativa sobre o curso?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0"/>
          <p:cNvSpPr txBox="1"/>
          <p:nvPr>
            <p:ph type="title"/>
          </p:nvPr>
        </p:nvSpPr>
        <p:spPr>
          <a:xfrm>
            <a:off x="484187" y="452437"/>
            <a:ext cx="7056437" cy="1400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EBEB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 </a:t>
            </a:r>
            <a:r>
              <a:rPr b="1" i="0" lang="en-US" sz="4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1" i="0" lang="en-US" sz="42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QUE É UM PROJETO?</a:t>
            </a:r>
            <a:endParaRPr/>
          </a:p>
        </p:txBody>
      </p:sp>
      <p:sp>
        <p:nvSpPr>
          <p:cNvPr id="235" name="Google Shape;235;p30"/>
          <p:cNvSpPr txBox="1"/>
          <p:nvPr>
            <p:ph idx="1" type="body"/>
          </p:nvPr>
        </p:nvSpPr>
        <p:spPr>
          <a:xfrm>
            <a:off x="261937" y="1700212"/>
            <a:ext cx="7499350" cy="4967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2575" lvl="0" marL="36512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É um plano de trabalho com início, meio e fim, com objetivo de atingir meta(s) clara(s), possível de ser mensurado e avaliado, com plano de ação (trabalho) explicitado.</a:t>
            </a:r>
            <a:endParaRPr/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</a:t>
            </a: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Um projeto é a realização de uma utopia.</a:t>
            </a:r>
            <a:endParaRPr/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920"/>
              <a:buFont typeface="Noto Sans Symbols"/>
              <a:buNone/>
            </a:pPr>
            <a:r>
              <a:rPr b="1" i="0" lang="en-US" sz="2400" u="none">
                <a:solidFill>
                  <a:srgbClr val="EBEBE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0" i="0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Possui 3 dimensões.</a:t>
            </a:r>
            <a:endParaRPr/>
          </a:p>
          <a:p>
            <a:pPr indent="-282575" lvl="0" marL="365125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4130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3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