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79" r:id="rId25"/>
    <p:sldId id="280" r:id="rId26"/>
    <p:sldId id="281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88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08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3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69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94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1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12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92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41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8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92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0E5FE-BDAE-4D02-A913-31BA9D7620BF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2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510778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Moran Global e Local no </a:t>
            </a:r>
            <a:r>
              <a:rPr lang="pt-BR" sz="4400" dirty="0" err="1"/>
              <a:t>GeoDA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250776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1354" y="281354"/>
            <a:ext cx="11306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Agora, vamos obter o índices de  Moran global para a taxa bayesiana empírica global – valor muito próximo ao da taxa bruta</a:t>
            </a:r>
            <a:endParaRPr lang="en-GB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1" y="1420085"/>
            <a:ext cx="9719893" cy="506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60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22" y="1393277"/>
            <a:ext cx="10206477" cy="518336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62708" y="123092"/>
            <a:ext cx="10832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Agora, vamos obter o índices de  Moran global para a taxa bayesiana empírica local – valor maior do que os das duas taxas anteriores</a:t>
            </a:r>
          </a:p>
        </p:txBody>
      </p:sp>
    </p:spTree>
    <p:extLst>
      <p:ext uri="{BB962C8B-B14F-4D97-AF65-F5344CB8AC3E}">
        <p14:creationId xmlns:p14="http://schemas.microsoft.com/office/powerpoint/2010/main" val="411398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1692" y="211015"/>
            <a:ext cx="110255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Índice de Moran Global Bivariado: mede a correlação entre uma variável e outra considerada na vizinhança – ferramenta para análise exploratória</a:t>
            </a:r>
          </a:p>
          <a:p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Ir em Space &gt; </a:t>
            </a:r>
            <a:r>
              <a:rPr lang="pt-BR" sz="2800" dirty="0" err="1"/>
              <a:t>Bivariate</a:t>
            </a:r>
            <a:r>
              <a:rPr lang="pt-BR" sz="2800" dirty="0"/>
              <a:t> </a:t>
            </a:r>
            <a:r>
              <a:rPr lang="pt-BR" sz="2800" dirty="0" err="1"/>
              <a:t>Moran’s</a:t>
            </a:r>
            <a:r>
              <a:rPr lang="pt-BR" sz="2800" dirty="0"/>
              <a:t> 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Escolher a taxa bruta no 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Escolher o Fator 1  o 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Escolher a matriz de vizinhança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305" y="1406769"/>
            <a:ext cx="5330731" cy="508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2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22" y="1537385"/>
            <a:ext cx="10251881" cy="50040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34108" y="158262"/>
            <a:ext cx="11183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Obtemos o diagrama de dispersão do índice de Moran </a:t>
            </a:r>
            <a:r>
              <a:rPr lang="pt-BR" sz="2800" dirty="0" err="1"/>
              <a:t>gloval</a:t>
            </a:r>
            <a:r>
              <a:rPr lang="pt-BR" sz="2800" dirty="0"/>
              <a:t> bivariado, clicando com o botão direito, temos o </a:t>
            </a:r>
            <a:r>
              <a:rPr lang="pt-BR" sz="2800" dirty="0" err="1"/>
              <a:t>pseudo</a:t>
            </a:r>
            <a:r>
              <a:rPr lang="pt-BR" sz="2800" dirty="0"/>
              <a:t> p-valor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7595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53" y="1747431"/>
            <a:ext cx="9774115" cy="49874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1354" y="140677"/>
            <a:ext cx="11236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 diagrama de dispersão abaixo nos mostra que para valores da taxa bruta maiores (menores) que a taxa média o fator 1 tem, na vizinhança, valores menores (maiores) que sua média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52653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3088" y="158260"/>
            <a:ext cx="1192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Agora, vamos fazer os mapas temáticos da taxa bruta e do fator 1 para verificar o que o índice de Moran global bivariado nos informou sobre a relação entre elas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53" y="1782069"/>
            <a:ext cx="11339101" cy="38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99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675" y="211015"/>
            <a:ext cx="116761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Índice de Moran local </a:t>
            </a:r>
            <a:r>
              <a:rPr lang="pt-BR" sz="2800" b="1" dirty="0" err="1"/>
              <a:t>univariado</a:t>
            </a:r>
            <a:r>
              <a:rPr lang="pt-BR" sz="2800" b="1" dirty="0"/>
              <a:t> ou LISA (</a:t>
            </a:r>
            <a:r>
              <a:rPr lang="pt-BR" sz="2800" b="1" i="1" dirty="0"/>
              <a:t>Local </a:t>
            </a:r>
            <a:r>
              <a:rPr lang="pt-BR" sz="2800" b="1" i="1" dirty="0" err="1"/>
              <a:t>Indicator</a:t>
            </a:r>
            <a:r>
              <a:rPr lang="pt-BR" sz="2800" b="1" i="1" dirty="0"/>
              <a:t> </a:t>
            </a:r>
            <a:r>
              <a:rPr lang="pt-BR" sz="2800" b="1" i="1" dirty="0" err="1"/>
              <a:t>of</a:t>
            </a:r>
            <a:r>
              <a:rPr lang="pt-BR" sz="2800" b="1" i="1" dirty="0"/>
              <a:t> </a:t>
            </a:r>
            <a:r>
              <a:rPr lang="pt-BR" sz="2800" b="1" i="1" dirty="0" err="1"/>
              <a:t>Spatial</a:t>
            </a:r>
            <a:r>
              <a:rPr lang="pt-BR" sz="2800" b="1" i="1" dirty="0"/>
              <a:t> </a:t>
            </a:r>
            <a:r>
              <a:rPr lang="pt-BR" sz="2800" b="1" i="1" dirty="0" err="1"/>
              <a:t>Aglomeration</a:t>
            </a:r>
            <a:r>
              <a:rPr lang="pt-BR" sz="2800" b="1" dirty="0"/>
              <a:t>)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/>
              <a:t>Mesmo lógica de cálculo Moran global, mas com valores obtidos para cada unidade de análise individualmente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/>
              <a:t>O Moran global pode ser visto como uma ‘soma’ dos vários Moran locais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/>
              <a:t>O Moran local indica para uma determinada unidade de análise cinco possibilidades: alto-alto, baixo-baixo, alto-baixo, baixo-alto ou não significante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/>
              <a:t>Para obtê-lo, ir em </a:t>
            </a:r>
            <a:r>
              <a:rPr lang="pt-BR" sz="2800" dirty="0" err="1"/>
              <a:t>Spatial</a:t>
            </a:r>
            <a:r>
              <a:rPr lang="pt-BR" sz="2800" dirty="0"/>
              <a:t> &gt; </a:t>
            </a:r>
            <a:r>
              <a:rPr lang="pt-BR" sz="2800" dirty="0" err="1"/>
              <a:t>Univariate</a:t>
            </a:r>
            <a:r>
              <a:rPr lang="pt-BR" sz="2800" dirty="0"/>
              <a:t> Local </a:t>
            </a:r>
            <a:r>
              <a:rPr lang="pt-BR" sz="2800" dirty="0" err="1"/>
              <a:t>Moran’s</a:t>
            </a:r>
            <a:r>
              <a:rPr lang="pt-BR" sz="2800" dirty="0"/>
              <a:t> I e escolher a taxa bruta e a matriz de vizinhança.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30694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66" y="1951892"/>
            <a:ext cx="3373727" cy="406204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493" y="2666992"/>
            <a:ext cx="4691813" cy="208672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86862" y="246185"/>
            <a:ext cx="11377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Após dar OK na escolha da variável, marque em “</a:t>
            </a:r>
            <a:r>
              <a:rPr lang="pt-BR" sz="2800" dirty="0" err="1"/>
              <a:t>What</a:t>
            </a:r>
            <a:r>
              <a:rPr lang="pt-BR" sz="2800" dirty="0"/>
              <a:t> Windows </a:t>
            </a:r>
            <a:r>
              <a:rPr lang="pt-BR" sz="2800" dirty="0" err="1"/>
              <a:t>to</a:t>
            </a:r>
            <a:r>
              <a:rPr lang="pt-BR" sz="2800" dirty="0"/>
              <a:t> open?’ as três opções: </a:t>
            </a:r>
            <a:r>
              <a:rPr lang="pt-BR" sz="2800" dirty="0" err="1"/>
              <a:t>Significance</a:t>
            </a:r>
            <a:r>
              <a:rPr lang="pt-BR" sz="2800" dirty="0"/>
              <a:t> </a:t>
            </a:r>
            <a:r>
              <a:rPr lang="pt-BR" sz="2800" dirty="0" err="1"/>
              <a:t>Map</a:t>
            </a:r>
            <a:r>
              <a:rPr lang="pt-BR" sz="2800" dirty="0"/>
              <a:t>, Cluster </a:t>
            </a:r>
            <a:r>
              <a:rPr lang="pt-BR" sz="2800" dirty="0" err="1"/>
              <a:t>Map</a:t>
            </a:r>
            <a:r>
              <a:rPr lang="pt-BR" sz="2800" dirty="0"/>
              <a:t> e Moran </a:t>
            </a:r>
            <a:r>
              <a:rPr lang="pt-BR" sz="2800" dirty="0" err="1"/>
              <a:t>Scatter</a:t>
            </a:r>
            <a:r>
              <a:rPr lang="pt-BR" sz="2800" dirty="0"/>
              <a:t> </a:t>
            </a:r>
            <a:r>
              <a:rPr lang="pt-BR" sz="2800" dirty="0" err="1"/>
              <a:t>Plot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8374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402" y="738554"/>
            <a:ext cx="7737382" cy="516174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98938" y="738554"/>
            <a:ext cx="34641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Mapa da significância: em geral, consideramos significantes todos os valores de LISA com p = 0.05, mas há críticas a essa estratégia.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92646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989" y="1123583"/>
            <a:ext cx="7038975" cy="45053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34108" y="1389184"/>
            <a:ext cx="36400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LISA Cluster </a:t>
            </a:r>
            <a:r>
              <a:rPr lang="pt-BR" sz="2800" dirty="0" err="1"/>
              <a:t>Map</a:t>
            </a:r>
            <a:r>
              <a:rPr lang="pt-BR" sz="2800" dirty="0"/>
              <a:t> com indicação das unidades classificadas em cinco categorias: alto-alto, baixo-baixo, baixo-alto, alto-baixo e não significante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1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6523" y="334108"/>
            <a:ext cx="1127173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Cálculo das taxas</a:t>
            </a:r>
          </a:p>
          <a:p>
            <a:endParaRPr lang="pt-BR" sz="2800" dirty="0"/>
          </a:p>
          <a:p>
            <a:r>
              <a:rPr lang="pt-BR" sz="2800" dirty="0"/>
              <a:t>Abrir, no </a:t>
            </a:r>
            <a:r>
              <a:rPr lang="pt-BR" sz="2800" dirty="0" err="1"/>
              <a:t>GeoDa</a:t>
            </a:r>
            <a:r>
              <a:rPr lang="pt-BR" sz="2800" dirty="0"/>
              <a:t>, o </a:t>
            </a:r>
            <a:r>
              <a:rPr lang="pt-BR" sz="2800" dirty="0" err="1"/>
              <a:t>shape</a:t>
            </a:r>
            <a:r>
              <a:rPr lang="pt-BR" sz="2800" dirty="0"/>
              <a:t> ‘</a:t>
            </a:r>
            <a:r>
              <a:rPr lang="pt-BR" sz="2800" dirty="0" err="1"/>
              <a:t>scen_deng_sjrpreto_sirgas.shp</a:t>
            </a:r>
            <a:r>
              <a:rPr lang="pt-BR" sz="2800" dirty="0"/>
              <a:t>’ (na pasta ‘bancos_aula10’), obter a matriz de vizinhança por contiguidade do tipo Queen – para isso, crie uma nova variável de identificação (POLY_ID).</a:t>
            </a:r>
          </a:p>
          <a:p>
            <a:endParaRPr lang="pt-BR" sz="2800" dirty="0"/>
          </a:p>
          <a:p>
            <a:r>
              <a:rPr lang="pt-BR" sz="2800" dirty="0"/>
              <a:t>Calcular, usando ‘</a:t>
            </a:r>
            <a:r>
              <a:rPr lang="pt-BR" sz="2800" dirty="0" err="1"/>
              <a:t>Table</a:t>
            </a:r>
            <a:r>
              <a:rPr lang="pt-BR" sz="2800" dirty="0"/>
              <a:t> &gt; </a:t>
            </a:r>
            <a:r>
              <a:rPr lang="pt-BR" sz="2800" dirty="0" err="1"/>
              <a:t>Calculator</a:t>
            </a:r>
            <a:r>
              <a:rPr lang="pt-BR" sz="2800" dirty="0"/>
              <a:t>’, as taxas bruta e Bayesianas empíricas global e local de incidência por dengue.</a:t>
            </a:r>
          </a:p>
          <a:p>
            <a:endParaRPr lang="pt-BR" sz="2800" dirty="0"/>
          </a:p>
          <a:p>
            <a:r>
              <a:rPr lang="pt-BR" sz="2800" dirty="0"/>
              <a:t>Após criar estas taxas, obtenhas as respectivas taxas por 100.000 habitantes.</a:t>
            </a:r>
          </a:p>
          <a:p>
            <a:endParaRPr lang="pt-BR" sz="2800" dirty="0"/>
          </a:p>
          <a:p>
            <a:r>
              <a:rPr lang="pt-BR" sz="2800" dirty="0"/>
              <a:t>Avalie, usando diagramas de dispersão, as diferenças entre as três taxas calculadas.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13839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9" y="2649030"/>
            <a:ext cx="12010549" cy="39276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9277" y="263769"/>
            <a:ext cx="107793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Com o LISA Cluster </a:t>
            </a:r>
            <a:r>
              <a:rPr lang="pt-BR" sz="2800" dirty="0" err="1"/>
              <a:t>Map</a:t>
            </a:r>
            <a:r>
              <a:rPr lang="pt-BR" sz="2800" dirty="0"/>
              <a:t> e o diagrama de dispersão abertos, podemos identificar, clicando em um ponto no diagrama a unidade de análise correspondente (e vice-versa) - Notar os quadrantes do diagrama de dispersão e a correspondência com a classificação dos clusters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00289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91" y="1578428"/>
            <a:ext cx="6625369" cy="42987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93433"/>
            <a:ext cx="118520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Clicando com o botão direito no mapa, tenho a opção de salvar os resultados para a tabela de atributos – com isso posso salvar os índices LISA, os cluster e os valores de p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799" y="2108320"/>
            <a:ext cx="35909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0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416" y="455368"/>
            <a:ext cx="4791075" cy="58769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9615" y="1686291"/>
            <a:ext cx="51522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Colunas da tabela de atributos com os índices LISA (valores dos índices de Moran locais), os cluster e os valores de p salvos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01517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9134" y="332510"/>
            <a:ext cx="11471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Vamos </a:t>
            </a:r>
            <a:r>
              <a:rPr lang="en-GB" sz="2800" dirty="0" err="1"/>
              <a:t>obter</a:t>
            </a:r>
            <a:r>
              <a:rPr lang="en-GB" sz="2800" dirty="0"/>
              <a:t> o LISA map para as </a:t>
            </a:r>
            <a:r>
              <a:rPr lang="en-GB" sz="2800" dirty="0" err="1"/>
              <a:t>taxas</a:t>
            </a:r>
            <a:r>
              <a:rPr lang="en-GB" sz="2800" dirty="0"/>
              <a:t> </a:t>
            </a:r>
            <a:r>
              <a:rPr lang="en-GB" sz="2800" dirty="0" err="1"/>
              <a:t>bayesianas</a:t>
            </a:r>
            <a:r>
              <a:rPr lang="en-GB" sz="2800" dirty="0"/>
              <a:t> </a:t>
            </a:r>
            <a:r>
              <a:rPr lang="en-GB" sz="2800" dirty="0" err="1"/>
              <a:t>empíricas</a:t>
            </a:r>
            <a:r>
              <a:rPr lang="en-GB" sz="2800" dirty="0"/>
              <a:t> </a:t>
            </a:r>
            <a:r>
              <a:rPr lang="en-GB" sz="2800" dirty="0" err="1"/>
              <a:t>locais</a:t>
            </a:r>
            <a:r>
              <a:rPr lang="en-GB" sz="2800" dirty="0"/>
              <a:t> – nota-se </a:t>
            </a:r>
            <a:r>
              <a:rPr lang="en-GB" sz="2800" dirty="0" err="1"/>
              <a:t>aumento</a:t>
            </a:r>
            <a:r>
              <a:rPr lang="en-GB" sz="2800" dirty="0"/>
              <a:t> do </a:t>
            </a:r>
            <a:r>
              <a:rPr lang="en-GB" sz="2800" dirty="0" err="1"/>
              <a:t>número</a:t>
            </a:r>
            <a:r>
              <a:rPr lang="en-GB" sz="2800" dirty="0"/>
              <a:t> de </a:t>
            </a:r>
            <a:r>
              <a:rPr lang="en-GB" sz="2800" dirty="0" err="1"/>
              <a:t>setores</a:t>
            </a:r>
            <a:r>
              <a:rPr lang="en-GB" sz="2800" dirty="0"/>
              <a:t> </a:t>
            </a:r>
            <a:r>
              <a:rPr lang="en-GB" sz="2800" dirty="0" err="1"/>
              <a:t>classificados</a:t>
            </a:r>
            <a:r>
              <a:rPr lang="en-GB" sz="2800" dirty="0"/>
              <a:t> com cluster </a:t>
            </a:r>
            <a:r>
              <a:rPr lang="en-GB" sz="2800" dirty="0" err="1"/>
              <a:t>significativos</a:t>
            </a:r>
            <a:r>
              <a:rPr lang="en-GB" sz="2800" dirty="0"/>
              <a:t>!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58" y="1977702"/>
            <a:ext cx="10913657" cy="439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07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2900" y="274320"/>
            <a:ext cx="1136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Índice de Moran Local Bivariado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2900" y="982980"/>
            <a:ext cx="10561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Ir em Space &gt;  </a:t>
            </a:r>
            <a:r>
              <a:rPr lang="pt-BR" sz="2800" dirty="0" err="1"/>
              <a:t>Bivariate</a:t>
            </a:r>
            <a:r>
              <a:rPr lang="pt-BR" sz="2800" dirty="0"/>
              <a:t> Local </a:t>
            </a:r>
            <a:r>
              <a:rPr lang="pt-BR" sz="2800" dirty="0" err="1"/>
              <a:t>Moran’s</a:t>
            </a:r>
            <a:r>
              <a:rPr lang="pt-BR" sz="2800" dirty="0"/>
              <a:t> I, escolher como primeira variável a taxa bruta e como segunda, o Fator 1. Em seguida , informar as janelas a serem abertas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38" y="2514599"/>
            <a:ext cx="3941061" cy="367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507" y="3471489"/>
            <a:ext cx="4691813" cy="208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8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18" y="1165225"/>
            <a:ext cx="8353767" cy="544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25780" y="259050"/>
            <a:ext cx="10949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Mapa de clusters do Moran Local Bivariado</a:t>
            </a:r>
          </a:p>
        </p:txBody>
      </p:sp>
    </p:spTree>
    <p:extLst>
      <p:ext uri="{BB962C8B-B14F-4D97-AF65-F5344CB8AC3E}">
        <p14:creationId xmlns:p14="http://schemas.microsoft.com/office/powerpoint/2010/main" val="104107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3193"/>
            <a:ext cx="11277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7200" y="251460"/>
            <a:ext cx="109270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Com o </a:t>
            </a:r>
            <a:r>
              <a:rPr lang="pt-BR" sz="2800" dirty="0" err="1"/>
              <a:t>Bivariate</a:t>
            </a:r>
            <a:r>
              <a:rPr lang="pt-BR" sz="2800" dirty="0"/>
              <a:t> LISA Cluster </a:t>
            </a:r>
            <a:r>
              <a:rPr lang="pt-BR" sz="2800" dirty="0" err="1"/>
              <a:t>Map</a:t>
            </a:r>
            <a:r>
              <a:rPr lang="pt-BR" sz="2800" dirty="0"/>
              <a:t> e o diagrama de dispersão abertos, podemos identificar, clicando em um ponto no diagrama a unidade de análise correspondente (e vice-versa) - Notar os quadrantes do diagrama de dispersão e a correspondência com a classificação dos clusters</a:t>
            </a:r>
            <a:endParaRPr lang="en-GB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1960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5800" y="243840"/>
            <a:ext cx="1025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Vamos</a:t>
            </a:r>
            <a:r>
              <a:rPr lang="en-GB" sz="2800" dirty="0"/>
              <a:t> </a:t>
            </a:r>
            <a:r>
              <a:rPr lang="en-GB" sz="2800" dirty="0" err="1"/>
              <a:t>fazer</a:t>
            </a:r>
            <a:r>
              <a:rPr lang="en-GB" sz="2800" dirty="0"/>
              <a:t> o Moran local </a:t>
            </a:r>
            <a:r>
              <a:rPr lang="en-GB" sz="2800" dirty="0" err="1"/>
              <a:t>bivariado</a:t>
            </a:r>
            <a:r>
              <a:rPr lang="en-GB" sz="2800" dirty="0"/>
              <a:t> </a:t>
            </a:r>
            <a:r>
              <a:rPr lang="en-GB" sz="2800" dirty="0" err="1"/>
              <a:t>considerando</a:t>
            </a:r>
            <a:r>
              <a:rPr lang="en-GB" sz="2800" dirty="0"/>
              <a:t> a taxa Bayesian local e o </a:t>
            </a:r>
            <a:r>
              <a:rPr lang="en-GB" sz="2800" dirty="0" err="1"/>
              <a:t>fator</a:t>
            </a:r>
            <a:r>
              <a:rPr lang="en-GB" sz="2800" dirty="0"/>
              <a:t> 1 – </a:t>
            </a:r>
            <a:r>
              <a:rPr lang="en-GB" sz="2800" dirty="0" err="1"/>
              <a:t>diminuiu</a:t>
            </a:r>
            <a:r>
              <a:rPr lang="en-GB" sz="2800" dirty="0"/>
              <a:t> o </a:t>
            </a:r>
            <a:r>
              <a:rPr lang="en-GB" sz="2800" dirty="0" err="1"/>
              <a:t>número</a:t>
            </a:r>
            <a:r>
              <a:rPr lang="en-GB" sz="2800" dirty="0"/>
              <a:t> de Low-low e </a:t>
            </a:r>
            <a:r>
              <a:rPr lang="en-GB" sz="2800" dirty="0" err="1"/>
              <a:t>aumentou</a:t>
            </a:r>
            <a:r>
              <a:rPr lang="en-GB" sz="2800" dirty="0"/>
              <a:t> o de High-low – </a:t>
            </a:r>
            <a:r>
              <a:rPr lang="en-GB" sz="2800" dirty="0" err="1"/>
              <a:t>faz</a:t>
            </a:r>
            <a:r>
              <a:rPr lang="en-GB" sz="2800" dirty="0"/>
              <a:t> </a:t>
            </a:r>
            <a:r>
              <a:rPr lang="en-GB" sz="2800" dirty="0" err="1"/>
              <a:t>sentido</a:t>
            </a:r>
            <a:r>
              <a:rPr lang="en-GB" sz="2800" dirty="0"/>
              <a:t>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7" y="1810702"/>
            <a:ext cx="70199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8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645" y="462177"/>
            <a:ext cx="7051431" cy="63958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9615" y="597877"/>
            <a:ext cx="44664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Diagrama de dispersão entre taxa de incidência bruta e taxa Bayesiana empírica global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7448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724" y="0"/>
            <a:ext cx="7306206" cy="661181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3768" y="685800"/>
            <a:ext cx="4466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Diagrama de dispersão entre taxa de incidência bruta e taxa Bayesiana empírica local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0614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5123" y="1793631"/>
            <a:ext cx="111310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Cálculo do índice de Moran Global para a taxa bruta </a:t>
            </a:r>
          </a:p>
          <a:p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Ir em Space &gt; </a:t>
            </a:r>
            <a:r>
              <a:rPr lang="pt-BR" sz="2800" dirty="0" err="1"/>
              <a:t>Univariate</a:t>
            </a:r>
            <a:r>
              <a:rPr lang="pt-BR" sz="2800" dirty="0"/>
              <a:t> </a:t>
            </a:r>
            <a:r>
              <a:rPr lang="pt-BR" sz="2800" dirty="0" err="1"/>
              <a:t>Moran’s</a:t>
            </a:r>
            <a:r>
              <a:rPr lang="pt-BR" sz="2800" dirty="0"/>
              <a:t> 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Em ‘</a:t>
            </a:r>
            <a:r>
              <a:rPr lang="pt-BR" sz="2800" dirty="0" err="1"/>
              <a:t>Variable</a:t>
            </a:r>
            <a:r>
              <a:rPr lang="pt-BR" sz="2800" dirty="0"/>
              <a:t> Settings’ escolher a taxa bruta e a matriz de vizinhança (em ‘</a:t>
            </a:r>
            <a:r>
              <a:rPr lang="pt-BR" sz="2800" dirty="0" err="1"/>
              <a:t>Weights</a:t>
            </a:r>
            <a:r>
              <a:rPr lang="pt-BR" sz="2800" dirty="0"/>
              <a:t>’) – obtemos o Moran </a:t>
            </a:r>
            <a:r>
              <a:rPr lang="pt-BR" sz="2800" dirty="0" err="1"/>
              <a:t>scatter</a:t>
            </a:r>
            <a:r>
              <a:rPr lang="pt-BR" sz="2800" dirty="0"/>
              <a:t> </a:t>
            </a:r>
            <a:r>
              <a:rPr lang="pt-BR" sz="2800" dirty="0" err="1"/>
              <a:t>plot</a:t>
            </a: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2301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39707"/>
            <a:ext cx="11846429" cy="604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5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36" y="1457182"/>
            <a:ext cx="9543362" cy="52425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74785" y="140677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Ao clicarmos em um ponto do diagrama de dispersão, a unidade de análise correspondente é destacada no mapa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2363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96" y="2042013"/>
            <a:ext cx="10315575" cy="42862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6862" y="281354"/>
            <a:ext cx="10990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Clicar com o botão direito no diagrama de dispersão, em ‘</a:t>
            </a:r>
            <a:r>
              <a:rPr lang="pt-BR" sz="2800" dirty="0" err="1"/>
              <a:t>Randomization</a:t>
            </a:r>
            <a:r>
              <a:rPr lang="pt-BR" sz="2800" dirty="0"/>
              <a:t>’ e em ‘999 </a:t>
            </a:r>
            <a:r>
              <a:rPr lang="pt-BR" sz="2800" dirty="0" err="1"/>
              <a:t>Permutations</a:t>
            </a:r>
            <a:r>
              <a:rPr lang="pt-BR" sz="2800" dirty="0"/>
              <a:t>’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05516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908" y="533922"/>
            <a:ext cx="7439562" cy="565586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6185" y="94307"/>
            <a:ext cx="37279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Assim, obtemos o chamado ‘</a:t>
            </a:r>
            <a:r>
              <a:rPr lang="pt-BR" sz="2800" dirty="0" err="1"/>
              <a:t>pseudo</a:t>
            </a:r>
            <a:r>
              <a:rPr lang="pt-BR" sz="2800" dirty="0"/>
              <a:t> p-valor’ igual a 0.001</a:t>
            </a:r>
          </a:p>
          <a:p>
            <a:endParaRPr lang="pt-BR" sz="2800" dirty="0"/>
          </a:p>
          <a:p>
            <a:r>
              <a:rPr lang="pt-BR" sz="2800" dirty="0"/>
              <a:t>Aceitamos, neste caso, a hipótese alternativa de que há dependência espacial na taxa bruta, com I = 0.4583 e p = 0.001</a:t>
            </a:r>
          </a:p>
          <a:p>
            <a:endParaRPr lang="pt-BR" sz="2800" dirty="0"/>
          </a:p>
          <a:p>
            <a:r>
              <a:rPr lang="pt-BR" sz="2800" dirty="0"/>
              <a:t>Se clicarmos novamente em ‘</a:t>
            </a:r>
            <a:r>
              <a:rPr lang="pt-BR" sz="2800" dirty="0" err="1"/>
              <a:t>Run</a:t>
            </a:r>
            <a:r>
              <a:rPr lang="pt-BR" sz="2800" dirty="0"/>
              <a:t>’, uma nova permutação será realizada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637567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870</Words>
  <Application>Microsoft Macintosh PowerPoint</Application>
  <PresentationFormat>Widescreen</PresentationFormat>
  <Paragraphs>55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</dc:creator>
  <cp:lastModifiedBy>Daiane Leite da Roza</cp:lastModifiedBy>
  <cp:revision>37</cp:revision>
  <dcterms:created xsi:type="dcterms:W3CDTF">2018-09-14T11:35:58Z</dcterms:created>
  <dcterms:modified xsi:type="dcterms:W3CDTF">2025-02-11T11:33:45Z</dcterms:modified>
</cp:coreProperties>
</file>