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92" r:id="rId2"/>
    <p:sldId id="439" r:id="rId3"/>
    <p:sldId id="426" r:id="rId4"/>
    <p:sldId id="427" r:id="rId5"/>
    <p:sldId id="428" r:id="rId6"/>
    <p:sldId id="429" r:id="rId7"/>
    <p:sldId id="430" r:id="rId8"/>
    <p:sldId id="431" r:id="rId9"/>
    <p:sldId id="432" r:id="rId10"/>
    <p:sldId id="433" r:id="rId11"/>
    <p:sldId id="434" r:id="rId12"/>
    <p:sldId id="435" r:id="rId13"/>
    <p:sldId id="442" r:id="rId14"/>
    <p:sldId id="441" r:id="rId15"/>
    <p:sldId id="317" r:id="rId16"/>
    <p:sldId id="319" r:id="rId17"/>
    <p:sldId id="320" r:id="rId18"/>
    <p:sldId id="314" r:id="rId19"/>
    <p:sldId id="436" r:id="rId20"/>
    <p:sldId id="313" r:id="rId21"/>
    <p:sldId id="437" r:id="rId22"/>
    <p:sldId id="310" r:id="rId23"/>
    <p:sldId id="364" r:id="rId24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A7655-8F67-4F94-9702-7B30B2793B50}" type="datetimeFigureOut">
              <a:rPr lang="pt-BR" smtClean="0"/>
              <a:t>19/08/2022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B9AD0B-8B9F-4BE5-819F-3140CA131E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45868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1098" y="0"/>
            <a:ext cx="294495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3CB804-1E9D-499F-8645-3CD895CDA029}" type="datetimeFigureOut">
              <a:rPr lang="pt-BR" smtClean="0"/>
              <a:t>19/08/2022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606" y="4776789"/>
            <a:ext cx="5438464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4958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1098" y="9429750"/>
            <a:ext cx="2944958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D8516B-5D75-4500-9443-5E004A0EAD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5477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ço Reservado para Imagem de Slid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Espaço Reservado para Anotações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9220" name="Espaço Reservado para Número de Slide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A7A7B9E-2E79-4B39-92DD-B8C6458B2998}" type="slidenum">
              <a:rPr lang="pt-BR" altLang="pt-BR"/>
              <a:pPr/>
              <a:t>13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5386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ço Reservado para Imagem de Slid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Espaço Reservado para Anotações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9220" name="Espaço Reservado para Número de Slide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A7A7B9E-2E79-4B39-92DD-B8C6458B2998}" type="slidenum">
              <a:rPr lang="pt-BR" altLang="pt-BR"/>
              <a:pPr/>
              <a:t>14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18239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65D6FA8-5771-1E1E-B72E-C00C5928D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F9F14155-CF7E-9742-30D8-1B9CC4CC7B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AC7F557D-F02A-4681-5936-3F8BD8E1A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61CC-88A9-4F88-BB5B-175D9E486B90}" type="datetimeFigureOut">
              <a:rPr lang="pt-BR" smtClean="0"/>
              <a:t>19/08/2022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5514B89D-6328-73D2-A9D8-BCB6940BB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4FF031B6-11DD-047F-CC9B-8851E0018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CA0A4-5E4C-46EE-AD86-DD509D8838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8637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61905C1-BA23-E5A2-5562-7935E6750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254CD969-B146-57EF-6ED4-67C8A6A53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A5E8F5C3-5C82-708F-7038-56F1A758F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61CC-88A9-4F88-BB5B-175D9E486B90}" type="datetimeFigureOut">
              <a:rPr lang="pt-BR" smtClean="0"/>
              <a:t>19/08/2022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E23E4E6D-5BF1-2FEB-34C0-7E03FCCEB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19FDEADD-A182-9F4C-4B38-EB8999172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CA0A4-5E4C-46EE-AD86-DD509D8838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7908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D77FBAB3-BE94-E868-2B25-0D1396A2C7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A5DCF59E-0E65-683D-72CF-465E0D98AF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6C412434-AEC4-9BEC-6FB8-6EFE98103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61CC-88A9-4F88-BB5B-175D9E486B90}" type="datetimeFigureOut">
              <a:rPr lang="pt-BR" smtClean="0"/>
              <a:t>19/08/2022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161FE86D-5EFF-3F16-8C97-0D0F7B634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19775253-AF27-BAF0-80A8-A20123050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CA0A4-5E4C-46EE-AD86-DD509D8838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3606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1656" y="841248"/>
            <a:ext cx="4434840" cy="3236976"/>
          </a:xfrm>
        </p:spPr>
        <p:txBody>
          <a:bodyPr rtlCol="0" anchor="b"/>
          <a:lstStyle>
            <a:lvl1pPr algn="l">
              <a:lnSpc>
                <a:spcPct val="110000"/>
              </a:lnSpc>
              <a:spcBef>
                <a:spcPts val="1000"/>
              </a:spcBef>
              <a:defRPr sz="3600" b="0" i="0" cap="none" baseline="0"/>
            </a:lvl1pPr>
          </a:lstStyle>
          <a:p>
            <a:pPr rtl="0"/>
            <a:r>
              <a:rPr lang="pt-BR" noProof="0"/>
              <a:t>Clique para editar o estilo de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91655" y="4498848"/>
            <a:ext cx="4434835" cy="510474"/>
          </a:xfrm>
        </p:spPr>
        <p:txBody>
          <a:bodyPr rtlCol="0"/>
          <a:lstStyle>
            <a:lvl1pPr marL="0" indent="0" algn="l">
              <a:lnSpc>
                <a:spcPct val="11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t-BR" noProof="0"/>
              <a:t>Clique para editar o estilo de subtítulo Mestre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9811512" y="1591056"/>
            <a:ext cx="3547872" cy="365125"/>
          </a:xfrm>
        </p:spPr>
        <p:txBody>
          <a:bodyPr rtlCol="0"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rtl="0"/>
            <a:r>
              <a:rPr lang="pt-BR" noProof="0"/>
              <a:t>Título da Apresentação</a:t>
            </a:r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=""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rtl="0"/>
            <a:fld id="{D8DA9DAA-006C-4F4B-980E-E3DF019B24E2}" type="slidenum">
              <a:rPr lang="pt-BR" noProof="0" smtClean="0"/>
              <a:pPr rtl="0"/>
              <a:t>‹nº›</a:t>
            </a:fld>
            <a:endParaRPr lang="pt-BR" noProof="0"/>
          </a:p>
        </p:txBody>
      </p:sp>
      <p:cxnSp>
        <p:nvCxnSpPr>
          <p:cNvPr id="7" name="Conector Reto 6">
            <a:extLst>
              <a:ext uri="{FF2B5EF4-FFF2-40B4-BE49-F238E27FC236}">
                <a16:creationId xmlns="" xmlns:a16="http://schemas.microsoft.com/office/drawing/2014/main" id="{6939C974-0ED4-4915-BBF7-1FB00C18AD45}"/>
              </a:ext>
            </a:extLst>
          </p:cNvPr>
          <p:cNvCxnSpPr>
            <a:cxnSpLocks/>
          </p:cNvCxnSpPr>
          <p:nvPr userDrawn="1"/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 8">
            <a:extLst>
              <a:ext uri="{FF2B5EF4-FFF2-40B4-BE49-F238E27FC236}">
                <a16:creationId xmlns="" xmlns:a16="http://schemas.microsoft.com/office/drawing/2014/main" id="{515930B2-E36D-4D05-A6B3-CA1BF61D50CC}"/>
              </a:ext>
            </a:extLst>
          </p:cNvPr>
          <p:cNvSpPr/>
          <p:nvPr userDrawn="1"/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/>
          </a:p>
        </p:txBody>
      </p:sp>
      <p:sp>
        <p:nvSpPr>
          <p:cNvPr id="13" name="Espaço Reservado para Imagem 12">
            <a:extLst>
              <a:ext uri="{FF2B5EF4-FFF2-40B4-BE49-F238E27FC236}">
                <a16:creationId xmlns="" xmlns:a16="http://schemas.microsoft.com/office/drawing/2014/main" id="{9CEC7E0F-60E8-418B-978D-C607C82E97F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3464" y="301752"/>
            <a:ext cx="5221224" cy="6263640"/>
          </a:xfrm>
        </p:spPr>
        <p:txBody>
          <a:bodyPr rtlCol="0" anchor="ctr"/>
          <a:lstStyle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pt-BR" noProof="0"/>
              <a:t>Clique no ícone para adicionar uma imagem</a:t>
            </a:r>
          </a:p>
        </p:txBody>
      </p:sp>
    </p:spTree>
    <p:extLst>
      <p:ext uri="{BB962C8B-B14F-4D97-AF65-F5344CB8AC3E}">
        <p14:creationId xmlns:p14="http://schemas.microsoft.com/office/powerpoint/2010/main" val="374854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1922A26-2064-C72B-71C7-BA03FB187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E2295F36-0FFE-49AC-CDC4-6622908640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CE741E8B-2AFC-60FE-DDF6-C14EC1428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61CC-88A9-4F88-BB5B-175D9E486B90}" type="datetimeFigureOut">
              <a:rPr lang="pt-BR" smtClean="0"/>
              <a:t>19/08/2022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7503E33E-7412-5148-4996-3AA323FA3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E30DC21C-0730-9121-A7EC-536D85525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CA0A4-5E4C-46EE-AD86-DD509D8838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245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7B9734C-94F1-F30C-BDA2-5464F7813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C13C365F-B075-570F-06FD-43849FD8C8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C5D3AEC5-E2C4-82F2-C8ED-DD257FB13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61CC-88A9-4F88-BB5B-175D9E486B90}" type="datetimeFigureOut">
              <a:rPr lang="pt-BR" smtClean="0"/>
              <a:t>19/08/2022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D61C31AD-FA41-3535-BD22-3A8EBDF02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342638E7-959E-EAA6-5C1B-7AA20D062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CA0A4-5E4C-46EE-AD86-DD509D8838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7743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E6753FE-BCB5-B99F-4019-F4DAFFEC8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B9B5730A-8948-CC25-5CE9-69B45BFF47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17CCF8F8-69C6-9CE6-5177-8DC71EFFA8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8ECD60A7-7AFB-8764-F7B8-E7BEF0377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61CC-88A9-4F88-BB5B-175D9E486B90}" type="datetimeFigureOut">
              <a:rPr lang="pt-BR" smtClean="0"/>
              <a:t>19/08/2022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8A1B4792-FCDA-618F-23C4-A8D68F6BF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451439C3-1ECD-7153-C867-633E56FD3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CA0A4-5E4C-46EE-AD86-DD509D8838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7278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C1128EA-08D1-BFAD-595D-5D9D0E853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A6433F30-C885-8EFB-A9F2-2516E052E1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ACD61264-E566-89D4-B3C4-2F9152B4DB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="" xmlns:a16="http://schemas.microsoft.com/office/drawing/2014/main" id="{33CE68D1-578E-6C95-679E-D42A0023F8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6B8267DB-931E-0C1D-04A8-91A968AF36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="" xmlns:a16="http://schemas.microsoft.com/office/drawing/2014/main" id="{8CF9C7BD-A572-A29A-361E-6EEBECB39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61CC-88A9-4F88-BB5B-175D9E486B90}" type="datetimeFigureOut">
              <a:rPr lang="pt-BR" smtClean="0"/>
              <a:t>19/08/2022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="" xmlns:a16="http://schemas.microsoft.com/office/drawing/2014/main" id="{99649A80-3321-2A90-A03A-B468D6B0A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="" xmlns:a16="http://schemas.microsoft.com/office/drawing/2014/main" id="{8CDA287C-C2BD-B5E5-B148-3DDA8C365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CA0A4-5E4C-46EE-AD86-DD509D8838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9680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030E9C8A-B60C-BDB2-C5CB-E156E5D84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68D8A937-735E-9558-4286-E416D6376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61CC-88A9-4F88-BB5B-175D9E486B90}" type="datetimeFigureOut">
              <a:rPr lang="pt-BR" smtClean="0"/>
              <a:t>19/08/2022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8F79CA1D-1EBD-0B29-2B76-60BBE082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755D5D67-FD41-0152-A459-9A9425E28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CA0A4-5E4C-46EE-AD86-DD509D8838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4683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="" xmlns:a16="http://schemas.microsoft.com/office/drawing/2014/main" id="{84C91EF7-C470-3DE5-7A83-380CB0F57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61CC-88A9-4F88-BB5B-175D9E486B90}" type="datetimeFigureOut">
              <a:rPr lang="pt-BR" smtClean="0"/>
              <a:t>19/08/2022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="" xmlns:a16="http://schemas.microsoft.com/office/drawing/2014/main" id="{EC317184-777D-5F71-E1D3-5CC7AAD11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="" xmlns:a16="http://schemas.microsoft.com/office/drawing/2014/main" id="{471146F1-B630-BC2E-FF7B-BEE79A89D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CA0A4-5E4C-46EE-AD86-DD509D8838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8781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DBE5462-5937-F2B6-9CA6-8C70D9A9D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695AC716-902A-1202-9D30-55F972219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A06E157C-4364-191B-B1B7-9D32F1CB23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17620CB4-19DB-3219-9221-0F044638D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61CC-88A9-4F88-BB5B-175D9E486B90}" type="datetimeFigureOut">
              <a:rPr lang="pt-BR" smtClean="0"/>
              <a:t>19/08/2022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6967D6FA-4A55-AC6B-3A56-38EB28067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0B8FA125-4FA1-496B-2F6C-26977F93B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CA0A4-5E4C-46EE-AD86-DD509D8838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6143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3E1DA23B-3E00-2226-011F-C6A98C989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="" xmlns:a16="http://schemas.microsoft.com/office/drawing/2014/main" id="{15758DC5-C8E2-DE78-A5DE-7D6DB42508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D7B37567-5522-9399-8B37-620B664F11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B9B5D271-1E48-84D8-18F1-A9A29D531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C61CC-88A9-4F88-BB5B-175D9E486B90}" type="datetimeFigureOut">
              <a:rPr lang="pt-BR" smtClean="0"/>
              <a:t>19/08/2022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7C7A87B7-6F4D-0EAD-F98F-53F270845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79EC3E46-8169-B552-5CC9-DBA1696A1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CA0A4-5E4C-46EE-AD86-DD509D8838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9084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="" xmlns:a16="http://schemas.microsoft.com/office/drawing/2014/main" id="{DE57DE57-9D6A-63C3-CE95-98782D8E9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6CA799AD-64A0-076B-0A06-19E5081EE3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B227D41C-84ED-69C1-709D-A3FC5A1592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C61CC-88A9-4F88-BB5B-175D9E486B90}" type="datetimeFigureOut">
              <a:rPr lang="pt-BR" smtClean="0"/>
              <a:t>19/08/2022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08A051C2-737A-D17E-447E-3770B40F78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0E60F8ED-10D1-75F6-BD5B-056F6BBC58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CA0A4-5E4C-46EE-AD86-DD509D88386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2057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renato@isaude.sp.gov.br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alepsipol1@gmail.com" TargetMode="External"/><Relationship Id="rId2" Type="http://schemas.openxmlformats.org/officeDocument/2006/relationships/hyperlink" Target="mailto:renato@isaude.sp.gov.b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97902B9-3C39-23DE-C2EC-1CCE8EDC6D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5600" y="2047008"/>
            <a:ext cx="11360811" cy="1334145"/>
          </a:xfrm>
        </p:spPr>
        <p:txBody>
          <a:bodyPr>
            <a:normAutofit fontScale="90000"/>
          </a:bodyPr>
          <a:lstStyle/>
          <a:p>
            <a:r>
              <a:rPr lang="pt-BR" sz="4800" b="1" dirty="0">
                <a:solidFill>
                  <a:srgbClr val="FF0000"/>
                </a:solidFill>
              </a:rPr>
              <a:t/>
            </a:r>
            <a:br>
              <a:rPr lang="pt-BR" sz="4800" b="1" dirty="0">
                <a:solidFill>
                  <a:srgbClr val="FF0000"/>
                </a:solidFill>
              </a:rPr>
            </a:br>
            <a:r>
              <a:rPr lang="pt-BR" sz="4800" b="1" dirty="0">
                <a:solidFill>
                  <a:srgbClr val="FF0000"/>
                </a:solidFill>
              </a:rPr>
              <a:t/>
            </a:r>
            <a:br>
              <a:rPr lang="pt-BR" sz="4800" b="1" dirty="0">
                <a:solidFill>
                  <a:srgbClr val="FF0000"/>
                </a:solidFill>
              </a:rPr>
            </a:br>
            <a:r>
              <a:rPr lang="pt-BR" sz="4800" b="1" dirty="0">
                <a:solidFill>
                  <a:srgbClr val="FF0000"/>
                </a:solidFill>
              </a:rPr>
              <a:t/>
            </a:r>
            <a:br>
              <a:rPr lang="pt-BR" sz="4800" b="1" dirty="0">
                <a:solidFill>
                  <a:srgbClr val="FF0000"/>
                </a:solidFill>
              </a:rPr>
            </a:br>
            <a:r>
              <a:rPr lang="pt-BR" sz="4800" b="1" dirty="0">
                <a:solidFill>
                  <a:srgbClr val="FF0000"/>
                </a:solidFill>
              </a:rPr>
              <a:t/>
            </a:r>
            <a:br>
              <a:rPr lang="pt-BR" sz="4800" b="1" dirty="0">
                <a:solidFill>
                  <a:srgbClr val="FF0000"/>
                </a:solidFill>
              </a:rPr>
            </a:br>
            <a:r>
              <a:rPr lang="pt-BR" sz="4800" b="1" dirty="0" smtClean="0">
                <a:solidFill>
                  <a:srgbClr val="FF0000"/>
                </a:solidFill>
              </a:rPr>
              <a:t/>
            </a:r>
            <a:br>
              <a:rPr lang="pt-BR" sz="4800" b="1" dirty="0" smtClean="0">
                <a:solidFill>
                  <a:srgbClr val="FF0000"/>
                </a:solidFill>
              </a:rPr>
            </a:br>
            <a:r>
              <a:rPr lang="pt-BR" sz="4800" b="1" dirty="0">
                <a:solidFill>
                  <a:srgbClr val="FF0000"/>
                </a:solidFill>
              </a:rPr>
              <a:t/>
            </a:r>
            <a:br>
              <a:rPr lang="pt-BR" sz="4800" b="1" dirty="0">
                <a:solidFill>
                  <a:srgbClr val="FF0000"/>
                </a:solidFill>
              </a:rPr>
            </a:br>
            <a:r>
              <a:rPr lang="pt-BR" sz="4800" b="1" dirty="0" smtClean="0">
                <a:solidFill>
                  <a:srgbClr val="FF0000"/>
                </a:solidFill>
              </a:rPr>
              <a:t/>
            </a:r>
            <a:br>
              <a:rPr lang="pt-BR" sz="4800" b="1" dirty="0" smtClean="0">
                <a:solidFill>
                  <a:srgbClr val="FF0000"/>
                </a:solidFill>
              </a:rPr>
            </a:br>
            <a:r>
              <a:rPr lang="pt-BR" sz="4800" b="1" dirty="0">
                <a:solidFill>
                  <a:srgbClr val="FF0000"/>
                </a:solidFill>
              </a:rPr>
              <a:t/>
            </a:r>
            <a:br>
              <a:rPr lang="pt-BR" sz="4800" b="1" dirty="0">
                <a:solidFill>
                  <a:srgbClr val="FF0000"/>
                </a:solidFill>
              </a:rPr>
            </a:br>
            <a:r>
              <a:rPr lang="pt-BR" sz="4800" b="1" dirty="0" smtClean="0">
                <a:solidFill>
                  <a:srgbClr val="FF0000"/>
                </a:solidFill>
              </a:rPr>
              <a:t/>
            </a:r>
            <a:br>
              <a:rPr lang="pt-BR" sz="4800" b="1" dirty="0" smtClean="0">
                <a:solidFill>
                  <a:srgbClr val="FF0000"/>
                </a:solidFill>
              </a:rPr>
            </a:br>
            <a:r>
              <a:rPr lang="pt-BR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Aula 18</a:t>
            </a:r>
            <a:r>
              <a:rPr lang="pt-BR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Produção de conhecimento no campo LGBTQIA</a:t>
            </a:r>
            <a:r>
              <a:rPr lang="pt-BR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br>
              <a:rPr lang="pt-BR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4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1DC5799C-2EBA-F5AF-F12E-858B49516B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5519" y="3584864"/>
            <a:ext cx="10651309" cy="1814452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Prof. Renato Barboza </a:t>
            </a:r>
          </a:p>
          <a:p>
            <a:pPr algn="just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(Instituto de Saúde - SES/SP; </a:t>
            </a:r>
            <a:r>
              <a:rPr lang="pt-B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Instituto de Psicologia - USP)</a:t>
            </a:r>
          </a:p>
          <a:p>
            <a:pPr algn="just"/>
            <a:r>
              <a:rPr lang="pt-BR" sz="2800" b="1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renato@isaude.sp.gov.br</a:t>
            </a:r>
            <a:endParaRPr lang="pt-B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="" xmlns:a16="http://schemas.microsoft.com/office/drawing/2014/main" id="{6ECEA936-7608-48DF-389A-AB76D824EC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005" y="155886"/>
            <a:ext cx="2736069" cy="1312421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="" xmlns:a16="http://schemas.microsoft.com/office/drawing/2014/main" id="{E79CC39C-0B25-BEAF-5AD7-C2D0FD5D99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951" y="5500265"/>
            <a:ext cx="2444020" cy="56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55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aixaDeTexto 1"/>
          <p:cNvSpPr txBox="1">
            <a:spLocks noChangeArrowheads="1"/>
          </p:cNvSpPr>
          <p:nvPr/>
        </p:nvSpPr>
        <p:spPr bwMode="auto">
          <a:xfrm>
            <a:off x="1277938" y="468313"/>
            <a:ext cx="100107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 b="1" dirty="0">
                <a:latin typeface="Arial" panose="020B0604020202020204" pitchFamily="34" charset="0"/>
                <a:cs typeface="Times New Roman" panose="02020603050405020304" pitchFamily="18" charset="0"/>
              </a:rPr>
              <a:t>Frequência absoluta e relativa dos grupos de pesquisa </a:t>
            </a:r>
            <a:r>
              <a:rPr lang="pt-BR" altLang="pt-BR" sz="1800" b="1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LGBT+ </a:t>
            </a:r>
            <a:r>
              <a:rPr lang="pt-BR" altLang="pt-BR" sz="1800" b="1" dirty="0">
                <a:latin typeface="Arial" panose="020B0604020202020204" pitchFamily="34" charset="0"/>
                <a:cs typeface="Times New Roman" panose="02020603050405020304" pitchFamily="18" charset="0"/>
              </a:rPr>
              <a:t>(CNPq), </a:t>
            </a:r>
            <a:r>
              <a:rPr lang="pt-BR" altLang="pt-BR" sz="1800" b="1" dirty="0">
                <a:latin typeface="Arial" panose="020B0604020202020204" pitchFamily="34" charset="0"/>
              </a:rPr>
              <a:t>segundo o número e titulação dos pesquisadores e tipo de instituição.</a:t>
            </a:r>
            <a:endParaRPr lang="pt-BR" altLang="pt-BR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 dirty="0">
              <a:latin typeface="Arial" panose="020B0604020202020204" pitchFamily="34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360488" y="1090613"/>
          <a:ext cx="10010774" cy="37909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4953"/>
                <a:gridCol w="857331"/>
                <a:gridCol w="1038226"/>
                <a:gridCol w="994852"/>
                <a:gridCol w="828969"/>
                <a:gridCol w="1004914"/>
                <a:gridCol w="806208"/>
                <a:gridCol w="798141"/>
                <a:gridCol w="705602"/>
                <a:gridCol w="766890"/>
                <a:gridCol w="794688"/>
              </a:tblGrid>
              <a:tr h="45645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Nº Pesq.</a:t>
                      </a:r>
                      <a:endParaRPr lang="pt-BR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Pública</a:t>
                      </a:r>
                      <a:endParaRPr lang="pt-BR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Privada</a:t>
                      </a:r>
                      <a:endParaRPr lang="pt-BR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    Total Pesq.</a:t>
                      </a: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3802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Doutores</a:t>
                      </a:r>
                      <a:endParaRPr lang="pt-BR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n              %</a:t>
                      </a:r>
                      <a:endParaRPr lang="pt-BR" sz="1800" b="1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Mestres</a:t>
                      </a:r>
                      <a:endParaRPr lang="pt-BR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n</a:t>
                      </a:r>
                      <a:r>
                        <a:rPr lang="pt-BR" sz="1800" b="1" baseline="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pt-BR" sz="18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          %</a:t>
                      </a:r>
                      <a:endParaRPr lang="pt-BR" sz="1800" b="1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Doutores</a:t>
                      </a:r>
                      <a:endParaRPr lang="pt-BR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n</a:t>
                      </a:r>
                      <a:r>
                        <a:rPr lang="pt-BR" sz="1800" b="1" baseline="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 </a:t>
                      </a:r>
                      <a:r>
                        <a:rPr lang="pt-BR" sz="18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            %</a:t>
                      </a:r>
                      <a:endParaRPr lang="pt-BR" sz="1800" b="1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Mestres</a:t>
                      </a:r>
                      <a:endParaRPr lang="pt-BR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n          %</a:t>
                      </a:r>
                      <a:endParaRPr lang="pt-BR" sz="1800" b="1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n          %</a:t>
                      </a:r>
                      <a:endParaRPr lang="pt-BR" sz="1800" b="1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3727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  -  5    </a:t>
                      </a:r>
                      <a:endParaRPr lang="pt-BR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72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17,8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14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11,5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12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15,4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10,7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101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16,0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</a:tr>
              <a:tr h="3727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6  - 10  </a:t>
                      </a:r>
                      <a:endParaRPr lang="pt-BR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114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28,2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44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36,1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23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29,5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10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35,7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191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30,2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27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11 – 15</a:t>
                      </a:r>
                      <a:endParaRPr lang="pt-BR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76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18,8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21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17,2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26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33,3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10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35,7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133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21,0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</a:tr>
              <a:tr h="3727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16 – 20</a:t>
                      </a:r>
                      <a:endParaRPr lang="pt-BR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+mn-lt"/>
                          <a:cs typeface="Arial" panose="020B0604020202020204" pitchFamily="34" charset="0"/>
                        </a:rPr>
                        <a:t>55</a:t>
                      </a:r>
                      <a:endParaRPr lang="pt-BR" sz="180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+mn-lt"/>
                          <a:cs typeface="Arial" panose="020B0604020202020204" pitchFamily="34" charset="0"/>
                        </a:rPr>
                        <a:t>13,6</a:t>
                      </a:r>
                      <a:endParaRPr lang="pt-BR" sz="180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20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16,4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0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+mn-lt"/>
                          <a:cs typeface="Arial" panose="020B0604020202020204" pitchFamily="34" charset="0"/>
                        </a:rPr>
                        <a:t>0</a:t>
                      </a:r>
                      <a:endParaRPr lang="pt-BR" sz="180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0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0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75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11,9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27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21 - 25</a:t>
                      </a:r>
                      <a:endParaRPr lang="pt-BR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38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9,4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6,6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17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22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5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17,9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68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10,8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</a:tr>
              <a:tr h="3727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26 ou mais</a:t>
                      </a:r>
                      <a:endParaRPr lang="pt-BR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+mn-lt"/>
                          <a:cs typeface="Arial" panose="020B0604020202020204" pitchFamily="34" charset="0"/>
                        </a:rPr>
                        <a:t>49</a:t>
                      </a:r>
                      <a:endParaRPr lang="pt-BR" sz="180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+mn-lt"/>
                          <a:cs typeface="Arial" panose="020B0604020202020204" pitchFamily="34" charset="0"/>
                        </a:rPr>
                        <a:t>12,1</a:t>
                      </a:r>
                      <a:endParaRPr lang="pt-BR" sz="180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+mn-lt"/>
                          <a:cs typeface="Arial" panose="020B0604020202020204" pitchFamily="34" charset="0"/>
                        </a:rPr>
                        <a:t>15</a:t>
                      </a:r>
                      <a:endParaRPr lang="pt-BR" sz="180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12,3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0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0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0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0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64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10,1</a:t>
                      </a:r>
                      <a:endParaRPr lang="pt-BR" sz="1800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6026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Total</a:t>
                      </a:r>
                      <a:endParaRPr lang="pt-BR" sz="18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404</a:t>
                      </a:r>
                      <a:endParaRPr lang="pt-BR" sz="1800" b="1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100</a:t>
                      </a:r>
                      <a:endParaRPr lang="pt-BR" sz="1800" b="1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122</a:t>
                      </a:r>
                      <a:endParaRPr lang="pt-BR" sz="1800" b="1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100</a:t>
                      </a:r>
                      <a:endParaRPr lang="pt-BR" sz="1800" b="1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78</a:t>
                      </a:r>
                      <a:endParaRPr lang="pt-BR" sz="1800" b="1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100</a:t>
                      </a:r>
                      <a:endParaRPr lang="pt-BR" sz="1800" b="1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28</a:t>
                      </a:r>
                      <a:endParaRPr lang="pt-BR" sz="1800" b="1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100</a:t>
                      </a:r>
                      <a:endParaRPr lang="pt-BR" sz="1800" b="1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632</a:t>
                      </a:r>
                      <a:endParaRPr lang="pt-BR" sz="1800" b="1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100</a:t>
                      </a:r>
                      <a:endParaRPr lang="pt-BR" sz="1800" b="1" dirty="0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b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379" name="CaixaDeTexto 5"/>
          <p:cNvSpPr txBox="1">
            <a:spLocks noChangeArrowheads="1"/>
          </p:cNvSpPr>
          <p:nvPr/>
        </p:nvSpPr>
        <p:spPr bwMode="auto">
          <a:xfrm>
            <a:off x="1360488" y="4830763"/>
            <a:ext cx="22621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400" i="1">
                <a:latin typeface="Arial" panose="020B0604020202020204" pitchFamily="34" charset="0"/>
              </a:rPr>
              <a:t>Fonte: os autores</a:t>
            </a:r>
            <a:r>
              <a:rPr lang="pt-BR" altLang="pt-BR" sz="1400">
                <a:latin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11380" name="CaixaDeTexto 5"/>
          <p:cNvSpPr txBox="1">
            <a:spLocks noChangeArrowheads="1"/>
          </p:cNvSpPr>
          <p:nvPr/>
        </p:nvSpPr>
        <p:spPr bwMode="auto">
          <a:xfrm>
            <a:off x="2409825" y="5802313"/>
            <a:ext cx="9137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 b="1" dirty="0">
                <a:solidFill>
                  <a:srgbClr val="FF0000"/>
                </a:solidFill>
                <a:latin typeface="Arial" panose="020B0604020202020204" pitchFamily="34" charset="0"/>
              </a:rPr>
              <a:t>Aferimos 482 doutores (76,3%) e 150 mestres (23,7</a:t>
            </a:r>
            <a:r>
              <a:rPr lang="pt-BR" altLang="pt-BR" sz="1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%); razão </a:t>
            </a:r>
            <a:r>
              <a:rPr lang="pt-BR" altLang="pt-BR" sz="1800" b="1" dirty="0">
                <a:solidFill>
                  <a:srgbClr val="FF0000"/>
                </a:solidFill>
                <a:latin typeface="Arial" panose="020B0604020202020204" pitchFamily="34" charset="0"/>
              </a:rPr>
              <a:t>de 3,2 Dr./Me. </a:t>
            </a:r>
          </a:p>
        </p:txBody>
      </p:sp>
      <p:sp>
        <p:nvSpPr>
          <p:cNvPr id="11381" name="CaixaDeTexto 6"/>
          <p:cNvSpPr txBox="1">
            <a:spLocks noChangeArrowheads="1"/>
          </p:cNvSpPr>
          <p:nvPr/>
        </p:nvSpPr>
        <p:spPr bwMode="auto">
          <a:xfrm>
            <a:off x="2039938" y="5264150"/>
            <a:ext cx="91201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 b="1">
                <a:solidFill>
                  <a:srgbClr val="FF0000"/>
                </a:solidFill>
                <a:latin typeface="Arial" panose="020B0604020202020204" pitchFamily="34" charset="0"/>
              </a:rPr>
              <a:t>526 pesquisadores (83,2%) em instituições públicas e 106 (16,8%) nas privadas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="" xmlns:a16="http://schemas.microsoft.com/office/drawing/2014/main" id="{364EE8BC-A0E4-19D3-24C8-C269874CB0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69866"/>
            <a:ext cx="1521580" cy="920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28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tângulo 1"/>
          <p:cNvSpPr>
            <a:spLocks noChangeArrowheads="1"/>
          </p:cNvSpPr>
          <p:nvPr/>
        </p:nvSpPr>
        <p:spPr bwMode="auto">
          <a:xfrm>
            <a:off x="1571625" y="647700"/>
            <a:ext cx="96234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 b="1" dirty="0">
                <a:latin typeface="Arial" panose="020B0604020202020204" pitchFamily="34" charset="0"/>
                <a:cs typeface="Times New Roman" panose="02020603050405020304" pitchFamily="18" charset="0"/>
              </a:rPr>
              <a:t>Frequência absoluta e relativa dos grupos de pesquisa </a:t>
            </a:r>
            <a:r>
              <a:rPr lang="pt-BR" altLang="pt-BR" sz="1800" b="1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LGBT+ </a:t>
            </a:r>
            <a:r>
              <a:rPr lang="pt-BR" altLang="pt-BR" sz="1800" b="1" dirty="0">
                <a:latin typeface="Arial" panose="020B0604020202020204" pitchFamily="34" charset="0"/>
                <a:cs typeface="Times New Roman" panose="02020603050405020304" pitchFamily="18" charset="0"/>
              </a:rPr>
              <a:t>(CNPq), segundo áreas de conhecimento predominante e número de linhas de pesquisa.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0238124"/>
              </p:ext>
            </p:extLst>
          </p:nvPr>
        </p:nvGraphicFramePr>
        <p:xfrm>
          <a:off x="1711325" y="1392379"/>
          <a:ext cx="9390062" cy="31732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429"/>
                <a:gridCol w="726822"/>
                <a:gridCol w="750266"/>
                <a:gridCol w="644762"/>
                <a:gridCol w="726821"/>
                <a:gridCol w="668207"/>
                <a:gridCol w="668206"/>
                <a:gridCol w="759599"/>
                <a:gridCol w="588537"/>
                <a:gridCol w="679930"/>
                <a:gridCol w="656483"/>
              </a:tblGrid>
              <a:tr h="57139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</a:rPr>
                        <a:t>Área do Conhecimento Predominante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pt-BR" sz="1800" b="1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</a:rPr>
                        <a:t>   1 - 3 linhas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4 - 6 linhas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7 - 9 linhas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10 ou + linhas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  Nº total grupos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14342">
                <a:tc vMerge="1">
                  <a:txBody>
                    <a:bodyPr/>
                    <a:lstStyle/>
                    <a:p>
                      <a:pPr algn="l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</a:rPr>
                        <a:t>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</a:rPr>
                        <a:t>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</a:rPr>
                        <a:t>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</a:rPr>
                        <a:t>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</a:rPr>
                        <a:t>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>
                    <a:solidFill>
                      <a:schemeClr val="accent1">
                        <a:lumMod val="20000"/>
                        <a:lumOff val="80000"/>
                        <a:alpha val="60000"/>
                      </a:schemeClr>
                    </a:solidFill>
                  </a:tcPr>
                </a:tc>
              </a:tr>
              <a:tr h="326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</a:rPr>
                        <a:t>Ciências Humanas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24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55,8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66,7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28,6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50,0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42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56,0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6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Ciências Sociais Aplicadas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</a:rPr>
                        <a:t>11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25,6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19,0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14,3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21,3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/>
                </a:tc>
              </a:tr>
              <a:tr h="326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</a:rPr>
                        <a:t>Ciências da Saúde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9,3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9,5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28,6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50,0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13,3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6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Ciências Biológicas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4,8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1,3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/>
                </a:tc>
              </a:tr>
              <a:tr h="326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</a:rPr>
                        <a:t>Ciências Exatas e da Terra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14,3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1,3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679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Linguística, Letras e Artes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</a:rPr>
                        <a:t>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9,3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14,3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6,7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/>
                </a:tc>
              </a:tr>
              <a:tr h="32679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effectLst/>
                        </a:rPr>
                        <a:t>Total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</a:rPr>
                        <a:t>43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</a:rPr>
                        <a:t>100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21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100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7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100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4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100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75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100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4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407" name="Retângulo 3"/>
          <p:cNvSpPr>
            <a:spLocks noChangeArrowheads="1"/>
          </p:cNvSpPr>
          <p:nvPr/>
        </p:nvSpPr>
        <p:spPr bwMode="auto">
          <a:xfrm>
            <a:off x="1651000" y="4510088"/>
            <a:ext cx="1625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400" i="1">
                <a:latin typeface="Arial" panose="020B0604020202020204" pitchFamily="34" charset="0"/>
              </a:rPr>
              <a:t>Fonte: os autores</a:t>
            </a:r>
            <a:r>
              <a:rPr lang="pt-BR" altLang="pt-BR" sz="1400"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="" xmlns:a16="http://schemas.microsoft.com/office/drawing/2014/main" id="{364EE8BC-A0E4-19D3-24C8-C269874CB0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75920"/>
            <a:ext cx="1676944" cy="808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55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tângulo 1"/>
          <p:cNvSpPr>
            <a:spLocks noChangeArrowheads="1"/>
          </p:cNvSpPr>
          <p:nvPr/>
        </p:nvSpPr>
        <p:spPr bwMode="auto">
          <a:xfrm>
            <a:off x="1360488" y="436563"/>
            <a:ext cx="991711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 b="1" dirty="0">
                <a:latin typeface="Arial" panose="020B0604020202020204" pitchFamily="34" charset="0"/>
                <a:cs typeface="Times New Roman" panose="02020603050405020304" pitchFamily="18" charset="0"/>
              </a:rPr>
              <a:t>Frequência absoluta e relativa dos grupos de pesquisa </a:t>
            </a:r>
            <a:r>
              <a:rPr lang="pt-BR" altLang="pt-BR" sz="1800" b="1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LGBT+ </a:t>
            </a:r>
            <a:r>
              <a:rPr lang="pt-BR" altLang="pt-BR" sz="1800" b="1" dirty="0">
                <a:latin typeface="Arial" panose="020B0604020202020204" pitchFamily="34" charset="0"/>
                <a:cs typeface="Times New Roman" panose="02020603050405020304" pitchFamily="18" charset="0"/>
              </a:rPr>
              <a:t>(CNPq), segundo áreas de conhecimento específicas e número de linhas de pesquisa.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1465263" y="1184275"/>
          <a:ext cx="9459911" cy="37480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5574"/>
                <a:gridCol w="914341"/>
                <a:gridCol w="832284"/>
                <a:gridCol w="797118"/>
                <a:gridCol w="773673"/>
                <a:gridCol w="785395"/>
                <a:gridCol w="644727"/>
                <a:gridCol w="738506"/>
                <a:gridCol w="633005"/>
                <a:gridCol w="691617"/>
                <a:gridCol w="773671"/>
              </a:tblGrid>
              <a:tr h="56892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</a:rPr>
                        <a:t>Principais Áreas Específicas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l" fontAlgn="ctr"/>
                      <a:r>
                        <a:rPr lang="pt-BR" sz="1800" u="none" strike="noStrike" dirty="0">
                          <a:effectLst/>
                        </a:rPr>
                        <a:t> 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        1 - 3 linhas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4 - 6 linhas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7 - 9 linhas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10 ou + linhas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  Nº total grupos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97396">
                <a:tc vMerge="1">
                  <a:txBody>
                    <a:bodyPr/>
                    <a:lstStyle/>
                    <a:p>
                      <a:pPr algn="l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</a:rPr>
                        <a:t>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</a:rPr>
                        <a:t>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</a:rPr>
                        <a:t>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</a:rPr>
                        <a:t>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</a:rPr>
                        <a:t>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9739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</a:rPr>
                        <a:t>Educação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8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</a:rPr>
                        <a:t>29,6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23,5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12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24,0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</a:tr>
              <a:tr h="39739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</a:rPr>
                        <a:t>Psicologia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6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22,2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17,6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33,3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20,0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9739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Sociologia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</a:rPr>
                        <a:t>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18,5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23,5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9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18,0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</a:tr>
              <a:tr h="39739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</a:rPr>
                        <a:t>Saúde Coletiva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</a:rPr>
                        <a:t>11,1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5,9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33,3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66,7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7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14,0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9739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>
                          <a:effectLst/>
                        </a:rPr>
                        <a:t>Serviço Social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4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14,8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3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17,6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7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>
                          <a:effectLst/>
                        </a:rPr>
                        <a:t>14,0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</a:tr>
              <a:tr h="397396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>
                          <a:effectLst/>
                        </a:rPr>
                        <a:t>Antropologia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3,7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11,8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33,3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33,3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</a:rPr>
                        <a:t>10,0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9739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>
                          <a:effectLst/>
                        </a:rPr>
                        <a:t>Total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</a:rPr>
                        <a:t>27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</a:rPr>
                        <a:t>100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17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100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3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100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3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100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50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</a:rPr>
                        <a:t>100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6" marB="0" anchor="b"/>
                </a:tc>
              </a:tr>
            </a:tbl>
          </a:graphicData>
        </a:graphic>
      </p:graphicFrame>
      <p:sp>
        <p:nvSpPr>
          <p:cNvPr id="13431" name="Retângulo 3"/>
          <p:cNvSpPr>
            <a:spLocks noChangeArrowheads="1"/>
          </p:cNvSpPr>
          <p:nvPr/>
        </p:nvSpPr>
        <p:spPr bwMode="auto">
          <a:xfrm>
            <a:off x="2171700" y="5295900"/>
            <a:ext cx="83344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6 áreas específicas destacam-se no ranking, perfazendo 66,7% dos grupos</a:t>
            </a:r>
            <a:endParaRPr lang="pt-BR" altLang="pt-BR" sz="1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3432" name="Retângulo 4"/>
          <p:cNvSpPr>
            <a:spLocks noChangeArrowheads="1"/>
          </p:cNvSpPr>
          <p:nvPr/>
        </p:nvSpPr>
        <p:spPr bwMode="auto">
          <a:xfrm>
            <a:off x="1439863" y="4873625"/>
            <a:ext cx="1625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400" i="1">
                <a:latin typeface="Arial" panose="020B0604020202020204" pitchFamily="34" charset="0"/>
              </a:rPr>
              <a:t>Fonte: os autores</a:t>
            </a:r>
            <a:r>
              <a:rPr lang="pt-BR" altLang="pt-BR" sz="1400"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="" xmlns:a16="http://schemas.microsoft.com/office/drawing/2014/main" id="{364EE8BC-A0E4-19D3-24C8-C269874CB0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375920"/>
            <a:ext cx="1511080" cy="808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9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2756169"/>
              </p:ext>
            </p:extLst>
          </p:nvPr>
        </p:nvGraphicFramePr>
        <p:xfrm>
          <a:off x="1517073" y="1340425"/>
          <a:ext cx="8707582" cy="39693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90509"/>
                <a:gridCol w="1517073"/>
              </a:tblGrid>
              <a:tr h="66670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Foco das linhas de pesquisa dos grupos LGBT+ (CNPq) na Área de</a:t>
                      </a:r>
                      <a:r>
                        <a:rPr lang="pt-BR" sz="1800" b="1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800" b="1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Psicologia</a:t>
                      </a:r>
                    </a:p>
                    <a:p>
                      <a:pPr algn="ctr" fontAlgn="b"/>
                      <a:r>
                        <a:rPr lang="pt-BR" sz="1800" b="1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N</a:t>
                      </a:r>
                    </a:p>
                    <a:p>
                      <a:pPr algn="ctr" fontAlgn="b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6550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Gênero e teoria</a:t>
                      </a:r>
                      <a:r>
                        <a:rPr lang="pt-BR" sz="1800" u="none" strike="noStrike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800" u="none" strike="noStrike" baseline="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q</a:t>
                      </a:r>
                      <a:r>
                        <a:rPr lang="pt-BR" sz="1800" i="1" u="none" strike="noStrike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ueer</a:t>
                      </a:r>
                      <a:r>
                        <a:rPr lang="pt-BR" sz="18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910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Gênero</a:t>
                      </a:r>
                      <a:r>
                        <a:rPr lang="pt-BR" sz="18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, </a:t>
                      </a:r>
                      <a:r>
                        <a:rPr lang="pt-BR" sz="18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diversidade </a:t>
                      </a:r>
                      <a:r>
                        <a:rPr lang="pt-BR" sz="18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e</a:t>
                      </a:r>
                      <a:r>
                        <a:rPr lang="pt-BR" sz="18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8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políticas públicas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3239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Gênero</a:t>
                      </a:r>
                      <a:r>
                        <a:rPr lang="pt-BR" sz="18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, </a:t>
                      </a:r>
                      <a:r>
                        <a:rPr lang="pt-BR" sz="18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diversidade </a:t>
                      </a:r>
                      <a:r>
                        <a:rPr lang="pt-BR" sz="18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e políticas de </a:t>
                      </a:r>
                      <a:r>
                        <a:rPr lang="pt-BR" sz="18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saúde</a:t>
                      </a:r>
                      <a:r>
                        <a:rPr lang="pt-BR" sz="1800" u="none" strike="noStrike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pública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90060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Gênero</a:t>
                      </a:r>
                      <a:r>
                        <a:rPr lang="pt-BR" sz="18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, </a:t>
                      </a:r>
                      <a:r>
                        <a:rPr lang="pt-BR" sz="18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diversidade </a:t>
                      </a:r>
                      <a:r>
                        <a:rPr lang="pt-BR" sz="18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e políticas </a:t>
                      </a:r>
                      <a:r>
                        <a:rPr lang="pt-BR" sz="18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públicas</a:t>
                      </a:r>
                      <a:r>
                        <a:rPr lang="pt-BR" sz="1800" u="none" strike="noStrike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em regiões de fronteira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6937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Preconceitos</a:t>
                      </a: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e </a:t>
                      </a:r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processos</a:t>
                      </a:r>
                      <a:r>
                        <a:rPr lang="es-E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psicossociais</a:t>
                      </a:r>
                      <a:r>
                        <a:rPr lang="es-E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em</a:t>
                      </a:r>
                      <a:r>
                        <a:rPr lang="es-E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saúde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03154">
                <a:tc>
                  <a:txBody>
                    <a:bodyPr/>
                    <a:lstStyle/>
                    <a:p>
                      <a:pPr algn="l" fontAlgn="b"/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Psicanálise</a:t>
                      </a: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estudos</a:t>
                      </a: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culturais</a:t>
                      </a:r>
                      <a:r>
                        <a:rPr lang="es-E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e </a:t>
                      </a: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políticas LGBT+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38125">
                <a:tc>
                  <a:txBody>
                    <a:bodyPr/>
                    <a:lstStyle/>
                    <a:p>
                      <a:pPr algn="l" fontAlgn="t"/>
                      <a:r>
                        <a:rPr lang="es-E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Psicologia</a:t>
                      </a: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política, políticas públicas </a:t>
                      </a:r>
                      <a:r>
                        <a:rPr lang="es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 </a:t>
                      </a:r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multiculturalismo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5460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Total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CaixaDeTexto 5"/>
          <p:cNvSpPr txBox="1">
            <a:spLocks noChangeArrowheads="1"/>
          </p:cNvSpPr>
          <p:nvPr/>
        </p:nvSpPr>
        <p:spPr bwMode="auto">
          <a:xfrm>
            <a:off x="1454727" y="5357671"/>
            <a:ext cx="2286000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1400" i="1" dirty="0" smtClean="0">
                <a:latin typeface="+mn-lt"/>
              </a:rPr>
              <a:t>Fonte: os </a:t>
            </a:r>
            <a:r>
              <a:rPr lang="pt-BR" altLang="pt-BR" sz="1400" i="1" dirty="0">
                <a:latin typeface="+mn-lt"/>
              </a:rPr>
              <a:t>autores</a:t>
            </a:r>
            <a:r>
              <a:rPr lang="pt-BR" altLang="pt-BR" sz="1400" dirty="0">
                <a:latin typeface="+mn-lt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dirty="0">
              <a:latin typeface="Arial" panose="020B0604020202020204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="" xmlns:a16="http://schemas.microsoft.com/office/drawing/2014/main" id="{364EE8BC-A0E4-19D3-24C8-C269874CB0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375920"/>
            <a:ext cx="1511080" cy="808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967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082673"/>
              </p:ext>
            </p:extLst>
          </p:nvPr>
        </p:nvGraphicFramePr>
        <p:xfrm>
          <a:off x="1174172" y="1441451"/>
          <a:ext cx="10235046" cy="31928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49955"/>
                <a:gridCol w="585091"/>
              </a:tblGrid>
              <a:tr h="69118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Foco das linhas de pesquisa dos grupos LGBT+ (CNPq) na Área de</a:t>
                      </a:r>
                      <a:r>
                        <a:rPr lang="pt-BR" sz="1800" b="1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Saúde Coletiva</a:t>
                      </a:r>
                      <a:endParaRPr lang="pt-BR" sz="1800" b="1" u="none" strike="noStrike" dirty="0"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pt-BR" sz="1800" b="1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N</a:t>
                      </a:r>
                    </a:p>
                    <a:p>
                      <a:pPr algn="ctr" fontAlgn="b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00741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Determinação social do processo</a:t>
                      </a:r>
                      <a:r>
                        <a:rPr lang="pt-BR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saúde-doença e vulnerabilidades às IST/HIV/Aids [destaque HSH e TT]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03384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Gênero, </a:t>
                      </a:r>
                      <a:r>
                        <a:rPr lang="pt-BR" sz="1800" u="none" strike="noStrike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raça e iniquidades em saúde na perspectiva interseccional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2171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Saúde Integral da população </a:t>
                      </a:r>
                      <a:r>
                        <a:rPr lang="pt-BR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trans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8050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Violência</a:t>
                      </a:r>
                      <a:r>
                        <a:rPr lang="pt-BR" sz="18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e Saúde LGBT+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5115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Arcabouço legal das políticas públicas em saúde e</a:t>
                      </a:r>
                      <a:r>
                        <a:rPr lang="pt-BR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as implicações na diversidade sexual e de gênero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16673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1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Total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7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352" marR="6352" marT="6181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CaixaDeTexto 5"/>
          <p:cNvSpPr txBox="1">
            <a:spLocks noChangeArrowheads="1"/>
          </p:cNvSpPr>
          <p:nvPr/>
        </p:nvSpPr>
        <p:spPr bwMode="auto">
          <a:xfrm>
            <a:off x="1288472" y="4634345"/>
            <a:ext cx="2140527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1400" i="1" dirty="0" smtClean="0">
                <a:latin typeface="+mn-lt"/>
              </a:rPr>
              <a:t>Fonte: os </a:t>
            </a:r>
            <a:r>
              <a:rPr lang="pt-BR" altLang="pt-BR" sz="1400" i="1" dirty="0">
                <a:latin typeface="+mn-lt"/>
              </a:rPr>
              <a:t>autores</a:t>
            </a:r>
            <a:r>
              <a:rPr lang="pt-BR" altLang="pt-BR" sz="1400" dirty="0">
                <a:latin typeface="+mn-lt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t-BR" altLang="pt-BR" sz="1800" dirty="0">
              <a:latin typeface="Arial" panose="020B0604020202020204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="" xmlns:a16="http://schemas.microsoft.com/office/drawing/2014/main" id="{364EE8BC-A0E4-19D3-24C8-C269874CB0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75920"/>
            <a:ext cx="1764131" cy="943725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1174172" y="5340927"/>
            <a:ext cx="102350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b="1" dirty="0" smtClean="0">
                <a:solidFill>
                  <a:srgbClr val="FF0000"/>
                </a:solidFill>
              </a:rPr>
              <a:t>Barboza, R. &amp; Silva A.S. (2022) Os </a:t>
            </a:r>
            <a:r>
              <a:rPr lang="pt-BR" sz="1600" b="1" dirty="0">
                <a:solidFill>
                  <a:srgbClr val="FF0000"/>
                </a:solidFill>
              </a:rPr>
              <a:t>grupos de pesquisa LGBT+ no Brasil: perfil dos pesquisadores e as contribuições do campo da Saúde Coletiva</a:t>
            </a:r>
            <a:r>
              <a:rPr lang="pt-BR" sz="1600" b="1" dirty="0" smtClean="0">
                <a:solidFill>
                  <a:srgbClr val="FF0000"/>
                </a:solidFill>
              </a:rPr>
              <a:t>. Bol. Inst. Saúde (no prelo)   </a:t>
            </a:r>
            <a:endParaRPr lang="pt-BR" sz="1600" dirty="0">
              <a:solidFill>
                <a:srgbClr val="FF0000"/>
              </a:solidFill>
            </a:endParaRPr>
          </a:p>
          <a:p>
            <a:pPr algn="just"/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215001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>
            <a:extLst>
              <a:ext uri="{FF2B5EF4-FFF2-40B4-BE49-F238E27FC236}">
                <a16:creationId xmlns="" xmlns:a16="http://schemas.microsoft.com/office/drawing/2014/main" id="{D1EFEA05-65AC-A44B-7EA6-4AA1F5C4C8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" y="1026160"/>
            <a:ext cx="11216641" cy="4738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03" name="Retângulo 1">
            <a:extLst>
              <a:ext uri="{FF2B5EF4-FFF2-40B4-BE49-F238E27FC236}">
                <a16:creationId xmlns="" xmlns:a16="http://schemas.microsoft.com/office/drawing/2014/main" id="{68A068A5-F044-0E9A-81A8-3C804AEE76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720" y="5850255"/>
            <a:ext cx="1121664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pt-BR" sz="1400" dirty="0">
                <a:solidFill>
                  <a:schemeClr val="tx1"/>
                </a:solidFill>
                <a:latin typeface="Arial" panose="020B0604020202020204" pitchFamily="34" charset="0"/>
              </a:rPr>
              <a:t>Aquino EML. Gênero e saúde: perfil e tendências da produção científica no Brasil. Revista de Saúde Pública, 40(N </a:t>
            </a:r>
            <a:r>
              <a:rPr lang="pt-BR" altLang="pt-BR" sz="1400" dirty="0" err="1">
                <a:solidFill>
                  <a:schemeClr val="tx1"/>
                </a:solidFill>
                <a:latin typeface="Arial" panose="020B0604020202020204" pitchFamily="34" charset="0"/>
              </a:rPr>
              <a:t>Esp</a:t>
            </a:r>
            <a:r>
              <a:rPr lang="pt-BR" altLang="pt-BR" sz="1400" dirty="0">
                <a:solidFill>
                  <a:schemeClr val="tx1"/>
                </a:solidFill>
                <a:latin typeface="Arial" panose="020B0604020202020204" pitchFamily="34" charset="0"/>
              </a:rPr>
              <a:t>): 121-32, 2006.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="" xmlns:a16="http://schemas.microsoft.com/office/drawing/2014/main" id="{6D844373-E840-3F7E-FA9F-2D14844D48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725" y="152191"/>
            <a:ext cx="1773555" cy="8739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ítulo 1">
            <a:extLst>
              <a:ext uri="{FF2B5EF4-FFF2-40B4-BE49-F238E27FC236}">
                <a16:creationId xmlns="" xmlns:a16="http://schemas.microsoft.com/office/drawing/2014/main" id="{0DDCE732-10C7-44FD-03CD-3C9AB3103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388" y="623888"/>
            <a:ext cx="8912225" cy="1281112"/>
          </a:xfrm>
        </p:spPr>
        <p:txBody>
          <a:bodyPr/>
          <a:lstStyle/>
          <a:p>
            <a:endParaRPr lang="pt-BR" altLang="pt-BR"/>
          </a:p>
        </p:txBody>
      </p:sp>
      <p:sp>
        <p:nvSpPr>
          <p:cNvPr id="28675" name="Espaço Reservado para Conteúdo 2">
            <a:extLst>
              <a:ext uri="{FF2B5EF4-FFF2-40B4-BE49-F238E27FC236}">
                <a16:creationId xmlns="" xmlns:a16="http://schemas.microsoft.com/office/drawing/2014/main" id="{00DF13A5-65D8-DE37-B448-8D9157E85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7761" y="552451"/>
            <a:ext cx="10149840" cy="5350509"/>
          </a:xfrm>
        </p:spPr>
        <p:txBody>
          <a:bodyPr>
            <a:normAutofit lnSpcReduction="10000"/>
          </a:bodyPr>
          <a:lstStyle/>
          <a:p>
            <a:pPr marL="0" indent="0" algn="just">
              <a:buFont typeface="Wingdings 3" panose="05040102010807070707" pitchFamily="18" charset="2"/>
              <a:buNone/>
              <a:defRPr/>
            </a:pPr>
            <a:r>
              <a:rPr lang="pt-BR" alt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“Os temas podem ser reunidos em cinco subgrupos:</a:t>
            </a:r>
          </a:p>
          <a:p>
            <a:pPr marL="0" indent="0" algn="just">
              <a:buFont typeface="Wingdings 3" panose="05040102010807070707" pitchFamily="18" charset="2"/>
              <a:buNone/>
              <a:defRPr/>
            </a:pPr>
            <a:endParaRPr lang="pt-BR" altLang="pt-B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 3" panose="05040102010807070707" pitchFamily="18" charset="2"/>
              <a:buAutoNum type="alphaLcParenR"/>
              <a:defRPr/>
            </a:pPr>
            <a:r>
              <a:rPr lang="pt-BR" alt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reprodução e contracepção; </a:t>
            </a:r>
          </a:p>
          <a:p>
            <a:pPr algn="just">
              <a:buFont typeface="Wingdings 3" panose="05040102010807070707" pitchFamily="18" charset="2"/>
              <a:buAutoNum type="alphaLcParenR"/>
              <a:defRPr/>
            </a:pPr>
            <a:endParaRPr lang="pt-BR" alt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 3" panose="05040102010807070707" pitchFamily="18" charset="2"/>
              <a:buNone/>
              <a:defRPr/>
            </a:pPr>
            <a:r>
              <a:rPr lang="pt-BR" altLang="pt-BR" sz="2200" dirty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pt-BR" alt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violência de gênero </a:t>
            </a:r>
            <a:r>
              <a:rPr lang="pt-BR" altLang="pt-BR" sz="2200" dirty="0">
                <a:latin typeface="Arial" panose="020B0604020202020204" pitchFamily="34" charset="0"/>
                <a:cs typeface="Arial" panose="020B0604020202020204" pitchFamily="34" charset="0"/>
              </a:rPr>
              <a:t>e outras associadas, como a violência doméstica, a familiar, a conjugal e a sexual; </a:t>
            </a:r>
          </a:p>
          <a:p>
            <a:pPr marL="0" indent="0" algn="just">
              <a:buFont typeface="Wingdings 3" panose="05040102010807070707" pitchFamily="18" charset="2"/>
              <a:buNone/>
              <a:defRPr/>
            </a:pPr>
            <a:endParaRPr lang="pt-BR" alt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 3" panose="05040102010807070707" pitchFamily="18" charset="2"/>
              <a:buNone/>
              <a:defRPr/>
            </a:pPr>
            <a:r>
              <a:rPr lang="pt-BR" altLang="pt-BR" sz="2200" dirty="0"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r>
              <a:rPr lang="pt-BR" alt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sexualidade e saúde, com ênfase nas IST/Aids; </a:t>
            </a:r>
          </a:p>
          <a:p>
            <a:pPr marL="0" indent="0" algn="just">
              <a:buFont typeface="Wingdings 3" panose="05040102010807070707" pitchFamily="18" charset="2"/>
              <a:buNone/>
              <a:defRPr/>
            </a:pPr>
            <a:endParaRPr lang="pt-BR" alt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 3" panose="05040102010807070707" pitchFamily="18" charset="2"/>
              <a:buNone/>
              <a:defRPr/>
            </a:pPr>
            <a:r>
              <a:rPr lang="pt-BR" altLang="pt-BR" sz="2200" dirty="0">
                <a:latin typeface="Arial" panose="020B0604020202020204" pitchFamily="34" charset="0"/>
                <a:cs typeface="Arial" panose="020B0604020202020204" pitchFamily="34" charset="0"/>
              </a:rPr>
              <a:t>d) trabalho e saúde, incluindo o trabalho doméstico e o trabalho noturno; </a:t>
            </a:r>
          </a:p>
          <a:p>
            <a:pPr marL="0" indent="0" algn="just">
              <a:buFont typeface="Wingdings 3" panose="05040102010807070707" pitchFamily="18" charset="2"/>
              <a:buNone/>
              <a:defRPr/>
            </a:pPr>
            <a:endParaRPr lang="pt-BR" alt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 3" panose="05040102010807070707" pitchFamily="18" charset="2"/>
              <a:buNone/>
              <a:defRPr/>
            </a:pPr>
            <a:r>
              <a:rPr lang="pt-BR" altLang="pt-BR" sz="2200" dirty="0">
                <a:latin typeface="Arial" panose="020B0604020202020204" pitchFamily="34" charset="0"/>
                <a:cs typeface="Arial" panose="020B0604020202020204" pitchFamily="34" charset="0"/>
              </a:rPr>
              <a:t>e) temas emergentes, como o envelhecimento e a saúde mental.”</a:t>
            </a:r>
          </a:p>
          <a:p>
            <a:pPr marL="0" indent="0" algn="r">
              <a:buFont typeface="Wingdings 3" panose="05040102010807070707" pitchFamily="18" charset="2"/>
              <a:buNone/>
              <a:defRPr/>
            </a:pPr>
            <a:r>
              <a:rPr lang="pt-BR" altLang="pt-BR" sz="2200" dirty="0">
                <a:latin typeface="Arial" panose="020B0604020202020204" pitchFamily="34" charset="0"/>
                <a:cs typeface="Arial" panose="020B0604020202020204" pitchFamily="34" charset="0"/>
              </a:rPr>
              <a:t>													            (Aquino, 2006, p. 127)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="" xmlns:a16="http://schemas.microsoft.com/office/drawing/2014/main" id="{E4CAE5A3-6F30-096B-94EE-D605379BB3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4285" y="390475"/>
            <a:ext cx="1773555" cy="1387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ítulo 1">
            <a:extLst>
              <a:ext uri="{FF2B5EF4-FFF2-40B4-BE49-F238E27FC236}">
                <a16:creationId xmlns="" xmlns:a16="http://schemas.microsoft.com/office/drawing/2014/main" id="{65EBA1F8-72C1-1B1D-2C8B-185AE7E63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280" y="219075"/>
            <a:ext cx="10007600" cy="959485"/>
          </a:xfrm>
        </p:spPr>
        <p:txBody>
          <a:bodyPr>
            <a:normAutofit/>
          </a:bodyPr>
          <a:lstStyle/>
          <a:p>
            <a:pPr algn="ctr"/>
            <a:r>
              <a:rPr lang="pt-BR" altLang="pt-B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Uso da categoria gênero nos estudos em Saúde Coletiva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A59BA5B3-A0EB-320C-8F57-4F6EE42AF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920" y="1371600"/>
            <a:ext cx="11162031" cy="5143500"/>
          </a:xfrm>
        </p:spPr>
        <p:txBody>
          <a:bodyPr/>
          <a:lstStyle/>
          <a:p>
            <a:pPr algn="just">
              <a:defRPr/>
            </a:pPr>
            <a:r>
              <a:rPr lang="pt-BR" sz="2600" dirty="0">
                <a:latin typeface="Arial" panose="020B0604020202020204" pitchFamily="34" charset="0"/>
                <a:cs typeface="Arial" panose="020B0604020202020204" pitchFamily="34" charset="0"/>
              </a:rPr>
              <a:t>Levantamento de artigos indexados na base </a:t>
            </a:r>
            <a:r>
              <a:rPr lang="pt-BR" sz="2600" dirty="0" err="1">
                <a:latin typeface="Arial" panose="020B0604020202020204" pitchFamily="34" charset="0"/>
                <a:cs typeface="Arial" panose="020B0604020202020204" pitchFamily="34" charset="0"/>
              </a:rPr>
              <a:t>SciELO</a:t>
            </a:r>
            <a:r>
              <a:rPr lang="pt-BR" sz="2600" dirty="0">
                <a:latin typeface="Arial" panose="020B0604020202020204" pitchFamily="34" charset="0"/>
                <a:cs typeface="Arial" panose="020B0604020202020204" pitchFamily="34" charset="0"/>
              </a:rPr>
              <a:t> (1991 a 2008).</a:t>
            </a:r>
          </a:p>
          <a:p>
            <a:pPr algn="just">
              <a:defRPr/>
            </a:pPr>
            <a:r>
              <a:rPr lang="pt-BR" sz="2600" dirty="0">
                <a:latin typeface="Arial" panose="020B0604020202020204" pitchFamily="34" charset="0"/>
                <a:cs typeface="Arial" panose="020B0604020202020204" pitchFamily="34" charset="0"/>
              </a:rPr>
              <a:t>Descritor: gênero e saúde.</a:t>
            </a:r>
          </a:p>
          <a:p>
            <a:pPr algn="just">
              <a:defRPr/>
            </a:pPr>
            <a:r>
              <a:rPr lang="pt-BR" sz="2600" dirty="0">
                <a:latin typeface="Arial" panose="020B0604020202020204" pitchFamily="34" charset="0"/>
                <a:cs typeface="Arial" panose="020B0604020202020204" pitchFamily="34" charset="0"/>
              </a:rPr>
              <a:t>Identificados 540 artigos, selecionados 307, excluindo-se resenhas, entrevistas, editoriais, opinião e debate.</a:t>
            </a:r>
          </a:p>
          <a:p>
            <a:pPr marL="0" indent="0" algn="just">
              <a:buFont typeface="Wingdings 3" panose="05040102010807070707" pitchFamily="18" charset="2"/>
              <a:buNone/>
              <a:defRPr/>
            </a:pPr>
            <a:endParaRPr lang="pt-BR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 3" panose="05040102010807070707" pitchFamily="18" charset="2"/>
              <a:buNone/>
              <a:defRPr/>
            </a:pPr>
            <a:r>
              <a:rPr lang="pt-BR" sz="2600" b="1" dirty="0">
                <a:latin typeface="Arial" panose="020B0604020202020204" pitchFamily="34" charset="0"/>
                <a:cs typeface="Arial" panose="020B0604020202020204" pitchFamily="34" charset="0"/>
              </a:rPr>
              <a:t> “Considerando que  o gênero é uma categoria oriunda das Ciências Sociais, recente, complexa e multifacetada, a sua incorporação e uso na saúde coletiva sem dúvida requer este esforço interdisciplinar”. </a:t>
            </a:r>
          </a:p>
          <a:p>
            <a:pPr marL="0" indent="0" algn="just">
              <a:buFont typeface="Wingdings 3" panose="05040102010807070707" pitchFamily="18" charset="2"/>
              <a:buNone/>
              <a:defRPr/>
            </a:pPr>
            <a:r>
              <a:rPr lang="pt-BR" sz="2600" b="1" dirty="0">
                <a:latin typeface="Arial" panose="020B0604020202020204" pitchFamily="34" charset="0"/>
                <a:cs typeface="Arial" panose="020B0604020202020204" pitchFamily="34" charset="0"/>
              </a:rPr>
              <a:t>							</a:t>
            </a:r>
            <a:r>
              <a:rPr lang="pt-BR" sz="2600" dirty="0">
                <a:latin typeface="Arial" panose="020B0604020202020204" pitchFamily="34" charset="0"/>
                <a:cs typeface="Arial" panose="020B0604020202020204" pitchFamily="34" charset="0"/>
              </a:rPr>
              <a:t>(Villela et. al, 2009, p. 1004)</a:t>
            </a:r>
          </a:p>
          <a:p>
            <a:pPr marL="0" indent="0">
              <a:buFont typeface="Wingdings 3" panose="05040102010807070707" pitchFamily="18" charset="2"/>
              <a:buNone/>
              <a:defRPr/>
            </a:pPr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="" xmlns:a16="http://schemas.microsoft.com/office/drawing/2014/main" id="{D80F7B20-FEA6-079C-9AC5-E6C42476FB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725" y="121019"/>
            <a:ext cx="1773555" cy="9594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2">
            <a:extLst>
              <a:ext uri="{FF2B5EF4-FFF2-40B4-BE49-F238E27FC236}">
                <a16:creationId xmlns="" xmlns:a16="http://schemas.microsoft.com/office/drawing/2014/main" id="{225A775C-667E-3BCF-5155-CAF7AB669E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14325"/>
            <a:ext cx="12039600" cy="581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5" name="Retângulo 1">
            <a:extLst>
              <a:ext uri="{FF2B5EF4-FFF2-40B4-BE49-F238E27FC236}">
                <a16:creationId xmlns="" xmlns:a16="http://schemas.microsoft.com/office/drawing/2014/main" id="{4C80C7BB-3457-3FA9-09C2-0B2EC71606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881" y="5692775"/>
            <a:ext cx="11165839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pt-BR" sz="1400" dirty="0">
                <a:solidFill>
                  <a:schemeClr val="tx1"/>
                </a:solidFill>
                <a:latin typeface="Arial" panose="020B0604020202020204" pitchFamily="34" charset="0"/>
              </a:rPr>
              <a:t>Villela W, Monteiro S, Vargas E. A incorporação de novos temas e saberes nos estudos em saúde coletiva: o caso do uso da categoria gênero. Ciência &amp; Saúde Coletiva, 14(4):997-1006, 2009.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1"/>
          <p:cNvSpPr>
            <a:spLocks noGrp="1"/>
          </p:cNvSpPr>
          <p:nvPr>
            <p:ph type="title"/>
          </p:nvPr>
        </p:nvSpPr>
        <p:spPr>
          <a:xfrm>
            <a:off x="2113280" y="-434975"/>
            <a:ext cx="7691120" cy="1647825"/>
          </a:xfrm>
        </p:spPr>
        <p:txBody>
          <a:bodyPr/>
          <a:lstStyle/>
          <a:p>
            <a:pPr eaLnBrk="1" hangingPunct="1"/>
            <a:r>
              <a:rPr lang="pt-BR" altLang="pt-BR" sz="2800" b="1" dirty="0" smtClean="0">
                <a:solidFill>
                  <a:srgbClr val="FF0000"/>
                </a:solidFill>
              </a:rPr>
              <a:t/>
            </a:r>
            <a:br>
              <a:rPr lang="pt-BR" altLang="pt-BR" sz="2800" b="1" dirty="0" smtClean="0">
                <a:solidFill>
                  <a:srgbClr val="FF0000"/>
                </a:solidFill>
              </a:rPr>
            </a:br>
            <a:r>
              <a:rPr lang="pt-BR" altLang="pt-BR" sz="2800" b="1" dirty="0" smtClean="0">
                <a:solidFill>
                  <a:srgbClr val="FF0000"/>
                </a:solidFill>
              </a:rPr>
              <a:t>           </a:t>
            </a:r>
            <a:r>
              <a:rPr lang="pt-BR" altLang="pt-B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Considerações finais</a:t>
            </a:r>
          </a:p>
        </p:txBody>
      </p:sp>
      <p:sp>
        <p:nvSpPr>
          <p:cNvPr id="14339" name="Espaço Reservado para Conteúdo 2"/>
          <p:cNvSpPr>
            <a:spLocks noGrp="1"/>
          </p:cNvSpPr>
          <p:nvPr>
            <p:ph idx="1"/>
          </p:nvPr>
        </p:nvSpPr>
        <p:spPr>
          <a:xfrm>
            <a:off x="1309255" y="1055688"/>
            <a:ext cx="10359736" cy="5145087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pt-BR" alt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altLang="pt-B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esquadrinhamento</a:t>
            </a:r>
            <a:r>
              <a:rPr lang="pt-BR" alt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dos grupos de pesquisa do CNPq, permitiu identificar os coletivos, as instituições e os pesquisadores que produzem conhecimento sobre a população LGBT+ no país. As evidências podem subsidiar discussões no que tange ao desenvolvimento das agendas de pesquisa em curso. </a:t>
            </a:r>
          </a:p>
          <a:p>
            <a:pPr algn="just" eaLnBrk="1" hangingPunct="1"/>
            <a:endParaRPr lang="pt-BR" alt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altLang="pt-BR" sz="1800" dirty="0">
                <a:latin typeface="Arial" panose="020B0604020202020204" pitchFamily="34" charset="0"/>
                <a:cs typeface="Arial" panose="020B0604020202020204" pitchFamily="34" charset="0"/>
              </a:rPr>
              <a:t>Majoritariamente, 81,3% dos grupos de pesquisa tem até uma década </a:t>
            </a:r>
            <a:r>
              <a:rPr lang="pt-BR" alt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pt-BR" altLang="pt-BR" sz="1800" dirty="0">
                <a:latin typeface="Arial" panose="020B0604020202020204" pitchFamily="34" charset="0"/>
                <a:cs typeface="Arial" panose="020B0604020202020204" pitchFamily="34" charset="0"/>
              </a:rPr>
              <a:t>73,3% são formados por até 10 pesquisadores. Foram identificados 632 pesquisadores, sendo 76,3% doutores e 23,7% mestres. Constatou-se o predomínio de grupos vinculados às instituições públicas, perfazendo 82,7%, contra 17,3% de instituições privadas, evidenciando a hegemonia da pesquisa pública sobre a temática LGBT+. 57,3% dos grupos possuem até três linhas de pesquisa e são oriundos das Ciências Humanas</a:t>
            </a:r>
            <a:r>
              <a:rPr lang="pt-BR" alt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pt-BR" altLang="pt-B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pt-BR" alt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No cenário atual de avanço das forças sociais conservadoras no Brasil, aliado à drástica redução de financiamentos públicos, sobretudo nas Ciências Humanas, a sustentabilidade desses grupos produtores de saberes e intervenções no campo LGBT+ está ameaçada.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="" xmlns:a16="http://schemas.microsoft.com/office/drawing/2014/main" id="{D80F7B20-FEA6-079C-9AC5-E6C42476FB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725" y="121020"/>
            <a:ext cx="1676111" cy="906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63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altLang="pt-BR" smtClean="0"/>
          </a:p>
        </p:txBody>
      </p:sp>
      <p:sp>
        <p:nvSpPr>
          <p:cNvPr id="6147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/>
          <a:lstStyle/>
          <a:p>
            <a:endParaRPr lang="pt-BR" altLang="pt-BR" smtClean="0"/>
          </a:p>
        </p:txBody>
      </p:sp>
      <p:sp>
        <p:nvSpPr>
          <p:cNvPr id="6148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/>
          <a:lstStyle/>
          <a:p>
            <a:endParaRPr lang="pt-BR" altLang="pt-BR" smtClean="0"/>
          </a:p>
        </p:txBody>
      </p:sp>
      <p:pic>
        <p:nvPicPr>
          <p:cNvPr id="6149" name="Espaço Reservado para Conteúdo 11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95988" y="274638"/>
            <a:ext cx="5872162" cy="5851525"/>
          </a:xfrm>
        </p:spPr>
      </p:pic>
      <p:pic>
        <p:nvPicPr>
          <p:cNvPr id="6150" name="Espaço Reservado para Conteúdo 10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9100" y="274638"/>
            <a:ext cx="5576888" cy="6164262"/>
          </a:xfrm>
        </p:spPr>
      </p:pic>
    </p:spTree>
    <p:extLst>
      <p:ext uri="{BB962C8B-B14F-4D97-AF65-F5344CB8AC3E}">
        <p14:creationId xmlns:p14="http://schemas.microsoft.com/office/powerpoint/2010/main" val="372863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ítulo 1">
            <a:extLst>
              <a:ext uri="{FF2B5EF4-FFF2-40B4-BE49-F238E27FC236}">
                <a16:creationId xmlns="" xmlns:a16="http://schemas.microsoft.com/office/drawing/2014/main" id="{EE0966DB-C383-8119-5FE3-CA07E8B65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160" y="238991"/>
            <a:ext cx="10732453" cy="519545"/>
          </a:xfrm>
        </p:spPr>
        <p:txBody>
          <a:bodyPr>
            <a:normAutofit/>
          </a:bodyPr>
          <a:lstStyle/>
          <a:p>
            <a:r>
              <a:rPr lang="pt-BR" altLang="pt-BR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</p:txBody>
      </p:sp>
      <p:sp>
        <p:nvSpPr>
          <p:cNvPr id="93187" name="Espaço Reservado para Conteúdo 2">
            <a:extLst>
              <a:ext uri="{FF2B5EF4-FFF2-40B4-BE49-F238E27FC236}">
                <a16:creationId xmlns="" xmlns:a16="http://schemas.microsoft.com/office/drawing/2014/main" id="{E71083B8-E03E-9F3B-C55F-86C3E5638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160" y="1070264"/>
            <a:ext cx="10952480" cy="5289896"/>
          </a:xfrm>
        </p:spPr>
        <p:txBody>
          <a:bodyPr>
            <a:normAutofit/>
          </a:bodyPr>
          <a:lstStyle/>
          <a:p>
            <a:pPr algn="just"/>
            <a:r>
              <a:rPr lang="pt-BR" altLang="pt-BR" sz="1300" dirty="0">
                <a:latin typeface="Arial" panose="020B0604020202020204" pitchFamily="34" charset="0"/>
                <a:cs typeface="Arial" panose="020B0604020202020204" pitchFamily="34" charset="0"/>
              </a:rPr>
              <a:t>Aquino EML. Gênero e saúde: perfil e tendências da produção científica no Brasil. Revista de Saúde Pública, 40(N </a:t>
            </a:r>
            <a:r>
              <a:rPr lang="pt-BR" altLang="pt-BR" sz="1300" dirty="0" err="1">
                <a:latin typeface="Arial" panose="020B0604020202020204" pitchFamily="34" charset="0"/>
                <a:cs typeface="Arial" panose="020B0604020202020204" pitchFamily="34" charset="0"/>
              </a:rPr>
              <a:t>Esp</a:t>
            </a:r>
            <a:r>
              <a:rPr lang="pt-BR" altLang="pt-BR" sz="1300" dirty="0">
                <a:latin typeface="Arial" panose="020B0604020202020204" pitchFamily="34" charset="0"/>
                <a:cs typeface="Arial" panose="020B0604020202020204" pitchFamily="34" charset="0"/>
              </a:rPr>
              <a:t>): 121-32, 2006. </a:t>
            </a:r>
          </a:p>
          <a:p>
            <a:pPr algn="just"/>
            <a:r>
              <a:rPr lang="pt-BR" altLang="pt-BR" sz="1300" dirty="0">
                <a:latin typeface="Arial" panose="020B0604020202020204" pitchFamily="34" charset="0"/>
                <a:cs typeface="Arial" panose="020B0604020202020204" pitchFamily="34" charset="0"/>
              </a:rPr>
              <a:t>Ayres, José Ricardo de Carvalho Mesquita.; Júnior, Ivan França.; Calazans, Gabriela. (1999). </a:t>
            </a:r>
            <a:r>
              <a:rPr lang="pt-BR" altLang="pt-B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Vulnerabilidade </a:t>
            </a:r>
            <a:r>
              <a:rPr lang="pt-BR" altLang="pt-BR" sz="1300" dirty="0">
                <a:latin typeface="Arial" panose="020B0604020202020204" pitchFamily="34" charset="0"/>
                <a:cs typeface="Arial" panose="020B0604020202020204" pitchFamily="34" charset="0"/>
              </a:rPr>
              <a:t>e Prevenção em Tempos de AIDS. In Regina Maria, Barbosa e Richard, </a:t>
            </a:r>
            <a:r>
              <a:rPr lang="pt-BR" altLang="pt-B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Parker </a:t>
            </a:r>
            <a:r>
              <a:rPr lang="pt-BR" altLang="pt-BR" sz="1300" dirty="0">
                <a:latin typeface="Arial" panose="020B0604020202020204" pitchFamily="34" charset="0"/>
                <a:cs typeface="Arial" panose="020B0604020202020204" pitchFamily="34" charset="0"/>
              </a:rPr>
              <a:t>(org.). Sexualidades pelo Avesso – Direitos, Identidades e Poder (pp.50-72). São </a:t>
            </a:r>
            <a:r>
              <a:rPr lang="pt-BR" altLang="pt-B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Paulo</a:t>
            </a:r>
            <a:r>
              <a:rPr lang="pt-BR" altLang="pt-BR" sz="1300" dirty="0">
                <a:latin typeface="Arial" panose="020B0604020202020204" pitchFamily="34" charset="0"/>
                <a:cs typeface="Arial" panose="020B0604020202020204" pitchFamily="34" charset="0"/>
              </a:rPr>
              <a:t>: Editora </a:t>
            </a:r>
            <a:r>
              <a:rPr lang="pt-BR" altLang="pt-B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34.</a:t>
            </a:r>
            <a:endParaRPr lang="pt-BR" altLang="pt-BR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altLang="pt-B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Ayres</a:t>
            </a:r>
            <a:r>
              <a:rPr lang="pt-BR" altLang="pt-BR" sz="1300" dirty="0">
                <a:latin typeface="Arial" panose="020B0604020202020204" pitchFamily="34" charset="0"/>
                <a:cs typeface="Arial" panose="020B0604020202020204" pitchFamily="34" charset="0"/>
              </a:rPr>
              <a:t>, JRCM, Calazans, GJ, </a:t>
            </a:r>
            <a:r>
              <a:rPr lang="pt-BR" altLang="pt-BR" sz="1300" dirty="0" err="1">
                <a:latin typeface="Arial" panose="020B0604020202020204" pitchFamily="34" charset="0"/>
                <a:cs typeface="Arial" panose="020B0604020202020204" pitchFamily="34" charset="0"/>
              </a:rPr>
              <a:t>Saletti</a:t>
            </a:r>
            <a:r>
              <a:rPr lang="pt-BR" altLang="pt-BR" sz="1300" dirty="0">
                <a:latin typeface="Arial" panose="020B0604020202020204" pitchFamily="34" charset="0"/>
                <a:cs typeface="Arial" panose="020B0604020202020204" pitchFamily="34" charset="0"/>
              </a:rPr>
              <a:t>-Filho, HC, &amp; França-Júnior, I. (2009). Risco, vulnerabilidade e práticas de prevenção e promoção da saúde. In: Campos, GW S, </a:t>
            </a:r>
            <a:r>
              <a:rPr lang="pt-BR" altLang="pt-BR" sz="1300" dirty="0" err="1">
                <a:latin typeface="Arial" panose="020B0604020202020204" pitchFamily="34" charset="0"/>
                <a:cs typeface="Arial" panose="020B0604020202020204" pitchFamily="34" charset="0"/>
              </a:rPr>
              <a:t>Minayo</a:t>
            </a:r>
            <a:r>
              <a:rPr lang="pt-BR" altLang="pt-BR" sz="1300" dirty="0">
                <a:latin typeface="Arial" panose="020B0604020202020204" pitchFamily="34" charset="0"/>
                <a:cs typeface="Arial" panose="020B0604020202020204" pitchFamily="34" charset="0"/>
              </a:rPr>
              <a:t>, MCS, </a:t>
            </a:r>
            <a:r>
              <a:rPr lang="pt-BR" altLang="pt-BR" sz="1300" dirty="0" err="1">
                <a:latin typeface="Arial" panose="020B0604020202020204" pitchFamily="34" charset="0"/>
                <a:cs typeface="Arial" panose="020B0604020202020204" pitchFamily="34" charset="0"/>
              </a:rPr>
              <a:t>Akerman</a:t>
            </a:r>
            <a:r>
              <a:rPr lang="pt-BR" altLang="pt-BR" sz="1300" dirty="0">
                <a:latin typeface="Arial" panose="020B0604020202020204" pitchFamily="34" charset="0"/>
                <a:cs typeface="Arial" panose="020B0604020202020204" pitchFamily="34" charset="0"/>
              </a:rPr>
              <a:t>, M, </a:t>
            </a:r>
            <a:r>
              <a:rPr lang="pt-BR" altLang="pt-BR" sz="1300" dirty="0" err="1">
                <a:latin typeface="Arial" panose="020B0604020202020204" pitchFamily="34" charset="0"/>
                <a:cs typeface="Arial" panose="020B0604020202020204" pitchFamily="34" charset="0"/>
              </a:rPr>
              <a:t>Drumond</a:t>
            </a:r>
            <a:r>
              <a:rPr lang="pt-BR" altLang="pt-BR" sz="1300" dirty="0">
                <a:latin typeface="Arial" panose="020B0604020202020204" pitchFamily="34" charset="0"/>
                <a:cs typeface="Arial" panose="020B0604020202020204" pitchFamily="34" charset="0"/>
              </a:rPr>
              <a:t>-Júnior, M, &amp; Carvalho, YM. (</a:t>
            </a:r>
            <a:r>
              <a:rPr lang="pt-BR" altLang="pt-BR" sz="1300" dirty="0" err="1">
                <a:latin typeface="Arial" panose="020B0604020202020204" pitchFamily="34" charset="0"/>
                <a:cs typeface="Arial" panose="020B0604020202020204" pitchFamily="34" charset="0"/>
              </a:rPr>
              <a:t>Orgs</a:t>
            </a:r>
            <a:r>
              <a:rPr lang="pt-BR" altLang="pt-BR" sz="1300" dirty="0">
                <a:latin typeface="Arial" panose="020B0604020202020204" pitchFamily="34" charset="0"/>
                <a:cs typeface="Arial" panose="020B0604020202020204" pitchFamily="34" charset="0"/>
              </a:rPr>
              <a:t>.). </a:t>
            </a:r>
            <a:r>
              <a:rPr lang="pt-BR" altLang="pt-BR" sz="1300" i="1" dirty="0">
                <a:latin typeface="Arial" panose="020B0604020202020204" pitchFamily="34" charset="0"/>
                <a:cs typeface="Arial" panose="020B0604020202020204" pitchFamily="34" charset="0"/>
              </a:rPr>
              <a:t>Tratado de Saúde Coletiva </a:t>
            </a:r>
            <a:r>
              <a:rPr lang="pt-BR" altLang="pt-BR" sz="1300" dirty="0">
                <a:latin typeface="Arial" panose="020B0604020202020204" pitchFamily="34" charset="0"/>
                <a:cs typeface="Arial" panose="020B0604020202020204" pitchFamily="34" charset="0"/>
              </a:rPr>
              <a:t>(pp. 375-417). São Paulo, Rio de Janeiro: </a:t>
            </a:r>
            <a:r>
              <a:rPr lang="pt-BR" altLang="pt-BR" sz="1300" dirty="0" err="1">
                <a:latin typeface="Arial" panose="020B0604020202020204" pitchFamily="34" charset="0"/>
                <a:cs typeface="Arial" panose="020B0604020202020204" pitchFamily="34" charset="0"/>
              </a:rPr>
              <a:t>Hucitec</a:t>
            </a:r>
            <a:r>
              <a:rPr lang="pt-BR" altLang="pt-BR" sz="1300" dirty="0">
                <a:latin typeface="Arial" panose="020B0604020202020204" pitchFamily="34" charset="0"/>
                <a:cs typeface="Arial" panose="020B0604020202020204" pitchFamily="34" charset="0"/>
              </a:rPr>
              <a:t>/Fiocruz.</a:t>
            </a:r>
          </a:p>
          <a:p>
            <a:pPr algn="just"/>
            <a:r>
              <a:rPr lang="pt-BR" altLang="pt-BR" sz="1300" dirty="0">
                <a:latin typeface="Arial" panose="020B0604020202020204" pitchFamily="34" charset="0"/>
                <a:cs typeface="Arial" panose="020B0604020202020204" pitchFamily="34" charset="0"/>
              </a:rPr>
              <a:t>Brasil. Ministério da Saúde. Política Nacional de Saúde Integral LGBT, 2011</a:t>
            </a:r>
            <a:r>
              <a:rPr lang="pt-BR" altLang="pt-B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pt-BR" altLang="pt-BR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Villela </a:t>
            </a:r>
            <a:r>
              <a:rPr lang="pt-BR" altLang="pt-BR" sz="1300" dirty="0">
                <a:latin typeface="Arial" panose="020B0604020202020204" pitchFamily="34" charset="0"/>
                <a:cs typeface="Arial" panose="020B0604020202020204" pitchFamily="34" charset="0"/>
              </a:rPr>
              <a:t>W, Monteiro S, Vargas E. A incorporação de novos temas e saberes nos estudos em saúde coletiva: o caso do uso da categoria gênero. Ciência &amp; Saúde Coletiva, 14(4):997-1006, 2009. </a:t>
            </a:r>
            <a:endParaRPr lang="pt-BR" altLang="pt-BR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altLang="pt-BR" sz="1300" dirty="0">
                <a:latin typeface="Arial" panose="020B0604020202020204" pitchFamily="34" charset="0"/>
                <a:cs typeface="Arial" panose="020B0604020202020204" pitchFamily="34" charset="0"/>
              </a:rPr>
              <a:t>Yogyakarta. (2007). Princípios sobre a aplicação da legislação internacional de direitos humanos em relação à orientação sexual e identidade de gênero. Recuperado de http://www.clam.org.br/pdf/principios_de_yogyakarta.pdf </a:t>
            </a:r>
          </a:p>
          <a:p>
            <a:pPr algn="just"/>
            <a:endParaRPr lang="pt-BR" altLang="pt-BR" sz="1300" dirty="0"/>
          </a:p>
          <a:p>
            <a:pPr algn="just"/>
            <a:endParaRPr lang="pt-BR" altLang="pt-BR" sz="1600" dirty="0"/>
          </a:p>
          <a:p>
            <a:pPr algn="just"/>
            <a:endParaRPr lang="pt-BR" altLang="pt-BR" sz="1600" dirty="0"/>
          </a:p>
          <a:p>
            <a:pPr marL="0" indent="0" algn="just">
              <a:buNone/>
            </a:pPr>
            <a:endParaRPr lang="pt-BR" altLang="pt-B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82713" y="949325"/>
            <a:ext cx="9215437" cy="4951413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endParaRPr lang="pt-BR" b="1" dirty="0"/>
          </a:p>
          <a:p>
            <a:pPr marL="0" indent="0" algn="ctr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endParaRPr lang="pt-BR" b="1" dirty="0" smtClean="0">
              <a:solidFill>
                <a:srgbClr val="FF0000"/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r>
              <a:rPr lang="pt-BR" b="1" dirty="0" smtClean="0">
                <a:solidFill>
                  <a:srgbClr val="FF0000"/>
                </a:solidFill>
              </a:rPr>
              <a:t>Obrigado</a:t>
            </a:r>
            <a:r>
              <a:rPr lang="pt-BR" b="1" dirty="0">
                <a:solidFill>
                  <a:srgbClr val="FF0000"/>
                </a:solidFill>
              </a:rPr>
              <a:t>!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endParaRPr lang="pt-BR" b="1" dirty="0"/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pt-BR" dirty="0" smtClean="0">
                <a:hlinkClick r:id="rId2"/>
              </a:rPr>
              <a:t>renato@isaude.sp.gov.br</a:t>
            </a:r>
            <a:r>
              <a:rPr lang="pt-BR" dirty="0" smtClean="0"/>
              <a:t>               </a:t>
            </a:r>
            <a:r>
              <a:rPr lang="pt-BR" dirty="0">
                <a:hlinkClick r:id="rId3"/>
              </a:rPr>
              <a:t>alepsipol1@gmail.com</a:t>
            </a:r>
            <a:endParaRPr lang="pt-BR" dirty="0"/>
          </a:p>
          <a:p>
            <a:pPr marL="0" indent="0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endParaRPr lang="pt-BR" dirty="0"/>
          </a:p>
          <a:p>
            <a:pPr marL="0" indent="0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endParaRPr lang="pt-BR" dirty="0"/>
          </a:p>
          <a:p>
            <a:pPr marL="0" indent="0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endParaRPr lang="pt-BR" dirty="0"/>
          </a:p>
          <a:p>
            <a:pPr marL="0" indent="0" algn="ctr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endParaRPr lang="pt-BR" dirty="0"/>
          </a:p>
          <a:p>
            <a:pPr marL="0" indent="0" algn="ctr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endParaRPr lang="pt-BR" dirty="0"/>
          </a:p>
          <a:p>
            <a:pPr algn="ctr" eaLnBrk="1" fontAlgn="auto" hangingPunct="1">
              <a:spcAft>
                <a:spcPts val="0"/>
              </a:spcAft>
              <a:defRPr/>
            </a:pPr>
            <a:endParaRPr lang="pt-BR" sz="2400" dirty="0"/>
          </a:p>
        </p:txBody>
      </p:sp>
      <p:pic>
        <p:nvPicPr>
          <p:cNvPr id="4" name="Imagem 3">
            <a:extLst>
              <a:ext uri="{FF2B5EF4-FFF2-40B4-BE49-F238E27FC236}">
                <a16:creationId xmlns="" xmlns:a16="http://schemas.microsoft.com/office/drawing/2014/main" id="{364EE8BC-A0E4-19D3-24C8-C269874CB0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75920"/>
            <a:ext cx="2457732" cy="1314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38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ítulo 1">
            <a:extLst>
              <a:ext uri="{FF2B5EF4-FFF2-40B4-BE49-F238E27FC236}">
                <a16:creationId xmlns="" xmlns:a16="http://schemas.microsoft.com/office/drawing/2014/main" id="{EE11058A-0BB4-FC2F-AC64-E44C245F1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7955" y="446830"/>
            <a:ext cx="8355966" cy="782531"/>
          </a:xfrm>
        </p:spPr>
        <p:txBody>
          <a:bodyPr>
            <a:normAutofit fontScale="90000"/>
          </a:bodyPr>
          <a:lstStyle/>
          <a:p>
            <a:pPr algn="just"/>
            <a:r>
              <a:rPr lang="pt-BR" altLang="pt-BR" sz="2800" b="1" dirty="0">
                <a:solidFill>
                  <a:srgbClr val="FF0000"/>
                </a:solidFill>
              </a:rPr>
              <a:t> </a:t>
            </a:r>
            <a:br>
              <a:rPr lang="pt-BR" altLang="pt-BR" sz="2800" b="1" dirty="0">
                <a:solidFill>
                  <a:srgbClr val="FF0000"/>
                </a:solidFill>
              </a:rPr>
            </a:br>
            <a:r>
              <a:rPr lang="pt-BR" altLang="pt-B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t-BR" altLang="pt-BR" sz="27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ampo “gênero e saúde” no Brasil (Aquino, 2006) </a:t>
            </a:r>
            <a:br>
              <a:rPr lang="pt-BR" altLang="pt-BR" sz="27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altLang="pt-BR" sz="27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CB2FB538-1807-6C5D-2059-FEB7FB214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229361"/>
            <a:ext cx="11125200" cy="5371464"/>
          </a:xfrm>
        </p:spPr>
        <p:txBody>
          <a:bodyPr>
            <a:noAutofit/>
          </a:bodyPr>
          <a:lstStyle/>
          <a:p>
            <a:pPr algn="just">
              <a:defRPr/>
            </a:pPr>
            <a:endParaRPr lang="pt-BR" sz="2200" b="1" dirty="0"/>
          </a:p>
          <a:p>
            <a:pPr algn="just">
              <a:defRPr/>
            </a:pPr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131 Grupos de Pesquisa (CNPq) sobre gênero e saúde [até 4/5/2005].</a:t>
            </a:r>
          </a:p>
          <a:p>
            <a:pPr algn="just">
              <a:defRPr/>
            </a:pP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18 Áreas de conhecimento (pelo menos 1 linha de pesquisa).</a:t>
            </a:r>
          </a:p>
          <a:p>
            <a:pPr algn="just">
              <a:defRPr/>
            </a:pP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Descritores: gênero e saúde, saúde da mulher e sexualidade.</a:t>
            </a:r>
          </a:p>
          <a:p>
            <a:pPr marL="0" indent="0" algn="just">
              <a:buNone/>
              <a:defRPr/>
            </a:pP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Alta presença feminina </a:t>
            </a:r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(73,3% pesquisadoras e 73,8% estudantes)</a:t>
            </a:r>
          </a:p>
          <a:p>
            <a:pPr algn="just">
              <a:defRPr/>
            </a:pPr>
            <a:endParaRPr lang="pt-B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Concentração regional: 56,6%  SE [RJ-SP],</a:t>
            </a:r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22,6% NE e 17,0% S. </a:t>
            </a:r>
          </a:p>
          <a:p>
            <a:pPr algn="just">
              <a:defRPr/>
            </a:pPr>
            <a:endParaRPr lang="pt-B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45% dos grupos oriundos de 4 instituições: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(USP, Fiocruz, UFBA, UERJ) </a:t>
            </a:r>
          </a:p>
          <a:p>
            <a:pPr marL="0" indent="0" algn="r">
              <a:buFont typeface="Wingdings 3" panose="05040102010807070707" pitchFamily="18" charset="2"/>
              <a:buNone/>
              <a:defRPr/>
            </a:pPr>
            <a:r>
              <a:rPr lang="pt-BR" sz="2200" dirty="0"/>
              <a:t>															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="" xmlns:a16="http://schemas.microsoft.com/office/drawing/2014/main" id="{044B8D62-E8B2-7909-EBC3-129FDF8DD1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725" y="446831"/>
            <a:ext cx="1773555" cy="8739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152650" y="-315416"/>
            <a:ext cx="9206230" cy="2327096"/>
          </a:xfrm>
        </p:spPr>
        <p:txBody>
          <a:bodyPr>
            <a:normAutofit/>
          </a:bodyPr>
          <a:lstStyle/>
          <a:p>
            <a:r>
              <a:rPr lang="pt-BR" altLang="pt-BR" sz="3600" b="1" dirty="0">
                <a:solidFill>
                  <a:srgbClr val="FF0000"/>
                </a:solidFill>
                <a:latin typeface="Arial" pitchFamily="34" charset="0"/>
              </a:rPr>
              <a:t/>
            </a:r>
            <a:br>
              <a:rPr lang="pt-BR" altLang="pt-BR" sz="3600" b="1" dirty="0">
                <a:solidFill>
                  <a:srgbClr val="FF0000"/>
                </a:solidFill>
                <a:latin typeface="Arial" pitchFamily="34" charset="0"/>
              </a:rPr>
            </a:br>
            <a:r>
              <a:rPr lang="pt-BR" altLang="pt-BR" sz="3600" b="1" dirty="0">
                <a:solidFill>
                  <a:srgbClr val="FF0000"/>
                </a:solidFill>
                <a:latin typeface="Arial" pitchFamily="34" charset="0"/>
              </a:rPr>
              <a:t>     </a:t>
            </a:r>
            <a:r>
              <a:rPr lang="pt-BR" altLang="pt-BR" sz="2800" b="1" dirty="0">
                <a:solidFill>
                  <a:srgbClr val="FF0000"/>
                </a:solidFill>
                <a:latin typeface="Arial" pitchFamily="34" charset="0"/>
              </a:rPr>
              <a:t>Marcos importantes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132608" y="1859280"/>
            <a:ext cx="10683471" cy="4666064"/>
          </a:xfrm>
        </p:spPr>
        <p:txBody>
          <a:bodyPr>
            <a:normAutofit/>
          </a:bodyPr>
          <a:lstStyle/>
          <a:p>
            <a:pPr algn="just">
              <a:buFontTx/>
              <a:buNone/>
            </a:pPr>
            <a:endParaRPr lang="pt-BR" altLang="pt-BR" b="1" dirty="0">
              <a:latin typeface="Arial" pitchFamily="34" charset="0"/>
            </a:endParaRPr>
          </a:p>
          <a:p>
            <a:pPr algn="just"/>
            <a:r>
              <a:rPr lang="pt-BR" altLang="pt-BR" sz="2200" dirty="0">
                <a:latin typeface="Arial" pitchFamily="34" charset="0"/>
              </a:rPr>
              <a:t>Direitos Humanos </a:t>
            </a:r>
            <a:r>
              <a:rPr lang="pt-BR" altLang="pt-BR" sz="2200" dirty="0" smtClean="0">
                <a:latin typeface="Arial" pitchFamily="34" charset="0"/>
              </a:rPr>
              <a:t>(1948).</a:t>
            </a:r>
            <a:endParaRPr lang="pt-BR" altLang="pt-BR" sz="2200" dirty="0">
              <a:latin typeface="Arial" pitchFamily="34" charset="0"/>
            </a:endParaRPr>
          </a:p>
          <a:p>
            <a:pPr algn="just"/>
            <a:endParaRPr lang="pt-BR" altLang="pt-BR" sz="2200" dirty="0">
              <a:latin typeface="Arial" pitchFamily="34" charset="0"/>
            </a:endParaRPr>
          </a:p>
          <a:p>
            <a:pPr algn="just"/>
            <a:r>
              <a:rPr lang="pt-BR" altLang="pt-BR" sz="2200" dirty="0">
                <a:latin typeface="Arial" pitchFamily="34" charset="0"/>
              </a:rPr>
              <a:t>Conferências do Cairo em 1994 e Beijing em </a:t>
            </a:r>
            <a:r>
              <a:rPr lang="pt-BR" altLang="pt-BR" sz="2200" dirty="0" smtClean="0">
                <a:latin typeface="Arial" pitchFamily="34" charset="0"/>
              </a:rPr>
              <a:t>1995.</a:t>
            </a:r>
            <a:endParaRPr lang="pt-BR" altLang="pt-BR" sz="2200" dirty="0">
              <a:latin typeface="Arial" pitchFamily="34" charset="0"/>
            </a:endParaRPr>
          </a:p>
          <a:p>
            <a:pPr marL="0" indent="0" algn="just">
              <a:buNone/>
            </a:pPr>
            <a:r>
              <a:rPr lang="pt-BR" altLang="pt-BR" sz="2200" dirty="0">
                <a:latin typeface="Arial" pitchFamily="34" charset="0"/>
              </a:rPr>
              <a:t>   (Direitos Sexuais e Direitos Reprodutivos) </a:t>
            </a:r>
          </a:p>
          <a:p>
            <a:pPr algn="just"/>
            <a:endParaRPr lang="pt-BR" altLang="pt-BR" sz="2200" dirty="0">
              <a:latin typeface="Arial" pitchFamily="34" charset="0"/>
            </a:endParaRPr>
          </a:p>
          <a:p>
            <a:pPr algn="just"/>
            <a:r>
              <a:rPr lang="pt-BR" altLang="pt-BR" sz="2200" dirty="0">
                <a:latin typeface="Arial" pitchFamily="34" charset="0"/>
              </a:rPr>
              <a:t>Princípios de Yogyakarta (2007); </a:t>
            </a:r>
            <a:endParaRPr lang="pt-BR" altLang="pt-BR" sz="2200" dirty="0" smtClean="0">
              <a:latin typeface="Arial" pitchFamily="34" charset="0"/>
            </a:endParaRPr>
          </a:p>
          <a:p>
            <a:pPr marL="0" indent="0" algn="just">
              <a:buNone/>
            </a:pPr>
            <a:r>
              <a:rPr lang="pt-BR" altLang="pt-BR" sz="2200" dirty="0">
                <a:latin typeface="Arial" pitchFamily="34" charset="0"/>
              </a:rPr>
              <a:t> </a:t>
            </a:r>
            <a:r>
              <a:rPr lang="pt-BR" altLang="pt-BR" sz="2200" dirty="0" smtClean="0">
                <a:latin typeface="Arial" pitchFamily="34" charset="0"/>
              </a:rPr>
              <a:t>  (</a:t>
            </a:r>
            <a:r>
              <a:rPr lang="pt-BR" altLang="pt-BR" sz="2200" dirty="0">
                <a:latin typeface="Arial" pitchFamily="34" charset="0"/>
              </a:rPr>
              <a:t>Direitos Humanos como universais, interdependentes e </a:t>
            </a:r>
            <a:r>
              <a:rPr lang="pt-BR" altLang="pt-BR" sz="2200" dirty="0" smtClean="0">
                <a:latin typeface="Arial" pitchFamily="34" charset="0"/>
              </a:rPr>
              <a:t>indivisíveis; </a:t>
            </a:r>
            <a:r>
              <a:rPr lang="pt-BR" altLang="pt-BR" sz="2200" dirty="0">
                <a:latin typeface="Arial" pitchFamily="34" charset="0"/>
              </a:rPr>
              <a:t>orientação </a:t>
            </a:r>
            <a:r>
              <a:rPr lang="pt-BR" altLang="pt-BR" sz="2200" dirty="0" smtClean="0">
                <a:latin typeface="Arial" pitchFamily="34" charset="0"/>
              </a:rPr>
              <a:t>sexual; </a:t>
            </a:r>
            <a:r>
              <a:rPr lang="pt-BR" altLang="pt-BR" sz="2200" dirty="0">
                <a:latin typeface="Arial" pitchFamily="34" charset="0"/>
              </a:rPr>
              <a:t>e identidade de gênero)</a:t>
            </a:r>
          </a:p>
          <a:p>
            <a:pPr algn="just"/>
            <a:endParaRPr lang="pt-BR" altLang="pt-BR" sz="2200" b="1" dirty="0">
              <a:latin typeface="Arial" pitchFamily="34" charset="0"/>
            </a:endParaRPr>
          </a:p>
          <a:p>
            <a:endParaRPr lang="pt-BR" altLang="pt-BR" b="1" dirty="0">
              <a:solidFill>
                <a:srgbClr val="FFFF00"/>
              </a:solidFill>
              <a:latin typeface="Arial" pitchFamily="34" charset="0"/>
            </a:endParaRPr>
          </a:p>
          <a:p>
            <a:endParaRPr lang="pt-BR" altLang="pt-BR" b="1" dirty="0">
              <a:solidFill>
                <a:srgbClr val="FFFF00"/>
              </a:solidFill>
              <a:latin typeface="Arial" pitchFamily="34" charset="0"/>
            </a:endParaRPr>
          </a:p>
          <a:p>
            <a:endParaRPr lang="pt-BR" altLang="pt-BR" b="1" dirty="0">
              <a:solidFill>
                <a:srgbClr val="FFFF00"/>
              </a:solidFill>
              <a:latin typeface="Arial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="" xmlns:a16="http://schemas.microsoft.com/office/drawing/2014/main" id="{46462292-56FE-5F64-BD6E-71B039FF3F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095" y="497631"/>
            <a:ext cx="1773555" cy="1442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66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ítulo 1"/>
          <p:cNvSpPr>
            <a:spLocks noGrp="1"/>
          </p:cNvSpPr>
          <p:nvPr>
            <p:ph type="title"/>
          </p:nvPr>
        </p:nvSpPr>
        <p:spPr>
          <a:xfrm>
            <a:off x="2157413" y="398463"/>
            <a:ext cx="7900987" cy="4921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pt-BR" altLang="pt-BR" sz="36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Problema de investigação</a:t>
            </a:r>
          </a:p>
        </p:txBody>
      </p:sp>
      <p:sp>
        <p:nvSpPr>
          <p:cNvPr id="4099" name="Espaço Reservado para Conteúdo 2"/>
          <p:cNvSpPr>
            <a:spLocks noGrp="1"/>
          </p:cNvSpPr>
          <p:nvPr>
            <p:ph idx="1"/>
          </p:nvPr>
        </p:nvSpPr>
        <p:spPr>
          <a:xfrm>
            <a:off x="1347788" y="1880755"/>
            <a:ext cx="9707562" cy="4073958"/>
          </a:xfrm>
        </p:spPr>
        <p:txBody>
          <a:bodyPr/>
          <a:lstStyle/>
          <a:p>
            <a:pPr algn="just" eaLnBrk="1" hangingPunct="1"/>
            <a:r>
              <a:rPr lang="pt-BR" alt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No último censo dos grupos de pesquisa do CNPq em 2016, foram identificadas 531 instituições produtoras de conhecimento no país, responsáveis por 37.640 grupos que agregam 199.566 pesquisadores.  </a:t>
            </a:r>
          </a:p>
          <a:p>
            <a:pPr algn="just" eaLnBrk="1" hangingPunct="1"/>
            <a:endParaRPr lang="pt-BR" altLang="pt-BR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pt-BR" alt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Até o presente não encontramos na literatura científica nacional, estudos que avaliaram o perfil da produção científica e tecnológica voltada aos segmentos LGBT+ nos grupos do CNPq.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="" xmlns:a16="http://schemas.microsoft.com/office/drawing/2014/main" id="{364EE8BC-A0E4-19D3-24C8-C269874CB0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725" y="375920"/>
            <a:ext cx="1817687" cy="1099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27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title"/>
          </p:nvPr>
        </p:nvSpPr>
        <p:spPr>
          <a:xfrm>
            <a:off x="2157412" y="365125"/>
            <a:ext cx="9196387" cy="1325563"/>
          </a:xfrm>
        </p:spPr>
        <p:txBody>
          <a:bodyPr/>
          <a:lstStyle/>
          <a:p>
            <a:pPr eaLnBrk="1" hangingPunct="1"/>
            <a:r>
              <a:rPr lang="pt-BR" altLang="pt-B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  <a:r>
              <a:rPr lang="pt-BR" altLang="pt-BR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0483" name="Espaço Reservado para Conteúdo 2"/>
          <p:cNvSpPr>
            <a:spLocks noGrp="1"/>
          </p:cNvSpPr>
          <p:nvPr>
            <p:ph idx="1"/>
          </p:nvPr>
        </p:nvSpPr>
        <p:spPr>
          <a:xfrm>
            <a:off x="1406525" y="1512888"/>
            <a:ext cx="9390063" cy="4398962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endParaRPr lang="pt-BR" altLang="pt-BR" sz="2000" dirty="0"/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pt-BR" altLang="pt-BR" sz="2200" dirty="0">
                <a:latin typeface="Arial" panose="020B0604020202020204" pitchFamily="34" charset="0"/>
                <a:cs typeface="Arial" panose="020B0604020202020204" pitchFamily="34" charset="0"/>
              </a:rPr>
              <a:t>Analisar a distribuição dos grupos de pesquisa registrados na base corrente do “Diretório dos Grupos de Pesquisa do Brasil – Lattes”, quanto à produção de conhecimento voltado à população </a:t>
            </a:r>
            <a:r>
              <a:rPr lang="pt-BR" alt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LGBT+.</a:t>
            </a:r>
            <a:endParaRPr lang="pt-BR" alt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endParaRPr lang="pt-BR" alt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pt-BR" alt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Identificar e analisar as </a:t>
            </a:r>
            <a:r>
              <a:rPr lang="pt-BR" altLang="pt-BR" sz="2200" dirty="0">
                <a:latin typeface="Arial" panose="020B0604020202020204" pitchFamily="34" charset="0"/>
                <a:cs typeface="Arial" panose="020B0604020202020204" pitchFamily="34" charset="0"/>
              </a:rPr>
              <a:t>áreas de conhecimento predominantes, o número de </a:t>
            </a:r>
            <a:r>
              <a:rPr lang="pt-BR" alt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pesquisadores, o número de linhas e o foco de </a:t>
            </a:r>
            <a:r>
              <a:rPr lang="pt-BR" altLang="pt-BR" sz="2200" dirty="0">
                <a:latin typeface="Arial" panose="020B0604020202020204" pitchFamily="34" charset="0"/>
                <a:cs typeface="Arial" panose="020B0604020202020204" pitchFamily="34" charset="0"/>
              </a:rPr>
              <a:t>investigação </a:t>
            </a:r>
            <a:r>
              <a:rPr lang="pt-BR" alt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sobre a população LGBT+.  </a:t>
            </a:r>
            <a:endParaRPr lang="pt-BR" alt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="" xmlns:a16="http://schemas.microsoft.com/office/drawing/2014/main" id="{364EE8BC-A0E4-19D3-24C8-C269874CB0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725" y="375920"/>
            <a:ext cx="1817687" cy="1099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16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Grp="1"/>
          </p:cNvSpPr>
          <p:nvPr>
            <p:ph type="title"/>
          </p:nvPr>
        </p:nvSpPr>
        <p:spPr>
          <a:xfrm>
            <a:off x="2592388" y="296863"/>
            <a:ext cx="6773862" cy="887412"/>
          </a:xfrm>
        </p:spPr>
        <p:txBody>
          <a:bodyPr/>
          <a:lstStyle/>
          <a:p>
            <a:pPr eaLnBrk="1" hangingPunct="1"/>
            <a:r>
              <a:rPr lang="pt-BR" altLang="pt-B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</a:p>
        </p:txBody>
      </p:sp>
      <p:sp>
        <p:nvSpPr>
          <p:cNvPr id="6147" name="Espaço Reservado para Conteúdo 2"/>
          <p:cNvSpPr>
            <a:spLocks noGrp="1"/>
          </p:cNvSpPr>
          <p:nvPr>
            <p:ph idx="1"/>
          </p:nvPr>
        </p:nvSpPr>
        <p:spPr>
          <a:xfrm>
            <a:off x="1336675" y="1465117"/>
            <a:ext cx="10234613" cy="4748357"/>
          </a:xfrm>
        </p:spPr>
        <p:txBody>
          <a:bodyPr>
            <a:normAutofit fontScale="92500" lnSpcReduction="20000"/>
          </a:bodyPr>
          <a:lstStyle/>
          <a:p>
            <a:pPr algn="just" eaLnBrk="1" hangingPunct="1"/>
            <a:r>
              <a:rPr lang="pt-BR" alt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Estudo  exploratório, descritivo, quantitativo.</a:t>
            </a:r>
          </a:p>
          <a:p>
            <a:pPr algn="just" eaLnBrk="1" hangingPunct="1"/>
            <a:endParaRPr lang="pt-BR" alt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pt-BR" alt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Fonte: inventário de grupos de pesquisa cadastrados no CNPq até 28/09/2018.</a:t>
            </a:r>
          </a:p>
          <a:p>
            <a:pPr algn="just" eaLnBrk="1" hangingPunct="1"/>
            <a:endParaRPr lang="pt-BR" alt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pt-BR" alt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Identificados 86 grupos (71certificados; 4 em preenchimento e 11 excluídos).</a:t>
            </a:r>
          </a:p>
          <a:p>
            <a:pPr algn="just" eaLnBrk="1" hangingPunct="1"/>
            <a:endParaRPr lang="pt-BR" alt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pt-BR" alt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Universo analisado: 75 grupos.</a:t>
            </a:r>
          </a:p>
          <a:p>
            <a:pPr algn="just" eaLnBrk="1" hangingPunct="1"/>
            <a:endParaRPr lang="pt-BR" alt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pt-BR" alt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Variáveis: instituição, tipo de instituição (pública ou privada), localização (UF e macrorregião), nome do grupo, ano de formação, situação do grupo, área de conhecimento predominante e área de conhecimento específica (CNPq), nº pesquisadores/titulação, nº linhas de pesquisa; e o foco das linhas de pesquisa nas áreas de Saúde Coletiva e Psicologia.  </a:t>
            </a:r>
          </a:p>
          <a:p>
            <a:pPr algn="just" eaLnBrk="1" hangingPunct="1"/>
            <a:endParaRPr lang="pt-BR" alt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pt-BR" alt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Análise descritiva, baseada em frequências absolutas e relativas.</a:t>
            </a:r>
          </a:p>
          <a:p>
            <a:pPr algn="just" eaLnBrk="1" hangingPunct="1"/>
            <a:endParaRPr lang="pt-BR" altLang="pt-BR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pt-BR" altLang="pt-BR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="" xmlns:a16="http://schemas.microsoft.com/office/drawing/2014/main" id="{364EE8BC-A0E4-19D3-24C8-C269874CB0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166" y="230044"/>
            <a:ext cx="1817687" cy="887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75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ítulo 1"/>
          <p:cNvSpPr>
            <a:spLocks noGrp="1"/>
          </p:cNvSpPr>
          <p:nvPr>
            <p:ph type="title"/>
          </p:nvPr>
        </p:nvSpPr>
        <p:spPr>
          <a:xfrm>
            <a:off x="738188" y="1209675"/>
            <a:ext cx="5381625" cy="560388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pt-BR" alt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alt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alt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alt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alt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altLang="pt-BR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Frequência absoluta e relativa dos grupos de pesquisa </a:t>
            </a:r>
            <a:r>
              <a:rPr lang="pt-BR" alt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LGBT+ (</a:t>
            </a:r>
            <a:r>
              <a:rPr lang="pt-BR" alt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CNPq), segundo períodos selecionados.</a:t>
            </a:r>
            <a:br>
              <a:rPr lang="pt-BR" altLang="pt-BR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altLang="pt-BR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pt-BR" sz="1800" dirty="0"/>
              <a:t/>
            </a:r>
            <a:br>
              <a:rPr lang="pt-BR" altLang="pt-BR" sz="1800" dirty="0"/>
            </a:br>
            <a:endParaRPr lang="pt-BR" altLang="pt-BR" sz="1800" dirty="0"/>
          </a:p>
        </p:txBody>
      </p:sp>
      <p:graphicFrame>
        <p:nvGraphicFramePr>
          <p:cNvPr id="2" name="Espaço Reservado para Conteúdo 1"/>
          <p:cNvGraphicFramePr>
            <a:graphicFrameLocks noGrp="1"/>
          </p:cNvGraphicFramePr>
          <p:nvPr>
            <p:ph idx="1"/>
          </p:nvPr>
        </p:nvGraphicFramePr>
        <p:xfrm>
          <a:off x="844550" y="2462213"/>
          <a:ext cx="5005388" cy="220827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56053"/>
                <a:gridCol w="896984"/>
                <a:gridCol w="952351"/>
              </a:tblGrid>
              <a:tr h="3154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Período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n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%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5" marR="68575" marT="0" marB="0" anchor="ctr"/>
                </a:tc>
              </a:tr>
              <a:tr h="315459">
                <a:tc>
                  <a:txBody>
                    <a:bodyPr/>
                    <a:lstStyle/>
                    <a:p>
                      <a:pPr marL="1504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1995 - 1999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3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4,0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5" marR="68575" marT="0" marB="0" anchor="ctr"/>
                </a:tc>
              </a:tr>
              <a:tr h="315459">
                <a:tc>
                  <a:txBody>
                    <a:bodyPr/>
                    <a:lstStyle/>
                    <a:p>
                      <a:pPr marL="1504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2000 - 2005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7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9,3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5" marR="68575" marT="0" marB="0" anchor="ctr"/>
                </a:tc>
              </a:tr>
              <a:tr h="315459">
                <a:tc>
                  <a:txBody>
                    <a:bodyPr/>
                    <a:lstStyle/>
                    <a:p>
                      <a:pPr marL="1504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2006 - 2010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15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20,0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5" marR="68575" marT="0" marB="0" anchor="ctr"/>
                </a:tc>
              </a:tr>
              <a:tr h="315459">
                <a:tc>
                  <a:txBody>
                    <a:bodyPr/>
                    <a:lstStyle/>
                    <a:p>
                      <a:pPr marL="1504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2011 - 2015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28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37,3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5" marR="68575" marT="0" marB="0" anchor="ctr"/>
                </a:tc>
              </a:tr>
              <a:tr h="315459">
                <a:tc>
                  <a:txBody>
                    <a:bodyPr/>
                    <a:lstStyle/>
                    <a:p>
                      <a:pPr marL="1504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2016 - 2018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22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29,3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5" marR="68575" marT="0" marB="0" anchor="ctr"/>
                </a:tc>
              </a:tr>
              <a:tr h="315459">
                <a:tc>
                  <a:txBody>
                    <a:bodyPr/>
                    <a:lstStyle/>
                    <a:p>
                      <a:pPr marL="1504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Total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75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100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5" marR="68575" marT="0" marB="0" anchor="ctr"/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6376988" y="2438400"/>
          <a:ext cx="5346700" cy="208597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702"/>
                <a:gridCol w="984159"/>
                <a:gridCol w="1618839"/>
              </a:tblGrid>
              <a:tr h="4128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Anos de existência</a:t>
                      </a:r>
                      <a:endParaRPr lang="pt-BR" sz="1800" b="1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93" marR="68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n</a:t>
                      </a:r>
                      <a:endParaRPr lang="pt-BR" sz="1800" b="1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93" marR="68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%</a:t>
                      </a:r>
                      <a:endParaRPr lang="pt-BR" sz="1800" b="1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93" marR="68593" marT="0" marB="0" anchor="ctr"/>
                </a:tc>
              </a:tr>
              <a:tr h="319204">
                <a:tc>
                  <a:txBody>
                    <a:bodyPr/>
                    <a:lstStyle/>
                    <a:p>
                      <a:pPr marL="1492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</a:rPr>
                        <a:t>1 - 5 anos</a:t>
                      </a:r>
                      <a:endParaRPr lang="pt-BR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93" marR="68593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</a:rPr>
                        <a:t>36</a:t>
                      </a:r>
                      <a:endParaRPr lang="pt-BR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93" marR="68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</a:rPr>
                        <a:t>48,0</a:t>
                      </a:r>
                      <a:endParaRPr lang="pt-BR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93" marR="68593" marT="0" marB="0" anchor="ctr"/>
                </a:tc>
              </a:tr>
              <a:tr h="319204">
                <a:tc>
                  <a:txBody>
                    <a:bodyPr/>
                    <a:lstStyle/>
                    <a:p>
                      <a:pPr marL="1492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</a:rPr>
                        <a:t>6 - 10 anos</a:t>
                      </a:r>
                      <a:endParaRPr lang="pt-BR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93" marR="68593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</a:rPr>
                        <a:t>25</a:t>
                      </a:r>
                      <a:endParaRPr lang="pt-BR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93" marR="68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</a:rPr>
                        <a:t>33,3</a:t>
                      </a:r>
                      <a:endParaRPr lang="pt-BR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93" marR="68593" marT="0" marB="0" anchor="ctr"/>
                </a:tc>
              </a:tr>
              <a:tr h="319204">
                <a:tc>
                  <a:txBody>
                    <a:bodyPr/>
                    <a:lstStyle/>
                    <a:p>
                      <a:pPr marL="1492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</a:rPr>
                        <a:t>11 - 15 anos</a:t>
                      </a:r>
                      <a:endParaRPr lang="pt-BR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93" marR="68593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</a:rPr>
                        <a:t>5</a:t>
                      </a:r>
                      <a:endParaRPr lang="pt-BR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93" marR="68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</a:rPr>
                        <a:t>6,7</a:t>
                      </a:r>
                      <a:endParaRPr lang="pt-BR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93" marR="68593" marT="0" marB="0" anchor="ctr"/>
                </a:tc>
              </a:tr>
              <a:tr h="319204">
                <a:tc>
                  <a:txBody>
                    <a:bodyPr/>
                    <a:lstStyle/>
                    <a:p>
                      <a:pPr marL="1492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</a:rPr>
                        <a:t>16 anos ou mais</a:t>
                      </a:r>
                      <a:endParaRPr lang="pt-BR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93" marR="68593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+mn-lt"/>
                        </a:rPr>
                        <a:t>9</a:t>
                      </a:r>
                      <a:endParaRPr lang="pt-BR" sz="1800">
                        <a:effectLst/>
                        <a:latin typeface="+mn-lt"/>
                        <a:ea typeface="Calibri"/>
                      </a:endParaRPr>
                    </a:p>
                  </a:txBody>
                  <a:tcPr marL="68593" marR="68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n-lt"/>
                        </a:rPr>
                        <a:t>12,0</a:t>
                      </a:r>
                      <a:endParaRPr lang="pt-BR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93" marR="68593" marT="0" marB="0" anchor="ctr"/>
                </a:tc>
              </a:tr>
              <a:tr h="396322">
                <a:tc>
                  <a:txBody>
                    <a:bodyPr/>
                    <a:lstStyle/>
                    <a:p>
                      <a:pPr marL="1492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Total</a:t>
                      </a:r>
                      <a:endParaRPr lang="pt-BR" sz="1800" b="1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93" marR="68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75</a:t>
                      </a:r>
                      <a:endParaRPr lang="pt-BR" sz="1800" b="1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93" marR="6859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n-lt"/>
                        </a:rPr>
                        <a:t>100</a:t>
                      </a:r>
                      <a:endParaRPr lang="pt-BR" sz="1800" b="1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93" marR="68593" marT="0" marB="0" anchor="ctr"/>
                </a:tc>
              </a:tr>
            </a:tbl>
          </a:graphicData>
        </a:graphic>
      </p:graphicFrame>
      <p:sp>
        <p:nvSpPr>
          <p:cNvPr id="7235" name="Retângulo 4"/>
          <p:cNvSpPr>
            <a:spLocks noChangeArrowheads="1"/>
          </p:cNvSpPr>
          <p:nvPr/>
        </p:nvSpPr>
        <p:spPr bwMode="auto">
          <a:xfrm>
            <a:off x="6272213" y="1255713"/>
            <a:ext cx="5110162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 b="1" dirty="0">
                <a:latin typeface="Arial" panose="020B0604020202020204" pitchFamily="34" charset="0"/>
              </a:rPr>
              <a:t>Frequência absoluta e relativa dos grupos de pesquisa </a:t>
            </a:r>
            <a:r>
              <a:rPr lang="pt-BR" altLang="pt-BR" sz="1800" b="1" dirty="0" smtClean="0">
                <a:latin typeface="Arial" panose="020B0604020202020204" pitchFamily="34" charset="0"/>
              </a:rPr>
              <a:t>LGBT+ </a:t>
            </a:r>
            <a:r>
              <a:rPr lang="pt-BR" altLang="pt-BR" sz="1800" b="1" dirty="0">
                <a:latin typeface="Arial" panose="020B0604020202020204" pitchFamily="34" charset="0"/>
              </a:rPr>
              <a:t>(CNPq), segundo anos de existência.</a:t>
            </a:r>
            <a:endParaRPr lang="pt-BR" altLang="pt-BR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 dirty="0">
                <a:latin typeface="Arial" panose="020B0604020202020204" pitchFamily="34" charset="0"/>
              </a:rPr>
              <a:t/>
            </a:r>
            <a:br>
              <a:rPr lang="pt-BR" altLang="pt-BR" sz="1800" dirty="0">
                <a:latin typeface="Arial" panose="020B0604020202020204" pitchFamily="34" charset="0"/>
              </a:rPr>
            </a:br>
            <a:endParaRPr lang="pt-BR" altLang="pt-BR" sz="1800" dirty="0">
              <a:latin typeface="Arial" panose="020B0604020202020204" pitchFamily="34" charset="0"/>
            </a:endParaRPr>
          </a:p>
        </p:txBody>
      </p:sp>
      <p:sp>
        <p:nvSpPr>
          <p:cNvPr id="7236" name="CaixaDeTexto 5"/>
          <p:cNvSpPr txBox="1">
            <a:spLocks noChangeArrowheads="1"/>
          </p:cNvSpPr>
          <p:nvPr/>
        </p:nvSpPr>
        <p:spPr bwMode="auto">
          <a:xfrm>
            <a:off x="785813" y="4640263"/>
            <a:ext cx="20748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400" i="1">
                <a:latin typeface="Arial" panose="020B0604020202020204" pitchFamily="34" charset="0"/>
              </a:rPr>
              <a:t>Fonte: os autores</a:t>
            </a:r>
            <a:r>
              <a:rPr lang="pt-BR" altLang="pt-BR" sz="140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7237" name="CaixaDeTexto 6"/>
          <p:cNvSpPr txBox="1">
            <a:spLocks noChangeArrowheads="1"/>
          </p:cNvSpPr>
          <p:nvPr/>
        </p:nvSpPr>
        <p:spPr bwMode="auto">
          <a:xfrm>
            <a:off x="6350000" y="4518025"/>
            <a:ext cx="247808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400" i="1">
                <a:latin typeface="Arial" panose="020B0604020202020204" pitchFamily="34" charset="0"/>
              </a:rPr>
              <a:t>Fonte: os autores</a:t>
            </a:r>
            <a:r>
              <a:rPr lang="pt-BR" altLang="pt-BR" sz="1400">
                <a:latin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7238" name="CaixaDeTexto 7"/>
          <p:cNvSpPr txBox="1">
            <a:spLocks noChangeArrowheads="1"/>
          </p:cNvSpPr>
          <p:nvPr/>
        </p:nvSpPr>
        <p:spPr bwMode="auto">
          <a:xfrm>
            <a:off x="3211513" y="5192135"/>
            <a:ext cx="76914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LGBT+ </a:t>
            </a:r>
            <a:r>
              <a:rPr lang="pt-BR" altLang="pt-BR" sz="1800" b="1" dirty="0">
                <a:solidFill>
                  <a:srgbClr val="FF0000"/>
                </a:solidFill>
                <a:latin typeface="Arial" panose="020B0604020202020204" pitchFamily="34" charset="0"/>
              </a:rPr>
              <a:t>é um tema emergente na agenda de pesquisa</a:t>
            </a:r>
          </a:p>
        </p:txBody>
      </p:sp>
      <p:sp>
        <p:nvSpPr>
          <p:cNvPr id="7239" name="CaixaDeTexto 8"/>
          <p:cNvSpPr txBox="1">
            <a:spLocks noChangeArrowheads="1"/>
          </p:cNvSpPr>
          <p:nvPr/>
        </p:nvSpPr>
        <p:spPr bwMode="auto">
          <a:xfrm>
            <a:off x="2408238" y="5703886"/>
            <a:ext cx="7937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 b="1" dirty="0">
                <a:solidFill>
                  <a:srgbClr val="FF0000"/>
                </a:solidFill>
                <a:latin typeface="Arial" panose="020B0604020202020204" pitchFamily="34" charset="0"/>
              </a:rPr>
              <a:t>Grupos de pesquisa </a:t>
            </a:r>
            <a:r>
              <a:rPr lang="pt-BR" altLang="pt-BR" sz="1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LGBT+ </a:t>
            </a:r>
            <a:r>
              <a:rPr lang="pt-BR" altLang="pt-BR" sz="1800" b="1" dirty="0">
                <a:solidFill>
                  <a:srgbClr val="FF0000"/>
                </a:solidFill>
                <a:latin typeface="Arial" panose="020B0604020202020204" pitchFamily="34" charset="0"/>
              </a:rPr>
              <a:t>correspondem a 0,19% do total do país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="" xmlns:a16="http://schemas.microsoft.com/office/drawing/2014/main" id="{364EE8BC-A0E4-19D3-24C8-C269874CB0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725" y="375920"/>
            <a:ext cx="1395557" cy="63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44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b="1" smtClean="0">
              <a:solidFill>
                <a:srgbClr val="FF0000"/>
              </a:solidFill>
            </a:endParaRPr>
          </a:p>
        </p:txBody>
      </p:sp>
      <p:graphicFrame>
        <p:nvGraphicFramePr>
          <p:cNvPr id="2" name="Espaço Reservado para Conteúdo 1"/>
          <p:cNvGraphicFramePr>
            <a:graphicFrameLocks noGrp="1"/>
          </p:cNvGraphicFramePr>
          <p:nvPr>
            <p:ph idx="1"/>
          </p:nvPr>
        </p:nvGraphicFramePr>
        <p:xfrm>
          <a:off x="1184275" y="1689100"/>
          <a:ext cx="10104438" cy="302419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39630"/>
                <a:gridCol w="1370404"/>
                <a:gridCol w="1370404"/>
                <a:gridCol w="1305145"/>
                <a:gridCol w="1305145"/>
                <a:gridCol w="1256855"/>
                <a:gridCol w="1256855"/>
              </a:tblGrid>
              <a:tr h="34894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Região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Pública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Privada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Total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4894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n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%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n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%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n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%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b"/>
                </a:tc>
              </a:tr>
              <a:tr h="348945">
                <a:tc>
                  <a:txBody>
                    <a:bodyPr/>
                    <a:lstStyle/>
                    <a:p>
                      <a:pPr marL="23558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Centro-Oeste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5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8,1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0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0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5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6,7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</a:tr>
              <a:tr h="348945">
                <a:tc>
                  <a:txBody>
                    <a:bodyPr/>
                    <a:lstStyle/>
                    <a:p>
                      <a:pPr marL="23558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Nordeste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19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30,6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1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7,7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20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26,7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</a:tr>
              <a:tr h="348945">
                <a:tc>
                  <a:txBody>
                    <a:bodyPr/>
                    <a:lstStyle/>
                    <a:p>
                      <a:pPr marL="23558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Norte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3,2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0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0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2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2,7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</a:tr>
              <a:tr h="348945">
                <a:tc>
                  <a:txBody>
                    <a:bodyPr/>
                    <a:lstStyle/>
                    <a:p>
                      <a:pPr marL="23558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Sudeste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25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40,3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8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61,5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33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44,0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</a:tr>
              <a:tr h="348945">
                <a:tc>
                  <a:txBody>
                    <a:bodyPr/>
                    <a:lstStyle/>
                    <a:p>
                      <a:pPr marL="23558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Sul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11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17,7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4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30,8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15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20,0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</a:tr>
              <a:tr h="581575">
                <a:tc>
                  <a:txBody>
                    <a:bodyPr/>
                    <a:lstStyle/>
                    <a:p>
                      <a:pPr marL="23558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Total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62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100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13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100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75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100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70" marR="68570" marT="0" marB="0" anchor="ctr"/>
                </a:tc>
              </a:tr>
            </a:tbl>
          </a:graphicData>
        </a:graphic>
      </p:graphicFrame>
      <p:sp>
        <p:nvSpPr>
          <p:cNvPr id="8265" name="CaixaDeTexto 2"/>
          <p:cNvSpPr txBox="1">
            <a:spLocks noChangeArrowheads="1"/>
          </p:cNvSpPr>
          <p:nvPr/>
        </p:nvSpPr>
        <p:spPr bwMode="auto">
          <a:xfrm>
            <a:off x="1195388" y="1008063"/>
            <a:ext cx="103520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 b="1" dirty="0">
                <a:latin typeface="Arial" panose="020B0604020202020204" pitchFamily="34" charset="0"/>
              </a:rPr>
              <a:t>Frequência absoluta e relativa dos grupos de pesquisa </a:t>
            </a:r>
            <a:r>
              <a:rPr lang="pt-BR" altLang="pt-BR" sz="1800" b="1" dirty="0" smtClean="0">
                <a:latin typeface="Arial" panose="020B0604020202020204" pitchFamily="34" charset="0"/>
              </a:rPr>
              <a:t>LGBT+ </a:t>
            </a:r>
            <a:r>
              <a:rPr lang="pt-BR" altLang="pt-BR" sz="1800" b="1" dirty="0">
                <a:latin typeface="Arial" panose="020B0604020202020204" pitchFamily="34" charset="0"/>
              </a:rPr>
              <a:t>(CNPq), segundo região e tipo de instituição.</a:t>
            </a:r>
            <a:endParaRPr lang="pt-BR" altLang="pt-BR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 dirty="0">
              <a:latin typeface="Arial" panose="020B0604020202020204" pitchFamily="34" charset="0"/>
            </a:endParaRPr>
          </a:p>
        </p:txBody>
      </p:sp>
      <p:sp>
        <p:nvSpPr>
          <p:cNvPr id="8266" name="CaixaDeTexto 3"/>
          <p:cNvSpPr txBox="1">
            <a:spLocks noChangeArrowheads="1"/>
          </p:cNvSpPr>
          <p:nvPr/>
        </p:nvSpPr>
        <p:spPr bwMode="auto">
          <a:xfrm>
            <a:off x="1195388" y="4713288"/>
            <a:ext cx="27781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400" i="1">
                <a:latin typeface="Arial" panose="020B0604020202020204" pitchFamily="34" charset="0"/>
              </a:rPr>
              <a:t>Fonte: os autores</a:t>
            </a:r>
            <a:r>
              <a:rPr lang="pt-BR" altLang="pt-BR" sz="1400">
                <a:latin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400">
              <a:latin typeface="Arial" panose="020B0604020202020204" pitchFamily="34" charset="0"/>
            </a:endParaRPr>
          </a:p>
        </p:txBody>
      </p:sp>
      <p:sp>
        <p:nvSpPr>
          <p:cNvPr id="8267" name="CaixaDeTexto 4"/>
          <p:cNvSpPr txBox="1">
            <a:spLocks noChangeArrowheads="1"/>
          </p:cNvSpPr>
          <p:nvPr/>
        </p:nvSpPr>
        <p:spPr bwMode="auto">
          <a:xfrm>
            <a:off x="2684463" y="5299075"/>
            <a:ext cx="50228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 b="1" dirty="0">
                <a:solidFill>
                  <a:srgbClr val="FF0000"/>
                </a:solidFill>
                <a:latin typeface="Arial" panose="020B0604020202020204" pitchFamily="34" charset="0"/>
              </a:rPr>
              <a:t>Produção concentrada no SE e NE (70,7</a:t>
            </a:r>
            <a:r>
              <a:rPr lang="pt-BR" altLang="pt-BR" sz="1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%).   </a:t>
            </a:r>
            <a:endParaRPr lang="pt-BR" altLang="pt-BR" sz="1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8268" name="CaixaDeTexto 6"/>
          <p:cNvSpPr txBox="1">
            <a:spLocks noChangeArrowheads="1"/>
          </p:cNvSpPr>
          <p:nvPr/>
        </p:nvSpPr>
        <p:spPr bwMode="auto">
          <a:xfrm>
            <a:off x="2684463" y="5759450"/>
            <a:ext cx="8604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Vinculada </a:t>
            </a:r>
            <a:r>
              <a:rPr lang="pt-BR" altLang="pt-BR" sz="1800" b="1" dirty="0">
                <a:solidFill>
                  <a:srgbClr val="FF0000"/>
                </a:solidFill>
                <a:latin typeface="Arial" panose="020B0604020202020204" pitchFamily="34" charset="0"/>
              </a:rPr>
              <a:t>à instituições públicas (82,7%), contra 17,3% das </a:t>
            </a:r>
            <a:r>
              <a:rPr lang="pt-BR" altLang="pt-BR" sz="1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privadas.</a:t>
            </a:r>
            <a:endParaRPr lang="pt-BR" altLang="pt-BR" sz="1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8269" name="CaixaDeTexto 2"/>
          <p:cNvSpPr txBox="1">
            <a:spLocks noChangeArrowheads="1"/>
          </p:cNvSpPr>
          <p:nvPr/>
        </p:nvSpPr>
        <p:spPr bwMode="auto">
          <a:xfrm>
            <a:off x="7564581" y="5299075"/>
            <a:ext cx="408362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Distribuída em 16 </a:t>
            </a:r>
            <a:r>
              <a:rPr lang="pt-BR" altLang="pt-BR" sz="1800" b="1" dirty="0">
                <a:solidFill>
                  <a:srgbClr val="FF0000"/>
                </a:solidFill>
                <a:latin typeface="Arial" panose="020B0604020202020204" pitchFamily="34" charset="0"/>
              </a:rPr>
              <a:t>estados e </a:t>
            </a:r>
            <a:r>
              <a:rPr lang="pt-BR" altLang="pt-BR" sz="1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no DF.</a:t>
            </a:r>
            <a:endParaRPr lang="pt-BR" altLang="pt-BR" sz="1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="" xmlns:a16="http://schemas.microsoft.com/office/drawing/2014/main" id="{364EE8BC-A0E4-19D3-24C8-C269874CB0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7818"/>
            <a:ext cx="1390440" cy="800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98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ítulo 1"/>
          <p:cNvSpPr>
            <a:spLocks noGrp="1"/>
          </p:cNvSpPr>
          <p:nvPr>
            <p:ph type="title"/>
          </p:nvPr>
        </p:nvSpPr>
        <p:spPr>
          <a:xfrm>
            <a:off x="2592388" y="623888"/>
            <a:ext cx="8912225" cy="3143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pt-BR" alt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44738" y="1060450"/>
            <a:ext cx="8915400" cy="4564063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endParaRPr lang="pt-BR" dirty="0"/>
          </a:p>
          <a:p>
            <a:pPr eaLnBrk="1" fontAlgn="auto" hangingPunct="1">
              <a:spcAft>
                <a:spcPts val="0"/>
              </a:spcAft>
              <a:defRPr/>
            </a:pPr>
            <a:endParaRPr lang="pt-BR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1992313" y="1781175"/>
          <a:ext cx="8405812" cy="29543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091652"/>
                <a:gridCol w="1846297"/>
                <a:gridCol w="1467863"/>
              </a:tblGrid>
              <a:tr h="595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Área do Conhecimento Predominante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n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%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2" marR="68582" marT="0" marB="0" anchor="ctr"/>
                </a:tc>
              </a:tr>
              <a:tr h="318814">
                <a:tc>
                  <a:txBody>
                    <a:bodyPr/>
                    <a:lstStyle/>
                    <a:p>
                      <a:pPr marL="26098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Ciências Humanas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2" marR="6858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42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56,0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2" marR="68582" marT="0" marB="0" anchor="ctr"/>
                </a:tc>
              </a:tr>
              <a:tr h="318814">
                <a:tc>
                  <a:txBody>
                    <a:bodyPr/>
                    <a:lstStyle/>
                    <a:p>
                      <a:pPr marL="26098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Ciências Sociais Aplicadas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2" marR="6858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16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21,3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2" marR="68582" marT="0" marB="0" anchor="ctr"/>
                </a:tc>
              </a:tr>
              <a:tr h="318814">
                <a:tc>
                  <a:txBody>
                    <a:bodyPr/>
                    <a:lstStyle/>
                    <a:p>
                      <a:pPr marL="26098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Ciências da Saúde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2" marR="6858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10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13,3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2" marR="68582" marT="0" marB="0" anchor="ctr"/>
                </a:tc>
              </a:tr>
              <a:tr h="318814">
                <a:tc>
                  <a:txBody>
                    <a:bodyPr/>
                    <a:lstStyle/>
                    <a:p>
                      <a:pPr marL="26098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Linguística, Letras e Artes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2" marR="6858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5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6,7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2" marR="68582" marT="0" marB="0" anchor="ctr"/>
                </a:tc>
              </a:tr>
              <a:tr h="318814">
                <a:tc>
                  <a:txBody>
                    <a:bodyPr/>
                    <a:lstStyle/>
                    <a:p>
                      <a:pPr marL="26098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Ciências Biológicas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2" marR="6858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1</a:t>
                      </a:r>
                      <a:endParaRPr lang="pt-BR" sz="1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1,3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2" marR="68582" marT="0" marB="0" anchor="ctr"/>
                </a:tc>
              </a:tr>
              <a:tr h="318814">
                <a:tc>
                  <a:txBody>
                    <a:bodyPr/>
                    <a:lstStyle/>
                    <a:p>
                      <a:pPr marL="26098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Ciências Exatas e da Terra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2" marR="6858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1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1,3</a:t>
                      </a:r>
                      <a:endParaRPr lang="pt-BR" sz="1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2" marR="68582" marT="0" marB="0" anchor="ctr"/>
                </a:tc>
              </a:tr>
              <a:tr h="446338">
                <a:tc>
                  <a:txBody>
                    <a:bodyPr/>
                    <a:lstStyle/>
                    <a:p>
                      <a:pPr marL="26098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Total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75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</a:rPr>
                        <a:t>100</a:t>
                      </a:r>
                      <a:endParaRPr lang="pt-BR" sz="1800" b="1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2" marR="68582" marT="0" marB="0" anchor="ctr"/>
                </a:tc>
              </a:tr>
            </a:tbl>
          </a:graphicData>
        </a:graphic>
      </p:graphicFrame>
      <p:sp>
        <p:nvSpPr>
          <p:cNvPr id="9258" name="Rectangle 4"/>
          <p:cNvSpPr>
            <a:spLocks noChangeArrowheads="1"/>
          </p:cNvSpPr>
          <p:nvPr/>
        </p:nvSpPr>
        <p:spPr bwMode="auto">
          <a:xfrm>
            <a:off x="1804988" y="1060450"/>
            <a:ext cx="15057437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b="1" dirty="0">
                <a:latin typeface="Arial" panose="020B0604020202020204" pitchFamily="34" charset="0"/>
                <a:cs typeface="Times New Roman" panose="02020603050405020304" pitchFamily="18" charset="0"/>
              </a:rPr>
              <a:t>Frequência absoluta e relativa dos grupos de pesquisa </a:t>
            </a:r>
            <a:r>
              <a:rPr lang="pt-BR" altLang="pt-BR" sz="1800" b="1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LGBT+ </a:t>
            </a:r>
            <a:r>
              <a:rPr lang="pt-BR" altLang="pt-BR" sz="1800" b="1" dirty="0">
                <a:latin typeface="Arial" panose="020B0604020202020204" pitchFamily="34" charset="0"/>
                <a:cs typeface="Times New Roman" panose="02020603050405020304" pitchFamily="18" charset="0"/>
              </a:rPr>
              <a:t>(CNPq), segundo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800" b="1" dirty="0">
                <a:latin typeface="Arial" panose="020B0604020202020204" pitchFamily="34" charset="0"/>
                <a:cs typeface="Times New Roman" panose="02020603050405020304" pitchFamily="18" charset="0"/>
              </a:rPr>
              <a:t>área de conhecimento predominante.</a:t>
            </a:r>
            <a:endParaRPr lang="pt-BR" altLang="pt-BR" sz="1800" b="1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pt-BR" altLang="pt-BR" sz="1800" dirty="0">
              <a:latin typeface="Arial" panose="020B0604020202020204" pitchFamily="34" charset="0"/>
            </a:endParaRPr>
          </a:p>
        </p:txBody>
      </p:sp>
      <p:sp>
        <p:nvSpPr>
          <p:cNvPr id="9259" name="CaixaDeTexto 4"/>
          <p:cNvSpPr txBox="1">
            <a:spLocks noChangeArrowheads="1"/>
          </p:cNvSpPr>
          <p:nvPr/>
        </p:nvSpPr>
        <p:spPr bwMode="auto">
          <a:xfrm>
            <a:off x="2286000" y="5345113"/>
            <a:ext cx="860174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Capital intelectual é concentrado em três áreas de conhecimento (90,6%) </a:t>
            </a:r>
            <a:endParaRPr lang="pt-BR" altLang="pt-BR" sz="1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9260" name="CaixaDeTexto 5"/>
          <p:cNvSpPr txBox="1">
            <a:spLocks noChangeArrowheads="1"/>
          </p:cNvSpPr>
          <p:nvPr/>
        </p:nvSpPr>
        <p:spPr bwMode="auto">
          <a:xfrm>
            <a:off x="2028825" y="4713288"/>
            <a:ext cx="22621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400" i="1">
                <a:latin typeface="Arial" panose="020B0604020202020204" pitchFamily="34" charset="0"/>
              </a:rPr>
              <a:t>Fonte: os autores</a:t>
            </a:r>
            <a:r>
              <a:rPr lang="pt-BR" altLang="pt-BR" sz="1400">
                <a:latin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="" xmlns:a16="http://schemas.microsoft.com/office/drawing/2014/main" id="{364EE8BC-A0E4-19D3-24C8-C269874CB0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725" y="375920"/>
            <a:ext cx="1563503" cy="945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38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692150" y="233363"/>
            <a:ext cx="16444913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600" b="1" dirty="0">
                <a:latin typeface="Arial" panose="020B0604020202020204" pitchFamily="34" charset="0"/>
                <a:cs typeface="Times New Roman" panose="02020603050405020304" pitchFamily="18" charset="0"/>
              </a:rPr>
              <a:t>Frequência absoluta e relativa dos grupos de pesquisa </a:t>
            </a:r>
            <a:r>
              <a:rPr lang="pt-BR" altLang="pt-BR" sz="1600" b="1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LGBT+ </a:t>
            </a:r>
            <a:r>
              <a:rPr lang="pt-BR" altLang="pt-BR" sz="1600" b="1" dirty="0">
                <a:latin typeface="Arial" panose="020B0604020202020204" pitchFamily="34" charset="0"/>
                <a:cs typeface="Times New Roman" panose="02020603050405020304" pitchFamily="18" charset="0"/>
              </a:rPr>
              <a:t>(CNPq), segundo a área de conhecimento específica.</a:t>
            </a:r>
            <a:endParaRPr lang="pt-BR" altLang="pt-BR" sz="16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pt-BR" altLang="pt-BR" sz="1400" dirty="0">
              <a:latin typeface="Arial" panose="020B0604020202020204" pitchFamily="34" charset="0"/>
            </a:endParaRPr>
          </a:p>
        </p:txBody>
      </p:sp>
      <p:pic>
        <p:nvPicPr>
          <p:cNvPr id="1024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2567" y="787400"/>
            <a:ext cx="8506048" cy="5666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Imagem 3">
            <a:extLst>
              <a:ext uri="{FF2B5EF4-FFF2-40B4-BE49-F238E27FC236}">
                <a16:creationId xmlns="" xmlns:a16="http://schemas.microsoft.com/office/drawing/2014/main" id="{364EE8BC-A0E4-19D3-24C8-C269874CB0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725" y="833122"/>
            <a:ext cx="1851980" cy="1346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11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1229</TotalTime>
  <Words>2057</Words>
  <Application>Microsoft Office PowerPoint</Application>
  <PresentationFormat>Widescreen</PresentationFormat>
  <Paragraphs>553</Paragraphs>
  <Slides>23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Wingdings 3</vt:lpstr>
      <vt:lpstr>Tema do Office</vt:lpstr>
      <vt:lpstr>         Aula 18: Produção de conhecimento no campo LGBTQIA+ </vt:lpstr>
      <vt:lpstr>Apresentação do PowerPoint</vt:lpstr>
      <vt:lpstr>Problema de investigação</vt:lpstr>
      <vt:lpstr>Objetivos </vt:lpstr>
      <vt:lpstr>Metodologia</vt:lpstr>
      <vt:lpstr>     Frequência absoluta e relativa dos grupos de pesquisa LGBT+ (CNPq), segundo períodos selecionados.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Uso da categoria gênero nos estudos em Saúde Coletiva</vt:lpstr>
      <vt:lpstr>Apresentação do PowerPoint</vt:lpstr>
      <vt:lpstr>            Considerações finais</vt:lpstr>
      <vt:lpstr>Referências</vt:lpstr>
      <vt:lpstr>Apresentação do PowerPoint</vt:lpstr>
      <vt:lpstr>  Campo “gênero e saúde” no Brasil (Aquino, 2006)  </vt:lpstr>
      <vt:lpstr>      Marcos importantes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Aula 8: Direitos Humanos e Saúde LGBTQIA+</dc:title>
  <dc:creator>Renato Barboza</dc:creator>
  <cp:lastModifiedBy>Renato Barboza</cp:lastModifiedBy>
  <cp:revision>46</cp:revision>
  <cp:lastPrinted>2022-08-19T21:30:45Z</cp:lastPrinted>
  <dcterms:created xsi:type="dcterms:W3CDTF">2022-06-09T15:09:53Z</dcterms:created>
  <dcterms:modified xsi:type="dcterms:W3CDTF">2022-08-19T21:44:26Z</dcterms:modified>
</cp:coreProperties>
</file>