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5" r:id="rId5"/>
    <p:sldMasterId id="2147483666" r:id="rId6"/>
    <p:sldMasterId id="2147483667" r:id="rId7"/>
    <p:sldMasterId id="2147483668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</p:sldIdLst>
  <p:sldSz cy="5143500" cx="9144000"/>
  <p:notesSz cx="6858000" cy="9144000"/>
  <p:embeddedFontLst>
    <p:embeddedFont>
      <p:font typeface="Gill Sans"/>
      <p:regular r:id="rId37"/>
      <p:bold r:id="rId38"/>
    </p:embeddedFont>
    <p:embeddedFont>
      <p:font typeface="Century Gothic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22B83E9-A36E-4ACC-B243-7DE7E6BD9169}">
  <a:tblStyle styleId="{422B83E9-A36E-4ACC-B243-7DE7E6BD916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enturyGothic-bold.fntdata"/><Relationship Id="rId20" Type="http://schemas.openxmlformats.org/officeDocument/2006/relationships/slide" Target="slides/slide11.xml"/><Relationship Id="rId42" Type="http://schemas.openxmlformats.org/officeDocument/2006/relationships/font" Target="fonts/CenturyGothic-boldItalic.fntdata"/><Relationship Id="rId41" Type="http://schemas.openxmlformats.org/officeDocument/2006/relationships/font" Target="fonts/CenturyGothic-italic.fntdata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notesMaster" Target="notesMasters/notesMaster1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8" Type="http://schemas.openxmlformats.org/officeDocument/2006/relationships/slide" Target="slides/slide19.xml"/><Relationship Id="rId27" Type="http://schemas.openxmlformats.org/officeDocument/2006/relationships/slide" Target="slides/slide18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0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22.xml"/><Relationship Id="rId30" Type="http://schemas.openxmlformats.org/officeDocument/2006/relationships/slide" Target="slides/slide21.xml"/><Relationship Id="rId11" Type="http://schemas.openxmlformats.org/officeDocument/2006/relationships/slide" Target="slides/slide2.xml"/><Relationship Id="rId33" Type="http://schemas.openxmlformats.org/officeDocument/2006/relationships/slide" Target="slides/slide24.xml"/><Relationship Id="rId10" Type="http://schemas.openxmlformats.org/officeDocument/2006/relationships/slide" Target="slides/slide1.xml"/><Relationship Id="rId32" Type="http://schemas.openxmlformats.org/officeDocument/2006/relationships/slide" Target="slides/slide23.xml"/><Relationship Id="rId13" Type="http://schemas.openxmlformats.org/officeDocument/2006/relationships/slide" Target="slides/slide4.xml"/><Relationship Id="rId35" Type="http://schemas.openxmlformats.org/officeDocument/2006/relationships/slide" Target="slides/slide26.xml"/><Relationship Id="rId12" Type="http://schemas.openxmlformats.org/officeDocument/2006/relationships/slide" Target="slides/slide3.xml"/><Relationship Id="rId34" Type="http://schemas.openxmlformats.org/officeDocument/2006/relationships/slide" Target="slides/slide25.xml"/><Relationship Id="rId15" Type="http://schemas.openxmlformats.org/officeDocument/2006/relationships/slide" Target="slides/slide6.xml"/><Relationship Id="rId37" Type="http://schemas.openxmlformats.org/officeDocument/2006/relationships/font" Target="fonts/GillSans-regular.fntdata"/><Relationship Id="rId14" Type="http://schemas.openxmlformats.org/officeDocument/2006/relationships/slide" Target="slides/slide5.xml"/><Relationship Id="rId36" Type="http://schemas.openxmlformats.org/officeDocument/2006/relationships/slide" Target="slides/slide27.xml"/><Relationship Id="rId17" Type="http://schemas.openxmlformats.org/officeDocument/2006/relationships/slide" Target="slides/slide8.xml"/><Relationship Id="rId39" Type="http://schemas.openxmlformats.org/officeDocument/2006/relationships/font" Target="fonts/CenturyGothic-regular.fntdata"/><Relationship Id="rId16" Type="http://schemas.openxmlformats.org/officeDocument/2006/relationships/slide" Target="slides/slide7.xml"/><Relationship Id="rId38" Type="http://schemas.openxmlformats.org/officeDocument/2006/relationships/font" Target="fonts/GillSans-bold.fntdata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Gill Sans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62" name="Google Shape;26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ill San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ctrTitle"/>
          </p:nvPr>
        </p:nvSpPr>
        <p:spPr>
          <a:xfrm>
            <a:off x="866442" y="1085851"/>
            <a:ext cx="6621000" cy="249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866442" y="3583035"/>
            <a:ext cx="6621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cap="none">
                <a:solidFill>
                  <a:srgbClr val="86D1D8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866441" y="1085850"/>
            <a:ext cx="25515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589397" y="1085850"/>
            <a:ext cx="38979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1000"/>
              </a:spcBef>
              <a:spcAft>
                <a:spcPts val="0"/>
              </a:spcAft>
              <a:buSzPts val="1600"/>
              <a:buChar char="►"/>
              <a:defRPr sz="2000"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2pPr>
            <a:lvl3pPr indent="-309880" lvl="2" marL="13716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3pPr>
            <a:lvl4pPr indent="-299719" lvl="3" marL="1828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4pPr>
            <a:lvl5pPr indent="-299720" lvl="4" marL="22860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5pPr>
            <a:lvl6pPr indent="-299720" lvl="5" marL="27432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6pPr>
            <a:lvl7pPr indent="-299720" lvl="6" marL="32004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7pPr>
            <a:lvl8pPr indent="-299720" lvl="7" marL="3657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8pPr>
            <a:lvl9pPr indent="-299720" lvl="8" marL="4114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9pPr>
          </a:lstStyle>
          <a:p/>
        </p:txBody>
      </p:sp>
      <p:sp>
        <p:nvSpPr>
          <p:cNvPr id="78" name="Google Shape;78;p11"/>
          <p:cNvSpPr txBox="1"/>
          <p:nvPr>
            <p:ph idx="2" type="body"/>
          </p:nvPr>
        </p:nvSpPr>
        <p:spPr>
          <a:xfrm>
            <a:off x="866441" y="2346961"/>
            <a:ext cx="2551500" cy="21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827700" y="1428750"/>
            <a:ext cx="3298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827700" y="1885950"/>
            <a:ext cx="32982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1" name="Google Shape;91;p13"/>
          <p:cNvSpPr txBox="1"/>
          <p:nvPr>
            <p:ph idx="3" type="body"/>
          </p:nvPr>
        </p:nvSpPr>
        <p:spPr>
          <a:xfrm>
            <a:off x="4241976" y="1428750"/>
            <a:ext cx="3298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4241976" y="1885950"/>
            <a:ext cx="32982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3" name="Google Shape;93;p13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827700" y="1545432"/>
            <a:ext cx="32982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9" name="Google Shape;99;p14"/>
          <p:cNvSpPr txBox="1"/>
          <p:nvPr>
            <p:ph idx="2" type="body"/>
          </p:nvPr>
        </p:nvSpPr>
        <p:spPr>
          <a:xfrm>
            <a:off x="4241975" y="1542070"/>
            <a:ext cx="3298200" cy="3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100" name="Google Shape;100;p14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866443" y="2146300"/>
            <a:ext cx="6621000" cy="14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866442" y="3583036"/>
            <a:ext cx="66210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6" name="Google Shape;106;p15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1181409" y="1085850"/>
            <a:ext cx="6000900" cy="17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1448177" y="2828380"/>
            <a:ext cx="54612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b="0" i="0" sz="1400" cap="small">
                <a:solidFill>
                  <a:srgbClr val="86D1D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6" name="Google Shape;126;p17"/>
          <p:cNvSpPr txBox="1"/>
          <p:nvPr>
            <p:ph idx="2" type="body"/>
          </p:nvPr>
        </p:nvSpPr>
        <p:spPr>
          <a:xfrm>
            <a:off x="866442" y="3262993"/>
            <a:ext cx="66210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7" name="Google Shape;127;p17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7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">
  <p:cSld name="3 Colunas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9"/>
          <p:cNvSpPr txBox="1"/>
          <p:nvPr>
            <p:ph idx="1" type="body"/>
          </p:nvPr>
        </p:nvSpPr>
        <p:spPr>
          <a:xfrm>
            <a:off x="474834" y="1485900"/>
            <a:ext cx="22107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7" name="Google Shape;147;p19"/>
          <p:cNvSpPr txBox="1"/>
          <p:nvPr>
            <p:ph idx="2" type="body"/>
          </p:nvPr>
        </p:nvSpPr>
        <p:spPr>
          <a:xfrm>
            <a:off x="489475" y="2000250"/>
            <a:ext cx="21960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48" name="Google Shape;148;p19"/>
          <p:cNvSpPr txBox="1"/>
          <p:nvPr>
            <p:ph idx="3" type="body"/>
          </p:nvPr>
        </p:nvSpPr>
        <p:spPr>
          <a:xfrm>
            <a:off x="2913504" y="1485900"/>
            <a:ext cx="22029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9" name="Google Shape;149;p19"/>
          <p:cNvSpPr txBox="1"/>
          <p:nvPr>
            <p:ph idx="4" type="body"/>
          </p:nvPr>
        </p:nvSpPr>
        <p:spPr>
          <a:xfrm>
            <a:off x="2905586" y="2000250"/>
            <a:ext cx="22107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50" name="Google Shape;150;p19"/>
          <p:cNvSpPr txBox="1"/>
          <p:nvPr>
            <p:ph idx="5" type="body"/>
          </p:nvPr>
        </p:nvSpPr>
        <p:spPr>
          <a:xfrm>
            <a:off x="5344917" y="1485900"/>
            <a:ext cx="21996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51" name="Google Shape;151;p19"/>
          <p:cNvSpPr txBox="1"/>
          <p:nvPr>
            <p:ph idx="6" type="body"/>
          </p:nvPr>
        </p:nvSpPr>
        <p:spPr>
          <a:xfrm>
            <a:off x="5344917" y="2000250"/>
            <a:ext cx="21996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52" name="Google Shape;152;p19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9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9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 de Imagem">
  <p:cSld name="3 Colunas de Imagem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489475" y="3188212"/>
            <a:ext cx="22056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2" name="Google Shape;172;p21"/>
          <p:cNvSpPr/>
          <p:nvPr>
            <p:ph idx="2" type="pic"/>
          </p:nvPr>
        </p:nvSpPr>
        <p:spPr>
          <a:xfrm>
            <a:off x="489475" y="1657350"/>
            <a:ext cx="2205600" cy="1143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3" name="Google Shape;173;p21"/>
          <p:cNvSpPr txBox="1"/>
          <p:nvPr>
            <p:ph idx="3" type="body"/>
          </p:nvPr>
        </p:nvSpPr>
        <p:spPr>
          <a:xfrm>
            <a:off x="489475" y="3620409"/>
            <a:ext cx="22056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4" name="Google Shape;174;p21"/>
          <p:cNvSpPr txBox="1"/>
          <p:nvPr>
            <p:ph idx="4" type="body"/>
          </p:nvPr>
        </p:nvSpPr>
        <p:spPr>
          <a:xfrm>
            <a:off x="2917792" y="3188212"/>
            <a:ext cx="21984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5" name="Google Shape;175;p21"/>
          <p:cNvSpPr/>
          <p:nvPr>
            <p:ph idx="5" type="pic"/>
          </p:nvPr>
        </p:nvSpPr>
        <p:spPr>
          <a:xfrm>
            <a:off x="2917791" y="1657350"/>
            <a:ext cx="2198400" cy="1143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6" name="Google Shape;176;p21"/>
          <p:cNvSpPr txBox="1"/>
          <p:nvPr>
            <p:ph idx="6" type="body"/>
          </p:nvPr>
        </p:nvSpPr>
        <p:spPr>
          <a:xfrm>
            <a:off x="2916776" y="3620408"/>
            <a:ext cx="22014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7" name="Google Shape;177;p21"/>
          <p:cNvSpPr txBox="1"/>
          <p:nvPr>
            <p:ph idx="7" type="body"/>
          </p:nvPr>
        </p:nvSpPr>
        <p:spPr>
          <a:xfrm>
            <a:off x="5344917" y="3188212"/>
            <a:ext cx="21996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8" name="Google Shape;178;p21"/>
          <p:cNvSpPr/>
          <p:nvPr>
            <p:ph idx="8" type="pic"/>
          </p:nvPr>
        </p:nvSpPr>
        <p:spPr>
          <a:xfrm>
            <a:off x="5344916" y="1657350"/>
            <a:ext cx="2199600" cy="1143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9" name="Google Shape;179;p21"/>
          <p:cNvSpPr txBox="1"/>
          <p:nvPr>
            <p:ph idx="9" type="body"/>
          </p:nvPr>
        </p:nvSpPr>
        <p:spPr>
          <a:xfrm>
            <a:off x="5344824" y="3620407"/>
            <a:ext cx="22026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80" name="Google Shape;180;p21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1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21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 rot="5400000">
            <a:off x="4702375" y="1849961"/>
            <a:ext cx="4369500" cy="131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 rot="5400000">
            <a:off x="1217637" y="-148346"/>
            <a:ext cx="4112400" cy="55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 rot="5400000">
            <a:off x="2609737" y="-243122"/>
            <a:ext cx="3146700" cy="67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66441" y="2343151"/>
            <a:ext cx="66210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" type="body"/>
          </p:nvPr>
        </p:nvSpPr>
        <p:spPr>
          <a:xfrm>
            <a:off x="866442" y="3583036"/>
            <a:ext cx="66210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866442" y="1085850"/>
            <a:ext cx="66210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866442" y="2743200"/>
            <a:ext cx="6621000" cy="17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Panorâmica com Legenda">
  <p:cSld name="Foto Panorâmica com Legenda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866443" y="3600440"/>
            <a:ext cx="66210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/>
          <p:nvPr>
            <p:ph idx="2" type="pic"/>
          </p:nvPr>
        </p:nvSpPr>
        <p:spPr>
          <a:xfrm>
            <a:off x="866442" y="514350"/>
            <a:ext cx="6621000" cy="27306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64" name="Google Shape;64;p9"/>
          <p:cNvSpPr txBox="1"/>
          <p:nvPr>
            <p:ph idx="1" type="body"/>
          </p:nvPr>
        </p:nvSpPr>
        <p:spPr>
          <a:xfrm>
            <a:off x="866443" y="4025494"/>
            <a:ext cx="6621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865656" y="1390644"/>
            <a:ext cx="3820800" cy="118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5213517" y="857250"/>
            <a:ext cx="2400900" cy="3429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866441" y="2743200"/>
            <a:ext cx="38148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4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5.xml"/><Relationship Id="rId3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6.xml"/><Relationship Id="rId3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7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" name="Google Shape;16;p1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674687" y="728663"/>
            <a:ext cx="600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2200"/>
              <a:buFont typeface="Arial"/>
              <a:buNone/>
            </a:pPr>
            <a:r>
              <a:rPr b="0" i="0" lang="en-US" sz="12200" u="none">
                <a:solidFill>
                  <a:srgbClr val="8AD0D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7" name="Google Shape;117;p16"/>
          <p:cNvSpPr txBox="1"/>
          <p:nvPr/>
        </p:nvSpPr>
        <p:spPr>
          <a:xfrm>
            <a:off x="6999287" y="1959769"/>
            <a:ext cx="6018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2200"/>
              <a:buFont typeface="Arial"/>
              <a:buNone/>
            </a:pPr>
            <a:r>
              <a:rPr b="0" i="0" lang="en-US" sz="12200" u="none">
                <a:solidFill>
                  <a:srgbClr val="8AD0D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118" name="Google Shape;118;p16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0" name="Google Shape;120;p16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1" name="Google Shape;121;p16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8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8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37" name="Google Shape;137;p18"/>
          <p:cNvCxnSpPr/>
          <p:nvPr/>
        </p:nvCxnSpPr>
        <p:spPr>
          <a:xfrm>
            <a:off x="2795587" y="1600200"/>
            <a:ext cx="0" cy="29718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8" name="Google Shape;138;p18"/>
          <p:cNvCxnSpPr/>
          <p:nvPr/>
        </p:nvCxnSpPr>
        <p:spPr>
          <a:xfrm>
            <a:off x="5222875" y="1600200"/>
            <a:ext cx="0" cy="29754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9" name="Google Shape;139;p18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1" name="Google Shape;141;p18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2" name="Google Shape;142;p18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3" name="Google Shape;143;p18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0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0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0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0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0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0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62" name="Google Shape;162;p20"/>
          <p:cNvCxnSpPr/>
          <p:nvPr/>
        </p:nvCxnSpPr>
        <p:spPr>
          <a:xfrm>
            <a:off x="2795587" y="1600200"/>
            <a:ext cx="0" cy="29718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3" name="Google Shape;163;p20"/>
          <p:cNvCxnSpPr/>
          <p:nvPr/>
        </p:nvCxnSpPr>
        <p:spPr>
          <a:xfrm>
            <a:off x="5222875" y="1600200"/>
            <a:ext cx="0" cy="29754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4" name="Google Shape;164;p20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65" name="Google Shape;165;p20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6" name="Google Shape;166;p20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7" name="Google Shape;167;p20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8" name="Google Shape;168;p20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/>
          <p:nvPr>
            <p:ph idx="1" type="subTitle"/>
          </p:nvPr>
        </p:nvSpPr>
        <p:spPr>
          <a:xfrm>
            <a:off x="2095500" y="3623547"/>
            <a:ext cx="4953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b="1" i="0" lang="en-US" sz="2000" u="none">
                <a:solidFill>
                  <a:srgbClr val="8AD0D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</a:t>
            </a:r>
            <a:r>
              <a:rPr b="1" lang="en-US">
                <a:solidFill>
                  <a:srgbClr val="8AD0D6"/>
                </a:solidFill>
              </a:rPr>
              <a:t>07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0" i="0" lang="en-US" sz="2000" u="none">
                <a:solidFill>
                  <a:srgbClr val="8AD0D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DATA: 02/09/2021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0" i="0" sz="2000" u="none">
              <a:solidFill>
                <a:srgbClr val="8AD0D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8" name="Google Shape;188;p22"/>
          <p:cNvSpPr/>
          <p:nvPr/>
        </p:nvSpPr>
        <p:spPr>
          <a:xfrm>
            <a:off x="1115556" y="424701"/>
            <a:ext cx="6912900" cy="17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GESTÃO DE PROJETOS E ORÇAMENTOS</a:t>
            </a:r>
            <a:endParaRPr b="1" i="0" sz="4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/>
          <p:nvPr>
            <p:ph type="title"/>
          </p:nvPr>
        </p:nvSpPr>
        <p:spPr>
          <a:xfrm>
            <a:off x="1331912" y="465534"/>
            <a:ext cx="7497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ct val="100000"/>
              <a:buFont typeface="Century Gothic"/>
              <a:buNone/>
            </a:pPr>
            <a:r>
              <a:rPr b="1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 – Tipos de </a:t>
            </a:r>
            <a:br>
              <a:rPr b="1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EMPRESARIAL</a:t>
            </a:r>
            <a:endParaRPr/>
          </a:p>
        </p:txBody>
      </p:sp>
      <p:sp>
        <p:nvSpPr>
          <p:cNvPr id="241" name="Google Shape;241;p31"/>
          <p:cNvSpPr txBox="1"/>
          <p:nvPr>
            <p:ph idx="1" type="body"/>
          </p:nvPr>
        </p:nvSpPr>
        <p:spPr>
          <a:xfrm>
            <a:off x="1331150" y="1645831"/>
            <a:ext cx="7499400" cy="28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1" i="0" sz="20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Estático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Contínuo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Base Zero (OBZ)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"/>
          <p:cNvSpPr txBox="1"/>
          <p:nvPr>
            <p:ph type="title"/>
          </p:nvPr>
        </p:nvSpPr>
        <p:spPr>
          <a:xfrm>
            <a:off x="468312" y="195263"/>
            <a:ext cx="7497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 – ORÇAMENTO PÚBLICO</a:t>
            </a:r>
            <a:endParaRPr/>
          </a:p>
        </p:txBody>
      </p:sp>
      <p:sp>
        <p:nvSpPr>
          <p:cNvPr id="247" name="Google Shape;247;p32"/>
          <p:cNvSpPr txBox="1"/>
          <p:nvPr>
            <p:ph idx="1" type="body"/>
          </p:nvPr>
        </p:nvSpPr>
        <p:spPr>
          <a:xfrm>
            <a:off x="468300" y="951301"/>
            <a:ext cx="7499400" cy="24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“A análise do orçamento público, no entanto, deverá ser feita a partir da abordagem de pontos políticos, jurídicos, econômicos e financeiros. O primeiro relaciona-se ao </a:t>
            </a:r>
            <a:r>
              <a:rPr b="1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plano de governo</a:t>
            </a:r>
            <a:r>
              <a:rPr b="0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o segundo está ligado </a:t>
            </a:r>
            <a:r>
              <a:rPr b="1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às leis que definem a utilização dos recursos</a:t>
            </a:r>
            <a:r>
              <a:rPr b="0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o terceiro está relacionado aos </a:t>
            </a:r>
            <a:r>
              <a:rPr b="1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objetivos de menor gasto</a:t>
            </a:r>
            <a:r>
              <a:rPr b="0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 o </a:t>
            </a:r>
            <a:r>
              <a:rPr b="1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quarto ponto refere-se ao fluxo financeiro </a:t>
            </a:r>
            <a:r>
              <a:rPr b="0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 execução do orçamento.” </a:t>
            </a:r>
            <a:r>
              <a:rPr b="0" i="1" lang="en-US" sz="2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(SILVA, 1996)</a:t>
            </a:r>
            <a:endParaRPr/>
          </a:p>
        </p:txBody>
      </p:sp>
      <p:sp>
        <p:nvSpPr>
          <p:cNvPr id="248" name="Google Shape;248;p32"/>
          <p:cNvSpPr txBox="1"/>
          <p:nvPr/>
        </p:nvSpPr>
        <p:spPr>
          <a:xfrm>
            <a:off x="1983125" y="3223325"/>
            <a:ext cx="33852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2800"/>
              <a:buFont typeface="Gill Sans"/>
              <a:buNone/>
            </a:pPr>
            <a:r>
              <a:rPr b="1" i="0" lang="en-US" sz="2800" u="none">
                <a:solidFill>
                  <a:srgbClr val="EBEBEB"/>
                </a:solidFill>
                <a:latin typeface="Gill Sans"/>
                <a:ea typeface="Gill Sans"/>
                <a:cs typeface="Gill Sans"/>
                <a:sym typeface="Gill Sans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PLANO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2800"/>
              <a:buFont typeface="Gill Sans"/>
              <a:buNone/>
            </a:pPr>
            <a:r>
              <a:rPr b="1" i="0" lang="en-US" sz="2800" u="none">
                <a:solidFill>
                  <a:srgbClr val="EBEBEB"/>
                </a:solidFill>
                <a:latin typeface="Gill Sans"/>
                <a:ea typeface="Gill Sans"/>
                <a:cs typeface="Gill Sans"/>
                <a:sym typeface="Gill Sans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LEIS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2800"/>
              <a:buFont typeface="Gill Sans"/>
              <a:buNone/>
            </a:pPr>
            <a:r>
              <a:rPr b="1" i="0" lang="en-US" sz="2800" u="none">
                <a:solidFill>
                  <a:srgbClr val="EBEBEB"/>
                </a:solidFill>
                <a:latin typeface="Gill Sans"/>
                <a:ea typeface="Gill Sans"/>
                <a:cs typeface="Gill Sans"/>
                <a:sym typeface="Gill Sans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CUSTO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2800"/>
              <a:buFont typeface="Gill Sans"/>
              <a:buNone/>
            </a:pPr>
            <a:r>
              <a:rPr b="1" i="0" lang="en-US" sz="2800" u="none">
                <a:solidFill>
                  <a:srgbClr val="EBEBEB"/>
                </a:solidFill>
                <a:latin typeface="Gill Sans"/>
                <a:ea typeface="Gill Sans"/>
                <a:cs typeface="Gill Sans"/>
                <a:sym typeface="Gill Sans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FLUXO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3"/>
          <p:cNvSpPr txBox="1"/>
          <p:nvPr>
            <p:ph type="title"/>
          </p:nvPr>
        </p:nvSpPr>
        <p:spPr>
          <a:xfrm>
            <a:off x="323850" y="303609"/>
            <a:ext cx="7499400" cy="16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 – Diferença </a:t>
            </a:r>
            <a:b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Empresarial </a:t>
            </a:r>
            <a:b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 Público</a:t>
            </a:r>
            <a:endParaRPr/>
          </a:p>
        </p:txBody>
      </p:sp>
      <p:sp>
        <p:nvSpPr>
          <p:cNvPr id="254" name="Google Shape;254;p33"/>
          <p:cNvSpPr txBox="1"/>
          <p:nvPr>
            <p:ph idx="1" type="body"/>
          </p:nvPr>
        </p:nvSpPr>
        <p:spPr>
          <a:xfrm>
            <a:off x="539750" y="1924050"/>
            <a:ext cx="7499400" cy="25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Aspecto Legal: obrigatório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EMPRESARIAL: instrumento planejamento.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Que pode e deve ser feito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RECOMENDÁVEL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4"/>
          <p:cNvSpPr txBox="1"/>
          <p:nvPr>
            <p:ph idx="1" type="body"/>
          </p:nvPr>
        </p:nvSpPr>
        <p:spPr>
          <a:xfrm>
            <a:off x="1403350" y="735806"/>
            <a:ext cx="7499400" cy="3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PÚBLICO</a:t>
            </a:r>
            <a:r>
              <a:rPr b="1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Instrumento de Planejamento.</a:t>
            </a:r>
            <a:endParaRPr/>
          </a:p>
          <a:p>
            <a:pPr indent="-282575" lvl="0" marL="365125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39903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 deve ser feito Obrigatoriamente,</a:t>
            </a:r>
            <a:endParaRPr/>
          </a:p>
          <a:p>
            <a:pPr indent="-239903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Mandatório</a:t>
            </a:r>
            <a:endParaRPr/>
          </a:p>
          <a:p>
            <a:pPr indent="-239903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Não fazer é ilegal</a:t>
            </a:r>
            <a:endParaRPr/>
          </a:p>
          <a:p>
            <a:pPr indent="-239903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Não cumprir é ilegal</a:t>
            </a:r>
            <a:endParaRPr/>
          </a:p>
          <a:p>
            <a:pPr indent="-20066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5"/>
          <p:cNvSpPr txBox="1"/>
          <p:nvPr>
            <p:ph type="title"/>
          </p:nvPr>
        </p:nvSpPr>
        <p:spPr>
          <a:xfrm>
            <a:off x="395287" y="1635056"/>
            <a:ext cx="7499400" cy="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ct val="100000"/>
              <a:buFont typeface="Century Gothic"/>
              <a:buNone/>
            </a:pPr>
            <a:r>
              <a:rPr b="1" i="0" lang="en-US" sz="3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Antes fazer DIRETRIZES ORÇAMENTÁRIAS.</a:t>
            </a:r>
            <a:endParaRPr/>
          </a:p>
        </p:txBody>
      </p:sp>
      <p:sp>
        <p:nvSpPr>
          <p:cNvPr id="266" name="Google Shape;266;p35"/>
          <p:cNvSpPr txBox="1"/>
          <p:nvPr>
            <p:ph idx="1" type="body"/>
          </p:nvPr>
        </p:nvSpPr>
        <p:spPr>
          <a:xfrm>
            <a:off x="605587" y="2393778"/>
            <a:ext cx="74994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– </a:t>
            </a:r>
            <a:r>
              <a:rPr b="1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regras, condutas e políticas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LDO – </a:t>
            </a:r>
            <a:r>
              <a:rPr b="1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obrigatória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11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 onde  vai</a:t>
            </a:r>
            <a:endParaRPr/>
          </a:p>
          <a:p>
            <a:pPr indent="-282575" lvl="0" marL="365125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Direção</a:t>
            </a:r>
            <a:endParaRPr/>
          </a:p>
        </p:txBody>
      </p:sp>
      <p:sp>
        <p:nvSpPr>
          <p:cNvPr id="267" name="Google Shape;267;p35"/>
          <p:cNvSpPr txBox="1"/>
          <p:nvPr/>
        </p:nvSpPr>
        <p:spPr>
          <a:xfrm>
            <a:off x="395287" y="4354115"/>
            <a:ext cx="7920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None/>
            </a:pPr>
            <a:r>
              <a:rPr b="1" i="0" lang="en-US" sz="16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Link para LDO / SP: </a:t>
            </a:r>
            <a:r>
              <a:rPr b="0" i="0" lang="en-US" sz="18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i="0" lang="en-US" sz="1800" u="none">
                <a:solidFill>
                  <a:srgbClr val="6AAC90"/>
                </a:solidFill>
                <a:latin typeface="Gill Sans"/>
                <a:ea typeface="Gill Sans"/>
                <a:cs typeface="Gill Sans"/>
                <a:sym typeface="Gill Sans"/>
              </a:rPr>
              <a:t>http://www.al.sp.gov.br/repositorio/legislacao/lei/2016/lei-16291-20.07.2016.pdf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6AAC9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8" name="Google Shape;268;p35"/>
          <p:cNvSpPr txBox="1"/>
          <p:nvPr/>
        </p:nvSpPr>
        <p:spPr>
          <a:xfrm>
            <a:off x="107950" y="357188"/>
            <a:ext cx="7559700" cy="13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000"/>
              <a:buFont typeface="Century Gothic"/>
              <a:buNone/>
            </a:pPr>
            <a:r>
              <a:rPr b="1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 – ORÇAMENTO EMPRESARIAL E ORÇAMENTO PÚBLICO</a:t>
            </a:r>
            <a:endParaRPr sz="3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6"/>
          <p:cNvSpPr txBox="1"/>
          <p:nvPr>
            <p:ph type="title"/>
          </p:nvPr>
        </p:nvSpPr>
        <p:spPr>
          <a:xfrm>
            <a:off x="107950" y="35718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 – Sobre Orçamento</a:t>
            </a:r>
            <a:endParaRPr/>
          </a:p>
        </p:txBody>
      </p:sp>
      <p:sp>
        <p:nvSpPr>
          <p:cNvPr id="274" name="Google Shape;274;p36"/>
          <p:cNvSpPr txBox="1"/>
          <p:nvPr>
            <p:ph idx="1" type="body"/>
          </p:nvPr>
        </p:nvSpPr>
        <p:spPr>
          <a:xfrm>
            <a:off x="684212" y="1653778"/>
            <a:ext cx="7499400" cy="25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rPr b="0" i="0" lang="en-US" sz="2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 síntese, o início do processo de preparação do orçamento anual é resultado da conjugação de uma análise dessas condições, oportunidades, recursos e ameaças, potenciais ou reais para a empresa, com os objetivos explícitos de sua administração (SANVICENTE; SANTOS, 2000).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7"/>
          <p:cNvSpPr txBox="1"/>
          <p:nvPr>
            <p:ph type="title"/>
          </p:nvPr>
        </p:nvSpPr>
        <p:spPr>
          <a:xfrm>
            <a:off x="900112" y="411956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 – Liturgia</a:t>
            </a:r>
            <a:endParaRPr/>
          </a:p>
        </p:txBody>
      </p:sp>
      <p:sp>
        <p:nvSpPr>
          <p:cNvPr id="280" name="Google Shape;280;p37"/>
          <p:cNvSpPr txBox="1"/>
          <p:nvPr>
            <p:ph idx="1" type="body"/>
          </p:nvPr>
        </p:nvSpPr>
        <p:spPr>
          <a:xfrm>
            <a:off x="827087" y="1545431"/>
            <a:ext cx="7531200" cy="25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rPr b="1" i="0" lang="en-US" sz="2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o que foi planejado – não reclamar antes da certeza da UTILIZAÇÃO.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1" i="0" sz="28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II 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o que a lei permite e proíbe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8"/>
          <p:cNvSpPr txBox="1"/>
          <p:nvPr>
            <p:ph idx="1" type="body"/>
          </p:nvPr>
        </p:nvSpPr>
        <p:spPr>
          <a:xfrm>
            <a:off x="611187" y="844153"/>
            <a:ext cx="7499400" cy="36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III 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se os custos apontados são reais </a:t>
            </a:r>
            <a:r>
              <a:rPr b="0" i="1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(ou podem ser reduzidos)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1" i="0" sz="20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Outra maneira de fazer por conta da repetição do orçamento anterior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1" i="0" sz="28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IV 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como empenhar ao longo do tempo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Empenhar o máximo no prazo mais curto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9"/>
          <p:cNvSpPr txBox="1"/>
          <p:nvPr>
            <p:ph idx="1" type="body"/>
          </p:nvPr>
        </p:nvSpPr>
        <p:spPr>
          <a:xfrm>
            <a:off x="684212" y="1168003"/>
            <a:ext cx="7499400" cy="31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quando irá precisar de mais e iniciar ação de conquista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1" i="0" sz="28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outras rubricas não utilizadas</a:t>
            </a: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1" i="0" sz="28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Conferir regras de transferência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0"/>
          <p:cNvSpPr txBox="1"/>
          <p:nvPr>
            <p:ph type="title"/>
          </p:nvPr>
        </p:nvSpPr>
        <p:spPr>
          <a:xfrm>
            <a:off x="1042987" y="573881"/>
            <a:ext cx="7499400" cy="8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 – Orçamento</a:t>
            </a:r>
            <a:endParaRPr/>
          </a:p>
        </p:txBody>
      </p:sp>
      <p:sp>
        <p:nvSpPr>
          <p:cNvPr id="296" name="Google Shape;296;p40"/>
          <p:cNvSpPr txBox="1"/>
          <p:nvPr>
            <p:ph idx="1" type="body"/>
          </p:nvPr>
        </p:nvSpPr>
        <p:spPr>
          <a:xfrm>
            <a:off x="827087" y="1600200"/>
            <a:ext cx="77772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É um instrumento de planejamento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Portanto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Dinâmico</a:t>
            </a:r>
            <a:endParaRPr b="1" i="0" sz="2800" u="sng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Não Estático de consulta pontual</a:t>
            </a:r>
            <a:endParaRPr/>
          </a:p>
        </p:txBody>
      </p:sp>
      <p:sp>
        <p:nvSpPr>
          <p:cNvPr id="297" name="Google Shape;297;p40"/>
          <p:cNvSpPr txBox="1"/>
          <p:nvPr/>
        </p:nvSpPr>
        <p:spPr>
          <a:xfrm>
            <a:off x="791412" y="3908675"/>
            <a:ext cx="7561200" cy="9543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rgbClr val="E6B72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entury Gothic"/>
              <a:buNone/>
            </a:pPr>
            <a:r>
              <a:rPr b="1" i="0" lang="en-US" sz="2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OLHAR O TODO E O QUE PODE FLUIR PARA OS RESPECTIVOS PROJETOS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800"/>
              <a:buFont typeface="Century Gothic"/>
              <a:buNone/>
            </a:pPr>
            <a:r>
              <a:rPr b="1" i="0" lang="en-US" sz="3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 – Apresentação Planos de Ação</a:t>
            </a:r>
            <a:endParaRPr sz="3000"/>
          </a:p>
        </p:txBody>
      </p:sp>
      <p:graphicFrame>
        <p:nvGraphicFramePr>
          <p:cNvPr id="194" name="Google Shape;194;p23"/>
          <p:cNvGraphicFramePr/>
          <p:nvPr/>
        </p:nvGraphicFramePr>
        <p:xfrm>
          <a:off x="693775" y="9608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{422B83E9-A36E-4ACC-B243-7DE7E6BD9169}</a:tableStyleId>
              </a:tblPr>
              <a:tblGrid>
                <a:gridCol w="1298575"/>
                <a:gridCol w="1608125"/>
                <a:gridCol w="1606550"/>
                <a:gridCol w="817550"/>
                <a:gridCol w="817550"/>
                <a:gridCol w="1608125"/>
              </a:tblGrid>
              <a:tr h="453625">
                <a:tc grid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PLANO DE TRABALHO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30242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entury Gothic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Atividade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entury Gothic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Produto 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entury Gothic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Responsável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entury Gothic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Prazo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entury Gothic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Observações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97650"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entury Gothic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Inicial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entury Gothic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Final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vMerge="1"/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 cap="none" strike="noStrik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700"/>
                        <a:buFont typeface="Century Gothic"/>
                        <a:buNone/>
                      </a:pPr>
                      <a:r>
                        <a:rPr b="0" i="0" lang="en-US" sz="7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4100E"/>
                        </a:buClr>
                        <a:buSzPts val="300"/>
                        <a:buFont typeface="Century Gothic"/>
                        <a:buNone/>
                      </a:pPr>
                      <a:r>
                        <a:rPr b="0" i="0" lang="en-US" sz="300" u="none">
                          <a:solidFill>
                            <a:srgbClr val="84100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1"/>
          <p:cNvSpPr txBox="1"/>
          <p:nvPr>
            <p:ph type="title"/>
          </p:nvPr>
        </p:nvSpPr>
        <p:spPr>
          <a:xfrm>
            <a:off x="325925" y="177759"/>
            <a:ext cx="7499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ct val="100000"/>
              <a:buFont typeface="Century Gothic"/>
              <a:buNone/>
            </a:pPr>
            <a:r>
              <a:rPr b="1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 – Orçamento</a:t>
            </a:r>
            <a:br>
              <a:rPr b="1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303" name="Google Shape;303;p41"/>
          <p:cNvSpPr txBox="1"/>
          <p:nvPr>
            <p:ph idx="1" type="body"/>
          </p:nvPr>
        </p:nvSpPr>
        <p:spPr>
          <a:xfrm>
            <a:off x="971550" y="2031206"/>
            <a:ext cx="7499400" cy="21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82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20904" lvl="0" marL="8255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⮚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Custeio – manutenção continuada</a:t>
            </a:r>
            <a:endParaRPr/>
          </a:p>
          <a:p>
            <a:pPr indent="0" lvl="0" marL="8255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20904" lvl="0" marL="8255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⮚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Investimento – O que introduz algo novo</a:t>
            </a:r>
            <a:endParaRPr/>
          </a:p>
          <a:p>
            <a:pPr indent="-20066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4" name="Google Shape;304;p41"/>
          <p:cNvSpPr txBox="1"/>
          <p:nvPr/>
        </p:nvSpPr>
        <p:spPr>
          <a:xfrm>
            <a:off x="1161875" y="1480275"/>
            <a:ext cx="5827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Divisão das Despesas:</a:t>
            </a:r>
            <a:endParaRPr sz="3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2"/>
          <p:cNvSpPr txBox="1"/>
          <p:nvPr>
            <p:ph type="title"/>
          </p:nvPr>
        </p:nvSpPr>
        <p:spPr>
          <a:xfrm>
            <a:off x="468312" y="465534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 – Regra de Ouro</a:t>
            </a:r>
            <a:endParaRPr/>
          </a:p>
        </p:txBody>
      </p:sp>
      <p:sp>
        <p:nvSpPr>
          <p:cNvPr id="310" name="Google Shape;310;p42"/>
          <p:cNvSpPr txBox="1"/>
          <p:nvPr>
            <p:ph idx="1" type="body"/>
          </p:nvPr>
        </p:nvSpPr>
        <p:spPr>
          <a:xfrm>
            <a:off x="900112" y="1491853"/>
            <a:ext cx="74994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❖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Investimento se transforma em custeio (LEI LAVOISIER DO ORÇAMENTO)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❖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Ao inserir investimento verificar custeio nos anos posteriores. (Pelo menos 3)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43"/>
          <p:cNvGraphicFramePr/>
          <p:nvPr/>
        </p:nvGraphicFramePr>
        <p:xfrm>
          <a:off x="511650" y="236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{422B83E9-A36E-4ACC-B243-7DE7E6BD9169}</a:tableStyleId>
              </a:tblPr>
              <a:tblGrid>
                <a:gridCol w="1728775"/>
                <a:gridCol w="1352550"/>
                <a:gridCol w="1497000"/>
                <a:gridCol w="747700"/>
                <a:gridCol w="1011225"/>
                <a:gridCol w="1295400"/>
              </a:tblGrid>
              <a:tr h="285750">
                <a:tc grid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PLANO DE TRABALHO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2048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Atividade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Produto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400" u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Responsável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Prazo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Observações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Inicial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1-Levantamento situação atual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2-Formar Comissão responsável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- Diretor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3-Comunicar oficialmente o projeto aos envolvidos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- Diretor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4-Definir formato do centro de memória virtual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– Comissão Coordenadora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5-Contratação de Estagiário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Avani - Estágios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6-Pesquisa e seleção software para gerenciamento e publicação acervo digital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7-Aprovação do Orçamento pela Congregação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Ilza - Congregação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6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8-Autorização de compra e liberação do recurso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Ari – Escritório FAPESP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7 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9-Aquisição de software p gerenciamento e publicação do acervo virtual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Cristina - Área Financeira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8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10-Levantamento docs. históricos da Diretoria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Elza – Área Acadêmica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11-Levantamento docs. hist. Assistência Academ.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Ilza -  Área Acadêmica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12-Levantamento docs. históricos Graduação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Cícero - Graduação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13-Levantamento docs. históricos Pós Graduação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Márcio – Pós Graduação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14-Levantamento docs. históricos Extensão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Rosangela - Extensão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15-Levantamento docs. históricos Pesquisa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Manoel - Pesquisa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16-Entrevistas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17-Consulta fontes externas(Arquivos)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-–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18-Digitalização de documentos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realização das atividades de 10 a 17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19-Classificar e identificar os documentos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tarefa 18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20-Revisão da classificação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Regiane - Biblioteca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tarefa 19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21-Up-load dos arquivos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02/2019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 Depende da tarefa 20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22-Realização de testes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05/2020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tarefa 21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23-Lançamento do CENTRO DE MEMÒRIA VIRTUAL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08/2020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tarefa 22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44"/>
          <p:cNvGraphicFramePr/>
          <p:nvPr/>
        </p:nvGraphicFramePr>
        <p:xfrm>
          <a:off x="539750" y="2500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{422B83E9-A36E-4ACC-B243-7DE7E6BD9169}</a:tableStyleId>
              </a:tblPr>
              <a:tblGrid>
                <a:gridCol w="1560500"/>
                <a:gridCol w="1128700"/>
                <a:gridCol w="798500"/>
                <a:gridCol w="873125"/>
                <a:gridCol w="1166800"/>
                <a:gridCol w="649275"/>
                <a:gridCol w="692150"/>
                <a:gridCol w="908050"/>
              </a:tblGrid>
              <a:tr h="302425">
                <a:tc gridSpan="8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PLANO DE TRABALHO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2712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Atividade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Produto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4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Orçamento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Responsável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Prazo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Obs.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55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F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Inicial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1-Levantamento situação atual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– Relações Institucionais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2-Formar Comissão responsável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- Diretor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3-Comunicar oficialmente o projeto aos envolvidos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- Diretor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4-Definir formato do centro de memória virtual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– Comissão Coordenadora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5-Contratação de Estagiário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Avani - Estágios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6-Pesquisa e seleção software para gerenciamento e publicação acervo digital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– Relações Institucionais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7-Aprovação do Orçamento pela Congregação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Ilza - Congregação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6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8-Autorização de compra e liberação do recurso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Ari – Escritório FAPESP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7 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9-Aquisição de software p gerenciamento e publicação do acervo virtual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Cristina - Área Financeira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8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10-Levantamento docs. históricos da Diretoria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Elza – Área Acadêmica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11-Levantamento docs. hist. Assistência Academ.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Ilza -  Área Acadêmica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12-Levantamento docs. históricos Graduação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Cícero - Graduação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13-Levantamento docs. históricos Pós Graduação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Márcio – Pós Graduação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14-Levantamento docs. históricos Extensão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Rosangela - Extensão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15-Levantamento docs. históricos Pesquisa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Manoel - Pesquisa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16-Entrevistas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-– Relações Institucionais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17-Consulta fontes externas(Arquivos)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-–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18-Digitalização de documentos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realização das atividades de 10 a 17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19-Classificar e identificar os documentos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tarefa 18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5"/>
          <p:cNvSpPr txBox="1"/>
          <p:nvPr>
            <p:ph type="title"/>
          </p:nvPr>
        </p:nvSpPr>
        <p:spPr>
          <a:xfrm>
            <a:off x="484175" y="339325"/>
            <a:ext cx="80133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000"/>
              <a:buFont typeface="Century Gothic"/>
              <a:buNone/>
            </a:pPr>
            <a:r>
              <a:rPr b="1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r>
              <a:rPr b="1" lang="en-US" sz="3600">
                <a:solidFill>
                  <a:srgbClr val="EBEBEB"/>
                </a:solidFill>
              </a:rPr>
              <a:t>3</a:t>
            </a:r>
            <a:r>
              <a:rPr b="1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COMO FAZER O ORÇAMENTO</a:t>
            </a:r>
            <a:endParaRPr sz="3600"/>
          </a:p>
        </p:txBody>
      </p:sp>
      <p:sp>
        <p:nvSpPr>
          <p:cNvPr id="326" name="Google Shape;326;p45"/>
          <p:cNvSpPr txBox="1"/>
          <p:nvPr>
            <p:ph idx="1" type="body"/>
          </p:nvPr>
        </p:nvSpPr>
        <p:spPr>
          <a:xfrm>
            <a:off x="855199" y="1213450"/>
            <a:ext cx="7295700" cy="30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499" lvl="0" marL="6524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⮚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Precificar as atividades dentro de um padrão custo x qualidade;</a:t>
            </a:r>
            <a:endParaRPr/>
          </a:p>
          <a:p>
            <a:pPr indent="-520699" lvl="0" marL="65246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800"/>
              <a:buFont typeface="Noto Sans Symbols"/>
              <a:buNone/>
            </a:pPr>
            <a:r>
              <a:t/>
            </a:r>
            <a:endParaRPr b="0" i="0" sz="1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571499" lvl="0" marL="65246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⮚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Precificar com rh, rm, rf atualizados;</a:t>
            </a:r>
            <a:endParaRPr/>
          </a:p>
          <a:p>
            <a:pPr indent="-520699" lvl="0" marL="65246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800"/>
              <a:buFont typeface="Noto Sans Symbols"/>
              <a:buNone/>
            </a:pPr>
            <a:r>
              <a:t/>
            </a:r>
            <a:endParaRPr b="0" i="0" sz="1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571499" lvl="0" marL="65246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⮚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Comparar com anteriores, quando couber e verificar evolução;</a:t>
            </a:r>
            <a:endParaRPr/>
          </a:p>
          <a:p>
            <a:pPr indent="-20066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6"/>
          <p:cNvSpPr txBox="1"/>
          <p:nvPr>
            <p:ph type="title"/>
          </p:nvPr>
        </p:nvSpPr>
        <p:spPr>
          <a:xfrm>
            <a:off x="484175" y="339325"/>
            <a:ext cx="82194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000"/>
              <a:buFont typeface="Century Gothic"/>
              <a:buNone/>
            </a:pPr>
            <a:r>
              <a:rPr b="1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r>
              <a:rPr b="1" lang="en-US" sz="3600">
                <a:solidFill>
                  <a:srgbClr val="EBEBEB"/>
                </a:solidFill>
              </a:rPr>
              <a:t>4</a:t>
            </a:r>
            <a:r>
              <a:rPr b="1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COMO FAZER O ORÇAMENTO</a:t>
            </a:r>
            <a:endParaRPr sz="3600"/>
          </a:p>
        </p:txBody>
      </p:sp>
      <p:sp>
        <p:nvSpPr>
          <p:cNvPr id="332" name="Google Shape;332;p46"/>
          <p:cNvSpPr txBox="1"/>
          <p:nvPr>
            <p:ph idx="1" type="body"/>
          </p:nvPr>
        </p:nvSpPr>
        <p:spPr>
          <a:xfrm>
            <a:off x="828587" y="1726878"/>
            <a:ext cx="6711900" cy="30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Char char="►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viabilidade de financiamento;</a:t>
            </a:r>
            <a:endParaRPr/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Char char="►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Adequar receitas x despesas e fluxo de caixa;</a:t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Char char="►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 plano alternativo, conforme falha de arrecadação.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" name="Google Shape;337;p47"/>
          <p:cNvGraphicFramePr/>
          <p:nvPr/>
        </p:nvGraphicFramePr>
        <p:xfrm>
          <a:off x="539750" y="2500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{422B83E9-A36E-4ACC-B243-7DE7E6BD9169}</a:tableStyleId>
              </a:tblPr>
              <a:tblGrid>
                <a:gridCol w="1560500"/>
                <a:gridCol w="1128700"/>
                <a:gridCol w="798500"/>
                <a:gridCol w="873125"/>
                <a:gridCol w="1166800"/>
                <a:gridCol w="649275"/>
                <a:gridCol w="692150"/>
                <a:gridCol w="908050"/>
              </a:tblGrid>
              <a:tr h="302425">
                <a:tc gridSpan="8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PLANO DE TRABALHO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52387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Atividade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Produto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4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Orçamento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Responsável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Prazo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Obs.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55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F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Inicial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1-Levantamento situação atual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– Relações Institucionais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2-Formar Comissão responsável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- Diretor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3-Comunicar oficialmente o projeto aos envolvidos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- Diretor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4-Definir formato do centro de memória virtual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– Comissão Coordenadora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5-Contratação de Estagiário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Avani - Estágios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6-Pesquisa e seleção software para gerenciamento e publicação acervo digital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– Relações Institucionais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7-Aprovação do Orçamento pela Congregação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Ilza - Congregação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6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8-Autorização de compra e liberação do recurso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Ari – Escritório FAPESP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7 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9-Aquisição de software p gerenciamento e publicação do acervo virtual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Cristina - Área Financeira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8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10-Levantamento docs. históricos da Diretoria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Elza – Área Acadêmica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11-Levantamento docs. hist. Assistência Academ.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Ilza -  Área Acadêmica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12-Levantamento docs. históricos Graduação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Cícero - Graduação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13-Levantamento docs. históricos Pós Graduação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Márcio – Pós Graduação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14-Levantamento docs. históricos Extensão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Rosangela - Extensão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15-Levantamento docs. históricos Pesquisa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Manoel - Pesquisa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16-Entrevistas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-– Relações Institucionais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17-Consulta fontes externas(Arquivos)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-–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18-Digitalização de documentos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realização das atividades de 10 a 17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19-Classificar e identificar os documentos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12/2019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05/2020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tarefa 18</a:t>
                      </a:r>
                      <a:endParaRPr sz="1100"/>
                    </a:p>
                  </a:txBody>
                  <a:tcPr marT="4700" marB="0" marR="6275" marL="62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75" marL="62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8"/>
          <p:cNvSpPr txBox="1"/>
          <p:nvPr>
            <p:ph type="title"/>
          </p:nvPr>
        </p:nvSpPr>
        <p:spPr>
          <a:xfrm>
            <a:off x="468312" y="411956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r>
              <a:rPr b="1" lang="en-US">
                <a:solidFill>
                  <a:schemeClr val="lt1"/>
                </a:solidFill>
              </a:rPr>
              <a:t>5</a:t>
            </a:r>
            <a:r>
              <a:rPr b="1" i="0" lang="en-US" sz="4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- TEXTOS PARA CASA</a:t>
            </a:r>
            <a:endParaRPr/>
          </a:p>
        </p:txBody>
      </p:sp>
      <p:sp>
        <p:nvSpPr>
          <p:cNvPr id="343" name="Google Shape;343;p48"/>
          <p:cNvSpPr txBox="1"/>
          <p:nvPr>
            <p:ph idx="1" type="body"/>
          </p:nvPr>
        </p:nvSpPr>
        <p:spPr>
          <a:xfrm>
            <a:off x="827075" y="1113225"/>
            <a:ext cx="78954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528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800"/>
              <a:buFont typeface="Noto Sans Symbols"/>
              <a:buChar char="►"/>
            </a:pPr>
            <a:r>
              <a:rPr b="0" i="0" lang="en-US" sz="1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Base Zero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1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Autora Cristina Cruz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8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528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800"/>
              <a:buFont typeface="Noto Sans Symbols"/>
              <a:buChar char="►"/>
            </a:pPr>
            <a:r>
              <a:rPr b="0" i="0" lang="en-US" sz="1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Orçamento como Instrumento de Planejamento e Controle nas Organizações Brasileiras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1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Autor Leonardo Borges Zamboni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8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528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800"/>
              <a:buFont typeface="Noto Sans Symbols"/>
              <a:buChar char="►"/>
            </a:pPr>
            <a:r>
              <a:rPr b="0" i="0" lang="en-US" sz="1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1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Autor Sérgio Bio</a:t>
            </a:r>
            <a:endParaRPr sz="1800"/>
          </a:p>
          <a:p>
            <a:pPr indent="-20066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0066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/>
          <p:nvPr>
            <p:ph type="title"/>
          </p:nvPr>
        </p:nvSpPr>
        <p:spPr>
          <a:xfrm>
            <a:off x="468312" y="250031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– </a:t>
            </a:r>
            <a:r>
              <a:rPr b="1" i="0" lang="en-US" sz="4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Revisão                         Quadro de Controle</a:t>
            </a:r>
            <a:endParaRPr/>
          </a:p>
        </p:txBody>
      </p:sp>
      <p:graphicFrame>
        <p:nvGraphicFramePr>
          <p:cNvPr id="200" name="Google Shape;200;p24"/>
          <p:cNvGraphicFramePr/>
          <p:nvPr/>
        </p:nvGraphicFramePr>
        <p:xfrm>
          <a:off x="755650" y="13835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{422B83E9-A36E-4ACC-B243-7DE7E6BD9169}</a:tableStyleId>
              </a:tblPr>
              <a:tblGrid>
                <a:gridCol w="1235075"/>
                <a:gridCol w="1223950"/>
                <a:gridCol w="1152525"/>
                <a:gridCol w="1079500"/>
                <a:gridCol w="1154100"/>
                <a:gridCol w="969950"/>
                <a:gridCol w="973125"/>
              </a:tblGrid>
              <a:tr h="3726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PRODUTO</a:t>
                      </a:r>
                      <a:b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(OU FUNÇÃO)</a:t>
                      </a:r>
                      <a:endParaRPr sz="1100"/>
                    </a:p>
                  </a:txBody>
                  <a:tcPr marT="6300" marB="0" marR="8425" marL="8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ITEM DE CONTROLE</a:t>
                      </a:r>
                      <a:endParaRPr sz="1100"/>
                    </a:p>
                  </a:txBody>
                  <a:tcPr marT="6300" marB="0" marR="8425" marL="8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UNIDADE DE MEDIDA</a:t>
                      </a:r>
                      <a:endParaRPr sz="1100"/>
                    </a:p>
                  </a:txBody>
                  <a:tcPr marT="6300" marB="0" marR="8425" marL="8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PRIORIDADE</a:t>
                      </a:r>
                      <a:b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(A, B, C)</a:t>
                      </a:r>
                      <a:endParaRPr sz="1100"/>
                    </a:p>
                  </a:txBody>
                  <a:tcPr marT="6300" marB="0" marR="8425" marL="8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FREQUÊNCIA</a:t>
                      </a:r>
                      <a:endParaRPr sz="1100"/>
                    </a:p>
                  </a:txBody>
                  <a:tcPr marT="6300" marB="0" marR="8425" marL="8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MÉTODO DE CONTROLE</a:t>
                      </a:r>
                      <a:endParaRPr sz="1100"/>
                    </a:p>
                  </a:txBody>
                  <a:tcPr marT="6300" marB="0" marR="8425" marL="8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79800">
                <a:tc vMerge="1"/>
                <a:tc vMerge="1"/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libri"/>
                        <a:buNone/>
                      </a:pPr>
                      <a: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QUANDO </a:t>
                      </a:r>
                      <a:b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ATUAR</a:t>
                      </a:r>
                      <a:endParaRPr sz="1100"/>
                    </a:p>
                  </a:txBody>
                  <a:tcPr marT="6300" marB="0" marR="8425" marL="8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libri"/>
                        <a:buNone/>
                      </a:pPr>
                      <a: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COMO </a:t>
                      </a:r>
                      <a:b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ATUAR</a:t>
                      </a:r>
                      <a:endParaRPr sz="1100"/>
                    </a:p>
                  </a:txBody>
                  <a:tcPr marT="6300" marB="0" marR="8425" marL="8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9C9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>
                          <a:solidFill>
                            <a:srgbClr val="5F9C9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Vendas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9C9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>
                          <a:solidFill>
                            <a:srgbClr val="5F9C9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“Market-share” do produto “X”</a:t>
                      </a:r>
                      <a:r>
                        <a:rPr b="1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9C9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>
                          <a:solidFill>
                            <a:srgbClr val="5F9C9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Porcentagem das vendas sobre total de vendas, de produto similar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9C9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>
                          <a:solidFill>
                            <a:srgbClr val="5F9C9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1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b="1" i="0" lang="en-US" sz="1100" u="none">
                          <a:solidFill>
                            <a:srgbClr val="5F9C9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vez / mês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1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b="1" i="0" lang="en-US" sz="1100" u="none">
                          <a:solidFill>
                            <a:srgbClr val="5F9C9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Sempre que for inferior a 50%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9C9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>
                          <a:solidFill>
                            <a:srgbClr val="5F9C9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Convocar reunião dos gerentes, vendedores da área e assistência técnica.  Determinar causas e tomar ações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</a:tr>
              <a:tr h="121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/>
          <p:nvPr>
            <p:ph type="title"/>
          </p:nvPr>
        </p:nvSpPr>
        <p:spPr>
          <a:xfrm>
            <a:off x="484175" y="339325"/>
            <a:ext cx="7200900" cy="9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– Consolidação dos </a:t>
            </a:r>
            <a:r>
              <a:rPr b="1" lang="en-US" sz="4000"/>
              <a:t>t</a:t>
            </a:r>
            <a:r>
              <a:rPr b="1" i="0" lang="en-US" sz="4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extos</a:t>
            </a:r>
            <a:endParaRPr/>
          </a:p>
        </p:txBody>
      </p:sp>
      <p:sp>
        <p:nvSpPr>
          <p:cNvPr id="206" name="Google Shape;206;p25"/>
          <p:cNvSpPr txBox="1"/>
          <p:nvPr>
            <p:ph idx="1" type="body"/>
          </p:nvPr>
        </p:nvSpPr>
        <p:spPr>
          <a:xfrm>
            <a:off x="1258887" y="1600200"/>
            <a:ext cx="7200900" cy="25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82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42240" lvl="0" marL="825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Qual sua opinião crítica sobre contribuição DIREÇÃO?</a:t>
            </a:r>
            <a:endParaRPr/>
          </a:p>
          <a:p>
            <a:pPr indent="0" lvl="0" marL="825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42240" lvl="0" marL="825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Qual sua visão sobre Sistemas e Enfoque Sistêmico?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>
            <p:ph type="title"/>
          </p:nvPr>
        </p:nvSpPr>
        <p:spPr>
          <a:xfrm>
            <a:off x="1258887" y="1762125"/>
            <a:ext cx="7499400" cy="11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Century Gothic"/>
              <a:buNone/>
            </a:pPr>
            <a:r>
              <a:rPr b="1" i="0" lang="en-US" sz="6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/>
          <p:nvPr/>
        </p:nvSpPr>
        <p:spPr>
          <a:xfrm>
            <a:off x="1409700" y="951309"/>
            <a:ext cx="7499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7" name="Google Shape;217;p27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entury Gothic"/>
              <a:buNone/>
            </a:pPr>
            <a:r>
              <a:rPr b="1" i="0" lang="en-US" sz="54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Visão Inicial</a:t>
            </a:r>
            <a:br>
              <a:rPr b="0" i="0" lang="en-US" sz="38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218" name="Google Shape;218;p27"/>
          <p:cNvSpPr txBox="1"/>
          <p:nvPr>
            <p:ph idx="1" type="body"/>
          </p:nvPr>
        </p:nvSpPr>
        <p:spPr>
          <a:xfrm>
            <a:off x="539750" y="1302274"/>
            <a:ext cx="7675500" cy="36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29184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Char char="►"/>
            </a:pPr>
            <a:r>
              <a:rPr b="0" i="1" lang="en-US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“Envolve a estimativa dos custos do projeto, bem como seu acompanhamento constante para verificação se os valores realizados estão dentro do previsto”.</a:t>
            </a:r>
            <a:endParaRPr/>
          </a:p>
          <a:p>
            <a:pPr indent="-28702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1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184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Char char="►"/>
            </a:pPr>
            <a:r>
              <a:rPr b="0" i="1" lang="en-US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“Orçamento é a avaliação financeira do projeto. Onde identificamos a possibilidade de aplica-lo, prazos de acordo com o fluxo de caixa e se vale ou não investir no projeto desejado. É uma das partes mais importantes do projeto”.</a:t>
            </a:r>
            <a:endParaRPr/>
          </a:p>
          <a:p>
            <a:pPr indent="-28702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1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184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Char char="►"/>
            </a:pPr>
            <a:r>
              <a:rPr b="0" i="1" lang="en-US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“Levantamento de valores, a fim de saber receitas e despesas. Quanto pode ser gasto e para qual finalidade”.</a:t>
            </a:r>
            <a:endParaRPr/>
          </a:p>
          <a:p>
            <a:pPr indent="-28702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1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184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Char char="►"/>
            </a:pPr>
            <a:r>
              <a:rPr b="0" i="1" lang="en-US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“Orçamento é um valor pré-estipulado a um investimento, que transforma um projeto em realidade”.</a:t>
            </a:r>
            <a:endParaRPr/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1" sz="1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184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Char char="►"/>
            </a:pPr>
            <a:r>
              <a:rPr b="0" i="1" lang="en-US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“Um orçamento é um documento que descreve os custos de um determinado projeto, detalhando o valor de sua implementação”.</a:t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/>
          <p:nvPr>
            <p:ph type="title"/>
          </p:nvPr>
        </p:nvSpPr>
        <p:spPr>
          <a:xfrm>
            <a:off x="827087" y="411956"/>
            <a:ext cx="7497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1– O QUE É ORÇAMENTO?</a:t>
            </a:r>
            <a:endParaRPr/>
          </a:p>
        </p:txBody>
      </p:sp>
      <p:sp>
        <p:nvSpPr>
          <p:cNvPr id="224" name="Google Shape;224;p28"/>
          <p:cNvSpPr txBox="1"/>
          <p:nvPr>
            <p:ph idx="1" type="body"/>
          </p:nvPr>
        </p:nvSpPr>
        <p:spPr>
          <a:xfrm>
            <a:off x="755650" y="1573976"/>
            <a:ext cx="7497900" cy="2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438911" lvl="0" marL="538162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⮚"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Uma ferramenta (um instrumento) de planejamento financeiro, com a relação de todas as receitas e despesas da instituição ou órgão em estudo.</a:t>
            </a:r>
            <a:endParaRPr/>
          </a:p>
          <a:p>
            <a:pPr indent="-457199" lvl="0" marL="538162" marR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38911" lvl="0" marL="538162" marR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⮚"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é um planejamento</a:t>
            </a:r>
            <a:endParaRPr/>
          </a:p>
          <a:p>
            <a:pPr indent="-457199" lvl="0" marL="538162" marR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199" lvl="0" marL="538162" marR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IDEIA</a:t>
            </a:r>
            <a:endParaRPr/>
          </a:p>
          <a:p>
            <a:pPr indent="-457199" lvl="0" marL="538162" marR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 onde virão as receitas? Quais as fontes? </a:t>
            </a:r>
            <a:endParaRPr/>
          </a:p>
          <a:p>
            <a:pPr indent="-457199" lvl="0" marL="538162" marR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538162" marR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 onde irão as despesas? Quais as ações?</a:t>
            </a:r>
            <a:endParaRPr b="0" i="0" sz="17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9"/>
          <p:cNvSpPr txBox="1"/>
          <p:nvPr>
            <p:ph type="title"/>
          </p:nvPr>
        </p:nvSpPr>
        <p:spPr>
          <a:xfrm>
            <a:off x="1403350" y="573881"/>
            <a:ext cx="75612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ct val="100000"/>
              <a:buFont typeface="Century Gothic"/>
              <a:buNone/>
            </a:pP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– MODALIDADES</a:t>
            </a:r>
            <a:br>
              <a:rPr b="1" i="0" lang="en-US" sz="3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230" name="Google Shape;230;p29"/>
          <p:cNvSpPr txBox="1"/>
          <p:nvPr>
            <p:ph idx="1" type="body"/>
          </p:nvPr>
        </p:nvSpPr>
        <p:spPr>
          <a:xfrm>
            <a:off x="1435100" y="1383506"/>
            <a:ext cx="74994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EMPRESARIAL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PÚBLICO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ORÇAMENTO DOMÉSTICO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0"/>
          <p:cNvSpPr txBox="1"/>
          <p:nvPr>
            <p:ph type="title"/>
          </p:nvPr>
        </p:nvSpPr>
        <p:spPr>
          <a:xfrm>
            <a:off x="755650" y="951309"/>
            <a:ext cx="7499400" cy="28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Não confundir com ORÇAR</a:t>
            </a:r>
            <a:b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b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Verificar o custo</a:t>
            </a:r>
            <a:b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Quanto custa?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