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708" r:id="rId3"/>
    <p:sldMasterId id="2147483720" r:id="rId4"/>
  </p:sldMasterIdLst>
  <p:notesMasterIdLst>
    <p:notesMasterId r:id="rId54"/>
  </p:notesMasterIdLst>
  <p:sldIdLst>
    <p:sldId id="316" r:id="rId5"/>
    <p:sldId id="372" r:id="rId6"/>
    <p:sldId id="373" r:id="rId7"/>
    <p:sldId id="374" r:id="rId8"/>
    <p:sldId id="375" r:id="rId9"/>
    <p:sldId id="376" r:id="rId10"/>
    <p:sldId id="377" r:id="rId11"/>
    <p:sldId id="320" r:id="rId12"/>
    <p:sldId id="321" r:id="rId13"/>
    <p:sldId id="322" r:id="rId14"/>
    <p:sldId id="323" r:id="rId15"/>
    <p:sldId id="324" r:id="rId16"/>
    <p:sldId id="325" r:id="rId17"/>
    <p:sldId id="326" r:id="rId18"/>
    <p:sldId id="327" r:id="rId19"/>
    <p:sldId id="328" r:id="rId20"/>
    <p:sldId id="329" r:id="rId21"/>
    <p:sldId id="333" r:id="rId22"/>
    <p:sldId id="317" r:id="rId23"/>
    <p:sldId id="318" r:id="rId24"/>
    <p:sldId id="331" r:id="rId25"/>
    <p:sldId id="332" r:id="rId26"/>
    <p:sldId id="334" r:id="rId27"/>
    <p:sldId id="335" r:id="rId28"/>
    <p:sldId id="337" r:id="rId29"/>
    <p:sldId id="360" r:id="rId30"/>
    <p:sldId id="362" r:id="rId31"/>
    <p:sldId id="364" r:id="rId32"/>
    <p:sldId id="413" r:id="rId33"/>
    <p:sldId id="414" r:id="rId34"/>
    <p:sldId id="415" r:id="rId35"/>
    <p:sldId id="416" r:id="rId36"/>
    <p:sldId id="417" r:id="rId37"/>
    <p:sldId id="418" r:id="rId38"/>
    <p:sldId id="419" r:id="rId39"/>
    <p:sldId id="420" r:id="rId40"/>
    <p:sldId id="410" r:id="rId41"/>
    <p:sldId id="422" r:id="rId42"/>
    <p:sldId id="411" r:id="rId43"/>
    <p:sldId id="423" r:id="rId44"/>
    <p:sldId id="424" r:id="rId45"/>
    <p:sldId id="425" r:id="rId46"/>
    <p:sldId id="427" r:id="rId47"/>
    <p:sldId id="428" r:id="rId48"/>
    <p:sldId id="433" r:id="rId49"/>
    <p:sldId id="429" r:id="rId50"/>
    <p:sldId id="430" r:id="rId51"/>
    <p:sldId id="431" r:id="rId52"/>
    <p:sldId id="432" r:id="rId5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B5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00" autoAdjust="0"/>
    <p:restoredTop sz="94820" autoAdjust="0"/>
  </p:normalViewPr>
  <p:slideViewPr>
    <p:cSldViewPr>
      <p:cViewPr>
        <p:scale>
          <a:sx n="70" d="100"/>
          <a:sy n="70" d="100"/>
        </p:scale>
        <p:origin x="38" y="23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48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C3BABA-C943-4DB1-8358-344FD188EE36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B3019366-FAFF-4C18-98D4-6475D5DF8877}">
      <dgm:prSet phldrT="[Texto]" phldr="1"/>
      <dgm:spPr>
        <a:solidFill>
          <a:srgbClr val="FF9900"/>
        </a:solidFill>
        <a:ln>
          <a:noFill/>
        </a:ln>
      </dgm:spPr>
      <dgm:t>
        <a:bodyPr/>
        <a:lstStyle/>
        <a:p>
          <a:endParaRPr lang="pt-BR" dirty="0"/>
        </a:p>
      </dgm:t>
    </dgm:pt>
    <dgm:pt modelId="{E93CCDC2-A7E7-4174-9899-112B25D5FDD0}" type="parTrans" cxnId="{4CCB5FAF-55B4-47D0-88C1-DCCBFEDBFE8C}">
      <dgm:prSet/>
      <dgm:spPr/>
      <dgm:t>
        <a:bodyPr/>
        <a:lstStyle/>
        <a:p>
          <a:endParaRPr lang="pt-BR"/>
        </a:p>
      </dgm:t>
    </dgm:pt>
    <dgm:pt modelId="{64C045CA-06A2-4389-8518-460AC46D488C}" type="sibTrans" cxnId="{4CCB5FAF-55B4-47D0-88C1-DCCBFEDBFE8C}">
      <dgm:prSet/>
      <dgm:spPr/>
      <dgm:t>
        <a:bodyPr/>
        <a:lstStyle/>
        <a:p>
          <a:endParaRPr lang="pt-BR"/>
        </a:p>
      </dgm:t>
    </dgm:pt>
    <dgm:pt modelId="{4F9797F5-BA81-4456-841A-34C383763CD1}">
      <dgm:prSet phldrT="[Texto]" custT="1"/>
      <dgm:spPr>
        <a:solidFill>
          <a:srgbClr val="FFCC99"/>
        </a:solidFill>
        <a:ln>
          <a:noFill/>
        </a:ln>
      </dgm:spPr>
      <dgm:t>
        <a:bodyPr/>
        <a:lstStyle/>
        <a:p>
          <a:r>
            <a:rPr lang="pt-BR" sz="3200" b="1" dirty="0" smtClean="0">
              <a:solidFill>
                <a:schemeClr val="tx1"/>
              </a:solidFill>
            </a:rPr>
            <a:t>Direta</a:t>
          </a:r>
          <a:endParaRPr lang="pt-BR" sz="3200" b="1" dirty="0">
            <a:solidFill>
              <a:schemeClr val="tx1"/>
            </a:solidFill>
          </a:endParaRPr>
        </a:p>
      </dgm:t>
    </dgm:pt>
    <dgm:pt modelId="{3184C987-F3AA-4E97-A7D7-5D8B40E50BEB}" type="parTrans" cxnId="{A7CB496E-EA5E-45C4-99BD-F5EDC8EB7F48}">
      <dgm:prSet/>
      <dgm:spPr>
        <a:solidFill>
          <a:srgbClr val="FFCC99"/>
        </a:solidFill>
        <a:ln>
          <a:solidFill>
            <a:srgbClr val="003366"/>
          </a:solidFill>
        </a:ln>
      </dgm:spPr>
      <dgm:t>
        <a:bodyPr/>
        <a:lstStyle/>
        <a:p>
          <a:endParaRPr lang="pt-BR"/>
        </a:p>
      </dgm:t>
    </dgm:pt>
    <dgm:pt modelId="{FF9E91A4-F7FD-48ED-9CAE-DE10B24E8229}" type="sibTrans" cxnId="{A7CB496E-EA5E-45C4-99BD-F5EDC8EB7F48}">
      <dgm:prSet/>
      <dgm:spPr/>
      <dgm:t>
        <a:bodyPr/>
        <a:lstStyle/>
        <a:p>
          <a:endParaRPr lang="pt-BR"/>
        </a:p>
      </dgm:t>
    </dgm:pt>
    <dgm:pt modelId="{EEB299BD-50E6-41D9-9FEC-FF9BB0142B2A}">
      <dgm:prSet phldrT="[Texto]" custT="1"/>
      <dgm:spPr>
        <a:solidFill>
          <a:srgbClr val="FFCC99"/>
        </a:solidFill>
        <a:ln>
          <a:noFill/>
        </a:ln>
      </dgm:spPr>
      <dgm:t>
        <a:bodyPr/>
        <a:lstStyle/>
        <a:p>
          <a:pPr algn="ctr"/>
          <a:r>
            <a:rPr lang="pt-BR" sz="3200" b="1" dirty="0" smtClean="0">
              <a:solidFill>
                <a:schemeClr val="tx1"/>
              </a:solidFill>
            </a:rPr>
            <a:t>Indireta</a:t>
          </a:r>
        </a:p>
        <a:p>
          <a:pPr algn="ctr"/>
          <a:endParaRPr lang="pt-BR" sz="3200" b="1" dirty="0" smtClean="0">
            <a:solidFill>
              <a:srgbClr val="003366"/>
            </a:solidFill>
          </a:endParaRPr>
        </a:p>
        <a:p>
          <a:pPr algn="l"/>
          <a:r>
            <a:rPr lang="pt-BR" sz="3200" b="1" dirty="0" smtClean="0">
              <a:solidFill>
                <a:srgbClr val="003366"/>
              </a:solidFill>
            </a:rPr>
            <a:t>Base de logradouros</a:t>
          </a:r>
        </a:p>
        <a:p>
          <a:pPr algn="l"/>
          <a:r>
            <a:rPr lang="pt-BR" sz="3200" b="1" dirty="0" smtClean="0">
              <a:solidFill>
                <a:srgbClr val="003366"/>
              </a:solidFill>
            </a:rPr>
            <a:t>Internet</a:t>
          </a:r>
          <a:endParaRPr lang="pt-BR" sz="3200" b="1" dirty="0">
            <a:solidFill>
              <a:srgbClr val="003366"/>
            </a:solidFill>
          </a:endParaRPr>
        </a:p>
      </dgm:t>
    </dgm:pt>
    <dgm:pt modelId="{4068B47E-4D89-4ECC-9CEE-ED51E7A610F8}" type="parTrans" cxnId="{FFFFDFB4-2336-417F-AC3B-E33A60C2F3AD}">
      <dgm:prSet/>
      <dgm:spPr>
        <a:solidFill>
          <a:srgbClr val="FFCC99"/>
        </a:solidFill>
        <a:ln>
          <a:solidFill>
            <a:srgbClr val="003366"/>
          </a:solidFill>
        </a:ln>
      </dgm:spPr>
      <dgm:t>
        <a:bodyPr/>
        <a:lstStyle/>
        <a:p>
          <a:endParaRPr lang="pt-BR"/>
        </a:p>
      </dgm:t>
    </dgm:pt>
    <dgm:pt modelId="{1FE0A053-F64F-4F1D-A03E-D1651EBE0DE1}" type="sibTrans" cxnId="{FFFFDFB4-2336-417F-AC3B-E33A60C2F3AD}">
      <dgm:prSet/>
      <dgm:spPr/>
      <dgm:t>
        <a:bodyPr/>
        <a:lstStyle/>
        <a:p>
          <a:endParaRPr lang="pt-BR"/>
        </a:p>
      </dgm:t>
    </dgm:pt>
    <dgm:pt modelId="{F48641AB-35AC-4C9D-9F44-FBF3BEE807B2}" type="pres">
      <dgm:prSet presAssocID="{A7C3BABA-C943-4DB1-8358-344FD188EE36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915D41DE-8F0F-4D12-8906-F4BBA14EDF32}" type="pres">
      <dgm:prSet presAssocID="{B3019366-FAFF-4C18-98D4-6475D5DF8877}" presName="centerShape" presStyleLbl="node0" presStyleIdx="0" presStyleCnt="1" custScaleX="38059" custScaleY="41734" custLinFactNeighborX="-27669" custLinFactNeighborY="3742"/>
      <dgm:spPr>
        <a:prstGeom prst="rect">
          <a:avLst/>
        </a:prstGeom>
      </dgm:spPr>
      <dgm:t>
        <a:bodyPr/>
        <a:lstStyle/>
        <a:p>
          <a:endParaRPr lang="pt-BR"/>
        </a:p>
      </dgm:t>
    </dgm:pt>
    <dgm:pt modelId="{E02D95AA-3239-43FE-B76D-C4E3518BD165}" type="pres">
      <dgm:prSet presAssocID="{3184C987-F3AA-4E97-A7D7-5D8B40E50BEB}" presName="parTrans" presStyleLbl="bgSibTrans2D1" presStyleIdx="0" presStyleCnt="2" custScaleX="83240"/>
      <dgm:spPr/>
      <dgm:t>
        <a:bodyPr/>
        <a:lstStyle/>
        <a:p>
          <a:endParaRPr lang="pt-BR"/>
        </a:p>
      </dgm:t>
    </dgm:pt>
    <dgm:pt modelId="{0ACA370D-16F2-46ED-A3D7-0FE5B38A0E27}" type="pres">
      <dgm:prSet presAssocID="{4F9797F5-BA81-4456-841A-34C383763CD1}" presName="node" presStyleLbl="node1" presStyleIdx="0" presStyleCnt="2" custScaleX="121153" custRadScaleRad="93696" custRadScaleInc="1485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35F4CAB-9160-4F8A-987C-EA039698BF71}" type="pres">
      <dgm:prSet presAssocID="{4068B47E-4D89-4ECC-9CEE-ED51E7A610F8}" presName="parTrans" presStyleLbl="bgSibTrans2D1" presStyleIdx="1" presStyleCnt="2" custScaleX="88782"/>
      <dgm:spPr/>
      <dgm:t>
        <a:bodyPr/>
        <a:lstStyle/>
        <a:p>
          <a:endParaRPr lang="pt-BR"/>
        </a:p>
      </dgm:t>
    </dgm:pt>
    <dgm:pt modelId="{68653269-CD54-43EA-A48E-C829012E3603}" type="pres">
      <dgm:prSet presAssocID="{EEB299BD-50E6-41D9-9FEC-FF9BB0142B2A}" presName="node" presStyleLbl="node1" presStyleIdx="1" presStyleCnt="2" custScaleX="174857" custScaleY="121759" custRadScaleRad="88537" custRadScaleInc="-1276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4CCB5FAF-55B4-47D0-88C1-DCCBFEDBFE8C}" srcId="{A7C3BABA-C943-4DB1-8358-344FD188EE36}" destId="{B3019366-FAFF-4C18-98D4-6475D5DF8877}" srcOrd="0" destOrd="0" parTransId="{E93CCDC2-A7E7-4174-9899-112B25D5FDD0}" sibTransId="{64C045CA-06A2-4389-8518-460AC46D488C}"/>
    <dgm:cxn modelId="{3CB5BC97-EED9-4EE8-A6CA-4B244A13C6DC}" type="presOf" srcId="{EEB299BD-50E6-41D9-9FEC-FF9BB0142B2A}" destId="{68653269-CD54-43EA-A48E-C829012E3603}" srcOrd="0" destOrd="0" presId="urn:microsoft.com/office/officeart/2005/8/layout/radial4"/>
    <dgm:cxn modelId="{EC41447D-B1AF-4618-A802-EB541DAB0EDA}" type="presOf" srcId="{3184C987-F3AA-4E97-A7D7-5D8B40E50BEB}" destId="{E02D95AA-3239-43FE-B76D-C4E3518BD165}" srcOrd="0" destOrd="0" presId="urn:microsoft.com/office/officeart/2005/8/layout/radial4"/>
    <dgm:cxn modelId="{A7CB496E-EA5E-45C4-99BD-F5EDC8EB7F48}" srcId="{B3019366-FAFF-4C18-98D4-6475D5DF8877}" destId="{4F9797F5-BA81-4456-841A-34C383763CD1}" srcOrd="0" destOrd="0" parTransId="{3184C987-F3AA-4E97-A7D7-5D8B40E50BEB}" sibTransId="{FF9E91A4-F7FD-48ED-9CAE-DE10B24E8229}"/>
    <dgm:cxn modelId="{FFFFDFB4-2336-417F-AC3B-E33A60C2F3AD}" srcId="{B3019366-FAFF-4C18-98D4-6475D5DF8877}" destId="{EEB299BD-50E6-41D9-9FEC-FF9BB0142B2A}" srcOrd="1" destOrd="0" parTransId="{4068B47E-4D89-4ECC-9CEE-ED51E7A610F8}" sibTransId="{1FE0A053-F64F-4F1D-A03E-D1651EBE0DE1}"/>
    <dgm:cxn modelId="{EE7FDE5E-A1CE-4F11-AC88-A78648C94161}" type="presOf" srcId="{A7C3BABA-C943-4DB1-8358-344FD188EE36}" destId="{F48641AB-35AC-4C9D-9F44-FBF3BEE807B2}" srcOrd="0" destOrd="0" presId="urn:microsoft.com/office/officeart/2005/8/layout/radial4"/>
    <dgm:cxn modelId="{1DC1CF57-88EF-4321-B8FF-71C9CD6C9BE5}" type="presOf" srcId="{4068B47E-4D89-4ECC-9CEE-ED51E7A610F8}" destId="{335F4CAB-9160-4F8A-987C-EA039698BF71}" srcOrd="0" destOrd="0" presId="urn:microsoft.com/office/officeart/2005/8/layout/radial4"/>
    <dgm:cxn modelId="{797A2FB7-4BD0-40D1-960F-D5095F085FB1}" type="presOf" srcId="{4F9797F5-BA81-4456-841A-34C383763CD1}" destId="{0ACA370D-16F2-46ED-A3D7-0FE5B38A0E27}" srcOrd="0" destOrd="0" presId="urn:microsoft.com/office/officeart/2005/8/layout/radial4"/>
    <dgm:cxn modelId="{F78973D4-AAF8-4F6F-AE64-036337DF3B87}" type="presOf" srcId="{B3019366-FAFF-4C18-98D4-6475D5DF8877}" destId="{915D41DE-8F0F-4D12-8906-F4BBA14EDF32}" srcOrd="0" destOrd="0" presId="urn:microsoft.com/office/officeart/2005/8/layout/radial4"/>
    <dgm:cxn modelId="{0CD299CE-AE42-42C6-B3B2-D56759DF52FE}" type="presParOf" srcId="{F48641AB-35AC-4C9D-9F44-FBF3BEE807B2}" destId="{915D41DE-8F0F-4D12-8906-F4BBA14EDF32}" srcOrd="0" destOrd="0" presId="urn:microsoft.com/office/officeart/2005/8/layout/radial4"/>
    <dgm:cxn modelId="{A0095CB8-41F2-4864-B704-B2461A74E4CF}" type="presParOf" srcId="{F48641AB-35AC-4C9D-9F44-FBF3BEE807B2}" destId="{E02D95AA-3239-43FE-B76D-C4E3518BD165}" srcOrd="1" destOrd="0" presId="urn:microsoft.com/office/officeart/2005/8/layout/radial4"/>
    <dgm:cxn modelId="{1A577C11-104B-483D-981C-FD33AA631F50}" type="presParOf" srcId="{F48641AB-35AC-4C9D-9F44-FBF3BEE807B2}" destId="{0ACA370D-16F2-46ED-A3D7-0FE5B38A0E27}" srcOrd="2" destOrd="0" presId="urn:microsoft.com/office/officeart/2005/8/layout/radial4"/>
    <dgm:cxn modelId="{135AF430-2CE2-4B7B-9A20-45A4E2A80C60}" type="presParOf" srcId="{F48641AB-35AC-4C9D-9F44-FBF3BEE807B2}" destId="{335F4CAB-9160-4F8A-987C-EA039698BF71}" srcOrd="3" destOrd="0" presId="urn:microsoft.com/office/officeart/2005/8/layout/radial4"/>
    <dgm:cxn modelId="{BA8AA6A6-DE3A-443B-86D3-96D79A0F4717}" type="presParOf" srcId="{F48641AB-35AC-4C9D-9F44-FBF3BEE807B2}" destId="{68653269-CD54-43EA-A48E-C829012E3603}" srcOrd="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E93A49-4620-4757-8200-E64B09B04CC6}" type="doc">
      <dgm:prSet loTypeId="urn:microsoft.com/office/officeart/2005/8/layout/vProcess5" loCatId="process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891AFAB5-CE95-4A3E-9F95-2726915A728A}">
      <dgm:prSet phldrT="[Texto]"/>
      <dgm:spPr/>
      <dgm:t>
        <a:bodyPr/>
        <a:lstStyle/>
        <a:p>
          <a:pPr algn="l"/>
          <a:r>
            <a:rPr lang="pt-BR" b="1" dirty="0" smtClean="0"/>
            <a:t>Informação não espacial</a:t>
          </a:r>
          <a:endParaRPr lang="pt-BR" b="1" dirty="0"/>
        </a:p>
      </dgm:t>
    </dgm:pt>
    <dgm:pt modelId="{18E79676-B288-4CCC-95C3-796DAAE647EE}" type="parTrans" cxnId="{36503079-05FB-4CB0-8E4C-62041F0A57A1}">
      <dgm:prSet/>
      <dgm:spPr/>
      <dgm:t>
        <a:bodyPr/>
        <a:lstStyle/>
        <a:p>
          <a:pPr algn="l"/>
          <a:endParaRPr lang="pt-BR" b="1"/>
        </a:p>
      </dgm:t>
    </dgm:pt>
    <dgm:pt modelId="{29781965-D1F1-4941-9B8C-D3ED686FA054}" type="sibTrans" cxnId="{36503079-05FB-4CB0-8E4C-62041F0A57A1}">
      <dgm:prSet/>
      <dgm:spPr/>
      <dgm:t>
        <a:bodyPr/>
        <a:lstStyle/>
        <a:p>
          <a:pPr algn="l"/>
          <a:endParaRPr lang="pt-BR" b="1"/>
        </a:p>
      </dgm:t>
    </dgm:pt>
    <dgm:pt modelId="{A5C10CA5-117D-4225-A297-BCD27E717CEE}">
      <dgm:prSet phldrT="[Texto]"/>
      <dgm:spPr/>
      <dgm:t>
        <a:bodyPr/>
        <a:lstStyle/>
        <a:p>
          <a:pPr algn="l"/>
          <a:r>
            <a:rPr lang="pt-BR" b="1" dirty="0" smtClean="0"/>
            <a:t>Padronização</a:t>
          </a:r>
          <a:endParaRPr lang="pt-BR" b="1" dirty="0"/>
        </a:p>
      </dgm:t>
    </dgm:pt>
    <dgm:pt modelId="{8AD0CE22-FADD-48F9-B830-7DC534DC7007}" type="parTrans" cxnId="{CBC95EA6-1BE1-4B0E-8DF6-D53EA61A3717}">
      <dgm:prSet/>
      <dgm:spPr/>
      <dgm:t>
        <a:bodyPr/>
        <a:lstStyle/>
        <a:p>
          <a:pPr algn="l"/>
          <a:endParaRPr lang="pt-BR" b="1"/>
        </a:p>
      </dgm:t>
    </dgm:pt>
    <dgm:pt modelId="{57ECA1F8-6696-4C39-84D9-9D5F73F8C259}" type="sibTrans" cxnId="{CBC95EA6-1BE1-4B0E-8DF6-D53EA61A3717}">
      <dgm:prSet/>
      <dgm:spPr/>
      <dgm:t>
        <a:bodyPr/>
        <a:lstStyle/>
        <a:p>
          <a:pPr algn="l"/>
          <a:endParaRPr lang="pt-BR" b="1"/>
        </a:p>
      </dgm:t>
    </dgm:pt>
    <dgm:pt modelId="{74252C08-FE24-4313-9000-B063D6EE7FC8}">
      <dgm:prSet phldrT="[Texto]"/>
      <dgm:spPr/>
      <dgm:t>
        <a:bodyPr/>
        <a:lstStyle/>
        <a:p>
          <a:pPr algn="l"/>
          <a:r>
            <a:rPr lang="pt-BR" b="1" dirty="0" smtClean="0"/>
            <a:t>Entrada padronizada</a:t>
          </a:r>
          <a:endParaRPr lang="pt-BR" b="1" dirty="0"/>
        </a:p>
      </dgm:t>
    </dgm:pt>
    <dgm:pt modelId="{EC38AAA1-7987-46A6-B365-20599B0BA839}" type="parTrans" cxnId="{81C5BDA2-8D40-427D-8582-F57E813F5E89}">
      <dgm:prSet/>
      <dgm:spPr/>
      <dgm:t>
        <a:bodyPr/>
        <a:lstStyle/>
        <a:p>
          <a:pPr algn="l"/>
          <a:endParaRPr lang="pt-BR" b="1"/>
        </a:p>
      </dgm:t>
    </dgm:pt>
    <dgm:pt modelId="{28A04FCE-1D76-4F86-969C-6C3457B5F5C5}" type="sibTrans" cxnId="{81C5BDA2-8D40-427D-8582-F57E813F5E89}">
      <dgm:prSet/>
      <dgm:spPr/>
      <dgm:t>
        <a:bodyPr/>
        <a:lstStyle/>
        <a:p>
          <a:pPr algn="l"/>
          <a:endParaRPr lang="pt-BR" b="1"/>
        </a:p>
      </dgm:t>
    </dgm:pt>
    <dgm:pt modelId="{2CE8BE35-73EE-453D-8637-23A0BC980517}">
      <dgm:prSet phldrT="[Texto]"/>
      <dgm:spPr>
        <a:ln w="76200">
          <a:noFill/>
        </a:ln>
      </dgm:spPr>
      <dgm:t>
        <a:bodyPr/>
        <a:lstStyle/>
        <a:p>
          <a:pPr algn="l"/>
          <a:r>
            <a:rPr lang="pt-BR" b="1" dirty="0" smtClean="0"/>
            <a:t> Algoritmos</a:t>
          </a:r>
          <a:endParaRPr lang="pt-BR" b="1" dirty="0"/>
        </a:p>
      </dgm:t>
    </dgm:pt>
    <dgm:pt modelId="{5B282967-8D5A-431D-AE98-EF39992DE6B1}" type="parTrans" cxnId="{974C63CB-A60B-4E0B-B6F6-8BA3C4620794}">
      <dgm:prSet/>
      <dgm:spPr/>
      <dgm:t>
        <a:bodyPr/>
        <a:lstStyle/>
        <a:p>
          <a:pPr algn="l"/>
          <a:endParaRPr lang="pt-BR" b="1"/>
        </a:p>
      </dgm:t>
    </dgm:pt>
    <dgm:pt modelId="{42808D06-312E-440D-89DD-64F286E1D1DF}" type="sibTrans" cxnId="{974C63CB-A60B-4E0B-B6F6-8BA3C4620794}">
      <dgm:prSet/>
      <dgm:spPr/>
      <dgm:t>
        <a:bodyPr/>
        <a:lstStyle/>
        <a:p>
          <a:pPr algn="l"/>
          <a:endParaRPr lang="pt-BR" b="1"/>
        </a:p>
      </dgm:t>
    </dgm:pt>
    <dgm:pt modelId="{60FF3E87-7F2E-4268-8924-C80B12254202}">
      <dgm:prSet phldrT="[Texto]"/>
      <dgm:spPr/>
      <dgm:t>
        <a:bodyPr/>
        <a:lstStyle/>
        <a:p>
          <a:pPr algn="l"/>
          <a:r>
            <a:rPr lang="pt-BR" b="1" dirty="0" smtClean="0">
              <a:solidFill>
                <a:schemeClr val="tx1"/>
              </a:solidFill>
            </a:rPr>
            <a:t>Informação espacial</a:t>
          </a:r>
          <a:endParaRPr lang="pt-BR" b="1" dirty="0">
            <a:solidFill>
              <a:schemeClr val="tx1"/>
            </a:solidFill>
          </a:endParaRPr>
        </a:p>
      </dgm:t>
    </dgm:pt>
    <dgm:pt modelId="{28089897-78BE-4600-97AA-E1BCD0CE1AF2}" type="parTrans" cxnId="{9F998BCE-2935-47C6-8B42-232A2F5743C3}">
      <dgm:prSet/>
      <dgm:spPr/>
      <dgm:t>
        <a:bodyPr/>
        <a:lstStyle/>
        <a:p>
          <a:pPr algn="l"/>
          <a:endParaRPr lang="pt-BR" b="1"/>
        </a:p>
      </dgm:t>
    </dgm:pt>
    <dgm:pt modelId="{ECBBAD35-FE94-4E4E-A244-00EF93EF6992}" type="sibTrans" cxnId="{9F998BCE-2935-47C6-8B42-232A2F5743C3}">
      <dgm:prSet/>
      <dgm:spPr/>
      <dgm:t>
        <a:bodyPr/>
        <a:lstStyle/>
        <a:p>
          <a:pPr algn="l"/>
          <a:endParaRPr lang="pt-BR" b="1"/>
        </a:p>
      </dgm:t>
    </dgm:pt>
    <dgm:pt modelId="{B5F115E1-83D4-4B72-B785-5FF72FD303DD}" type="pres">
      <dgm:prSet presAssocID="{05E93A49-4620-4757-8200-E64B09B04CC6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5C82B46F-C47F-4CEE-AAEB-4C687645455A}" type="pres">
      <dgm:prSet presAssocID="{05E93A49-4620-4757-8200-E64B09B04CC6}" presName="dummyMaxCanvas" presStyleCnt="0">
        <dgm:presLayoutVars/>
      </dgm:prSet>
      <dgm:spPr/>
    </dgm:pt>
    <dgm:pt modelId="{9A6AD5D0-6254-4486-B781-E2002025456B}" type="pres">
      <dgm:prSet presAssocID="{05E93A49-4620-4757-8200-E64B09B04CC6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9AA6C82-A018-4E6D-9338-9FE881266BEE}" type="pres">
      <dgm:prSet presAssocID="{05E93A49-4620-4757-8200-E64B09B04CC6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60F0A9D-123D-4190-B40D-C65D9CC75E4A}" type="pres">
      <dgm:prSet presAssocID="{05E93A49-4620-4757-8200-E64B09B04CC6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96EB484-0B32-44AC-B25F-2D8912432875}" type="pres">
      <dgm:prSet presAssocID="{05E93A49-4620-4757-8200-E64B09B04CC6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FA4A74A-5485-4E81-B344-40F24E9B9BCC}" type="pres">
      <dgm:prSet presAssocID="{05E93A49-4620-4757-8200-E64B09B04CC6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1F7B48E-02BE-45EE-A823-C79B1F433C88}" type="pres">
      <dgm:prSet presAssocID="{05E93A49-4620-4757-8200-E64B09B04CC6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A6A5189-E653-4AF7-BBFA-DFE6749B781C}" type="pres">
      <dgm:prSet presAssocID="{05E93A49-4620-4757-8200-E64B09B04CC6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A18C2BC-8B02-422C-85B5-E386BB3AEBF4}" type="pres">
      <dgm:prSet presAssocID="{05E93A49-4620-4757-8200-E64B09B04CC6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C22F789-35A8-44F5-AFFD-87CEF237A79B}" type="pres">
      <dgm:prSet presAssocID="{05E93A49-4620-4757-8200-E64B09B04CC6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8725864-8F5D-4878-886E-C4004788A627}" type="pres">
      <dgm:prSet presAssocID="{05E93A49-4620-4757-8200-E64B09B04CC6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69ABB1D-EE41-4622-A19B-38A90BA0FEC6}" type="pres">
      <dgm:prSet presAssocID="{05E93A49-4620-4757-8200-E64B09B04CC6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9B1E82E-B0BC-4ADE-BD8E-99393E5BAB22}" type="pres">
      <dgm:prSet presAssocID="{05E93A49-4620-4757-8200-E64B09B04CC6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90911B1-619D-4952-BAAC-C8CE9B8871BC}" type="pres">
      <dgm:prSet presAssocID="{05E93A49-4620-4757-8200-E64B09B04CC6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C479AEE-9208-44F3-B563-B6499E4700FF}" type="pres">
      <dgm:prSet presAssocID="{05E93A49-4620-4757-8200-E64B09B04CC6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67EC23A5-B73F-46A5-982A-61A28006D922}" type="presOf" srcId="{60FF3E87-7F2E-4268-8924-C80B12254202}" destId="{DFA4A74A-5485-4E81-B344-40F24E9B9BCC}" srcOrd="0" destOrd="0" presId="urn:microsoft.com/office/officeart/2005/8/layout/vProcess5"/>
    <dgm:cxn modelId="{9F998BCE-2935-47C6-8B42-232A2F5743C3}" srcId="{05E93A49-4620-4757-8200-E64B09B04CC6}" destId="{60FF3E87-7F2E-4268-8924-C80B12254202}" srcOrd="4" destOrd="0" parTransId="{28089897-78BE-4600-97AA-E1BCD0CE1AF2}" sibTransId="{ECBBAD35-FE94-4E4E-A244-00EF93EF6992}"/>
    <dgm:cxn modelId="{FCC7DCF2-3C70-4F0F-A7E7-230C5037B183}" type="presOf" srcId="{74252C08-FE24-4313-9000-B063D6EE7FC8}" destId="{49B1E82E-B0BC-4ADE-BD8E-99393E5BAB22}" srcOrd="1" destOrd="0" presId="urn:microsoft.com/office/officeart/2005/8/layout/vProcess5"/>
    <dgm:cxn modelId="{CBC95EA6-1BE1-4B0E-8DF6-D53EA61A3717}" srcId="{05E93A49-4620-4757-8200-E64B09B04CC6}" destId="{A5C10CA5-117D-4225-A297-BCD27E717CEE}" srcOrd="1" destOrd="0" parTransId="{8AD0CE22-FADD-48F9-B830-7DC534DC7007}" sibTransId="{57ECA1F8-6696-4C39-84D9-9D5F73F8C259}"/>
    <dgm:cxn modelId="{974C63CB-A60B-4E0B-B6F6-8BA3C4620794}" srcId="{05E93A49-4620-4757-8200-E64B09B04CC6}" destId="{2CE8BE35-73EE-453D-8637-23A0BC980517}" srcOrd="3" destOrd="0" parTransId="{5B282967-8D5A-431D-AE98-EF39992DE6B1}" sibTransId="{42808D06-312E-440D-89DD-64F286E1D1DF}"/>
    <dgm:cxn modelId="{76F270B7-62B3-4445-83C4-77D42E40D32F}" type="presOf" srcId="{74252C08-FE24-4313-9000-B063D6EE7FC8}" destId="{E60F0A9D-123D-4190-B40D-C65D9CC75E4A}" srcOrd="0" destOrd="0" presId="urn:microsoft.com/office/officeart/2005/8/layout/vProcess5"/>
    <dgm:cxn modelId="{504B1AB5-ABA6-424C-9556-E14BDE77E18D}" type="presOf" srcId="{28A04FCE-1D76-4F86-969C-6C3457B5F5C5}" destId="{EA18C2BC-8B02-422C-85B5-E386BB3AEBF4}" srcOrd="0" destOrd="0" presId="urn:microsoft.com/office/officeart/2005/8/layout/vProcess5"/>
    <dgm:cxn modelId="{ACD94361-1120-4A20-81AB-B175C0F06C28}" type="presOf" srcId="{29781965-D1F1-4941-9B8C-D3ED686FA054}" destId="{51F7B48E-02BE-45EE-A823-C79B1F433C88}" srcOrd="0" destOrd="0" presId="urn:microsoft.com/office/officeart/2005/8/layout/vProcess5"/>
    <dgm:cxn modelId="{BF6287F4-3140-47B9-9B82-1D8ED63AA216}" type="presOf" srcId="{891AFAB5-CE95-4A3E-9F95-2726915A728A}" destId="{88725864-8F5D-4878-886E-C4004788A627}" srcOrd="1" destOrd="0" presId="urn:microsoft.com/office/officeart/2005/8/layout/vProcess5"/>
    <dgm:cxn modelId="{02FF3BE2-4AFD-445F-80F2-BC8803077C1B}" type="presOf" srcId="{2CE8BE35-73EE-453D-8637-23A0BC980517}" destId="{F96EB484-0B32-44AC-B25F-2D8912432875}" srcOrd="0" destOrd="0" presId="urn:microsoft.com/office/officeart/2005/8/layout/vProcess5"/>
    <dgm:cxn modelId="{46D069B3-8713-40C4-9A86-3338F0411532}" type="presOf" srcId="{42808D06-312E-440D-89DD-64F286E1D1DF}" destId="{BC22F789-35A8-44F5-AFFD-87CEF237A79B}" srcOrd="0" destOrd="0" presId="urn:microsoft.com/office/officeart/2005/8/layout/vProcess5"/>
    <dgm:cxn modelId="{36503079-05FB-4CB0-8E4C-62041F0A57A1}" srcId="{05E93A49-4620-4757-8200-E64B09B04CC6}" destId="{891AFAB5-CE95-4A3E-9F95-2726915A728A}" srcOrd="0" destOrd="0" parTransId="{18E79676-B288-4CCC-95C3-796DAAE647EE}" sibTransId="{29781965-D1F1-4941-9B8C-D3ED686FA054}"/>
    <dgm:cxn modelId="{C6402BBD-8DF6-4ECA-8563-B984C4A165B7}" type="presOf" srcId="{2CE8BE35-73EE-453D-8637-23A0BC980517}" destId="{590911B1-619D-4952-BAAC-C8CE9B8871BC}" srcOrd="1" destOrd="0" presId="urn:microsoft.com/office/officeart/2005/8/layout/vProcess5"/>
    <dgm:cxn modelId="{95332267-EF7A-4A03-819D-54446896063F}" type="presOf" srcId="{A5C10CA5-117D-4225-A297-BCD27E717CEE}" destId="{49AA6C82-A018-4E6D-9338-9FE881266BEE}" srcOrd="0" destOrd="0" presId="urn:microsoft.com/office/officeart/2005/8/layout/vProcess5"/>
    <dgm:cxn modelId="{81C5BDA2-8D40-427D-8582-F57E813F5E89}" srcId="{05E93A49-4620-4757-8200-E64B09B04CC6}" destId="{74252C08-FE24-4313-9000-B063D6EE7FC8}" srcOrd="2" destOrd="0" parTransId="{EC38AAA1-7987-46A6-B365-20599B0BA839}" sibTransId="{28A04FCE-1D76-4F86-969C-6C3457B5F5C5}"/>
    <dgm:cxn modelId="{B1C8730A-DBA1-423F-BBE5-DA76184A0C1C}" type="presOf" srcId="{57ECA1F8-6696-4C39-84D9-9D5F73F8C259}" destId="{2A6A5189-E653-4AF7-BBFA-DFE6749B781C}" srcOrd="0" destOrd="0" presId="urn:microsoft.com/office/officeart/2005/8/layout/vProcess5"/>
    <dgm:cxn modelId="{576536AA-81D9-414E-A7DB-047AF0C5AA05}" type="presOf" srcId="{891AFAB5-CE95-4A3E-9F95-2726915A728A}" destId="{9A6AD5D0-6254-4486-B781-E2002025456B}" srcOrd="0" destOrd="0" presId="urn:microsoft.com/office/officeart/2005/8/layout/vProcess5"/>
    <dgm:cxn modelId="{CA04E8B9-1995-4141-BCF0-CA4439BCE046}" type="presOf" srcId="{05E93A49-4620-4757-8200-E64B09B04CC6}" destId="{B5F115E1-83D4-4B72-B785-5FF72FD303DD}" srcOrd="0" destOrd="0" presId="urn:microsoft.com/office/officeart/2005/8/layout/vProcess5"/>
    <dgm:cxn modelId="{71CA19F7-72DB-4F9B-8CEE-EDE060B9108A}" type="presOf" srcId="{A5C10CA5-117D-4225-A297-BCD27E717CEE}" destId="{969ABB1D-EE41-4622-A19B-38A90BA0FEC6}" srcOrd="1" destOrd="0" presId="urn:microsoft.com/office/officeart/2005/8/layout/vProcess5"/>
    <dgm:cxn modelId="{ECC29601-FB9F-4D55-8B13-20ACB620D99F}" type="presOf" srcId="{60FF3E87-7F2E-4268-8924-C80B12254202}" destId="{9C479AEE-9208-44F3-B563-B6499E4700FF}" srcOrd="1" destOrd="0" presId="urn:microsoft.com/office/officeart/2005/8/layout/vProcess5"/>
    <dgm:cxn modelId="{8155D581-F253-46A9-A943-3AEFD04F1423}" type="presParOf" srcId="{B5F115E1-83D4-4B72-B785-5FF72FD303DD}" destId="{5C82B46F-C47F-4CEE-AAEB-4C687645455A}" srcOrd="0" destOrd="0" presId="urn:microsoft.com/office/officeart/2005/8/layout/vProcess5"/>
    <dgm:cxn modelId="{30C5282F-E344-4238-96EA-32A361A1D4A7}" type="presParOf" srcId="{B5F115E1-83D4-4B72-B785-5FF72FD303DD}" destId="{9A6AD5D0-6254-4486-B781-E2002025456B}" srcOrd="1" destOrd="0" presId="urn:microsoft.com/office/officeart/2005/8/layout/vProcess5"/>
    <dgm:cxn modelId="{F00F6EF2-B3C5-43B6-9758-A44690300857}" type="presParOf" srcId="{B5F115E1-83D4-4B72-B785-5FF72FD303DD}" destId="{49AA6C82-A018-4E6D-9338-9FE881266BEE}" srcOrd="2" destOrd="0" presId="urn:microsoft.com/office/officeart/2005/8/layout/vProcess5"/>
    <dgm:cxn modelId="{F6F343B5-ECC1-4404-B981-73BD8765E087}" type="presParOf" srcId="{B5F115E1-83D4-4B72-B785-5FF72FD303DD}" destId="{E60F0A9D-123D-4190-B40D-C65D9CC75E4A}" srcOrd="3" destOrd="0" presId="urn:microsoft.com/office/officeart/2005/8/layout/vProcess5"/>
    <dgm:cxn modelId="{00193255-16C2-4A5B-B52E-79B5B4C3C4D9}" type="presParOf" srcId="{B5F115E1-83D4-4B72-B785-5FF72FD303DD}" destId="{F96EB484-0B32-44AC-B25F-2D8912432875}" srcOrd="4" destOrd="0" presId="urn:microsoft.com/office/officeart/2005/8/layout/vProcess5"/>
    <dgm:cxn modelId="{01A852B4-35A6-4F60-903F-B2FEDBD3254A}" type="presParOf" srcId="{B5F115E1-83D4-4B72-B785-5FF72FD303DD}" destId="{DFA4A74A-5485-4E81-B344-40F24E9B9BCC}" srcOrd="5" destOrd="0" presId="urn:microsoft.com/office/officeart/2005/8/layout/vProcess5"/>
    <dgm:cxn modelId="{29B7505D-03A8-4CBC-801F-28802FB53DD8}" type="presParOf" srcId="{B5F115E1-83D4-4B72-B785-5FF72FD303DD}" destId="{51F7B48E-02BE-45EE-A823-C79B1F433C88}" srcOrd="6" destOrd="0" presId="urn:microsoft.com/office/officeart/2005/8/layout/vProcess5"/>
    <dgm:cxn modelId="{4F3C015C-F8EB-4993-ACD8-AEEE852E14FD}" type="presParOf" srcId="{B5F115E1-83D4-4B72-B785-5FF72FD303DD}" destId="{2A6A5189-E653-4AF7-BBFA-DFE6749B781C}" srcOrd="7" destOrd="0" presId="urn:microsoft.com/office/officeart/2005/8/layout/vProcess5"/>
    <dgm:cxn modelId="{92C0A602-DA00-4952-8D5C-717D35D9104A}" type="presParOf" srcId="{B5F115E1-83D4-4B72-B785-5FF72FD303DD}" destId="{EA18C2BC-8B02-422C-85B5-E386BB3AEBF4}" srcOrd="8" destOrd="0" presId="urn:microsoft.com/office/officeart/2005/8/layout/vProcess5"/>
    <dgm:cxn modelId="{BB3DA54C-29C0-4B73-B4A3-4DA65E1C2732}" type="presParOf" srcId="{B5F115E1-83D4-4B72-B785-5FF72FD303DD}" destId="{BC22F789-35A8-44F5-AFFD-87CEF237A79B}" srcOrd="9" destOrd="0" presId="urn:microsoft.com/office/officeart/2005/8/layout/vProcess5"/>
    <dgm:cxn modelId="{B741CE6E-C08C-459F-9047-BC87A56714F7}" type="presParOf" srcId="{B5F115E1-83D4-4B72-B785-5FF72FD303DD}" destId="{88725864-8F5D-4878-886E-C4004788A627}" srcOrd="10" destOrd="0" presId="urn:microsoft.com/office/officeart/2005/8/layout/vProcess5"/>
    <dgm:cxn modelId="{BDC965EB-3476-4702-8A66-CAAF6A5D6514}" type="presParOf" srcId="{B5F115E1-83D4-4B72-B785-5FF72FD303DD}" destId="{969ABB1D-EE41-4622-A19B-38A90BA0FEC6}" srcOrd="11" destOrd="0" presId="urn:microsoft.com/office/officeart/2005/8/layout/vProcess5"/>
    <dgm:cxn modelId="{E0D6CFD6-A357-473D-B9D5-230BCAA76424}" type="presParOf" srcId="{B5F115E1-83D4-4B72-B785-5FF72FD303DD}" destId="{49B1E82E-B0BC-4ADE-BD8E-99393E5BAB22}" srcOrd="12" destOrd="0" presId="urn:microsoft.com/office/officeart/2005/8/layout/vProcess5"/>
    <dgm:cxn modelId="{460A54AE-7464-4A73-B63A-176AD9107C87}" type="presParOf" srcId="{B5F115E1-83D4-4B72-B785-5FF72FD303DD}" destId="{590911B1-619D-4952-BAAC-C8CE9B8871BC}" srcOrd="13" destOrd="0" presId="urn:microsoft.com/office/officeart/2005/8/layout/vProcess5"/>
    <dgm:cxn modelId="{828B09AC-27FF-40A4-99D6-2B34D8E41730}" type="presParOf" srcId="{B5F115E1-83D4-4B72-B785-5FF72FD303DD}" destId="{9C479AEE-9208-44F3-B563-B6499E4700FF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5D41DE-8F0F-4D12-8906-F4BBA14EDF32}">
      <dsp:nvSpPr>
        <dsp:cNvPr id="0" name=""/>
        <dsp:cNvSpPr/>
      </dsp:nvSpPr>
      <dsp:spPr>
        <a:xfrm>
          <a:off x="1344886" y="4226834"/>
          <a:ext cx="988570" cy="1084027"/>
        </a:xfrm>
        <a:prstGeom prst="rect">
          <a:avLst/>
        </a:prstGeom>
        <a:solidFill>
          <a:srgbClr val="FF990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500" kern="1200" dirty="0"/>
        </a:p>
      </dsp:txBody>
      <dsp:txXfrm>
        <a:off x="1344886" y="4226834"/>
        <a:ext cx="988570" cy="1084027"/>
      </dsp:txXfrm>
    </dsp:sp>
    <dsp:sp modelId="{E02D95AA-3239-43FE-B76D-C4E3518BD165}">
      <dsp:nvSpPr>
        <dsp:cNvPr id="0" name=""/>
        <dsp:cNvSpPr/>
      </dsp:nvSpPr>
      <dsp:spPr>
        <a:xfrm rot="15894356">
          <a:off x="825974" y="2707186"/>
          <a:ext cx="1724817" cy="740278"/>
        </a:xfrm>
        <a:prstGeom prst="leftArrow">
          <a:avLst>
            <a:gd name="adj1" fmla="val 60000"/>
            <a:gd name="adj2" fmla="val 50000"/>
          </a:avLst>
        </a:prstGeom>
        <a:solidFill>
          <a:srgbClr val="FFCC99"/>
        </a:solidFill>
        <a:ln>
          <a:solidFill>
            <a:srgbClr val="003366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CA370D-16F2-46ED-A3D7-0FE5B38A0E27}">
      <dsp:nvSpPr>
        <dsp:cNvPr id="0" name=""/>
        <dsp:cNvSpPr/>
      </dsp:nvSpPr>
      <dsp:spPr>
        <a:xfrm>
          <a:off x="101609" y="1058329"/>
          <a:ext cx="2989564" cy="1974075"/>
        </a:xfrm>
        <a:prstGeom prst="roundRect">
          <a:avLst>
            <a:gd name="adj" fmla="val 10000"/>
          </a:avLst>
        </a:prstGeom>
        <a:solidFill>
          <a:srgbClr val="FFCC99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b="1" kern="1200" dirty="0" smtClean="0">
              <a:solidFill>
                <a:schemeClr val="tx1"/>
              </a:solidFill>
            </a:rPr>
            <a:t>Direta</a:t>
          </a:r>
          <a:endParaRPr lang="pt-BR" sz="3200" b="1" kern="1200" dirty="0">
            <a:solidFill>
              <a:schemeClr val="tx1"/>
            </a:solidFill>
          </a:endParaRPr>
        </a:p>
      </dsp:txBody>
      <dsp:txXfrm>
        <a:off x="159428" y="1116148"/>
        <a:ext cx="2873926" cy="1858437"/>
      </dsp:txXfrm>
    </dsp:sp>
    <dsp:sp modelId="{335F4CAB-9160-4F8A-987C-EA039698BF71}">
      <dsp:nvSpPr>
        <dsp:cNvPr id="0" name=""/>
        <dsp:cNvSpPr/>
      </dsp:nvSpPr>
      <dsp:spPr>
        <a:xfrm rot="19700882">
          <a:off x="2396885" y="2944463"/>
          <a:ext cx="3602663" cy="740278"/>
        </a:xfrm>
        <a:prstGeom prst="leftArrow">
          <a:avLst>
            <a:gd name="adj1" fmla="val 60000"/>
            <a:gd name="adj2" fmla="val 50000"/>
          </a:avLst>
        </a:prstGeom>
        <a:solidFill>
          <a:srgbClr val="FFCC99"/>
        </a:solidFill>
        <a:ln>
          <a:solidFill>
            <a:srgbClr val="003366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653269-CD54-43EA-A48E-C829012E3603}">
      <dsp:nvSpPr>
        <dsp:cNvPr id="0" name=""/>
        <dsp:cNvSpPr/>
      </dsp:nvSpPr>
      <dsp:spPr>
        <a:xfrm>
          <a:off x="3767972" y="1048094"/>
          <a:ext cx="4314761" cy="2403614"/>
        </a:xfrm>
        <a:prstGeom prst="roundRect">
          <a:avLst>
            <a:gd name="adj" fmla="val 10000"/>
          </a:avLst>
        </a:prstGeom>
        <a:solidFill>
          <a:srgbClr val="FFCC99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b="1" kern="1200" dirty="0" smtClean="0">
              <a:solidFill>
                <a:schemeClr val="tx1"/>
              </a:solidFill>
            </a:rPr>
            <a:t>Indireta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3200" b="1" kern="1200" dirty="0" smtClean="0">
            <a:solidFill>
              <a:srgbClr val="003366"/>
            </a:solidFill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b="1" kern="1200" dirty="0" smtClean="0">
              <a:solidFill>
                <a:srgbClr val="003366"/>
              </a:solidFill>
            </a:rPr>
            <a:t>Base de logradouros</a:t>
          </a: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b="1" kern="1200" dirty="0" smtClean="0">
              <a:solidFill>
                <a:srgbClr val="003366"/>
              </a:solidFill>
            </a:rPr>
            <a:t>Internet</a:t>
          </a:r>
          <a:endParaRPr lang="pt-BR" sz="3200" b="1" kern="1200" dirty="0">
            <a:solidFill>
              <a:srgbClr val="003366"/>
            </a:solidFill>
          </a:endParaRPr>
        </a:p>
      </dsp:txBody>
      <dsp:txXfrm>
        <a:off x="3838371" y="1118493"/>
        <a:ext cx="4173963" cy="22628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6AD5D0-6254-4486-B781-E2002025456B}">
      <dsp:nvSpPr>
        <dsp:cNvPr id="0" name=""/>
        <dsp:cNvSpPr/>
      </dsp:nvSpPr>
      <dsp:spPr>
        <a:xfrm>
          <a:off x="0" y="0"/>
          <a:ext cx="6801395" cy="9332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600" b="1" kern="1200" dirty="0" smtClean="0"/>
            <a:t>Informação não espacial</a:t>
          </a:r>
          <a:endParaRPr lang="pt-BR" sz="3600" b="1" kern="1200" dirty="0"/>
        </a:p>
      </dsp:txBody>
      <dsp:txXfrm>
        <a:off x="27333" y="27333"/>
        <a:ext cx="5685187" cy="878557"/>
      </dsp:txXfrm>
    </dsp:sp>
    <dsp:sp modelId="{49AA6C82-A018-4E6D-9338-9FE881266BEE}">
      <dsp:nvSpPr>
        <dsp:cNvPr id="0" name=""/>
        <dsp:cNvSpPr/>
      </dsp:nvSpPr>
      <dsp:spPr>
        <a:xfrm>
          <a:off x="507896" y="1062838"/>
          <a:ext cx="6801395" cy="9332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3600000"/>
                <a:satOff val="-12501"/>
                <a:lumOff val="15000"/>
                <a:alphaOff val="0"/>
                <a:shade val="51000"/>
                <a:satMod val="130000"/>
              </a:schemeClr>
            </a:gs>
            <a:gs pos="80000">
              <a:schemeClr val="accent2">
                <a:hueOff val="-3600000"/>
                <a:satOff val="-12501"/>
                <a:lumOff val="15000"/>
                <a:alphaOff val="0"/>
                <a:shade val="93000"/>
                <a:satMod val="130000"/>
              </a:schemeClr>
            </a:gs>
            <a:gs pos="100000">
              <a:schemeClr val="accent2">
                <a:hueOff val="-3600000"/>
                <a:satOff val="-12501"/>
                <a:lumOff val="1500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600" b="1" kern="1200" dirty="0" smtClean="0"/>
            <a:t>Padronização</a:t>
          </a:r>
          <a:endParaRPr lang="pt-BR" sz="3600" b="1" kern="1200" dirty="0"/>
        </a:p>
      </dsp:txBody>
      <dsp:txXfrm>
        <a:off x="535229" y="1090171"/>
        <a:ext cx="5632237" cy="878557"/>
      </dsp:txXfrm>
    </dsp:sp>
    <dsp:sp modelId="{E60F0A9D-123D-4190-B40D-C65D9CC75E4A}">
      <dsp:nvSpPr>
        <dsp:cNvPr id="0" name=""/>
        <dsp:cNvSpPr/>
      </dsp:nvSpPr>
      <dsp:spPr>
        <a:xfrm>
          <a:off x="1015792" y="2125676"/>
          <a:ext cx="6801395" cy="9332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7200000"/>
                <a:satOff val="-25001"/>
                <a:lumOff val="30001"/>
                <a:alphaOff val="0"/>
                <a:shade val="51000"/>
                <a:satMod val="130000"/>
              </a:schemeClr>
            </a:gs>
            <a:gs pos="80000">
              <a:schemeClr val="accent2">
                <a:hueOff val="-7200000"/>
                <a:satOff val="-25001"/>
                <a:lumOff val="30001"/>
                <a:alphaOff val="0"/>
                <a:shade val="93000"/>
                <a:satMod val="130000"/>
              </a:schemeClr>
            </a:gs>
            <a:gs pos="100000">
              <a:schemeClr val="accent2">
                <a:hueOff val="-7200000"/>
                <a:satOff val="-25001"/>
                <a:lumOff val="3000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600" b="1" kern="1200" dirty="0" smtClean="0"/>
            <a:t>Entrada padronizada</a:t>
          </a:r>
          <a:endParaRPr lang="pt-BR" sz="3600" b="1" kern="1200" dirty="0"/>
        </a:p>
      </dsp:txBody>
      <dsp:txXfrm>
        <a:off x="1043125" y="2153009"/>
        <a:ext cx="5632237" cy="878557"/>
      </dsp:txXfrm>
    </dsp:sp>
    <dsp:sp modelId="{F96EB484-0B32-44AC-B25F-2D8912432875}">
      <dsp:nvSpPr>
        <dsp:cNvPr id="0" name=""/>
        <dsp:cNvSpPr/>
      </dsp:nvSpPr>
      <dsp:spPr>
        <a:xfrm>
          <a:off x="1523689" y="3188514"/>
          <a:ext cx="6801395" cy="9332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0800000"/>
                <a:satOff val="-37502"/>
                <a:lumOff val="45001"/>
                <a:alphaOff val="0"/>
                <a:shade val="51000"/>
                <a:satMod val="130000"/>
              </a:schemeClr>
            </a:gs>
            <a:gs pos="80000">
              <a:schemeClr val="accent2">
                <a:hueOff val="-10800000"/>
                <a:satOff val="-37502"/>
                <a:lumOff val="45001"/>
                <a:alphaOff val="0"/>
                <a:shade val="93000"/>
                <a:satMod val="130000"/>
              </a:schemeClr>
            </a:gs>
            <a:gs pos="100000">
              <a:schemeClr val="accent2">
                <a:hueOff val="-10800000"/>
                <a:satOff val="-37502"/>
                <a:lumOff val="45001"/>
                <a:alphaOff val="0"/>
                <a:shade val="94000"/>
                <a:satMod val="135000"/>
              </a:schemeClr>
            </a:gs>
          </a:gsLst>
          <a:lin ang="16200000" scaled="0"/>
        </a:gradFill>
        <a:ln w="76200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600" b="1" kern="1200" dirty="0" smtClean="0"/>
            <a:t> Algoritmos</a:t>
          </a:r>
          <a:endParaRPr lang="pt-BR" sz="3600" b="1" kern="1200" dirty="0"/>
        </a:p>
      </dsp:txBody>
      <dsp:txXfrm>
        <a:off x="1551022" y="3215847"/>
        <a:ext cx="5632237" cy="878557"/>
      </dsp:txXfrm>
    </dsp:sp>
    <dsp:sp modelId="{DFA4A74A-5485-4E81-B344-40F24E9B9BCC}">
      <dsp:nvSpPr>
        <dsp:cNvPr id="0" name=""/>
        <dsp:cNvSpPr/>
      </dsp:nvSpPr>
      <dsp:spPr>
        <a:xfrm>
          <a:off x="2031585" y="4251352"/>
          <a:ext cx="6801395" cy="9332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4400000"/>
                <a:satOff val="-50003"/>
                <a:lumOff val="60001"/>
                <a:alphaOff val="0"/>
                <a:shade val="51000"/>
                <a:satMod val="130000"/>
              </a:schemeClr>
            </a:gs>
            <a:gs pos="80000">
              <a:schemeClr val="accent2">
                <a:hueOff val="-14400000"/>
                <a:satOff val="-50003"/>
                <a:lumOff val="60001"/>
                <a:alphaOff val="0"/>
                <a:shade val="93000"/>
                <a:satMod val="130000"/>
              </a:schemeClr>
            </a:gs>
            <a:gs pos="100000">
              <a:schemeClr val="accent2">
                <a:hueOff val="-14400000"/>
                <a:satOff val="-50003"/>
                <a:lumOff val="6000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600" b="1" kern="1200" dirty="0" smtClean="0">
              <a:solidFill>
                <a:schemeClr val="tx1"/>
              </a:solidFill>
            </a:rPr>
            <a:t>Informação espacial</a:t>
          </a:r>
          <a:endParaRPr lang="pt-BR" sz="3600" b="1" kern="1200" dirty="0">
            <a:solidFill>
              <a:schemeClr val="tx1"/>
            </a:solidFill>
          </a:endParaRPr>
        </a:p>
      </dsp:txBody>
      <dsp:txXfrm>
        <a:off x="2058918" y="4278685"/>
        <a:ext cx="5632237" cy="878557"/>
      </dsp:txXfrm>
    </dsp:sp>
    <dsp:sp modelId="{51F7B48E-02BE-45EE-A823-C79B1F433C88}">
      <dsp:nvSpPr>
        <dsp:cNvPr id="0" name=""/>
        <dsp:cNvSpPr/>
      </dsp:nvSpPr>
      <dsp:spPr>
        <a:xfrm>
          <a:off x="6194799" y="681771"/>
          <a:ext cx="606595" cy="60659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900" b="1" kern="1200"/>
        </a:p>
      </dsp:txBody>
      <dsp:txXfrm>
        <a:off x="6331283" y="681771"/>
        <a:ext cx="333627" cy="456463"/>
      </dsp:txXfrm>
    </dsp:sp>
    <dsp:sp modelId="{2A6A5189-E653-4AF7-BBFA-DFE6749B781C}">
      <dsp:nvSpPr>
        <dsp:cNvPr id="0" name=""/>
        <dsp:cNvSpPr/>
      </dsp:nvSpPr>
      <dsp:spPr>
        <a:xfrm>
          <a:off x="6702696" y="1744609"/>
          <a:ext cx="606595" cy="60659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4800000"/>
            <a:satOff val="-6498"/>
            <a:lumOff val="5425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-4800000"/>
              <a:satOff val="-6498"/>
              <a:lumOff val="5425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900" b="1" kern="1200"/>
        </a:p>
      </dsp:txBody>
      <dsp:txXfrm>
        <a:off x="6839180" y="1744609"/>
        <a:ext cx="333627" cy="456463"/>
      </dsp:txXfrm>
    </dsp:sp>
    <dsp:sp modelId="{EA18C2BC-8B02-422C-85B5-E386BB3AEBF4}">
      <dsp:nvSpPr>
        <dsp:cNvPr id="0" name=""/>
        <dsp:cNvSpPr/>
      </dsp:nvSpPr>
      <dsp:spPr>
        <a:xfrm>
          <a:off x="7210592" y="2791894"/>
          <a:ext cx="606595" cy="60659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9600000"/>
            <a:satOff val="-12996"/>
            <a:lumOff val="1085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-9600000"/>
              <a:satOff val="-12996"/>
              <a:lumOff val="1085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900" b="1" kern="1200"/>
        </a:p>
      </dsp:txBody>
      <dsp:txXfrm>
        <a:off x="7347076" y="2791894"/>
        <a:ext cx="333627" cy="456463"/>
      </dsp:txXfrm>
    </dsp:sp>
    <dsp:sp modelId="{BC22F789-35A8-44F5-AFFD-87CEF237A79B}">
      <dsp:nvSpPr>
        <dsp:cNvPr id="0" name=""/>
        <dsp:cNvSpPr/>
      </dsp:nvSpPr>
      <dsp:spPr>
        <a:xfrm>
          <a:off x="7718489" y="3865101"/>
          <a:ext cx="606595" cy="60659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14400000"/>
            <a:satOff val="-19494"/>
            <a:lumOff val="16275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-14400000"/>
              <a:satOff val="-19494"/>
              <a:lumOff val="16275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900" b="1" kern="1200"/>
        </a:p>
      </dsp:txBody>
      <dsp:txXfrm>
        <a:off x="7854973" y="3865101"/>
        <a:ext cx="333627" cy="4564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0DA31A-C878-41C4-AC3B-D3F7DAA80D83}" type="datetimeFigureOut">
              <a:rPr lang="pt-BR" smtClean="0"/>
              <a:t>04/11/2021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1A84AB-E293-4018-B159-ED920B9925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4887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/>
              <a:t>04/11/2021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7358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/>
              <a:t>04/11/2021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7027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/>
              <a:t>04/11/2021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4911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219642-4D39-4A05-92DC-18657896F966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2089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4B6AC5-C2BD-4619-9A57-7226E46B3D06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384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B29036-C3AF-47F2-837E-BA51C32A8536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358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4312D1-9891-420B-BBFA-CEF7DE95BBAB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415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9779D9-80F6-403B-9005-B68E2703C961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9087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362B29-3B06-47E9-8D6A-7F64E761D06A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2868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262E93-EA4A-4C29-86F5-4455A7964246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7288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4D70F1-66CF-4F8B-BF02-AA44F63DA66C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327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/>
              <a:t>04/11/2021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01606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91D058-1136-42E6-AF84-CCEE4E28A1F2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2653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53E27E-0B5A-40B6-B3E8-FEC1229451DF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8235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F8E85D-0B27-4485-88FD-78F18F4A9386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7970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219642-4D39-4A05-92DC-18657896F966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5257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4B6AC5-C2BD-4619-9A57-7226E46B3D06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017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B29036-C3AF-47F2-837E-BA51C32A8536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670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4312D1-9891-420B-BBFA-CEF7DE95BBAB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3109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9779D9-80F6-403B-9005-B68E2703C961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8380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362B29-3B06-47E9-8D6A-7F64E761D06A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9453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262E93-EA4A-4C29-86F5-4455A7964246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319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/>
              <a:t>04/11/2021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01662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4D70F1-66CF-4F8B-BF02-AA44F63DA66C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4679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91D058-1136-42E6-AF84-CCEE4E28A1F2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8832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53E27E-0B5A-40B6-B3E8-FEC1229451DF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9873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F8E85D-0B27-4485-88FD-78F18F4A9386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5951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04/11/2021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1669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04/11/2021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1419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04/11/2021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3119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04/11/2021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1730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04/11/2021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275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04/11/2021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620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/>
              <a:t>04/11/2021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39314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04/11/2021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1091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04/11/2021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8516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04/11/2021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1936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04/11/2021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8163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04/11/2021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836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/>
              <a:t>04/11/2021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0553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/>
              <a:t>04/11/2021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6178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/>
              <a:t>04/11/2021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0989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/>
              <a:t>04/11/2021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8670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/>
              <a:t>04/11/2021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7744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36"/>
            <a:ext cx="9141420" cy="6858000"/>
          </a:xfrm>
          <a:prstGeom prst="rect">
            <a:avLst/>
          </a:prstGeom>
        </p:spPr>
      </p:pic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61926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79512" y="1600206"/>
            <a:ext cx="878497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8EAAE-8F3A-4B51-ABD5-9474EC364D89}" type="datetimeFigureOut">
              <a:rPr lang="pt-BR" smtClean="0"/>
              <a:t>04/11/2021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9F12C-523C-40AD-A7F6-17DFE7D73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0640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b="1" i="0" kern="1200">
          <a:solidFill>
            <a:srgbClr val="41B5B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695877-0B73-43ED-8A0F-785F505221DB}" type="slidenum">
              <a:rPr lang="pt-BR" alt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567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695877-0B73-43ED-8A0F-785F505221DB}" type="slidenum">
              <a:rPr lang="pt-BR" alt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90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36"/>
            <a:ext cx="9141420" cy="6858000"/>
          </a:xfrm>
          <a:prstGeom prst="rect">
            <a:avLst/>
          </a:prstGeom>
        </p:spPr>
      </p:pic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61926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79512" y="1600206"/>
            <a:ext cx="878497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8EAAE-8F3A-4B51-ABD5-9474EC364D8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04/11/2021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9F12C-523C-40AD-A7F6-17DFE7D739F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062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b="1" i="0" kern="1200">
          <a:solidFill>
            <a:srgbClr val="41B5B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5.wmf"/><Relationship Id="rId4" Type="http://schemas.openxmlformats.org/officeDocument/2006/relationships/hyperlink" Target="bancos_aula_8/ENDERECO.xlsx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w.dicionarioderuas.prefeitura.sp.gov.br/PaginasPublicas/Introducao.aspx" TargetMode="External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www.ambiente.sp.gov.br/cpla/cessao-de-base-de-ruas-logradouros/" TargetMode="Externa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pt.batchgeo.com/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467544" y="1052736"/>
            <a:ext cx="813752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altLang="pt-BR" sz="3600" b="1" dirty="0" smtClean="0">
                <a:solidFill>
                  <a:srgbClr val="FF9900"/>
                </a:solidFill>
              </a:rPr>
              <a:t>Aula 11-1 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altLang="pt-BR" sz="3600" b="1" dirty="0" err="1" smtClean="0">
                <a:solidFill>
                  <a:srgbClr val="FF9900"/>
                </a:solidFill>
              </a:rPr>
              <a:t>Geocodificação</a:t>
            </a:r>
            <a:r>
              <a:rPr lang="pt-BR" altLang="pt-BR" sz="3600" b="1" dirty="0" smtClean="0">
                <a:solidFill>
                  <a:srgbClr val="FF9900"/>
                </a:solidFill>
              </a:rPr>
              <a:t> </a:t>
            </a:r>
            <a:r>
              <a:rPr lang="pt-BR" altLang="pt-BR" sz="3600" b="1" dirty="0">
                <a:solidFill>
                  <a:srgbClr val="FF9900"/>
                </a:solidFill>
              </a:rPr>
              <a:t>de Endereços</a:t>
            </a:r>
          </a:p>
        </p:txBody>
      </p:sp>
    </p:spTree>
    <p:extLst>
      <p:ext uri="{BB962C8B-B14F-4D97-AF65-F5344CB8AC3E}">
        <p14:creationId xmlns:p14="http://schemas.microsoft.com/office/powerpoint/2010/main" val="306776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Seagate Employee\My Documents\special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69597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Seagate Employee\My Documents\special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84610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Seagate Employee\My Documents\special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3538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Seagate Employee\My Documents\special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7300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Seagate Employee\My Documents\special\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2077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Seagate Employee\My Documents\special\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1335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Seagate Employee\My Documents\special\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54650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026" descr="C:\Documents and Settings\Seagate Employee\My Documents\special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0"/>
            <a:ext cx="9372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845351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2" descr="data:image/jpeg;base64,/9j/4AAQSkZJRgABAQAAAQABAAD/2wCEAAkGBxQTEhUUExQWFhUXFxwYGBgYGRwdGBgYHBgXFxwaGBgYHCggHBwlHBUXITEhJSkrLi4uFx8zODMsNygtLisBCgoKDg0OGxAQGywkHyQsLCwsLCwsLCwsLCwsLCwsLCwsLCwsLCwsLCwsLCwsLCwsLCwsLCwsLCwsLCwsLCwsLP/AABEIAMIBAwMBIgACEQEDEQH/xAAbAAABBQEBAAAAAAAAAAAAAAAEAAIDBQYBB//EAEQQAAEDAgMEBwYDBgUDBQEAAAEAAhEDIQQSMQVBUWEGInGBkaGxEzJCwdHwFFLhFSNicoKSM1OisvEHQ9IWJGNz4hf/xAAZAQEBAQEBAQAAAAAAAAAAAAABAAIDBAX/xAAlEQEAAgIDAAIBBAMAAAAAAAAAARECEgMhMUFREwRhkfAiMnH/2gAMAwEAAhEDEQA/AMl+zKABs3U6nwQGy8M3M4ENd3AxBWh/HSyPw1P2s3OUZI/l1nvQ5xNdp6tGi22ooA92oVlyxkMcZhXmkwVDIAEDQAQNJ0UHsqVQuDi+RdsSCbfC2IuN5Wk2xhqtTDFzKbJyiwpND9ROXKJjes5gtn4iXve0gZY3AgxaGzKsJWRjWH2ZAc4PBHWDnSeUExAEJ+Ec4AAkk3B7efam4bCVnaV6I0Bu29rRLeC68PpvLXlpdqSIgzF7dqtomWZjoDUEDTf89yuNpNAoNLZBte/8Kraxlv3qgauMrtOUOcSTAdNuYiOS1ZqxWGL3OMOFrSToD63lF4+qHENc4EakzFt33yVHisa6Q2o641IgeMaqasRTbmygkmOSy1AgPot1JPf+qlobTpMOZrLn/ngq51MEZwIBEoWjW6wkWJRUppnY1rhAZpuJA+aGZj3CIa2Rb3jaOU2UW1KLm0RMagc/FSbKoE0s53SOduaaVoztCpMZgDwk/MqcVKjiCXExqIA+Sz9VxJkrTYATQDybxBHZvjmqqAjCG0koDD4LOCIG86310hWGDiJ5Jux6lNrSXmDJjs70yzCDaW1BQIYKbXGxO5dfSa5ucfFDheDF7aeSrukJa+sSLDKI0vrPqVbYKpT9ixvWgdt7kxp6cFeNKfHYo04DSRy3IGhtB4NzZFbfZNW0xAtGmqrvYngfBFKV/RDSQSDH6dl0FtHGljvZNAiOsd9/0KuKUBrRldMcNfNUW1BmqzlI0nXgBHDd5qhSm2fr3KPaVdrTpJO76qfBAA8bKu2pT/eHU2C3MM4oW4q9wrfZtGbjRURCudjvMC6zTUg6hGYt36oql1HBwgHnp5ISo+ajuCmeZgCUz4L7H0X5t4O6b/MSu7YOSnzkT37lFs8+p8kukAhva4ehVAmbkJh9uYljQ2nVe1gmAHaXSQft4tA8FxVydY+mxHRt/wCarO+agB9ddPFVLcRXpPcG1aggke8ToY3q3/AtOontJKM2dsj2jg1jQT5DmVy3ieoh9LL9HUXlMRH8LfoFja1f2wq1HOLMsaCxzfljgsdsIVjjG+1e5852nMT+U6d4Xq+xuitOiMznOk65SWg8oab96ZtHYeEpU31GMIe1pcHGo4wRvguK7Y8UxNy+byZYXWM28PxWDI0HLRE4FhAaDa+/tXtuG2Lgixp9k2SAffO8TpKwH/UbB0qeJp+xaGtNISAZGbM6/hCcsZhmM4npnqo6qvdrUKRq5gGkexa6Gx7wzz32VA42K9j2Lh8LUw9F7sPRc40mSSySTlEyYRGGxnLV4TjcK5z3GLTvR2LpOfSY0DQC/G29ewbb6OYSrSeG0RTflOV1PO2HRYwDBvxC8xptoZQys6sQADNINnjcvO8ckzhQxziQbqDjRDYAhpA81vMF0IwuRpLJMA6nWJQuwsHsupRdNTFMayzva5ADnJgBzAb625LW4XamBIbTZiHEmGt6mu4BawiI9YzymfFPi+jVFwDcgdcWdMa62O6UVS6J4YCPZgdhfH+5WjHdct/KfpCJhdahz2lmP/QmD/yj/fU/81Hj+i2Go0KjmsjIxzhLnGIBPxErVlV3SM/+0xH/ANL/APaUZRFGMpv151g6gyyd9rdsKLZ1AOpvMkZXOnSCN079xQeCcIPWA5Rrcwj9in93WHAn5rzO0eo9rYprKkezDjAM5o+RVjsuH0muy6/DM73DhKpel9A2qDk2PEq66HOnDMn+L/e7miY6aQ41tZp/d0g8RcncZNtRy8UPGL3Ydv3/AFIjb+2XUXZGsDpGbUgzmItE/lVY3pVUkRRHD3nRw7F0xjCu2ZnK+l63DnLpuvrY6mLLL7VxRFRzIbFuM3aFtKJzMzcRJ03hefbaJ/FPG6W/7GrnFNCMISNFBi8YWvIhvfKIotjyVXjb1jP5gD5BdMhCapjjOg8Cj9nS4NMcdEBtSmBWcNAAAPALRbJwwyiPdG/t/wCVmjLOPqkvItY/NF0ngNzGNDHO8IAD96/+Y+pU0Etb2n1KZSy2e0zcRJmO9M6QtJyht4du5BdbViqbQL+pUWNdmeL/AAvP+mFR6z82pHNMmxXFf4bZ4yicvHxvwSVq1vAZu1q7nESBGtjaNd6udgbWxDXy2s6m0kZuqHW45XamJWvpf9PahLne1ZTB4Auzj+IGMp03uB5JmH2K+liaYa0fh6XXcSb1Kt4dlg6GwHAcVrHiqejn+onPrKelPtf/AKk1w8hlOnAsM8ucYtJykAHsWsftNr9nmtUytL8PJgWDnNgAb/ecB3qm2z0Ko4mo7EB/sWuEvp02T1/iIg2JsYjUzvRePoMODdRYHlophrAWnNLA0tLhHFoutxExduE15C46G1y7CUnPcHOOa43DMYaY3gQO5Yrp/tFlWqC0kezJpmd99RymfBWfQA1GiuXZhScWup/lzQQ/Ke5qw/SPHU6mIdkZlZnzDi7+IcAdY5+Gc5uIawj/ACm3HHVeudDKodgqB4NLf7XFvyXjxFivWOhxa3BURMdUk34uc75o4vZPJ40ROnavMqvRbEh1RrKYLXuMHqmBNtTLbL0Y1AsXsvbb6lV8uyM9pLRMHLJsYPZZdMqcosLtjolW/DUMPSLCc5qVpdBL4htoPVa23aVFsboZiqOIo1qtSjkpvDj1yToRYZdV6K24+/ooMTWDDldVYw8HPY0+BuqYiOzGU+B6boxdQcWsPoPkrLMsxVxeTGVJufZtt5jQacwCrR+0WgXcO66t4GsrMlVXSV//ALSv/wDU70Ka/abBEuHiq3b+0WOoVWB7ZNN8XGuW2/iic4pRj283LhbcrTYVWRUYB1nSQONjJ0sNPFUVJ4O8cUdgK2UEjNJMAjcJBIPbDV53poV0jmpSkNhwIEGNIJNirvoLh81LJIhgJe6bDM5xG77hU2y8OKjg2uSymTdwuQwAlxju15ovYlX8VWqUKWWlQqiIeYDWs/wy52piw55jxXXjw29+GOTKvB2P6Q0TXDKeDw+KaAG5303FxM/DB90TrF795e2+kuzMM/2TtmYd9Ro6+RjcrXa5b3kCJ5mFFt7YNPCVqTaNYuYWZi8ZbPzBo01AzA68pRf/APO8Ib1Kld7jJJztEk6m1OfNMXMzENZYRjjjlc92K2104w2FbQjA03CrRbVbAAADvhvNwqjpL0pwrqNONn0M+JolweGtD6ZJNMGYkkFuttFdbV6MYetTp+0a/wDc08jWtcT1W6D3ZcbcpXlWFbWefZPzxSY5/s3SMob1jAOmpP8AymbhzxqRjW2713CYGnJrVi/JngCmG5nO1MZzEC09qioVJtB7fsL0PaGzmnPNDCvYwuyx7Sk9ok/EwuBNrnLchGMXJmaV+C6ObNxOas7E4igYMiq1gFiGEgtzCxc0a6lQ7Xp4ahUpjDYj27XA5iDZpBsDHitDidh0K2HhjHNlghrX8DnyhxbvdEkjcFhcPgQ1+UMLC0kOaTJnmePYrOKgYzabpF0ZpYaHsxTKzqhk0w2HU5Adc5j+aNAubS6LvoMD/a0KrWgE+zeC4AkQSwgGOsNJ1U/TfZzaRpVGuOao3rA/wtYBBAV1i+j1KnSc/M90UNDlg5Q06ZZ+Ab96dbmlt4wgqdYnmU0XqCdA2D3yuUuxSPrMtESLHcTfTnvXKIbSZQdy4nP2lSJkNDRwyC3HTmuJ1j7NvTWdJ2mnnr1abIEkAz5C5PJUO0emlB1Ko2jUeKmXqucyxIvG+5Ei8arAPwlUmAx5A4gA+Eqd2AqED92bcI9JTOc0xGERPb0DodjicOXvzFz3EkkySRaeXDsaFatxYLtPPs5rzfZorsjIC1p1Bdbty7ijW1MVM5R/f/8AlUZT4csbm2v6LENwIvmDarmX7zEFef49pdnbnhgecgiwZmeQBbdI8VoKeJe2hUpU6cl1TO15d7txIgGdBuKpm4ZrmYguydVjHHLMF3tm8SZlpd3o2iY7/v8AZXcT0HewBrYkgj0VtgeltfDtaxtKm6kLHquzOG8Zs0Tc7lUuOZrXDQjThc29EThcPnYRnDQCDpJ7vBZ2rKTV43L0LGdIWik57XAkNloPGLAiV57VcWl1V1FoZM9VpEd2oCtKeBqET7eJ4NaD6JVNkvOuIq+IHoFva2Yij9n9NACP3mhkgsc4lupvuWYxVD2uaq85nvJc43kkm5ntOivKPRZgmH1LiDBiRwMBTt2AwCJd4olqojxSjZL8U1rg8dSm2mM2/LIgHcBpJWpwGxaNJjW5KLyNXua0lx377DgOCAobCYwiHPsZjMY1nRFVW5QfFcuSfG8Vj7No/wC3R7mtHo5EUiYPUp24Btv9Spadxu+wCj9lNs8nkuTQyo9rTDnUwdIgk+hUdY0S3K6pTg6geP5FWY+oCTHvatPp23TMhje0TGly8Wv97itQEO0MEQHU2VcuUhzX6SCDaAZ3hZOlin06jsrryRJgg3/iB1IF1vHYJzhmyg2EyROkaFR0tkNu7I0H+XXvA9V1x5Y+2NJ+maxu0X1RSZUyg02ugDgbgGDF1fbC6ThtOK1QFwJiXNBy7pHH5QiaWy2tmGi5m5nXhy5J1DZzWNhthzutzyRQ0mT6vTKjTbN3yZhpDj6rO4zbgfWxFQMj2tD2bTo4e7JJ5zG/3eS0bMKN/la/gbKq2ngXWDWB4JMwfkeJ4cFmOW+j+PXtnsOZHBHu25i2vbdrgT1jkJjiSWgFSVAaYh9KJ4x6gq/oYYQ3r2LQb8x281Z569iMdvhDV6U1W4ctY394RlBYx4DQbSA4agXQezRBBzOe4iXZpzZiYvN7696vhg6e+p4Qq7E7O/eBzXggag6/RYy5do6bw4q9BbbNXEubLGFtMEC9+cgifhC7+28Q+m/OWCnly6Q4WuRxtIVu1sfDfs/RQ1MI12tMxwymPRP5Z+h+OGLoAHRLGbOAeGtLjeXOI6t+ETpK2VPZVORNExN4Dvqi2bPaNGGOF/UlZxzmPg5R9Mp+w6X+YP7D/wCS6tYMA3/LP3/Ukt7/ALStP+Ahg3fl80jgOMKcYhv8Z72/+K57dv5Cf6j8oRWY2xQ/hQF19GDO7gRPp9FM13/x+JefmntJ/wAtve0n1KJ48p+THJj9Bq9BkEtgm8CI7N0gXWaZgamStTADicjCQ4AS1zXmM0Ws7yWpqOeZAYwH+QIDZmDrUi/K73jJnLre4ntTjxVEjeLuHK+Go0SDY0XEZmZg4sd+Zsbjw+qthg6XV9mGkHeGHlpGqFxWFr1m5HuJYSCR1YMEET3hWOCw9VjQ0ODWiwAIAHcAnLjnKIsbxHwlfgWRZh/sd6wlVbRDctw6N+UQe+CuF1Te8+KVGhVqOytcSe027eCI/T/uvyx8QZTpgxlaCf5mT5OU4wb/AMjR4I52wcTEtdmH8LjPgYKr6uHqNMPLgeBkHwK1HFCnllJ+BqHc3xPyCoMVS6rjoBO/er1mGcfj8yqzF7Pc7KAd504jgs54RBjO1bhSIuBNtTugI9lMNDrfD8wmVcB1LSLgd5IFx2lFswpMMjdr4H5LlMNRIcMFurM7tw13n0TThntEgcOrmg2HLeNx1srehhxlAI94Se/7HgmvBA64sLZp8JG5agJcDh89NriXdYT92RA2eP4v7iPRUWHa7I2HGMo3ngpmtf8AnPiV2jjirYnknxbP2fT/ACH+531UL8O1v/aJ8/moDha35/8AUUypTrDV5/uK1ozuJbTZ/kn+0fVNNK8tpgN7G69nggXVKm5x8Um1qv5j5K0lbg+ktF7y3Ix5I1gGNyt9itIpMBY4ECDKhca+6f8ASmmtXGvoE6TIjKFy2nyXTTHJUv4+t9gLo2pV4DwP1VotlwEiqn9qVN7B4FP/AGwd9MeJVoLWRYllCrG7W/gPj+i7+1x+U+StVaxyJKBuJcb+zq/2FJVK1W+uzcT4Ln4pvAlAhdTSHjH8B5rv488PNAroCaQo4wncEw408G+ChASLVUEn4tx4DuU9LGPjXyQtKmXENAknQDVa3YXR0DrVmknczcO3j2JQHZWzata5lrOMXP8AKPmtVhsIKbYaPHU9qKgaZfNRuA4LM9k6jWLb2jeiqlMPEO6wPESPNBZm8e6CisNXAMbjy0RStX4vo3Sd7uZn8p+RssLjvasqOa2SGPInKbxLdy9ayLzPbeNLMRWYGZoc92vAtIHac658lt4Kl1d8GaZ1B0O4gnXs7kRhqz3mA3K6DF+I4cOa5+0BAMG4BAnUEtHq4C6lp7RYRmEwGl0i4IAklplcmxbm1Cf8RrbaNbYakXNvhKCpsbUbJqVHAtcbCLAwZAE6+QKLdUb1YDj1XO3AEMIaZ1/PP9KHoU2tbkaLN6vWvIcQTMHnbgtILiWZDlaTAgDwUbKpF5unYtnW1UQC9GH+sOOXqY4t/wCYrtTFvNifRQhJlMu0BJ5CVoHCqeKTcS4aR4IyhsSu/RhH80N/3EI+h0QrH3nNHZf6eqkqP2g/l4KN2OceC1VLorRFn1Hk8AAPqVY4fYOHbdrAebgXeRkKuAwjK5NgJR+GwdZ1xRcRxPV9YW5bTaLNDR/K2PQLj6RPw/fYq0zlDYlQ3cGt/qJPgBHmjKOxg34ndwjzurynhCYkwEdSoNG4nmUWmeo7CpOuKc83En1R+G2S1mkDk0AK5DQdy4aKLQTIOS4ifZDgElJiqnQYfDWPez/9BCv6FVd1Rh7iPSVtRUg7ypxX5BFtPP8A/wBGYncGH+qPUBRP6KYof9qexzT816QKqV+CbTy2psTEN1o1O5s+i7g9iVqjoyFvFzwQB469gXqAjsXcoPNVpntk7HpUR1XDMdXTJPLkFYljfzSe/sVh7ONwI4LgYzeB4ItAiG7neSjeyRqPBWbqbeB8/VRPp095A7SFWqAB5HA/0lSsr9s8lMKtAT+8b5H0UNXG0fz9waU2KPq18jCRuEjx081isVRLnOLg05nTMkE77yOQ37ld7XrtNJ2RxndaBqNZVCX1B+U/0j5LjyeuvGCq7OaRdsdjmjQtNutxaPBF4TBtDrNcZtAEiNIAFo+pTaT3nc3xd/5KajWghxZodx+rSubYt2HFhl46niZ0115blx1Ig3aI4i/LQ5VJ7Z53DxPyITW03bzHYAPOJUB+AwtGrLKlJrjudofFpJ81w9FKMz+8jhmEeMT5oegQwtcZMHtPmrentRjtTH9P6rvxzNOefqOhsKg3RjO+XeqMOFaIiB2C3gohj2fmA7injFsI1HitsO5eF+5OyAxY9sJMcw6R3ItlEniO9SQWAjKpabHHQWRLaEXknzU+ZVqgrMLvJ7lM2kBpZShyUclIO+mNxju/VNDSPi8kUWKN9M7h9FJFPNNe8QSTAGp5cU+DvHkqbpVVeaDmUmkvf1dwhu/Xw71QmF2lt2q+q9zXuDSeqJOgsPIJJn7CxH+X5t+qS3StugL+8ewD56qdhjQT2gn1Kia47jbsUeI2ll3tPIC/0WKSxp4l/wCUd9vSVI6uQJcQOwhZyvtl7rNAaOMXKCqVHO94l3b8kUWpdtai3V8nlJ9FBV6Qs+FpPbA+qzIEcVzOd31VSXlXblQ6Bo80G/aVQ6vPdb0VZmKe2uSEoU7FOOrie0lJtVB+1i31UT6/O/BVqlk6oEx+JA3hVD6h4lQvcq1S2rY1rhl428wmVo3Hd5lUbsRDhrqrFsETvXHk9bxgR7ITbS3bwRBaAgmVhlneFKyrNpvHks20szaeCh9rATq9WLIGrWtrwRZoViH9SeAQH47ipcTUGU9nyQFMcF045YygdTxM6AqcPnU25KtgqWk5dLZpYGuAOqBPFSUcbUGjyByJQVNg0UrSAqxSyp7aqt+MntAKLpdI3fEwHsMfVUTuRsnup/Z4dyeg09HbtM6y3zHkjGY5jvde0nhOvcscQ3vTg5VJtBUOsxylSsrlYyhj6jNCezUeBVrhtv7nt72/QqTRe17FUVMUHuMtkbog2Un7QY9vVcCTaDr4FRMotPEffJCPFOkd48Ulz8M3mkkMtXxjn8GjgPmoMwSfS5prKYO/tU0c1wXRW11S9kPuya5o4eaEd7UJocDoe3imZRuB8T/wk9wG5KcfVjnNk5x3LjBJnwSIgrMlCXxxQwdMnuROJIgrK4vaBY9wDyzheBpw0RMtRDQnmE0tWcO2Ko0eHX3gecXRNLbj75mNPZI+atoWq0fTGu9DCu8b57lD+326Fh7iP0UrMfRdxHaPoszESYuHaeLdeRqiKGKjdEJgq0naVG95j1UraDToQewhWkLYXVxnah3Yg8LKYUbSbdqiqYik3V09l/TtVpC2ccC73roukFXu2owe6wk87BD1dsP0GVo4gX8SmJiBVr5tGUNXr026vb4z5BZ6pinVN7n35kJzMDVOjY7forZU0FHaDCQGyecQEXmVVgdlPBlzu4CPVWhBFplaixKRr90FS0qgaRN+9C5SFI0mDOnolkb7ZhM5B4rtWo2OqBpy+iDokR7wI5XUuUcQtBIyo4G3qn1artT6/RRATw8U32F9QpHAu1R2E2q5tnm3Hh2j5qvAB19FEQI91VBrBVcbhwhJZMYh4s0uAGgH/CStU5TrjeJ5qUEHSPL1QLSO1dzQLKoiXm9yL9/gFGXidRHOVGDN4v2pBhO5Bd9pz8EiZ0ThQPHzXadC6kWkDRdi2vmpSyNdPvemuAOl+/6oo2i9lxUNXBNdqB4Ih7Bz7v0TQHDee+PmFUrVdTYNP8oQ1To5TOmYdhV9J5ffeul/Kew/VGpiWYqdHINnO77oZ2x6osCD2rYe2Glx2j5hMtxCKOzFVcBVbOZtuSZQOXVjh3LbFneoZa67Yd2Qijszz6xMCHOtuG7t3LlPC1XfCGt5m60TGclMKfAKq1agZsgm5qCDwRFHo/T1dL+3RXIaBrEp7RmEgH5ecJoWgpYVgEAR2aeCmpiOf3yTXNfGjR2XK6zB5/ec88pyjwbC1TNm167GXe5reU38NUMdpg/4bH1DybA8XKww+zWMPVa2ewT56qZrbxpw0BTQuFROKdo1lMczmP0S/YtR/wDi1nu5Cw8Fbjt8lLSI3qobB8Lg202Q2wB0J63bBvC57G+qL/EWiG9+5D5muJy2ITQdbbckQOfiukLmb73JThYOKRbGic5w/VNEwoIzVItHkFxSmm47nHuSUqld7S2G10uAyO/0ntjRUVfZxZ74I9D2ELePeo/w7S2CBfXmsW2wraYG5ODxw8FpcVsBhEsOTfyWexuBe0w0Zh/D9UpG51p9U0tv9xChLHNPWBB5iPVO9sTx8PoqklAA+/Fd9oPLj6DwQ1Izc8bKQv3DXmpHPN4C5l+96jJO/WbffcnMdrH3vSnAb21+96kpjKZF10TuTmyZUkcT9/VKnQJE7/vinZZPLXh3c+1PBgX++770QkX4a1uHZ5qI0j8LvHRWVGIBHWtvOnioN5nSd3L/AIRRDNoOnUX5JVKfEn5IsUspOpH3ySqAHfry9eaaASm0bpE70i0/mPeAfKym7F1g5pSQsvrPC32F19OOfYk4fca9iTSBA+9eCE72/f6rvLXtTXHt8eCZJ1iRwSJdNpjvuu0+P3PansqDffuSkXAnw9EhE6DzXMxHenG+lvvgoyHWFo8/BSOB3n9D27lIXhdpUS6wBPZJVnhNgvdd0MHifopKk0xy+/8AlWGA2STBdLW8PiPYDor3BbMp0utEkfE65HyCKYZOYjsHAfVFpHTwwAAuI3A2XETnSQQ9Wswan6nuQ9fHn4RHN30Cgr4ZzOB7NfDX1UZIPxRx+9yCdUrT7zs3JL2gA+ShqVW6ATG8iR66qFhbx14StBJWY1/vNI7kHVwNE6tI5gwfOR6KyBdG4DuXW0xwCkozsphMU6o7HiCP6go/2XVZIyzzaZ/VXj6bdxHcmB2QSC4d9vBSZ38G+TLHDuK6bffzhazB4p7t1uJRL6rSOuPKfqhMVPepCdA0/oLb+K09Sjhj8LPCPRRfhMNwI73RdSZ9ouJ79VNUdeQN2ukeKs6mzWTDc/aTaOwpn7Mmxd5dv18lFUl1pzdk+IJSabaDnEq1fsUAf4nYI/VRHZZk9cX5el0gD7XTSE51S/Hs0++SObsd35ge5NqbIcJuPP6qSrc/iI9Umv3HcjauCm06aHgu0sBJ+IngI+iUDa88QlMnT77Vd0uj7dSXDlI+imo7Lots4XGskx2iDCLSg4fcJzjG777lqaeAp7mN9fVEUmBugA5RHohMjToPcSAx5G45SjKWxqzh7gHNxA+/Ban2gOvqnKss/S6NuPvVGjsBPmSEfS2FSbEy4jifkIVgTC7M7igIGU8tm25QuZ3DUIgP5FD1q2Y5QD/EfkpGjr3ghvqfoERbiue0MWQ5efiA7VIRC6hY+7/VdUFXiXn24udfoo9uH94zmfokkn6Ueg2+93qwYkkpH1baKCqbd6SSYWXh9ezbWQdAzJNzxKSSTK3o+4FPTFj2LiSFKHECLixkXGvioy7r/wBPzSSUhVMXUQsLJJISHEH0XaG5JJMoQ02Pao23aZSSVAlM9o9mn7PaPZA7/wBUkkT4UjfeUeKHWZ3pJKgozZxi3Yoxd9+HyCSS0wirtBdBAIvY6J9JxFRgBtBtu3JJKlqPVnTUoCSSzKcKCwnut5iT2pJIQgqAe8V1JAQPN0kkkl//2Q==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000000"/>
              </a:solidFill>
            </a:endParaRPr>
          </a:p>
        </p:txBody>
      </p:sp>
      <p:sp>
        <p:nvSpPr>
          <p:cNvPr id="52228" name="AutoShape 4" descr="data:image/jpeg;base64,/9j/4AAQSkZJRgABAQAAAQABAAD/2wCEAAkGBxQTEhUUExQWFhUXFxwYGBgYGRwdGBgYHBgXFxwaGBgYHCggHBwlHBUXITEhJSkrLi4uFx8zODMsNygtLisBCgoKDg0OGxAQGywkHyQsLCwsLCwsLCwsLCwsLCwsLCwsLCwsLCwsLCwsLCwsLCwsLCwsLCwsLCwsLCwsLCwsLP/AABEIAMIBAwMBIgACEQEDEQH/xAAbAAABBQEBAAAAAAAAAAAAAAAEAAIDBQYBB//EAEQQAAEDAgMEBwYDBgUDBQEAAAEAAhEDIQQSMQVBUWEGInGBkaGxEzJCwdHwFFLhFSNicoKSM1OisvEHQ9IWJGNz4hf/xAAZAQEBAQEBAQAAAAAAAAAAAAABAAIDBAX/xAAlEQEAAgIDAAIBBAMAAAAAAAAAARECEgMhMUFREwRhkfAiMnH/2gAMAwEAAhEDEQA/AMl+zKABs3U6nwQGy8M3M4ENd3AxBWh/HSyPw1P2s3OUZI/l1nvQ5xNdp6tGi22ooA92oVlyxkMcZhXmkwVDIAEDQAQNJ0UHsqVQuDi+RdsSCbfC2IuN5Wk2xhqtTDFzKbJyiwpND9ROXKJjes5gtn4iXve0gZY3AgxaGzKsJWRjWH2ZAc4PBHWDnSeUExAEJ+Ec4AAkk3B7efam4bCVnaV6I0Bu29rRLeC68PpvLXlpdqSIgzF7dqtomWZjoDUEDTf89yuNpNAoNLZBte/8Kraxlv3qgauMrtOUOcSTAdNuYiOS1ZqxWGL3OMOFrSToD63lF4+qHENc4EakzFt33yVHisa6Q2o641IgeMaqasRTbmygkmOSy1AgPot1JPf+qlobTpMOZrLn/ngq51MEZwIBEoWjW6wkWJRUppnY1rhAZpuJA+aGZj3CIa2Rb3jaOU2UW1KLm0RMagc/FSbKoE0s53SOduaaVoztCpMZgDwk/MqcVKjiCXExqIA+Sz9VxJkrTYATQDybxBHZvjmqqAjCG0koDD4LOCIG86310hWGDiJ5Jux6lNrSXmDJjs70yzCDaW1BQIYKbXGxO5dfSa5ucfFDheDF7aeSrukJa+sSLDKI0vrPqVbYKpT9ixvWgdt7kxp6cFeNKfHYo04DSRy3IGhtB4NzZFbfZNW0xAtGmqrvYngfBFKV/RDSQSDH6dl0FtHGljvZNAiOsd9/0KuKUBrRldMcNfNUW1BmqzlI0nXgBHDd5qhSm2fr3KPaVdrTpJO76qfBAA8bKu2pT/eHU2C3MM4oW4q9wrfZtGbjRURCudjvMC6zTUg6hGYt36oql1HBwgHnp5ISo+ajuCmeZgCUz4L7H0X5t4O6b/MSu7YOSnzkT37lFs8+p8kukAhva4ehVAmbkJh9uYljQ2nVe1gmAHaXSQft4tA8FxVydY+mxHRt/wCarO+agB9ddPFVLcRXpPcG1aggke8ToY3q3/AtOontJKM2dsj2jg1jQT5DmVy3ieoh9LL9HUXlMRH8LfoFja1f2wq1HOLMsaCxzfljgsdsIVjjG+1e5852nMT+U6d4Xq+xuitOiMznOk65SWg8oab96ZtHYeEpU31GMIe1pcHGo4wRvguK7Y8UxNy+byZYXWM28PxWDI0HLRE4FhAaDa+/tXtuG2Lgixp9k2SAffO8TpKwH/UbB0qeJp+xaGtNISAZGbM6/hCcsZhmM4npnqo6qvdrUKRq5gGkexa6Gx7wzz32VA42K9j2Lh8LUw9F7sPRc40mSSySTlEyYRGGxnLV4TjcK5z3GLTvR2LpOfSY0DQC/G29ewbb6OYSrSeG0RTflOV1PO2HRYwDBvxC8xptoZQys6sQADNINnjcvO8ckzhQxziQbqDjRDYAhpA81vMF0IwuRpLJMA6nWJQuwsHsupRdNTFMayzva5ADnJgBzAb625LW4XamBIbTZiHEmGt6mu4BawiI9YzymfFPi+jVFwDcgdcWdMa62O6UVS6J4YCPZgdhfH+5WjHdct/KfpCJhdahz2lmP/QmD/yj/fU/81Hj+i2Go0KjmsjIxzhLnGIBPxErVlV3SM/+0xH/ANL/APaUZRFGMpv151g6gyyd9rdsKLZ1AOpvMkZXOnSCN079xQeCcIPWA5Rrcwj9in93WHAn5rzO0eo9rYprKkezDjAM5o+RVjsuH0muy6/DM73DhKpel9A2qDk2PEq66HOnDMn+L/e7miY6aQ41tZp/d0g8RcncZNtRy8UPGL3Ydv3/AFIjb+2XUXZGsDpGbUgzmItE/lVY3pVUkRRHD3nRw7F0xjCu2ZnK+l63DnLpuvrY6mLLL7VxRFRzIbFuM3aFtKJzMzcRJ03hefbaJ/FPG6W/7GrnFNCMISNFBi8YWvIhvfKIotjyVXjb1jP5gD5BdMhCapjjOg8Cj9nS4NMcdEBtSmBWcNAAAPALRbJwwyiPdG/t/wCVmjLOPqkvItY/NF0ngNzGNDHO8IAD96/+Y+pU0Etb2n1KZSy2e0zcRJmO9M6QtJyht4du5BdbViqbQL+pUWNdmeL/AAvP+mFR6z82pHNMmxXFf4bZ4yicvHxvwSVq1vAZu1q7nESBGtjaNd6udgbWxDXy2s6m0kZuqHW45XamJWvpf9PahLne1ZTB4Auzj+IGMp03uB5JmH2K+liaYa0fh6XXcSb1Kt4dlg6GwHAcVrHiqejn+onPrKelPtf/AKk1w8hlOnAsM8ucYtJykAHsWsftNr9nmtUytL8PJgWDnNgAb/ecB3qm2z0Ko4mo7EB/sWuEvp02T1/iIg2JsYjUzvRePoMODdRYHlophrAWnNLA0tLhHFoutxExduE15C46G1y7CUnPcHOOa43DMYaY3gQO5Yrp/tFlWqC0kezJpmd99RymfBWfQA1GiuXZhScWup/lzQQ/Ke5qw/SPHU6mIdkZlZnzDi7+IcAdY5+Gc5uIawj/ACm3HHVeudDKodgqB4NLf7XFvyXjxFivWOhxa3BURMdUk34uc75o4vZPJ40ROnavMqvRbEh1RrKYLXuMHqmBNtTLbL0Y1AsXsvbb6lV8uyM9pLRMHLJsYPZZdMqcosLtjolW/DUMPSLCc5qVpdBL4htoPVa23aVFsboZiqOIo1qtSjkpvDj1yToRYZdV6K24+/ooMTWDDldVYw8HPY0+BuqYiOzGU+B6boxdQcWsPoPkrLMsxVxeTGVJufZtt5jQacwCrR+0WgXcO66t4GsrMlVXSV//ALSv/wDU70Ka/abBEuHiq3b+0WOoVWB7ZNN8XGuW2/iic4pRj283LhbcrTYVWRUYB1nSQONjJ0sNPFUVJ4O8cUdgK2UEjNJMAjcJBIPbDV53poV0jmpSkNhwIEGNIJNirvoLh81LJIhgJe6bDM5xG77hU2y8OKjg2uSymTdwuQwAlxju15ovYlX8VWqUKWWlQqiIeYDWs/wy52piw55jxXXjw29+GOTKvB2P6Q0TXDKeDw+KaAG5303FxM/DB90TrF795e2+kuzMM/2TtmYd9Ro6+RjcrXa5b3kCJ5mFFt7YNPCVqTaNYuYWZi8ZbPzBo01AzA68pRf/APO8Ib1Kld7jJJztEk6m1OfNMXMzENZYRjjjlc92K2104w2FbQjA03CrRbVbAAADvhvNwqjpL0pwrqNONn0M+JolweGtD6ZJNMGYkkFuttFdbV6MYetTp+0a/wDc08jWtcT1W6D3ZcbcpXlWFbWefZPzxSY5/s3SMob1jAOmpP8AymbhzxqRjW2713CYGnJrVi/JngCmG5nO1MZzEC09qioVJtB7fsL0PaGzmnPNDCvYwuyx7Sk9ok/EwuBNrnLchGMXJmaV+C6ObNxOas7E4igYMiq1gFiGEgtzCxc0a6lQ7Xp4ahUpjDYj27XA5iDZpBsDHitDidh0K2HhjHNlghrX8DnyhxbvdEkjcFhcPgQ1+UMLC0kOaTJnmePYrOKgYzabpF0ZpYaHsxTKzqhk0w2HU5Adc5j+aNAubS6LvoMD/a0KrWgE+zeC4AkQSwgGOsNJ1U/TfZzaRpVGuOao3rA/wtYBBAV1i+j1KnSc/M90UNDlg5Q06ZZ+Ab96dbmlt4wgqdYnmU0XqCdA2D3yuUuxSPrMtESLHcTfTnvXKIbSZQdy4nP2lSJkNDRwyC3HTmuJ1j7NvTWdJ2mnnr1abIEkAz5C5PJUO0emlB1Ko2jUeKmXqucyxIvG+5Ei8arAPwlUmAx5A4gA+Eqd2AqED92bcI9JTOc0xGERPb0DodjicOXvzFz3EkkySRaeXDsaFatxYLtPPs5rzfZorsjIC1p1Bdbty7ijW1MVM5R/f/8AlUZT4csbm2v6LENwIvmDarmX7zEFef49pdnbnhgecgiwZmeQBbdI8VoKeJe2hUpU6cl1TO15d7txIgGdBuKpm4ZrmYguydVjHHLMF3tm8SZlpd3o2iY7/v8AZXcT0HewBrYkgj0VtgeltfDtaxtKm6kLHquzOG8Zs0Tc7lUuOZrXDQjThc29EThcPnYRnDQCDpJ7vBZ2rKTV43L0LGdIWik57XAkNloPGLAiV57VcWl1V1FoZM9VpEd2oCtKeBqET7eJ4NaD6JVNkvOuIq+IHoFva2Yij9n9NACP3mhkgsc4lupvuWYxVD2uaq85nvJc43kkm5ntOivKPRZgmH1LiDBiRwMBTt2AwCJd4olqojxSjZL8U1rg8dSm2mM2/LIgHcBpJWpwGxaNJjW5KLyNXua0lx377DgOCAobCYwiHPsZjMY1nRFVW5QfFcuSfG8Vj7No/wC3R7mtHo5EUiYPUp24Btv9Spadxu+wCj9lNs8nkuTQyo9rTDnUwdIgk+hUdY0S3K6pTg6geP5FWY+oCTHvatPp23TMhje0TGly8Wv97itQEO0MEQHU2VcuUhzX6SCDaAZ3hZOlin06jsrryRJgg3/iB1IF1vHYJzhmyg2EyROkaFR0tkNu7I0H+XXvA9V1x5Y+2NJ+maxu0X1RSZUyg02ugDgbgGDF1fbC6ThtOK1QFwJiXNBy7pHH5QiaWy2tmGi5m5nXhy5J1DZzWNhthzutzyRQ0mT6vTKjTbN3yZhpDj6rO4zbgfWxFQMj2tD2bTo4e7JJ5zG/3eS0bMKN/la/gbKq2ngXWDWB4JMwfkeJ4cFmOW+j+PXtnsOZHBHu25i2vbdrgT1jkJjiSWgFSVAaYh9KJ4x6gq/oYYQ3r2LQb8x281Z569iMdvhDV6U1W4ctY394RlBYx4DQbSA4agXQezRBBzOe4iXZpzZiYvN7696vhg6e+p4Qq7E7O/eBzXggag6/RYy5do6bw4q9BbbNXEubLGFtMEC9+cgifhC7+28Q+m/OWCnly6Q4WuRxtIVu1sfDfs/RQ1MI12tMxwymPRP5Z+h+OGLoAHRLGbOAeGtLjeXOI6t+ETpK2VPZVORNExN4Dvqi2bPaNGGOF/UlZxzmPg5R9Mp+w6X+YP7D/wCS6tYMA3/LP3/Ukt7/ALStP+Ahg3fl80jgOMKcYhv8Z72/+K57dv5Cf6j8oRWY2xQ/hQF19GDO7gRPp9FM13/x+JefmntJ/wAtve0n1KJ48p+THJj9Bq9BkEtgm8CI7N0gXWaZgamStTADicjCQ4AS1zXmM0Ws7yWpqOeZAYwH+QIDZmDrUi/K73jJnLre4ntTjxVEjeLuHK+Go0SDY0XEZmZg4sd+Zsbjw+qthg6XV9mGkHeGHlpGqFxWFr1m5HuJYSCR1YMEET3hWOCw9VjQ0ODWiwAIAHcAnLjnKIsbxHwlfgWRZh/sd6wlVbRDctw6N+UQe+CuF1Te8+KVGhVqOytcSe027eCI/T/uvyx8QZTpgxlaCf5mT5OU4wb/AMjR4I52wcTEtdmH8LjPgYKr6uHqNMPLgeBkHwK1HFCnllJ+BqHc3xPyCoMVS6rjoBO/er1mGcfj8yqzF7Pc7KAd504jgs54RBjO1bhSIuBNtTugI9lMNDrfD8wmVcB1LSLgd5IFx2lFswpMMjdr4H5LlMNRIcMFurM7tw13n0TThntEgcOrmg2HLeNx1srehhxlAI94Se/7HgmvBA64sLZp8JG5agJcDh89NriXdYT92RA2eP4v7iPRUWHa7I2HGMo3ngpmtf8AnPiV2jjirYnknxbP2fT/ACH+531UL8O1v/aJ8/moDha35/8AUUypTrDV5/uK1ozuJbTZ/kn+0fVNNK8tpgN7G69nggXVKm5x8Um1qv5j5K0lbg+ktF7y3Ix5I1gGNyt9itIpMBY4ECDKhca+6f8ASmmtXGvoE6TIjKFy2nyXTTHJUv4+t9gLo2pV4DwP1VotlwEiqn9qVN7B4FP/AGwd9MeJVoLWRYllCrG7W/gPj+i7+1x+U+StVaxyJKBuJcb+zq/2FJVK1W+uzcT4Ln4pvAlAhdTSHjH8B5rv488PNAroCaQo4wncEw408G+ChASLVUEn4tx4DuU9LGPjXyQtKmXENAknQDVa3YXR0DrVmknczcO3j2JQHZWzata5lrOMXP8AKPmtVhsIKbYaPHU9qKgaZfNRuA4LM9k6jWLb2jeiqlMPEO6wPESPNBZm8e6CisNXAMbjy0RStX4vo3Sd7uZn8p+RssLjvasqOa2SGPInKbxLdy9ayLzPbeNLMRWYGZoc92vAtIHac658lt4Kl1d8GaZ1B0O4gnXs7kRhqz3mA3K6DF+I4cOa5+0BAMG4BAnUEtHq4C6lp7RYRmEwGl0i4IAklplcmxbm1Cf8RrbaNbYakXNvhKCpsbUbJqVHAtcbCLAwZAE6+QKLdUb1YDj1XO3AEMIaZ1/PP9KHoU2tbkaLN6vWvIcQTMHnbgtILiWZDlaTAgDwUbKpF5unYtnW1UQC9GH+sOOXqY4t/wCYrtTFvNifRQhJlMu0BJ5CVoHCqeKTcS4aR4IyhsSu/RhH80N/3EI+h0QrH3nNHZf6eqkqP2g/l4KN2OceC1VLorRFn1Hk8AAPqVY4fYOHbdrAebgXeRkKuAwjK5NgJR+GwdZ1xRcRxPV9YW5bTaLNDR/K2PQLj6RPw/fYq0zlDYlQ3cGt/qJPgBHmjKOxg34ndwjzurynhCYkwEdSoNG4nmUWmeo7CpOuKc83En1R+G2S1mkDk0AK5DQdy4aKLQTIOS4ifZDgElJiqnQYfDWPez/9BCv6FVd1Rh7iPSVtRUg7ypxX5BFtPP8A/wBGYncGH+qPUBRP6KYof9qexzT816QKqV+CbTy2psTEN1o1O5s+i7g9iVqjoyFvFzwQB469gXqAjsXcoPNVpntk7HpUR1XDMdXTJPLkFYljfzSe/sVh7ONwI4LgYzeB4ItAiG7neSjeyRqPBWbqbeB8/VRPp095A7SFWqAB5HA/0lSsr9s8lMKtAT+8b5H0UNXG0fz9waU2KPq18jCRuEjx081isVRLnOLg05nTMkE77yOQ37ld7XrtNJ2RxndaBqNZVCX1B+U/0j5LjyeuvGCq7OaRdsdjmjQtNutxaPBF4TBtDrNcZtAEiNIAFo+pTaT3nc3xd/5KajWghxZodx+rSubYt2HFhl46niZ0115blx1Ig3aI4i/LQ5VJ7Z53DxPyITW03bzHYAPOJUB+AwtGrLKlJrjudofFpJ81w9FKMz+8jhmEeMT5oegQwtcZMHtPmrentRjtTH9P6rvxzNOefqOhsKg3RjO+XeqMOFaIiB2C3gohj2fmA7injFsI1HitsO5eF+5OyAxY9sJMcw6R3ItlEniO9SQWAjKpabHHQWRLaEXknzU+ZVqgrMLvJ7lM2kBpZShyUclIO+mNxju/VNDSPi8kUWKN9M7h9FJFPNNe8QSTAGp5cU+DvHkqbpVVeaDmUmkvf1dwhu/Xw71QmF2lt2q+q9zXuDSeqJOgsPIJJn7CxH+X5t+qS3StugL+8ewD56qdhjQT2gn1Kia47jbsUeI2ll3tPIC/0WKSxp4l/wCUd9vSVI6uQJcQOwhZyvtl7rNAaOMXKCqVHO94l3b8kUWpdtai3V8nlJ9FBV6Qs+FpPbA+qzIEcVzOd31VSXlXblQ6Bo80G/aVQ6vPdb0VZmKe2uSEoU7FOOrie0lJtVB+1i31UT6/O/BVqlk6oEx+JA3hVD6h4lQvcq1S2rY1rhl428wmVo3Hd5lUbsRDhrqrFsETvXHk9bxgR7ITbS3bwRBaAgmVhlneFKyrNpvHks20szaeCh9rATq9WLIGrWtrwRZoViH9SeAQH47ipcTUGU9nyQFMcF045YygdTxM6AqcPnU25KtgqWk5dLZpYGuAOqBPFSUcbUGjyByJQVNg0UrSAqxSyp7aqt+MntAKLpdI3fEwHsMfVUTuRsnup/Z4dyeg09HbtM6y3zHkjGY5jvde0nhOvcscQ3vTg5VJtBUOsxylSsrlYyhj6jNCezUeBVrhtv7nt72/QqTRe17FUVMUHuMtkbog2Un7QY9vVcCTaDr4FRMotPEffJCPFOkd48Ulz8M3mkkMtXxjn8GjgPmoMwSfS5prKYO/tU0c1wXRW11S9kPuya5o4eaEd7UJocDoe3imZRuB8T/wk9wG5KcfVjnNk5x3LjBJnwSIgrMlCXxxQwdMnuROJIgrK4vaBY9wDyzheBpw0RMtRDQnmE0tWcO2Ko0eHX3gecXRNLbj75mNPZI+atoWq0fTGu9DCu8b57lD+326Fh7iP0UrMfRdxHaPoszESYuHaeLdeRqiKGKjdEJgq0naVG95j1UraDToQewhWkLYXVxnah3Yg8LKYUbSbdqiqYik3V09l/TtVpC2ccC73roukFXu2owe6wk87BD1dsP0GVo4gX8SmJiBVr5tGUNXr026vb4z5BZ6pinVN7n35kJzMDVOjY7forZU0FHaDCQGyecQEXmVVgdlPBlzu4CPVWhBFplaixKRr90FS0qgaRN+9C5SFI0mDOnolkb7ZhM5B4rtWo2OqBpy+iDokR7wI5XUuUcQtBIyo4G3qn1artT6/RRATw8U32F9QpHAu1R2E2q5tnm3Hh2j5qvAB19FEQI91VBrBVcbhwhJZMYh4s0uAGgH/CStU5TrjeJ5qUEHSPL1QLSO1dzQLKoiXm9yL9/gFGXidRHOVGDN4v2pBhO5Bd9pz8EiZ0ThQPHzXadC6kWkDRdi2vmpSyNdPvemuAOl+/6oo2i9lxUNXBNdqB4Ih7Bz7v0TQHDee+PmFUrVdTYNP8oQ1To5TOmYdhV9J5ffeul/Kew/VGpiWYqdHINnO77oZ2x6osCD2rYe2Glx2j5hMtxCKOzFVcBVbOZtuSZQOXVjh3LbFneoZa67Yd2Qijszz6xMCHOtuG7t3LlPC1XfCGt5m60TGclMKfAKq1agZsgm5qCDwRFHo/T1dL+3RXIaBrEp7RmEgH5ecJoWgpYVgEAR2aeCmpiOf3yTXNfGjR2XK6zB5/ec88pyjwbC1TNm167GXe5reU38NUMdpg/4bH1DybA8XKww+zWMPVa2ewT56qZrbxpw0BTQuFROKdo1lMczmP0S/YtR/wDi1nu5Cw8Fbjt8lLSI3qobB8Lg202Q2wB0J63bBvC57G+qL/EWiG9+5D5muJy2ITQdbbckQOfiukLmb73JThYOKRbGic5w/VNEwoIzVItHkFxSmm47nHuSUqld7S2G10uAyO/0ntjRUVfZxZ74I9D2ELePeo/w7S2CBfXmsW2wraYG5ODxw8FpcVsBhEsOTfyWexuBe0w0Zh/D9UpG51p9U0tv9xChLHNPWBB5iPVO9sTx8PoqklAA+/Fd9oPLj6DwQ1Izc8bKQv3DXmpHPN4C5l+96jJO/WbffcnMdrH3vSnAb21+96kpjKZF10TuTmyZUkcT9/VKnQJE7/vinZZPLXh3c+1PBgX++770QkX4a1uHZ5qI0j8LvHRWVGIBHWtvOnioN5nSd3L/AIRRDNoOnUX5JVKfEn5IsUspOpH3ySqAHfry9eaaASm0bpE70i0/mPeAfKym7F1g5pSQsvrPC32F19OOfYk4fca9iTSBA+9eCE72/f6rvLXtTXHt8eCZJ1iRwSJdNpjvuu0+P3PansqDffuSkXAnw9EhE6DzXMxHenG+lvvgoyHWFo8/BSOB3n9D27lIXhdpUS6wBPZJVnhNgvdd0MHifopKk0xy+/8AlWGA2STBdLW8PiPYDor3BbMp0utEkfE65HyCKYZOYjsHAfVFpHTwwAAuI3A2XETnSQQ9Wswan6nuQ9fHn4RHN30Cgr4ZzOB7NfDX1UZIPxRx+9yCdUrT7zs3JL2gA+ShqVW6ATG8iR66qFhbx14StBJWY1/vNI7kHVwNE6tI5gwfOR6KyBdG4DuXW0xwCkozsphMU6o7HiCP6go/2XVZIyzzaZ/VXj6bdxHcmB2QSC4d9vBSZ38G+TLHDuK6bffzhazB4p7t1uJRL6rSOuPKfqhMVPepCdA0/oLb+K09Sjhj8LPCPRRfhMNwI73RdSZ9ouJ79VNUdeQN2ukeKs6mzWTDc/aTaOwpn7Mmxd5dv18lFUl1pzdk+IJSabaDnEq1fsUAf4nYI/VRHZZk9cX5el0gD7XTSE51S/Hs0++SObsd35ge5NqbIcJuPP6qSrc/iI9Umv3HcjauCm06aHgu0sBJ+IngI+iUDa88QlMnT77Vd0uj7dSXDlI+imo7Lots4XGskx2iDCLSg4fcJzjG777lqaeAp7mN9fVEUmBugA5RHohMjToPcSAx5G45SjKWxqzh7gHNxA+/Ban2gOvqnKss/S6NuPvVGjsBPmSEfS2FSbEy4jifkIVgTC7M7igIGU8tm25QuZ3DUIgP5FD1q2Y5QD/EfkpGjr3ghvqfoERbiue0MWQ5efiA7VIRC6hY+7/VdUFXiXn24udfoo9uH94zmfokkn6Ueg2+93qwYkkpH1baKCqbd6SSYWXh9ezbWQdAzJNzxKSSTK3o+4FPTFj2LiSFKHECLixkXGvioy7r/wBPzSSUhVMXUQsLJJISHEH0XaG5JJMoQ02Pao23aZSSVAlM9o9mn7PaPZA7/wBUkkT4UjfeUeKHWZ3pJKgozZxi3Yoxd9+HyCSS0wirtBdBAIvY6J9JxFRgBtBtu3JJKlqPVnTUoCSSzKcKCwnut5iT2pJIQgqAe8V1JAQPN0kkkl//2Q==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000000"/>
              </a:solidFill>
            </a:endParaRPr>
          </a:p>
        </p:txBody>
      </p:sp>
      <p:pic>
        <p:nvPicPr>
          <p:cNvPr id="4" name="Imagem 3" descr="825248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6" y="-1"/>
            <a:ext cx="51435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86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28592"/>
          </a:xfrm>
        </p:spPr>
        <p:txBody>
          <a:bodyPr/>
          <a:lstStyle/>
          <a:p>
            <a:pPr algn="just">
              <a:buNone/>
            </a:pPr>
            <a:r>
              <a:rPr lang="pt-BR" sz="2800" dirty="0" smtClean="0">
                <a:solidFill>
                  <a:schemeClr val="bg1"/>
                </a:solidFill>
              </a:rPr>
              <a:t>“A geocodificação de um endereço é definida como o processo de associação deste a objetos contidos em um mapa terrestre”.</a:t>
            </a:r>
          </a:p>
          <a:p>
            <a:pPr algn="just">
              <a:buNone/>
            </a:pPr>
            <a:endParaRPr lang="pt-BR" sz="2800" dirty="0" smtClean="0">
              <a:solidFill>
                <a:schemeClr val="bg1"/>
              </a:solidFill>
            </a:endParaRPr>
          </a:p>
          <a:p>
            <a:pPr algn="r">
              <a:buNone/>
            </a:pPr>
            <a:r>
              <a:rPr lang="pt-BR" sz="2800" dirty="0" err="1" smtClean="0">
                <a:solidFill>
                  <a:schemeClr val="bg1"/>
                </a:solidFill>
              </a:rPr>
              <a:t>Eichelberg</a:t>
            </a:r>
            <a:r>
              <a:rPr lang="pt-BR" sz="2800" dirty="0" smtClean="0">
                <a:solidFill>
                  <a:schemeClr val="bg1"/>
                </a:solidFill>
              </a:rPr>
              <a:t> ,1993</a:t>
            </a:r>
          </a:p>
          <a:p>
            <a:pPr algn="r">
              <a:buNone/>
            </a:pPr>
            <a:endParaRPr lang="pt-BR" sz="2800" dirty="0" smtClean="0">
              <a:solidFill>
                <a:schemeClr val="bg1"/>
              </a:solidFill>
            </a:endParaRPr>
          </a:p>
          <a:p>
            <a:pPr algn="just">
              <a:buNone/>
            </a:pPr>
            <a:r>
              <a:rPr lang="pt-BR" sz="2800" dirty="0" smtClean="0">
                <a:solidFill>
                  <a:schemeClr val="bg1"/>
                </a:solidFill>
              </a:rPr>
              <a:t>“Essa transformação resulta em uma abstração e simplificação de processos sociais e ambientais presentes na determinação de doenças.”</a:t>
            </a:r>
          </a:p>
          <a:p>
            <a:pPr algn="just">
              <a:buNone/>
            </a:pPr>
            <a:endParaRPr lang="pt-BR" sz="2800" dirty="0" smtClean="0">
              <a:solidFill>
                <a:schemeClr val="bg1"/>
              </a:solidFill>
            </a:endParaRPr>
          </a:p>
          <a:p>
            <a:pPr algn="r">
              <a:buNone/>
            </a:pPr>
            <a:r>
              <a:rPr lang="pt-BR" sz="2800" dirty="0" smtClean="0">
                <a:solidFill>
                  <a:schemeClr val="bg1"/>
                </a:solidFill>
              </a:rPr>
              <a:t>Barcellos, 2008</a:t>
            </a:r>
            <a:endParaRPr lang="pt-B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-36512" y="-27384"/>
            <a:ext cx="9180512" cy="68853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5926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2619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6128813"/>
              </p:ext>
            </p:extLst>
          </p:nvPr>
        </p:nvGraphicFramePr>
        <p:xfrm>
          <a:off x="457200" y="260648"/>
          <a:ext cx="8229600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1978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1743" y="404676"/>
            <a:ext cx="920003" cy="461665"/>
          </a:xfrm>
          <a:prstGeom prst="rect">
            <a:avLst/>
          </a:prstGeom>
          <a:solidFill>
            <a:schemeClr val="accent5"/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srgbClr val="000000"/>
                </a:solidFill>
              </a:rPr>
              <a:t>TIPO</a:t>
            </a:r>
            <a:endParaRPr lang="pt-BR" sz="2400" b="1" dirty="0">
              <a:solidFill>
                <a:srgbClr val="000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691476" y="404676"/>
            <a:ext cx="1429006" cy="461665"/>
          </a:xfrm>
          <a:prstGeom prst="rect">
            <a:avLst/>
          </a:prstGeom>
          <a:solidFill>
            <a:schemeClr val="accent5"/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srgbClr val="000000"/>
                </a:solidFill>
              </a:rPr>
              <a:t>BAIRRO</a:t>
            </a:r>
            <a:endParaRPr lang="pt-BR" sz="2400" b="1" dirty="0">
              <a:solidFill>
                <a:srgbClr val="0000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8202224" y="404676"/>
            <a:ext cx="860040" cy="461665"/>
          </a:xfrm>
          <a:prstGeom prst="rect">
            <a:avLst/>
          </a:prstGeom>
          <a:solidFill>
            <a:schemeClr val="accent5"/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srgbClr val="000000"/>
                </a:solidFill>
              </a:rPr>
              <a:t>CEP</a:t>
            </a:r>
            <a:endParaRPr lang="pt-BR" sz="2400" b="1" dirty="0">
              <a:solidFill>
                <a:srgbClr val="00000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6011363" y="404676"/>
            <a:ext cx="598376" cy="461665"/>
          </a:xfrm>
          <a:prstGeom prst="rect">
            <a:avLst/>
          </a:prstGeom>
          <a:solidFill>
            <a:schemeClr val="accent5"/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srgbClr val="000000"/>
                </a:solidFill>
              </a:rPr>
              <a:t>Nº</a:t>
            </a:r>
            <a:endParaRPr lang="pt-BR" sz="2400" b="1" dirty="0">
              <a:solidFill>
                <a:srgbClr val="00000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2465668" y="404676"/>
            <a:ext cx="2256969" cy="461665"/>
          </a:xfrm>
          <a:prstGeom prst="rect">
            <a:avLst/>
          </a:prstGeom>
          <a:solidFill>
            <a:schemeClr val="accent5"/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srgbClr val="000000"/>
                </a:solidFill>
              </a:rPr>
              <a:t>PREPOSIÇÃO</a:t>
            </a:r>
            <a:endParaRPr lang="pt-BR" sz="2400" b="1" dirty="0">
              <a:solidFill>
                <a:srgbClr val="00000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4804378" y="404676"/>
            <a:ext cx="1125252" cy="461665"/>
          </a:xfrm>
          <a:prstGeom prst="rect">
            <a:avLst/>
          </a:prstGeom>
          <a:solidFill>
            <a:schemeClr val="accent5"/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srgbClr val="000000"/>
                </a:solidFill>
              </a:rPr>
              <a:t>NOME</a:t>
            </a:r>
            <a:endParaRPr lang="pt-BR" sz="2400" b="1" dirty="0">
              <a:solidFill>
                <a:srgbClr val="000000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083481" y="404676"/>
            <a:ext cx="1300454" cy="461665"/>
          </a:xfrm>
          <a:prstGeom prst="rect">
            <a:avLst/>
          </a:prstGeom>
          <a:solidFill>
            <a:schemeClr val="accent5"/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srgbClr val="000000"/>
                </a:solidFill>
              </a:rPr>
              <a:t>TÍTULO</a:t>
            </a:r>
            <a:endParaRPr lang="pt-BR" sz="2400" b="1" dirty="0">
              <a:solidFill>
                <a:srgbClr val="000000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05274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400" dirty="0" smtClean="0">
                <a:solidFill>
                  <a:srgbClr val="000000"/>
                </a:solidFill>
              </a:rPr>
              <a:t>Avenida Duque de Caxias, 35 – Santa Cecília; CEP: 01219-011</a:t>
            </a:r>
            <a:endParaRPr lang="pt-BR" sz="2400" dirty="0">
              <a:solidFill>
                <a:srgbClr val="000000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1210695" y="1844825"/>
            <a:ext cx="4464496" cy="461665"/>
          </a:xfrm>
          <a:prstGeom prst="rect">
            <a:avLst/>
          </a:prstGeom>
          <a:solidFill>
            <a:schemeClr val="accent5"/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srgbClr val="000000"/>
                </a:solidFill>
              </a:rPr>
              <a:t>TÍTULO PREPOSIÇÃO NOME</a:t>
            </a:r>
            <a:endParaRPr lang="pt-BR" sz="2400" b="1" dirty="0">
              <a:solidFill>
                <a:srgbClr val="000000"/>
              </a:solidFill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6692273" y="1844825"/>
            <a:ext cx="1429006" cy="461665"/>
          </a:xfrm>
          <a:prstGeom prst="rect">
            <a:avLst/>
          </a:prstGeom>
          <a:solidFill>
            <a:schemeClr val="accent5"/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srgbClr val="000000"/>
                </a:solidFill>
              </a:rPr>
              <a:t>BAIRRO</a:t>
            </a:r>
            <a:endParaRPr lang="pt-BR" sz="2400" b="1" dirty="0">
              <a:solidFill>
                <a:srgbClr val="000000"/>
              </a:solidFill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8203017" y="1844825"/>
            <a:ext cx="860040" cy="461665"/>
          </a:xfrm>
          <a:prstGeom prst="rect">
            <a:avLst/>
          </a:prstGeom>
          <a:solidFill>
            <a:schemeClr val="accent5"/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srgbClr val="000000"/>
                </a:solidFill>
              </a:rPr>
              <a:t>CEP</a:t>
            </a:r>
            <a:endParaRPr lang="pt-BR" sz="2400" b="1" dirty="0">
              <a:solidFill>
                <a:srgbClr val="000000"/>
              </a:solidFill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6012160" y="1844825"/>
            <a:ext cx="598376" cy="461665"/>
          </a:xfrm>
          <a:prstGeom prst="rect">
            <a:avLst/>
          </a:prstGeom>
          <a:solidFill>
            <a:schemeClr val="accent5"/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srgbClr val="000000"/>
                </a:solidFill>
              </a:rPr>
              <a:t>Nº</a:t>
            </a:r>
            <a:endParaRPr lang="pt-BR" sz="2400" b="1" dirty="0">
              <a:solidFill>
                <a:srgbClr val="000000"/>
              </a:solidFill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107510" y="1844825"/>
            <a:ext cx="920003" cy="461665"/>
          </a:xfrm>
          <a:prstGeom prst="rect">
            <a:avLst/>
          </a:prstGeom>
          <a:solidFill>
            <a:schemeClr val="accent5"/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srgbClr val="000000"/>
                </a:solidFill>
              </a:rPr>
              <a:t>TIPO</a:t>
            </a:r>
            <a:endParaRPr lang="pt-BR" sz="2400" b="1" dirty="0">
              <a:solidFill>
                <a:srgbClr val="000000"/>
              </a:solidFill>
            </a:endParaRP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 l="9187" t="42542" r="29459" b="41708"/>
          <a:stretch>
            <a:fillRect/>
          </a:stretch>
        </p:blipFill>
        <p:spPr bwMode="auto">
          <a:xfrm>
            <a:off x="0" y="2564904"/>
            <a:ext cx="673224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 cstate="print"/>
          <a:srcRect l="8666" t="44750" r="29657" b="40375"/>
          <a:stretch>
            <a:fillRect/>
          </a:stretch>
        </p:blipFill>
        <p:spPr bwMode="auto">
          <a:xfrm>
            <a:off x="0" y="3933056"/>
            <a:ext cx="676773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" name="Grupo 27"/>
          <p:cNvGrpSpPr/>
          <p:nvPr/>
        </p:nvGrpSpPr>
        <p:grpSpPr>
          <a:xfrm>
            <a:off x="252536" y="5157192"/>
            <a:ext cx="9144000" cy="1192198"/>
            <a:chOff x="252536" y="5157192"/>
            <a:chExt cx="9144000" cy="1192198"/>
          </a:xfrm>
        </p:grpSpPr>
        <p:sp>
          <p:nvSpPr>
            <p:cNvPr id="25" name="CaixaDeTexto 24"/>
            <p:cNvSpPr txBox="1"/>
            <p:nvPr/>
          </p:nvSpPr>
          <p:spPr>
            <a:xfrm>
              <a:off x="252536" y="5157192"/>
              <a:ext cx="9144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2000" dirty="0" smtClean="0">
                  <a:solidFill>
                    <a:srgbClr val="000000"/>
                  </a:solidFill>
                </a:rPr>
                <a:t>Av. Duque de Caxias, 35 (casa 1B) – Santa Cecília</a:t>
              </a:r>
              <a:endParaRPr lang="pt-BR" sz="2000" dirty="0">
                <a:solidFill>
                  <a:srgbClr val="000000"/>
                </a:solidFill>
              </a:endParaRPr>
            </a:p>
          </p:txBody>
        </p:sp>
        <p:sp>
          <p:nvSpPr>
            <p:cNvPr id="26" name="CaixaDeTexto 25"/>
            <p:cNvSpPr txBox="1"/>
            <p:nvPr/>
          </p:nvSpPr>
          <p:spPr>
            <a:xfrm>
              <a:off x="252536" y="5559623"/>
              <a:ext cx="9144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2000" dirty="0" smtClean="0">
                  <a:solidFill>
                    <a:srgbClr val="000000"/>
                  </a:solidFill>
                </a:rPr>
                <a:t>Rua Duque de Caxias, casa 1B</a:t>
              </a:r>
              <a:endParaRPr lang="pt-BR" sz="2000" dirty="0">
                <a:solidFill>
                  <a:srgbClr val="000000"/>
                </a:solidFill>
              </a:endParaRPr>
            </a:p>
          </p:txBody>
        </p:sp>
        <p:sp>
          <p:nvSpPr>
            <p:cNvPr id="27" name="CaixaDeTexto 26"/>
            <p:cNvSpPr txBox="1"/>
            <p:nvPr/>
          </p:nvSpPr>
          <p:spPr>
            <a:xfrm>
              <a:off x="252536" y="5949280"/>
              <a:ext cx="9144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2000" dirty="0" smtClean="0">
                  <a:solidFill>
                    <a:srgbClr val="000000"/>
                  </a:solidFill>
                </a:rPr>
                <a:t>Av. Du. de Caxias</a:t>
              </a:r>
              <a:endParaRPr lang="pt-BR" sz="20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32" name="Picture 1040" descr="C:\Documents and Settings\d746241\Dados de aplicativos\Microsoft\Media Catalog\Downloaded Clips\cl1f\j0078711.wmf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876256" y="2492896"/>
            <a:ext cx="1697038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89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pt-BR" sz="3200" b="1" dirty="0" smtClean="0">
                <a:solidFill>
                  <a:srgbClr val="FFC000"/>
                </a:solidFill>
              </a:rPr>
              <a:t>Processo de geocodificação</a:t>
            </a:r>
            <a:endParaRPr lang="pt-BR" sz="3200" b="1" dirty="0">
              <a:solidFill>
                <a:srgbClr val="FFC000"/>
              </a:solidFill>
            </a:endParaRPr>
          </a:p>
        </p:txBody>
      </p:sp>
      <p:graphicFrame>
        <p:nvGraphicFramePr>
          <p:cNvPr id="4" name="Diagrama 3"/>
          <p:cNvGraphicFramePr/>
          <p:nvPr/>
        </p:nvGraphicFramePr>
        <p:xfrm>
          <a:off x="155510" y="1268760"/>
          <a:ext cx="8832981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Grupo 4"/>
          <p:cNvGrpSpPr/>
          <p:nvPr/>
        </p:nvGrpSpPr>
        <p:grpSpPr>
          <a:xfrm rot="10800000">
            <a:off x="6785110" y="4005071"/>
            <a:ext cx="539196" cy="606595"/>
            <a:chOff x="8187741" y="2791894"/>
            <a:chExt cx="606595" cy="6065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" name="Seta para baixo 5"/>
            <p:cNvSpPr/>
            <p:nvPr/>
          </p:nvSpPr>
          <p:spPr>
            <a:xfrm>
              <a:off x="8187741" y="2791894"/>
              <a:ext cx="606595" cy="606595"/>
            </a:xfrm>
            <a:prstGeom prst="downArrow">
              <a:avLst>
                <a:gd name="adj1" fmla="val 55000"/>
                <a:gd name="adj2" fmla="val 45000"/>
              </a:avLst>
            </a:prstGeom>
            <a:sp3d z="152400" extrusionH="63500" prstMaterial="dkEdge">
              <a:bevelT w="125400" h="36350" prst="relaxedInset"/>
              <a:contourClr>
                <a:schemeClr val="bg1"/>
              </a:contourClr>
            </a:sp3d>
          </p:spPr>
          <p:style>
            <a:lnRef idx="1">
              <a:schemeClr val="accent2">
                <a:tint val="40000"/>
                <a:alpha val="90000"/>
                <a:hueOff val="-9600000"/>
                <a:satOff val="-12996"/>
                <a:lumOff val="10850"/>
                <a:alphaOff val="0"/>
              </a:schemeClr>
            </a:lnRef>
            <a:fillRef idx="1">
              <a:schemeClr val="accent2">
                <a:tint val="40000"/>
                <a:alpha val="90000"/>
                <a:hueOff val="-9600000"/>
                <a:satOff val="-12996"/>
                <a:lumOff val="10850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-9600000"/>
                <a:satOff val="-12996"/>
                <a:lumOff val="1085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Seta para baixo 4"/>
            <p:cNvSpPr/>
            <p:nvPr/>
          </p:nvSpPr>
          <p:spPr>
            <a:xfrm>
              <a:off x="8324225" y="2791894"/>
              <a:ext cx="333627" cy="456463"/>
            </a:xfrm>
            <a:prstGeom prst="rect">
              <a:avLst/>
            </a:prstGeom>
            <a:sp3d z="1524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830" tIns="36830" rIns="36830" bIns="36830" numCol="1" spcCol="1270" anchor="ctr" anchorCtr="0">
              <a:noAutofit/>
            </a:bodyPr>
            <a:lstStyle/>
            <a:p>
              <a:pPr defTabSz="12890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2900" b="1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797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hlinkClick r:id="rId2"/>
          </p:cNvPr>
          <p:cNvPicPr>
            <a:picLocks noChangeAspect="1"/>
          </p:cNvPicPr>
          <p:nvPr/>
        </p:nvPicPr>
        <p:blipFill rotWithShape="1">
          <a:blip r:embed="rId3" cstate="print"/>
          <a:srcRect l="19878" t="6442" r="19572" b="27113"/>
          <a:stretch/>
        </p:blipFill>
        <p:spPr>
          <a:xfrm>
            <a:off x="1115858" y="0"/>
            <a:ext cx="6944000" cy="685800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115858" y="476672"/>
            <a:ext cx="6876256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89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/>
          <a:srcRect l="26966" t="9395" r="23423" b="38187"/>
          <a:stretch/>
        </p:blipFill>
        <p:spPr>
          <a:xfrm>
            <a:off x="987602" y="20625"/>
            <a:ext cx="7168796" cy="681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9552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/>
          <p:cNvSpPr>
            <a:spLocks noGrp="1"/>
          </p:cNvSpPr>
          <p:nvPr>
            <p:ph sz="half" idx="1"/>
          </p:nvPr>
        </p:nvSpPr>
        <p:spPr>
          <a:xfrm>
            <a:off x="457200" y="2420888"/>
            <a:ext cx="4038600" cy="3063087"/>
          </a:xfrm>
        </p:spPr>
        <p:txBody>
          <a:bodyPr/>
          <a:lstStyle/>
          <a:p>
            <a:pPr marL="0" indent="0">
              <a:buNone/>
            </a:pPr>
            <a:r>
              <a:rPr lang="pt-BR" sz="2400" dirty="0" smtClean="0"/>
              <a:t>Pagina inicial &gt; Substituir</a:t>
            </a:r>
          </a:p>
          <a:p>
            <a:pPr marL="0" indent="0">
              <a:buNone/>
            </a:pPr>
            <a:endParaRPr lang="pt-BR" sz="2400" dirty="0" smtClean="0"/>
          </a:p>
          <a:p>
            <a:pPr marL="0" indent="0">
              <a:buNone/>
            </a:pPr>
            <a:r>
              <a:rPr lang="pt-BR" sz="2400" dirty="0" smtClean="0"/>
              <a:t>Dados </a:t>
            </a:r>
            <a:r>
              <a:rPr lang="pt-BR" sz="2400" dirty="0"/>
              <a:t>&gt; </a:t>
            </a:r>
            <a:r>
              <a:rPr lang="pt-BR" sz="2400" dirty="0" smtClean="0"/>
              <a:t>Classificar</a:t>
            </a:r>
          </a:p>
          <a:p>
            <a:pPr marL="0" indent="0">
              <a:buNone/>
            </a:pPr>
            <a:endParaRPr lang="pt-BR" sz="2400" dirty="0" smtClean="0"/>
          </a:p>
          <a:p>
            <a:pPr marL="0" indent="0">
              <a:buNone/>
            </a:pPr>
            <a:r>
              <a:rPr lang="pt-BR" sz="2400" dirty="0" smtClean="0"/>
              <a:t>Inserir funções</a:t>
            </a:r>
          </a:p>
          <a:p>
            <a:pPr marL="0" indent="0">
              <a:buNone/>
            </a:pPr>
            <a:r>
              <a:rPr lang="pt-BR" sz="2400" dirty="0" smtClean="0"/>
              <a:t>=</a:t>
            </a:r>
            <a:r>
              <a:rPr lang="pt-BR" sz="2400" dirty="0"/>
              <a:t>CONCATENAR(   )</a:t>
            </a:r>
          </a:p>
          <a:p>
            <a:pPr marL="0" indent="0">
              <a:buNone/>
            </a:pPr>
            <a:r>
              <a:rPr lang="pt-BR" sz="2400" dirty="0"/>
              <a:t>=ARRUMAR(   )</a:t>
            </a:r>
          </a:p>
          <a:p>
            <a:pPr marL="0" indent="0">
              <a:buNone/>
            </a:pPr>
            <a:r>
              <a:rPr lang="pt-BR" sz="2400" dirty="0"/>
              <a:t>=DIREITA(   </a:t>
            </a:r>
            <a:r>
              <a:rPr lang="pt-BR" sz="2400" dirty="0" smtClean="0"/>
              <a:t>)</a:t>
            </a:r>
          </a:p>
          <a:p>
            <a:pPr marL="0" indent="0">
              <a:buNone/>
            </a:pPr>
            <a:r>
              <a:rPr lang="pt-BR" sz="2400" dirty="0" smtClean="0"/>
              <a:t>=ESQUERDA(   )</a:t>
            </a:r>
          </a:p>
          <a:p>
            <a:pPr marL="0" indent="0">
              <a:buNone/>
            </a:pPr>
            <a:endParaRPr lang="pt-BR" sz="2400" dirty="0"/>
          </a:p>
          <a:p>
            <a:pPr marL="0" indent="0">
              <a:buNone/>
            </a:pPr>
            <a:endParaRPr lang="pt-BR" sz="2400" dirty="0"/>
          </a:p>
        </p:txBody>
      </p:sp>
      <p:pic>
        <p:nvPicPr>
          <p:cNvPr id="3" name="Imagem 2">
            <a:hlinkClick r:id="rId2"/>
          </p:cNvPr>
          <p:cNvPicPr>
            <a:picLocks noChangeAspect="1"/>
          </p:cNvPicPr>
          <p:nvPr/>
        </p:nvPicPr>
        <p:blipFill rotWithShape="1">
          <a:blip r:embed="rId3" cstate="print"/>
          <a:srcRect l="5113" t="6442" r="6295" b="70671"/>
          <a:stretch/>
        </p:blipFill>
        <p:spPr>
          <a:xfrm>
            <a:off x="64010" y="44624"/>
            <a:ext cx="8988491" cy="2089824"/>
          </a:xfrm>
          <a:prstGeom prst="rect">
            <a:avLst/>
          </a:prstGeom>
        </p:spPr>
      </p:pic>
      <p:pic>
        <p:nvPicPr>
          <p:cNvPr id="8" name="Espaço Reservado para Conteúdo 7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401737" y="2420888"/>
            <a:ext cx="2531533" cy="1600200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5579379" y="4378654"/>
            <a:ext cx="2176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3200" b="1" dirty="0" smtClean="0">
                <a:solidFill>
                  <a:srgbClr val="008000"/>
                </a:solidFill>
              </a:rPr>
              <a:t>EXCEL</a:t>
            </a:r>
            <a:endParaRPr lang="pt-BR" sz="32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95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/>
          <p:cNvSpPr>
            <a:spLocks noGrp="1"/>
          </p:cNvSpPr>
          <p:nvPr>
            <p:ph type="ctrTitle"/>
          </p:nvPr>
        </p:nvSpPr>
        <p:spPr>
          <a:xfrm>
            <a:off x="685800" y="1526936"/>
            <a:ext cx="7772400" cy="1470025"/>
          </a:xfrm>
        </p:spPr>
        <p:txBody>
          <a:bodyPr/>
          <a:lstStyle/>
          <a:p>
            <a:r>
              <a:rPr lang="pt-B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Geocodificação de endereços</a:t>
            </a:r>
            <a:br>
              <a:rPr lang="pt-B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</a:br>
            <a:r>
              <a:rPr lang="pt-B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</a:br>
            <a:r>
              <a:rPr lang="pt-BR" b="1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BatchGeo</a:t>
            </a:r>
            <a:endParaRPr lang="pt-BR" dirty="0"/>
          </a:p>
        </p:txBody>
      </p:sp>
      <p:sp>
        <p:nvSpPr>
          <p:cNvPr id="98306" name="AutoShape 2" descr="Resultado de imagem para earth pro"/>
          <p:cNvSpPr>
            <a:spLocks noChangeAspect="1" noChangeArrowheads="1"/>
          </p:cNvSpPr>
          <p:nvPr/>
        </p:nvSpPr>
        <p:spPr bwMode="auto">
          <a:xfrm>
            <a:off x="138293" y="-144463"/>
            <a:ext cx="270933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000000"/>
              </a:solidFill>
            </a:endParaRPr>
          </a:p>
        </p:txBody>
      </p:sp>
      <p:sp>
        <p:nvSpPr>
          <p:cNvPr id="98308" name="AutoShape 4" descr="Resultado de imagem para earth pro"/>
          <p:cNvSpPr>
            <a:spLocks noChangeAspect="1" noChangeArrowheads="1"/>
          </p:cNvSpPr>
          <p:nvPr/>
        </p:nvSpPr>
        <p:spPr bwMode="auto">
          <a:xfrm>
            <a:off x="138293" y="-144463"/>
            <a:ext cx="270933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000000"/>
              </a:solidFill>
            </a:endParaRPr>
          </a:p>
        </p:txBody>
      </p:sp>
      <p:sp>
        <p:nvSpPr>
          <p:cNvPr id="98310" name="AutoShape 6" descr="Resultado de imagem para earth pro"/>
          <p:cNvSpPr>
            <a:spLocks noChangeAspect="1" noChangeArrowheads="1"/>
          </p:cNvSpPr>
          <p:nvPr/>
        </p:nvSpPr>
        <p:spPr bwMode="auto">
          <a:xfrm>
            <a:off x="138293" y="-144463"/>
            <a:ext cx="270933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000000"/>
              </a:solidFill>
            </a:endParaRPr>
          </a:p>
        </p:txBody>
      </p:sp>
      <p:pic>
        <p:nvPicPr>
          <p:cNvPr id="7" name="Imagem 6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20" y="3675894"/>
            <a:ext cx="6848761" cy="2201387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3035830" y="6021297"/>
            <a:ext cx="34676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400" dirty="0" smtClean="0">
                <a:solidFill>
                  <a:srgbClr val="000000"/>
                </a:solidFill>
                <a:hlinkClick r:id="rId3"/>
              </a:rPr>
              <a:t>https://pt.batchgeo.com/</a:t>
            </a:r>
            <a:endParaRPr lang="pt-BR" sz="24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9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88640"/>
            <a:ext cx="6223421" cy="650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36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 b="3209"/>
          <a:stretch>
            <a:fillRect/>
          </a:stretch>
        </p:blipFill>
        <p:spPr bwMode="auto">
          <a:xfrm>
            <a:off x="6350" y="115888"/>
            <a:ext cx="9137650" cy="663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597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32656"/>
            <a:ext cx="7904385" cy="601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372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5688632" cy="2714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30"/>
          <a:stretch/>
        </p:blipFill>
        <p:spPr bwMode="auto">
          <a:xfrm>
            <a:off x="6156176" y="4077080"/>
            <a:ext cx="2220464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1" y="4137208"/>
            <a:ext cx="273367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6" t="17069"/>
          <a:stretch/>
        </p:blipFill>
        <p:spPr bwMode="auto">
          <a:xfrm>
            <a:off x="3491880" y="4149088"/>
            <a:ext cx="2232248" cy="174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72665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260648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/>
              <a:t>Clicar</a:t>
            </a:r>
            <a:r>
              <a:rPr lang="en-GB" sz="2400" dirty="0" smtClean="0"/>
              <a:t> </a:t>
            </a:r>
            <a:r>
              <a:rPr lang="en-GB" sz="2400" dirty="0" err="1" smtClean="0"/>
              <a:t>em</a:t>
            </a:r>
            <a:r>
              <a:rPr lang="en-GB" sz="2400" dirty="0" smtClean="0"/>
              <a:t> “</a:t>
            </a:r>
            <a:r>
              <a:rPr lang="en-GB" sz="2400" dirty="0" err="1" smtClean="0"/>
              <a:t>Validar</a:t>
            </a:r>
            <a:r>
              <a:rPr lang="en-GB" sz="2400" dirty="0" smtClean="0"/>
              <a:t> e definer </a:t>
            </a:r>
            <a:r>
              <a:rPr lang="en-GB" sz="2400" dirty="0" err="1" smtClean="0"/>
              <a:t>opções</a:t>
            </a:r>
            <a:r>
              <a:rPr lang="en-GB" sz="2400" dirty="0" smtClean="0"/>
              <a:t> – e </a:t>
            </a:r>
            <a:r>
              <a:rPr lang="en-GB" sz="2400" dirty="0" err="1" smtClean="0"/>
              <a:t>inserir</a:t>
            </a:r>
            <a:r>
              <a:rPr lang="en-GB" sz="2400" dirty="0" smtClean="0"/>
              <a:t> o que </a:t>
            </a:r>
            <a:r>
              <a:rPr lang="en-GB" sz="2400" dirty="0" err="1" smtClean="0"/>
              <a:t>está</a:t>
            </a:r>
            <a:r>
              <a:rPr lang="en-GB" sz="2400" dirty="0" smtClean="0"/>
              <a:t> </a:t>
            </a:r>
            <a:r>
              <a:rPr lang="en-GB" sz="2400" dirty="0" err="1" smtClean="0"/>
              <a:t>sendo</a:t>
            </a:r>
            <a:r>
              <a:rPr lang="en-GB" sz="2400" dirty="0" smtClean="0"/>
              <a:t> </a:t>
            </a:r>
            <a:r>
              <a:rPr lang="en-GB" sz="2400" dirty="0" err="1" smtClean="0"/>
              <a:t>pedido</a:t>
            </a:r>
            <a:r>
              <a:rPr lang="en-GB" sz="2400" dirty="0" smtClean="0"/>
              <a:t> – </a:t>
            </a:r>
            <a:r>
              <a:rPr lang="en-GB" sz="2400" dirty="0" err="1" smtClean="0"/>
              <a:t>após</a:t>
            </a:r>
            <a:r>
              <a:rPr lang="en-GB" sz="2400" dirty="0" smtClean="0"/>
              <a:t>, </a:t>
            </a:r>
            <a:r>
              <a:rPr lang="en-GB" sz="2400" dirty="0" err="1" smtClean="0"/>
              <a:t>clicar</a:t>
            </a:r>
            <a:r>
              <a:rPr lang="en-GB" sz="2400" dirty="0" smtClean="0"/>
              <a:t> </a:t>
            </a:r>
            <a:r>
              <a:rPr lang="en-GB" sz="2400" dirty="0" err="1" smtClean="0"/>
              <a:t>em</a:t>
            </a:r>
            <a:r>
              <a:rPr lang="en-GB" sz="2400" dirty="0" smtClean="0"/>
              <a:t> “</a:t>
            </a:r>
            <a:r>
              <a:rPr lang="en-GB" sz="2400" dirty="0" err="1" smtClean="0"/>
              <a:t>Faça</a:t>
            </a:r>
            <a:r>
              <a:rPr lang="en-GB" sz="2400" dirty="0" smtClean="0"/>
              <a:t> </a:t>
            </a:r>
            <a:r>
              <a:rPr lang="en-GB" sz="2400" dirty="0" err="1" smtClean="0"/>
              <a:t>Mapa</a:t>
            </a:r>
            <a:r>
              <a:rPr lang="en-GB" sz="2400" dirty="0" smtClean="0"/>
              <a:t>”</a:t>
            </a:r>
            <a:endParaRPr lang="en-GB" sz="24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531" y="1556792"/>
            <a:ext cx="6275761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49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4" y="476672"/>
            <a:ext cx="5103420" cy="5901084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51520" y="476672"/>
            <a:ext cx="3096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/>
              <a:t>Informe</a:t>
            </a:r>
            <a:r>
              <a:rPr lang="en-GB" sz="2400" dirty="0" smtClean="0"/>
              <a:t> o </a:t>
            </a:r>
            <a:r>
              <a:rPr lang="en-GB" sz="2400" dirty="0" err="1" smtClean="0"/>
              <a:t>nome</a:t>
            </a:r>
            <a:r>
              <a:rPr lang="en-GB" sz="2400" dirty="0" smtClean="0"/>
              <a:t> do </a:t>
            </a:r>
            <a:r>
              <a:rPr lang="en-GB" sz="2400" dirty="0" err="1" smtClean="0"/>
              <a:t>mapa</a:t>
            </a:r>
            <a:r>
              <a:rPr lang="en-GB" sz="2400" dirty="0" smtClean="0"/>
              <a:t>, a </a:t>
            </a:r>
            <a:r>
              <a:rPr lang="en-GB" sz="2400" dirty="0" err="1" smtClean="0"/>
              <a:t>descrição</a:t>
            </a:r>
            <a:r>
              <a:rPr lang="en-GB" sz="2400" dirty="0"/>
              <a:t> </a:t>
            </a:r>
            <a:r>
              <a:rPr lang="en-GB" sz="2400" dirty="0" smtClean="0"/>
              <a:t>e email e </a:t>
            </a:r>
            <a:r>
              <a:rPr lang="en-GB" sz="2400" dirty="0" smtClean="0"/>
              <a:t>clique </a:t>
            </a:r>
            <a:r>
              <a:rPr lang="en-GB" sz="2400" dirty="0" err="1" smtClean="0"/>
              <a:t>em</a:t>
            </a:r>
            <a:r>
              <a:rPr lang="en-GB" sz="2400" dirty="0" smtClean="0"/>
              <a:t> ‘</a:t>
            </a:r>
            <a:r>
              <a:rPr lang="en-GB" sz="2400" dirty="0" err="1" smtClean="0"/>
              <a:t>Salvar</a:t>
            </a:r>
            <a:r>
              <a:rPr lang="en-GB" sz="2400" dirty="0" smtClean="0"/>
              <a:t> o </a:t>
            </a:r>
            <a:r>
              <a:rPr lang="en-GB" sz="2400" dirty="0" err="1" smtClean="0"/>
              <a:t>Mapa</a:t>
            </a:r>
            <a:r>
              <a:rPr lang="en-GB" sz="2400" dirty="0" smtClean="0"/>
              <a:t>”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1672936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836712"/>
            <a:ext cx="5652318" cy="530721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79512" y="692696"/>
            <a:ext cx="28083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/>
              <a:t>Após</a:t>
            </a:r>
            <a:r>
              <a:rPr lang="en-GB" sz="2400" dirty="0" smtClean="0"/>
              <a:t> </a:t>
            </a:r>
            <a:r>
              <a:rPr lang="en-GB" sz="2400" dirty="0" err="1" smtClean="0"/>
              <a:t>receber</a:t>
            </a:r>
            <a:r>
              <a:rPr lang="en-GB" sz="2400" dirty="0" smtClean="0"/>
              <a:t> </a:t>
            </a:r>
            <a:r>
              <a:rPr lang="en-GB" sz="2400" dirty="0" err="1" smtClean="0"/>
              <a:t>essa</a:t>
            </a:r>
            <a:r>
              <a:rPr lang="en-GB" sz="2400" dirty="0" smtClean="0"/>
              <a:t> </a:t>
            </a:r>
            <a:r>
              <a:rPr lang="en-GB" sz="2400" dirty="0" err="1" smtClean="0"/>
              <a:t>mensagem</a:t>
            </a:r>
            <a:r>
              <a:rPr lang="en-GB" sz="2400" dirty="0" smtClean="0"/>
              <a:t>, </a:t>
            </a:r>
            <a:r>
              <a:rPr lang="en-GB" sz="2400" dirty="0" err="1" smtClean="0"/>
              <a:t>baixe</a:t>
            </a:r>
            <a:r>
              <a:rPr lang="en-GB" sz="2400" dirty="0" smtClean="0"/>
              <a:t> o </a:t>
            </a:r>
            <a:r>
              <a:rPr lang="en-GB" sz="2400" dirty="0" err="1" smtClean="0"/>
              <a:t>arquivo</a:t>
            </a:r>
            <a:r>
              <a:rPr lang="en-GB" sz="2400" dirty="0" smtClean="0"/>
              <a:t> </a:t>
            </a:r>
            <a:r>
              <a:rPr lang="en-GB" sz="2400" dirty="0" err="1" smtClean="0"/>
              <a:t>enviado</a:t>
            </a:r>
            <a:r>
              <a:rPr lang="en-GB" sz="2400" dirty="0" smtClean="0"/>
              <a:t> </a:t>
            </a:r>
            <a:r>
              <a:rPr lang="en-GB" sz="2400" dirty="0" err="1" smtClean="0"/>
              <a:t>por</a:t>
            </a:r>
            <a:r>
              <a:rPr lang="en-GB" sz="2400" dirty="0" smtClean="0"/>
              <a:t> email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6036617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476672"/>
            <a:ext cx="6028469" cy="560697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79512" y="404664"/>
            <a:ext cx="22322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Clique no link </a:t>
            </a:r>
            <a:r>
              <a:rPr lang="en-GB" sz="2400" dirty="0" err="1" smtClean="0"/>
              <a:t>enviado</a:t>
            </a:r>
            <a:r>
              <a:rPr lang="en-GB" sz="2400" dirty="0" smtClean="0"/>
              <a:t> e o </a:t>
            </a:r>
            <a:r>
              <a:rPr lang="en-GB" sz="2400" dirty="0" err="1" smtClean="0"/>
              <a:t>mapa</a:t>
            </a:r>
            <a:r>
              <a:rPr lang="en-GB" sz="2400" dirty="0" smtClean="0"/>
              <a:t> com </a:t>
            </a:r>
            <a:r>
              <a:rPr lang="en-GB" sz="2400" dirty="0" err="1" smtClean="0"/>
              <a:t>os</a:t>
            </a:r>
            <a:r>
              <a:rPr lang="en-GB" sz="2400" dirty="0" smtClean="0"/>
              <a:t> </a:t>
            </a:r>
            <a:r>
              <a:rPr lang="en-GB" sz="2400" dirty="0" err="1" smtClean="0"/>
              <a:t>endereços</a:t>
            </a:r>
            <a:r>
              <a:rPr lang="en-GB" sz="2400" dirty="0" smtClean="0"/>
              <a:t> </a:t>
            </a:r>
            <a:r>
              <a:rPr lang="en-GB" sz="2400" dirty="0" err="1" smtClean="0"/>
              <a:t>geocodificados</a:t>
            </a:r>
            <a:r>
              <a:rPr lang="en-GB" sz="2400" dirty="0" smtClean="0"/>
              <a:t> </a:t>
            </a:r>
            <a:r>
              <a:rPr lang="en-GB" sz="2400" dirty="0" err="1" smtClean="0"/>
              <a:t>irá</a:t>
            </a:r>
            <a:r>
              <a:rPr lang="en-GB" sz="2400" dirty="0" smtClean="0"/>
              <a:t> </a:t>
            </a:r>
            <a:r>
              <a:rPr lang="en-GB" sz="2400" dirty="0" err="1" smtClean="0"/>
              <a:t>abrir</a:t>
            </a:r>
            <a:r>
              <a:rPr lang="en-GB" sz="2400" dirty="0" smtClean="0"/>
              <a:t> um </a:t>
            </a:r>
            <a:r>
              <a:rPr lang="en-GB" sz="2400" dirty="0" err="1" smtClean="0"/>
              <a:t>uma</a:t>
            </a:r>
            <a:r>
              <a:rPr lang="en-GB" sz="2400" dirty="0" smtClean="0"/>
              <a:t> aba de </a:t>
            </a:r>
            <a:r>
              <a:rPr lang="en-GB" sz="2400" dirty="0" err="1" smtClean="0"/>
              <a:t>seu</a:t>
            </a:r>
            <a:r>
              <a:rPr lang="en-GB" sz="2400" dirty="0" smtClean="0"/>
              <a:t> browser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0891346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332656"/>
            <a:ext cx="6698530" cy="620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080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880" y="764704"/>
            <a:ext cx="5506231" cy="5112568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51520" y="476672"/>
            <a:ext cx="30243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Clique o </a:t>
            </a:r>
            <a:r>
              <a:rPr lang="en-GB" sz="2400" dirty="0" err="1" smtClean="0"/>
              <a:t>botão</a:t>
            </a:r>
            <a:r>
              <a:rPr lang="en-GB" sz="2400" dirty="0" smtClean="0"/>
              <a:t> </a:t>
            </a:r>
            <a:r>
              <a:rPr lang="en-GB" sz="2400" dirty="0" err="1" smtClean="0"/>
              <a:t>direito</a:t>
            </a:r>
            <a:r>
              <a:rPr lang="en-GB" sz="2400" dirty="0" smtClean="0"/>
              <a:t> no </a:t>
            </a:r>
            <a:r>
              <a:rPr lang="en-GB" sz="2400" dirty="0" err="1" smtClean="0"/>
              <a:t>mapa</a:t>
            </a:r>
            <a:r>
              <a:rPr lang="en-GB" sz="2400" dirty="0" smtClean="0"/>
              <a:t> </a:t>
            </a:r>
            <a:r>
              <a:rPr lang="en-GB" sz="2400" dirty="0" err="1" smtClean="0"/>
              <a:t>em</a:t>
            </a:r>
            <a:r>
              <a:rPr lang="en-GB" sz="2400" dirty="0" smtClean="0"/>
              <a:t> </a:t>
            </a:r>
            <a:r>
              <a:rPr lang="en-GB" sz="2400" dirty="0" err="1" smtClean="0"/>
              <a:t>em</a:t>
            </a:r>
            <a:r>
              <a:rPr lang="en-GB" sz="2400" dirty="0" smtClean="0"/>
              <a:t> “Export to Google Earth” – com </a:t>
            </a:r>
            <a:r>
              <a:rPr lang="en-GB" sz="2400" dirty="0" err="1" smtClean="0"/>
              <a:t>isso</a:t>
            </a:r>
            <a:r>
              <a:rPr lang="en-GB" sz="2400" dirty="0" smtClean="0"/>
              <a:t>, </a:t>
            </a:r>
            <a:r>
              <a:rPr lang="en-GB" sz="2400" dirty="0" err="1" smtClean="0"/>
              <a:t>você</a:t>
            </a:r>
            <a:r>
              <a:rPr lang="en-GB" sz="2400" dirty="0" smtClean="0"/>
              <a:t> </a:t>
            </a:r>
            <a:r>
              <a:rPr lang="en-GB" sz="2400" dirty="0" err="1" smtClean="0"/>
              <a:t>fará</a:t>
            </a:r>
            <a:r>
              <a:rPr lang="en-GB" sz="2400" dirty="0" smtClean="0"/>
              <a:t> o download do </a:t>
            </a:r>
            <a:r>
              <a:rPr lang="en-GB" sz="2400" dirty="0" err="1" smtClean="0"/>
              <a:t>mapa</a:t>
            </a:r>
            <a:r>
              <a:rPr lang="en-GB" sz="2400" dirty="0" smtClean="0"/>
              <a:t> </a:t>
            </a:r>
            <a:r>
              <a:rPr lang="en-GB" sz="2400" dirty="0" err="1" smtClean="0"/>
              <a:t>na</a:t>
            </a:r>
            <a:r>
              <a:rPr lang="en-GB" sz="2400" dirty="0" smtClean="0"/>
              <a:t> </a:t>
            </a:r>
            <a:r>
              <a:rPr lang="en-GB" sz="2400" dirty="0" err="1" smtClean="0"/>
              <a:t>extensão</a:t>
            </a:r>
            <a:r>
              <a:rPr lang="en-GB" sz="2400" dirty="0" smtClean="0"/>
              <a:t> .</a:t>
            </a:r>
            <a:r>
              <a:rPr lang="en-GB" sz="2400" dirty="0" err="1" smtClean="0"/>
              <a:t>kml</a:t>
            </a:r>
            <a:endParaRPr lang="en-GB" sz="2400" dirty="0" smtClean="0"/>
          </a:p>
          <a:p>
            <a:endParaRPr lang="en-GB" sz="2400" dirty="0"/>
          </a:p>
          <a:p>
            <a:r>
              <a:rPr lang="en-GB" sz="2400" dirty="0" smtClean="0"/>
              <a:t>Salve </a:t>
            </a:r>
            <a:r>
              <a:rPr lang="en-GB" sz="2400" dirty="0" err="1" smtClean="0"/>
              <a:t>em</a:t>
            </a:r>
            <a:r>
              <a:rPr lang="en-GB" sz="2400" dirty="0" smtClean="0"/>
              <a:t> </a:t>
            </a:r>
            <a:r>
              <a:rPr lang="en-GB" sz="2400" dirty="0" err="1" smtClean="0"/>
              <a:t>mapa</a:t>
            </a:r>
            <a:r>
              <a:rPr lang="en-GB" sz="2400" dirty="0" smtClean="0"/>
              <a:t> </a:t>
            </a:r>
            <a:r>
              <a:rPr lang="en-GB" sz="2400" dirty="0" err="1" smtClean="0"/>
              <a:t>em</a:t>
            </a:r>
            <a:r>
              <a:rPr lang="en-GB" sz="2400" dirty="0" smtClean="0"/>
              <a:t> </a:t>
            </a:r>
            <a:r>
              <a:rPr lang="en-GB" sz="2400" dirty="0" err="1" smtClean="0"/>
              <a:t>uma</a:t>
            </a:r>
            <a:r>
              <a:rPr lang="en-GB" sz="2400" dirty="0" smtClean="0"/>
              <a:t> pasta </a:t>
            </a:r>
            <a:r>
              <a:rPr lang="en-GB" sz="2400" dirty="0" err="1" smtClean="0"/>
              <a:t>adequada</a:t>
            </a:r>
            <a:r>
              <a:rPr lang="en-GB" sz="2400" dirty="0" smtClean="0"/>
              <a:t> e </a:t>
            </a:r>
            <a:r>
              <a:rPr lang="en-GB" sz="2400" dirty="0" err="1" smtClean="0"/>
              <a:t>abra</a:t>
            </a:r>
            <a:r>
              <a:rPr lang="en-GB" sz="2400" dirty="0" smtClean="0"/>
              <a:t>-o no QGIS.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1871468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332656"/>
            <a:ext cx="82809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/>
              <a:t>Verifique</a:t>
            </a:r>
            <a:r>
              <a:rPr lang="en-GB" sz="2400" dirty="0" smtClean="0"/>
              <a:t> o SRC do </a:t>
            </a:r>
            <a:r>
              <a:rPr lang="en-GB" sz="2400" dirty="0" err="1" smtClean="0"/>
              <a:t>mapa</a:t>
            </a:r>
            <a:r>
              <a:rPr lang="en-GB" sz="2400" dirty="0" smtClean="0"/>
              <a:t> e </a:t>
            </a:r>
            <a:r>
              <a:rPr lang="en-GB" sz="2400" dirty="0" err="1" smtClean="0"/>
              <a:t>depois</a:t>
            </a:r>
            <a:r>
              <a:rPr lang="en-GB" sz="2400" dirty="0" smtClean="0"/>
              <a:t> salve-o com </a:t>
            </a:r>
            <a:r>
              <a:rPr lang="en-GB" sz="2400" dirty="0" err="1" smtClean="0"/>
              <a:t>shapefile</a:t>
            </a:r>
            <a:r>
              <a:rPr lang="en-GB" sz="2400" dirty="0" smtClean="0"/>
              <a:t> – </a:t>
            </a:r>
            <a:r>
              <a:rPr lang="en-GB" sz="2400" dirty="0" err="1" smtClean="0"/>
              <a:t>em</a:t>
            </a:r>
            <a:r>
              <a:rPr lang="en-GB" sz="2400" dirty="0" smtClean="0"/>
              <a:t> </a:t>
            </a:r>
            <a:r>
              <a:rPr lang="en-GB" sz="2400" dirty="0" err="1" smtClean="0"/>
              <a:t>seguida</a:t>
            </a:r>
            <a:r>
              <a:rPr lang="en-GB" sz="2400" dirty="0" smtClean="0"/>
              <a:t>, </a:t>
            </a:r>
            <a:r>
              <a:rPr lang="en-GB" sz="2400" dirty="0" err="1" smtClean="0"/>
              <a:t>abra</a:t>
            </a:r>
            <a:r>
              <a:rPr lang="en-GB" sz="2400" dirty="0" smtClean="0"/>
              <a:t> o </a:t>
            </a:r>
            <a:r>
              <a:rPr lang="en-GB" sz="2400" dirty="0" err="1" smtClean="0"/>
              <a:t>mapa</a:t>
            </a:r>
            <a:r>
              <a:rPr lang="en-GB" sz="2400" dirty="0" smtClean="0"/>
              <a:t> de </a:t>
            </a:r>
            <a:r>
              <a:rPr lang="en-GB" sz="2400" dirty="0" err="1" smtClean="0"/>
              <a:t>logradouros</a:t>
            </a:r>
            <a:r>
              <a:rPr lang="en-GB" sz="2400" dirty="0" smtClean="0"/>
              <a:t> de </a:t>
            </a:r>
            <a:r>
              <a:rPr lang="en-GB" sz="2400" dirty="0" err="1" smtClean="0"/>
              <a:t>Taubaté</a:t>
            </a:r>
            <a:r>
              <a:rPr lang="en-GB" sz="2400" dirty="0" smtClean="0"/>
              <a:t> e </a:t>
            </a:r>
            <a:r>
              <a:rPr lang="en-GB" sz="2400" dirty="0" err="1" smtClean="0"/>
              <a:t>verifique</a:t>
            </a:r>
            <a:r>
              <a:rPr lang="en-GB" sz="2400" dirty="0" smtClean="0"/>
              <a:t>, para </a:t>
            </a:r>
            <a:r>
              <a:rPr lang="en-GB" sz="2400" dirty="0" err="1" smtClean="0"/>
              <a:t>alguns</a:t>
            </a:r>
            <a:r>
              <a:rPr lang="en-GB" sz="2400" dirty="0" smtClean="0"/>
              <a:t> dos </a:t>
            </a:r>
            <a:r>
              <a:rPr lang="en-GB" sz="2400" dirty="0" err="1" smtClean="0"/>
              <a:t>endereços</a:t>
            </a:r>
            <a:r>
              <a:rPr lang="en-GB" sz="2400" dirty="0" smtClean="0"/>
              <a:t> </a:t>
            </a:r>
            <a:r>
              <a:rPr lang="en-GB" sz="2400" dirty="0" err="1" smtClean="0"/>
              <a:t>geocodificados</a:t>
            </a:r>
            <a:r>
              <a:rPr lang="en-GB" sz="2400" dirty="0" smtClean="0"/>
              <a:t>, se </a:t>
            </a:r>
            <a:r>
              <a:rPr lang="en-GB" sz="2400" dirty="0" err="1" smtClean="0"/>
              <a:t>eles</a:t>
            </a:r>
            <a:r>
              <a:rPr lang="en-GB" sz="2400" dirty="0" smtClean="0"/>
              <a:t> </a:t>
            </a:r>
            <a:r>
              <a:rPr lang="en-GB" sz="2400" dirty="0" err="1" smtClean="0"/>
              <a:t>batem</a:t>
            </a:r>
            <a:r>
              <a:rPr lang="en-GB" sz="2400" dirty="0" smtClean="0"/>
              <a:t> com o que </a:t>
            </a:r>
            <a:r>
              <a:rPr lang="en-GB" sz="2400" dirty="0" err="1" smtClean="0"/>
              <a:t>está</a:t>
            </a:r>
            <a:r>
              <a:rPr lang="en-GB" sz="2400" dirty="0" smtClean="0"/>
              <a:t> </a:t>
            </a:r>
            <a:r>
              <a:rPr lang="en-GB" sz="2400" dirty="0" err="1" smtClean="0"/>
              <a:t>nesse</a:t>
            </a:r>
            <a:r>
              <a:rPr lang="en-GB" sz="2400" dirty="0" smtClean="0"/>
              <a:t> </a:t>
            </a:r>
            <a:r>
              <a:rPr lang="en-GB" sz="2400" dirty="0" err="1" smtClean="0"/>
              <a:t>mapa</a:t>
            </a:r>
            <a:r>
              <a:rPr lang="en-GB" sz="2400" dirty="0" smtClean="0"/>
              <a:t>.</a:t>
            </a:r>
          </a:p>
          <a:p>
            <a:endParaRPr lang="en-GB" sz="2400" dirty="0"/>
          </a:p>
          <a:p>
            <a:r>
              <a:rPr lang="en-GB" sz="2400" dirty="0" smtClean="0"/>
              <a:t>Note que a </a:t>
            </a:r>
            <a:r>
              <a:rPr lang="en-GB" sz="2400" dirty="0" err="1" smtClean="0"/>
              <a:t>tabela</a:t>
            </a:r>
            <a:r>
              <a:rPr lang="en-GB" sz="2400" dirty="0" smtClean="0"/>
              <a:t> dos </a:t>
            </a:r>
            <a:r>
              <a:rPr lang="en-GB" sz="2400" dirty="0" err="1" smtClean="0"/>
              <a:t>endereços</a:t>
            </a:r>
            <a:r>
              <a:rPr lang="en-GB" sz="2400" dirty="0" smtClean="0"/>
              <a:t> </a:t>
            </a:r>
            <a:r>
              <a:rPr lang="en-GB" sz="2400" dirty="0" err="1" smtClean="0"/>
              <a:t>geocodificados</a:t>
            </a:r>
            <a:r>
              <a:rPr lang="en-GB" sz="2400" dirty="0" smtClean="0"/>
              <a:t> </a:t>
            </a:r>
            <a:r>
              <a:rPr lang="en-GB" sz="2400" dirty="0" err="1" smtClean="0"/>
              <a:t>veio</a:t>
            </a:r>
            <a:r>
              <a:rPr lang="en-GB" sz="2400" dirty="0" smtClean="0"/>
              <a:t> </a:t>
            </a:r>
            <a:r>
              <a:rPr lang="en-GB" sz="2400" dirty="0" err="1" smtClean="0"/>
              <a:t>somente</a:t>
            </a:r>
            <a:r>
              <a:rPr lang="en-GB" sz="2400" dirty="0" smtClean="0"/>
              <a:t> com o ID e é </a:t>
            </a:r>
            <a:r>
              <a:rPr lang="en-GB" sz="2400" dirty="0" err="1" smtClean="0"/>
              <a:t>por</a:t>
            </a:r>
            <a:r>
              <a:rPr lang="en-GB" sz="2400" dirty="0" smtClean="0"/>
              <a:t> </a:t>
            </a:r>
            <a:r>
              <a:rPr lang="en-GB" sz="2400" dirty="0" err="1" smtClean="0"/>
              <a:t>esse</a:t>
            </a:r>
            <a:r>
              <a:rPr lang="en-GB" sz="2400" dirty="0" smtClean="0"/>
              <a:t> </a:t>
            </a:r>
            <a:r>
              <a:rPr lang="en-GB" sz="2400" dirty="0" err="1" smtClean="0"/>
              <a:t>identificador</a:t>
            </a:r>
            <a:r>
              <a:rPr lang="en-GB" sz="2400" dirty="0" smtClean="0"/>
              <a:t> que </a:t>
            </a:r>
            <a:r>
              <a:rPr lang="en-GB" sz="2400" dirty="0" err="1" smtClean="0"/>
              <a:t>iremos</a:t>
            </a:r>
            <a:r>
              <a:rPr lang="en-GB" sz="2400" dirty="0" smtClean="0"/>
              <a:t> </a:t>
            </a:r>
            <a:r>
              <a:rPr lang="en-GB" sz="2400" dirty="0" err="1" smtClean="0"/>
              <a:t>associar</a:t>
            </a:r>
            <a:r>
              <a:rPr lang="en-GB" sz="2400" dirty="0" smtClean="0"/>
              <a:t> o </a:t>
            </a:r>
            <a:r>
              <a:rPr lang="en-GB" sz="2400" dirty="0" err="1" smtClean="0"/>
              <a:t>registro</a:t>
            </a:r>
            <a:r>
              <a:rPr lang="en-GB" sz="2400" dirty="0" smtClean="0"/>
              <a:t> </a:t>
            </a:r>
            <a:r>
              <a:rPr lang="en-GB" sz="2400" dirty="0" err="1" smtClean="0"/>
              <a:t>ao</a:t>
            </a:r>
            <a:r>
              <a:rPr lang="en-GB" sz="2400" dirty="0" smtClean="0"/>
              <a:t> </a:t>
            </a:r>
            <a:r>
              <a:rPr lang="en-GB" sz="2400" dirty="0" err="1" smtClean="0"/>
              <a:t>endereço</a:t>
            </a:r>
            <a:r>
              <a:rPr lang="en-GB" sz="2400" dirty="0" smtClean="0"/>
              <a:t>.</a:t>
            </a:r>
          </a:p>
          <a:p>
            <a:endParaRPr lang="en-GB" sz="2400" dirty="0"/>
          </a:p>
          <a:p>
            <a:r>
              <a:rPr lang="en-GB" sz="2400" dirty="0" smtClean="0"/>
              <a:t>Para </a:t>
            </a:r>
            <a:r>
              <a:rPr lang="en-GB" sz="2400" dirty="0" err="1" smtClean="0"/>
              <a:t>facilitar</a:t>
            </a:r>
            <a:r>
              <a:rPr lang="en-GB" sz="2400" dirty="0" smtClean="0"/>
              <a:t>, </a:t>
            </a:r>
            <a:r>
              <a:rPr lang="en-GB" sz="2400" dirty="0" err="1" smtClean="0"/>
              <a:t>posso</a:t>
            </a:r>
            <a:r>
              <a:rPr lang="en-GB" sz="2400" dirty="0" smtClean="0"/>
              <a:t> </a:t>
            </a:r>
            <a:r>
              <a:rPr lang="en-GB" sz="2400" dirty="0" err="1" smtClean="0"/>
              <a:t>juntar</a:t>
            </a:r>
            <a:r>
              <a:rPr lang="en-GB" sz="2400" dirty="0" smtClean="0"/>
              <a:t> o </a:t>
            </a:r>
            <a:r>
              <a:rPr lang="en-GB" sz="2400" dirty="0" err="1" smtClean="0"/>
              <a:t>mapa</a:t>
            </a:r>
            <a:r>
              <a:rPr lang="en-GB" sz="2400" dirty="0" smtClean="0"/>
              <a:t> com </a:t>
            </a:r>
            <a:r>
              <a:rPr lang="en-GB" sz="2400" dirty="0" err="1" smtClean="0"/>
              <a:t>os</a:t>
            </a:r>
            <a:r>
              <a:rPr lang="en-GB" sz="2400" dirty="0" smtClean="0"/>
              <a:t> </a:t>
            </a:r>
            <a:r>
              <a:rPr lang="en-GB" sz="2400" dirty="0" err="1" smtClean="0"/>
              <a:t>endereços</a:t>
            </a:r>
            <a:r>
              <a:rPr lang="en-GB" sz="2400" dirty="0" smtClean="0"/>
              <a:t> </a:t>
            </a:r>
            <a:r>
              <a:rPr lang="en-GB" sz="2400" dirty="0" err="1" smtClean="0"/>
              <a:t>geocodificados</a:t>
            </a:r>
            <a:r>
              <a:rPr lang="en-GB" sz="2400" dirty="0" smtClean="0"/>
              <a:t> com a </a:t>
            </a:r>
            <a:r>
              <a:rPr lang="en-GB" sz="2400" dirty="0" err="1" smtClean="0"/>
              <a:t>tabela</a:t>
            </a:r>
            <a:r>
              <a:rPr lang="en-GB" sz="2400" dirty="0" smtClean="0"/>
              <a:t> de </a:t>
            </a:r>
            <a:r>
              <a:rPr lang="en-GB" sz="2400" dirty="0" err="1" smtClean="0"/>
              <a:t>endereços</a:t>
            </a:r>
            <a:r>
              <a:rPr lang="en-GB" sz="2400" dirty="0" smtClean="0"/>
              <a:t> </a:t>
            </a:r>
            <a:r>
              <a:rPr lang="en-GB" sz="2400" dirty="0" err="1" smtClean="0"/>
              <a:t>em</a:t>
            </a:r>
            <a:r>
              <a:rPr lang="en-GB" sz="2400" dirty="0" smtClean="0"/>
              <a:t> .csv.</a:t>
            </a:r>
          </a:p>
          <a:p>
            <a:endParaRPr lang="en-GB" sz="2400" dirty="0"/>
          </a:p>
          <a:p>
            <a:r>
              <a:rPr lang="en-GB" sz="2400" dirty="0" smtClean="0"/>
              <a:t>Para </a:t>
            </a:r>
            <a:r>
              <a:rPr lang="en-GB" sz="2400" dirty="0" err="1" smtClean="0"/>
              <a:t>facilitar</a:t>
            </a:r>
            <a:r>
              <a:rPr lang="en-GB" sz="2400" dirty="0" smtClean="0"/>
              <a:t> a </a:t>
            </a:r>
            <a:r>
              <a:rPr lang="en-GB" sz="2400" dirty="0" err="1" smtClean="0"/>
              <a:t>comparação</a:t>
            </a:r>
            <a:r>
              <a:rPr lang="en-GB" sz="2400" dirty="0" smtClean="0"/>
              <a:t>, use </a:t>
            </a:r>
            <a:r>
              <a:rPr lang="en-GB" sz="2400" dirty="0" err="1" smtClean="0"/>
              <a:t>os</a:t>
            </a:r>
            <a:r>
              <a:rPr lang="en-GB" sz="2400" dirty="0" smtClean="0"/>
              <a:t> </a:t>
            </a:r>
            <a:r>
              <a:rPr lang="en-GB" sz="2400" dirty="0" err="1" smtClean="0"/>
              <a:t>endereços</a:t>
            </a:r>
            <a:r>
              <a:rPr lang="en-GB" sz="2400" dirty="0" smtClean="0"/>
              <a:t>, </a:t>
            </a:r>
            <a:r>
              <a:rPr lang="en-GB" sz="2400" dirty="0" err="1" smtClean="0"/>
              <a:t>tanto</a:t>
            </a:r>
            <a:r>
              <a:rPr lang="en-GB" sz="2400" dirty="0" smtClean="0"/>
              <a:t> do </a:t>
            </a:r>
            <a:r>
              <a:rPr lang="en-GB" sz="2400" dirty="0" err="1" smtClean="0"/>
              <a:t>mapa</a:t>
            </a:r>
            <a:r>
              <a:rPr lang="en-GB" sz="2400" dirty="0" smtClean="0"/>
              <a:t> de </a:t>
            </a:r>
            <a:r>
              <a:rPr lang="en-GB" sz="2400" dirty="0" err="1" smtClean="0"/>
              <a:t>endereços</a:t>
            </a:r>
            <a:r>
              <a:rPr lang="en-GB" sz="2400" dirty="0" smtClean="0"/>
              <a:t> </a:t>
            </a:r>
            <a:r>
              <a:rPr lang="en-GB" sz="2400" dirty="0" err="1" smtClean="0"/>
              <a:t>gecodificados</a:t>
            </a:r>
            <a:r>
              <a:rPr lang="en-GB" sz="2400" dirty="0" smtClean="0"/>
              <a:t>, </a:t>
            </a:r>
            <a:r>
              <a:rPr lang="en-GB" sz="2400" dirty="0" err="1" smtClean="0"/>
              <a:t>como</a:t>
            </a:r>
            <a:r>
              <a:rPr lang="en-GB" sz="2400" dirty="0" smtClean="0"/>
              <a:t> do </a:t>
            </a:r>
            <a:r>
              <a:rPr lang="en-GB" sz="2400" dirty="0" err="1" smtClean="0"/>
              <a:t>mapa</a:t>
            </a:r>
            <a:r>
              <a:rPr lang="en-GB" sz="2400" dirty="0" smtClean="0"/>
              <a:t> de </a:t>
            </a:r>
            <a:r>
              <a:rPr lang="en-GB" sz="2400" dirty="0" err="1" smtClean="0"/>
              <a:t>logradouros</a:t>
            </a:r>
            <a:r>
              <a:rPr lang="en-GB" sz="2400" dirty="0" smtClean="0"/>
              <a:t>, </a:t>
            </a:r>
            <a:r>
              <a:rPr lang="en-GB" sz="2400" dirty="0" err="1" smtClean="0"/>
              <a:t>como</a:t>
            </a:r>
            <a:r>
              <a:rPr lang="en-GB" sz="2400" dirty="0" smtClean="0"/>
              <a:t> </a:t>
            </a:r>
            <a:r>
              <a:rPr lang="en-GB" sz="2400" dirty="0" err="1" smtClean="0"/>
              <a:t>rótulos</a:t>
            </a:r>
            <a:r>
              <a:rPr lang="en-GB" sz="2400" dirty="0" smtClean="0"/>
              <a:t>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6946078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1196752"/>
            <a:ext cx="8320924" cy="3456384"/>
          </a:xfrm>
        </p:spPr>
        <p:txBody>
          <a:bodyPr/>
          <a:lstStyle/>
          <a:p>
            <a:r>
              <a:rPr lang="pt-B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Geocodificação de endereços</a:t>
            </a:r>
            <a:br>
              <a:rPr lang="pt-B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</a:br>
            <a:r>
              <a:rPr lang="pt-B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</a:br>
            <a:r>
              <a:rPr lang="pt-B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usando o </a:t>
            </a:r>
            <a:r>
              <a:rPr lang="pt-BR" b="1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plugin</a:t>
            </a:r>
            <a:r>
              <a:rPr lang="pt-B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MMQGIS do</a:t>
            </a:r>
            <a:br>
              <a:rPr lang="pt-B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</a:br>
            <a:r>
              <a:rPr lang="pt-BR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</a:br>
            <a:r>
              <a:rPr lang="pt-B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QGIS</a:t>
            </a:r>
            <a:endParaRPr lang="pt-BR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22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79376" y="1052736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/>
              <a:t>Abra</a:t>
            </a:r>
            <a:r>
              <a:rPr lang="en-GB" sz="2400" dirty="0" smtClean="0"/>
              <a:t> o QGIS, </a:t>
            </a:r>
            <a:r>
              <a:rPr lang="en-GB" sz="2400" dirty="0" err="1" smtClean="0"/>
              <a:t>vá</a:t>
            </a:r>
            <a:r>
              <a:rPr lang="en-GB" sz="2400" dirty="0" smtClean="0"/>
              <a:t> </a:t>
            </a:r>
            <a:r>
              <a:rPr lang="en-GB" sz="2400" dirty="0" err="1" smtClean="0"/>
              <a:t>em</a:t>
            </a:r>
            <a:r>
              <a:rPr lang="en-GB" sz="2400" dirty="0" smtClean="0"/>
              <a:t> “</a:t>
            </a:r>
            <a:r>
              <a:rPr lang="en-GB" sz="2400" dirty="0" err="1" smtClean="0"/>
              <a:t>Complementos</a:t>
            </a:r>
            <a:r>
              <a:rPr lang="en-GB" sz="2400" dirty="0" smtClean="0"/>
              <a:t>” e </a:t>
            </a:r>
            <a:r>
              <a:rPr lang="en-GB" sz="2400" dirty="0" err="1" smtClean="0"/>
              <a:t>em</a:t>
            </a:r>
            <a:r>
              <a:rPr lang="en-GB" sz="2400" dirty="0" smtClean="0"/>
              <a:t> “</a:t>
            </a:r>
            <a:r>
              <a:rPr lang="en-GB" sz="2400" dirty="0" err="1" smtClean="0"/>
              <a:t>Gerenciar</a:t>
            </a:r>
            <a:r>
              <a:rPr lang="en-GB" sz="2400" dirty="0" smtClean="0"/>
              <a:t> e </a:t>
            </a:r>
            <a:r>
              <a:rPr lang="en-GB" sz="2400" dirty="0" err="1" smtClean="0"/>
              <a:t>Instalar</a:t>
            </a:r>
            <a:r>
              <a:rPr lang="en-GB" sz="2400" dirty="0" smtClean="0"/>
              <a:t> </a:t>
            </a:r>
            <a:r>
              <a:rPr lang="en-GB" sz="2400" dirty="0" err="1" smtClean="0"/>
              <a:t>complementos</a:t>
            </a:r>
            <a:r>
              <a:rPr lang="en-GB" sz="2400" dirty="0" smtClean="0"/>
              <a:t>” e </a:t>
            </a:r>
            <a:r>
              <a:rPr lang="en-GB" sz="2400" dirty="0" err="1" smtClean="0"/>
              <a:t>instale</a:t>
            </a:r>
            <a:r>
              <a:rPr lang="en-GB" sz="2400" dirty="0" smtClean="0"/>
              <a:t> o plugin MMQGIS</a:t>
            </a:r>
            <a:endParaRPr lang="en-GB" sz="24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799" y="2636912"/>
            <a:ext cx="7901633" cy="273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1332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251520" y="2938304"/>
            <a:ext cx="4038600" cy="1440160"/>
          </a:xfrm>
        </p:spPr>
        <p:txBody>
          <a:bodyPr anchor="b"/>
          <a:lstStyle/>
          <a:p>
            <a:pPr marL="0" indent="0" algn="ctr">
              <a:buNone/>
            </a:pPr>
            <a:r>
              <a:rPr lang="pt-BR" sz="2400" dirty="0" smtClean="0">
                <a:latin typeface="Arial" pitchFamily="34" charset="0"/>
                <a:cs typeface="Arial" pitchFamily="34" charset="0"/>
              </a:rPr>
              <a:t>Para ajustar a codificação abra o arquivo pelo “Bloco de notas” e selecione “Salvar como”.</a:t>
            </a:r>
          </a:p>
        </p:txBody>
      </p:sp>
      <p:sp>
        <p:nvSpPr>
          <p:cNvPr id="8" name="Retângulo 7"/>
          <p:cNvSpPr/>
          <p:nvPr/>
        </p:nvSpPr>
        <p:spPr>
          <a:xfrm>
            <a:off x="421836" y="260648"/>
            <a:ext cx="819291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400" dirty="0">
                <a:solidFill>
                  <a:srgbClr val="000000"/>
                </a:solidFill>
              </a:rPr>
              <a:t>A tabela contendo os endereços a serem </a:t>
            </a:r>
            <a:r>
              <a:rPr lang="pt-BR" sz="2400" dirty="0" err="1">
                <a:solidFill>
                  <a:srgbClr val="000000"/>
                </a:solidFill>
              </a:rPr>
              <a:t>geocodificados</a:t>
            </a:r>
            <a:r>
              <a:rPr lang="pt-BR" sz="2400" dirty="0">
                <a:solidFill>
                  <a:srgbClr val="000000"/>
                </a:solidFill>
              </a:rPr>
              <a:t> devem </a:t>
            </a:r>
            <a:r>
              <a:rPr lang="pt-BR" sz="2400" dirty="0" smtClean="0">
                <a:solidFill>
                  <a:srgbClr val="000000"/>
                </a:solidFill>
              </a:rPr>
              <a:t>estar </a:t>
            </a:r>
            <a:r>
              <a:rPr lang="pt-BR" sz="2400" dirty="0">
                <a:solidFill>
                  <a:srgbClr val="000000"/>
                </a:solidFill>
              </a:rPr>
              <a:t>em </a:t>
            </a:r>
            <a:r>
              <a:rPr lang="pt-BR" sz="2400" dirty="0" smtClean="0">
                <a:solidFill>
                  <a:srgbClr val="000000"/>
                </a:solidFill>
              </a:rPr>
              <a:t>extensão .</a:t>
            </a:r>
            <a:r>
              <a:rPr lang="pt-BR" sz="2400" dirty="0" err="1" smtClean="0">
                <a:solidFill>
                  <a:srgbClr val="000000"/>
                </a:solidFill>
              </a:rPr>
              <a:t>csv</a:t>
            </a:r>
            <a:r>
              <a:rPr lang="pt-BR" sz="2400" dirty="0" smtClean="0">
                <a:solidFill>
                  <a:srgbClr val="000000"/>
                </a:solidFill>
              </a:rPr>
              <a:t> e codificação UFT-8.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 dirty="0">
              <a:solidFill>
                <a:srgbClr val="000000"/>
              </a:solidFill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400" dirty="0">
                <a:solidFill>
                  <a:srgbClr val="000000"/>
                </a:solidFill>
              </a:rPr>
              <a:t>Abrir, no </a:t>
            </a:r>
            <a:r>
              <a:rPr lang="pt-BR" sz="2400" dirty="0" err="1">
                <a:solidFill>
                  <a:srgbClr val="000000"/>
                </a:solidFill>
              </a:rPr>
              <a:t>excel</a:t>
            </a:r>
            <a:r>
              <a:rPr lang="pt-BR" sz="2400" dirty="0">
                <a:solidFill>
                  <a:srgbClr val="000000"/>
                </a:solidFill>
              </a:rPr>
              <a:t>, a </a:t>
            </a:r>
            <a:r>
              <a:rPr lang="pt-BR" sz="2400" dirty="0" err="1">
                <a:solidFill>
                  <a:srgbClr val="000000"/>
                </a:solidFill>
              </a:rPr>
              <a:t>palnilha</a:t>
            </a:r>
            <a:r>
              <a:rPr lang="pt-BR" sz="2400" dirty="0">
                <a:solidFill>
                  <a:srgbClr val="000000"/>
                </a:solidFill>
              </a:rPr>
              <a:t> ‘QGIS” dos endereços a serem  </a:t>
            </a:r>
            <a:r>
              <a:rPr lang="pt-BR" sz="2400" dirty="0" err="1">
                <a:solidFill>
                  <a:srgbClr val="000000"/>
                </a:solidFill>
              </a:rPr>
              <a:t>geocodificados</a:t>
            </a:r>
            <a:r>
              <a:rPr lang="pt-BR" sz="2400" dirty="0">
                <a:solidFill>
                  <a:srgbClr val="000000"/>
                </a:solidFill>
              </a:rPr>
              <a:t> no  salve-a em .</a:t>
            </a:r>
            <a:r>
              <a:rPr lang="pt-BR" sz="2400" dirty="0" err="1">
                <a:solidFill>
                  <a:srgbClr val="000000"/>
                </a:solidFill>
              </a:rPr>
              <a:t>csv</a:t>
            </a:r>
            <a:r>
              <a:rPr lang="pt-BR" sz="2400" dirty="0">
                <a:solidFill>
                  <a:srgbClr val="000000"/>
                </a:solidFill>
              </a:rPr>
              <a:t>, com o nome ‘ENDERECO_qgis.csv’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 dirty="0">
              <a:solidFill>
                <a:srgbClr val="000000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4303" y="2642117"/>
            <a:ext cx="4610759" cy="347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55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-36512" y="-27384"/>
            <a:ext cx="9180512" cy="6885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7182"/>
            <a:ext cx="9169200" cy="575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77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260648"/>
            <a:ext cx="9036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Vamos </a:t>
            </a:r>
            <a:r>
              <a:rPr lang="en-GB" sz="2400" b="1" dirty="0" err="1"/>
              <a:t>primeiro</a:t>
            </a:r>
            <a:r>
              <a:rPr lang="en-GB" sz="2400" b="1" dirty="0"/>
              <a:t> </a:t>
            </a:r>
            <a:r>
              <a:rPr lang="en-GB" sz="2400" b="1" dirty="0" err="1"/>
              <a:t>fazer</a:t>
            </a:r>
            <a:r>
              <a:rPr lang="en-GB" sz="2400" b="1" dirty="0"/>
              <a:t> a </a:t>
            </a:r>
            <a:r>
              <a:rPr lang="en-GB" sz="2400" b="1" dirty="0" err="1"/>
              <a:t>geocodificação</a:t>
            </a:r>
            <a:r>
              <a:rPr lang="en-GB" sz="2400" b="1" dirty="0"/>
              <a:t> </a:t>
            </a:r>
            <a:r>
              <a:rPr lang="en-GB" sz="2400" b="1" dirty="0" err="1"/>
              <a:t>usando</a:t>
            </a:r>
            <a:r>
              <a:rPr lang="en-GB" sz="2400" b="1" dirty="0"/>
              <a:t> a </a:t>
            </a:r>
            <a:r>
              <a:rPr lang="en-GB" sz="2400" b="1" dirty="0" err="1"/>
              <a:t>opção</a:t>
            </a:r>
            <a:r>
              <a:rPr lang="en-GB" sz="2400" b="1" dirty="0"/>
              <a:t> ‘Geocode CSV with Web Service e as base do </a:t>
            </a:r>
            <a:r>
              <a:rPr lang="en-GB" sz="2400" b="1" dirty="0" err="1" smtClean="0"/>
              <a:t>OpenStreetMap</a:t>
            </a:r>
            <a:r>
              <a:rPr lang="en-GB" sz="2400" b="1" dirty="0" smtClean="0"/>
              <a:t> (OSM) </a:t>
            </a:r>
            <a:endParaRPr lang="en-GB" sz="2400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179512" y="1484784"/>
            <a:ext cx="403244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Leia o </a:t>
            </a:r>
            <a:r>
              <a:rPr lang="en-GB" sz="2400" dirty="0" err="1" smtClean="0"/>
              <a:t>arquivo</a:t>
            </a:r>
            <a:r>
              <a:rPr lang="en-GB" sz="2400" dirty="0" smtClean="0"/>
              <a:t> “ENDERECO_qgis.csv e </a:t>
            </a:r>
            <a:r>
              <a:rPr lang="en-GB" sz="2400" dirty="0" err="1" smtClean="0"/>
              <a:t>informe</a:t>
            </a:r>
            <a:r>
              <a:rPr lang="en-GB" sz="2400" dirty="0" smtClean="0"/>
              <a:t> </a:t>
            </a:r>
            <a:r>
              <a:rPr lang="en-GB" sz="2400" dirty="0" err="1" smtClean="0"/>
              <a:t>os</a:t>
            </a:r>
            <a:r>
              <a:rPr lang="en-GB" sz="2400" dirty="0" smtClean="0"/>
              <a:t> </a:t>
            </a:r>
            <a:r>
              <a:rPr lang="en-GB" sz="2400" dirty="0" err="1" smtClean="0"/>
              <a:t>campos</a:t>
            </a:r>
            <a:r>
              <a:rPr lang="en-GB" sz="2400" dirty="0" smtClean="0"/>
              <a:t> </a:t>
            </a:r>
            <a:r>
              <a:rPr lang="en-GB" sz="2400" dirty="0" err="1" smtClean="0"/>
              <a:t>pedidos</a:t>
            </a:r>
            <a:r>
              <a:rPr lang="en-GB" sz="2400" dirty="0" smtClean="0"/>
              <a:t>.</a:t>
            </a:r>
          </a:p>
          <a:p>
            <a:endParaRPr lang="en-GB" sz="2400" dirty="0"/>
          </a:p>
          <a:p>
            <a:r>
              <a:rPr lang="en-GB" sz="2400" dirty="0" err="1" smtClean="0"/>
              <a:t>Em</a:t>
            </a:r>
            <a:r>
              <a:rPr lang="en-GB" sz="2400" dirty="0" smtClean="0"/>
              <a:t> Web Service </a:t>
            </a:r>
            <a:r>
              <a:rPr lang="en-GB" sz="2400" dirty="0" err="1" smtClean="0"/>
              <a:t>escolha</a:t>
            </a:r>
            <a:r>
              <a:rPr lang="en-GB" sz="2400" dirty="0" smtClean="0"/>
              <a:t> OSM.</a:t>
            </a:r>
          </a:p>
          <a:p>
            <a:endParaRPr lang="en-GB" sz="2400" dirty="0"/>
          </a:p>
          <a:p>
            <a:r>
              <a:rPr lang="en-GB" sz="2400" dirty="0" err="1" smtClean="0"/>
              <a:t>Informe</a:t>
            </a:r>
            <a:r>
              <a:rPr lang="en-GB" sz="2400" dirty="0" smtClean="0"/>
              <a:t> </a:t>
            </a:r>
            <a:r>
              <a:rPr lang="en-GB" sz="2400" dirty="0" err="1" smtClean="0"/>
              <a:t>nomes</a:t>
            </a:r>
            <a:r>
              <a:rPr lang="en-GB" sz="2400" dirty="0" smtClean="0"/>
              <a:t> e </a:t>
            </a:r>
            <a:r>
              <a:rPr lang="en-GB" sz="2400" dirty="0" err="1" smtClean="0"/>
              <a:t>endereços</a:t>
            </a:r>
            <a:r>
              <a:rPr lang="en-GB" sz="2400" dirty="0" smtClean="0"/>
              <a:t> para as </a:t>
            </a:r>
            <a:r>
              <a:rPr lang="en-GB" sz="2400" dirty="0" err="1" smtClean="0"/>
              <a:t>duas</a:t>
            </a:r>
            <a:r>
              <a:rPr lang="en-GB" sz="2400" dirty="0" smtClean="0"/>
              <a:t> </a:t>
            </a:r>
            <a:r>
              <a:rPr lang="en-GB" sz="2400" dirty="0" err="1" smtClean="0"/>
              <a:t>saídas</a:t>
            </a:r>
            <a:r>
              <a:rPr lang="en-GB" sz="2400" dirty="0" smtClean="0"/>
              <a:t>: ‘Output File Name’ e ‘Not </a:t>
            </a:r>
            <a:r>
              <a:rPr lang="en-GB" sz="2400" dirty="0"/>
              <a:t>F</a:t>
            </a:r>
            <a:r>
              <a:rPr lang="en-GB" sz="2400" dirty="0" smtClean="0"/>
              <a:t>ound Output List’</a:t>
            </a:r>
          </a:p>
          <a:p>
            <a:endParaRPr lang="en-GB" sz="2400" dirty="0"/>
          </a:p>
          <a:p>
            <a:r>
              <a:rPr lang="en-GB" sz="2400" dirty="0" smtClean="0"/>
              <a:t>Clique </a:t>
            </a:r>
            <a:r>
              <a:rPr lang="en-GB" sz="2400" dirty="0" err="1" smtClean="0"/>
              <a:t>em</a:t>
            </a:r>
            <a:r>
              <a:rPr lang="en-GB" sz="2400" dirty="0" smtClean="0"/>
              <a:t> ‘Apply’</a:t>
            </a:r>
            <a:endParaRPr lang="en-GB" sz="24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922" y="1737976"/>
            <a:ext cx="4693110" cy="469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3396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116632"/>
            <a:ext cx="8640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/>
              <a:t>Feita</a:t>
            </a:r>
            <a:r>
              <a:rPr lang="en-GB" sz="2400" dirty="0" smtClean="0"/>
              <a:t> a </a:t>
            </a:r>
            <a:r>
              <a:rPr lang="en-GB" sz="2400" dirty="0" err="1" smtClean="0"/>
              <a:t>geocodificação</a:t>
            </a:r>
            <a:r>
              <a:rPr lang="en-GB" sz="2400" dirty="0" smtClean="0"/>
              <a:t>, </a:t>
            </a:r>
            <a:r>
              <a:rPr lang="en-GB" sz="2400" dirty="0" err="1" smtClean="0"/>
              <a:t>vamos</a:t>
            </a:r>
            <a:r>
              <a:rPr lang="en-GB" sz="2400" dirty="0" smtClean="0"/>
              <a:t> </a:t>
            </a:r>
            <a:r>
              <a:rPr lang="en-GB" sz="2400" dirty="0" err="1" smtClean="0"/>
              <a:t>avaliar</a:t>
            </a:r>
            <a:r>
              <a:rPr lang="en-GB" sz="2400" dirty="0" smtClean="0"/>
              <a:t> </a:t>
            </a:r>
            <a:r>
              <a:rPr lang="en-GB" sz="2400" dirty="0" err="1" smtClean="0"/>
              <a:t>quantos</a:t>
            </a:r>
            <a:r>
              <a:rPr lang="en-GB" sz="2400" dirty="0" smtClean="0"/>
              <a:t> </a:t>
            </a:r>
            <a:r>
              <a:rPr lang="en-GB" sz="2400" dirty="0" err="1" smtClean="0"/>
              <a:t>endereços</a:t>
            </a:r>
            <a:r>
              <a:rPr lang="en-GB" sz="2400" dirty="0" smtClean="0"/>
              <a:t> </a:t>
            </a:r>
            <a:r>
              <a:rPr lang="en-GB" sz="2400" dirty="0" err="1" smtClean="0"/>
              <a:t>foram</a:t>
            </a:r>
            <a:r>
              <a:rPr lang="en-GB" sz="2400" dirty="0" smtClean="0"/>
              <a:t> </a:t>
            </a:r>
            <a:r>
              <a:rPr lang="en-GB" sz="2400" dirty="0" err="1" smtClean="0"/>
              <a:t>geocodificados</a:t>
            </a:r>
            <a:r>
              <a:rPr lang="en-GB" sz="2400" dirty="0" smtClean="0"/>
              <a:t> e a </a:t>
            </a:r>
            <a:r>
              <a:rPr lang="en-GB" sz="2400" dirty="0" err="1" smtClean="0"/>
              <a:t>precisão</a:t>
            </a:r>
            <a:r>
              <a:rPr lang="en-GB" sz="2400" dirty="0" smtClean="0"/>
              <a:t> do </a:t>
            </a:r>
            <a:r>
              <a:rPr lang="en-GB" sz="2400" dirty="0" err="1" smtClean="0"/>
              <a:t>procedimento</a:t>
            </a:r>
            <a:r>
              <a:rPr lang="en-GB" sz="2400" dirty="0" smtClean="0"/>
              <a:t> </a:t>
            </a:r>
            <a:r>
              <a:rPr lang="en-GB" sz="2400" dirty="0" err="1" smtClean="0"/>
              <a:t>olhando</a:t>
            </a:r>
            <a:r>
              <a:rPr lang="en-GB" sz="2400" dirty="0" smtClean="0"/>
              <a:t> </a:t>
            </a:r>
            <a:r>
              <a:rPr lang="en-GB" sz="2400" dirty="0" err="1" smtClean="0"/>
              <a:t>os</a:t>
            </a:r>
            <a:r>
              <a:rPr lang="en-GB" sz="2400" dirty="0" smtClean="0"/>
              <a:t> </a:t>
            </a:r>
            <a:r>
              <a:rPr lang="en-GB" sz="2400" dirty="0" err="1" smtClean="0"/>
              <a:t>endereços</a:t>
            </a:r>
            <a:r>
              <a:rPr lang="en-GB" sz="2400" dirty="0" smtClean="0"/>
              <a:t> </a:t>
            </a:r>
            <a:r>
              <a:rPr lang="en-GB" sz="2400" dirty="0" err="1" smtClean="0"/>
              <a:t>gecodificados</a:t>
            </a:r>
            <a:r>
              <a:rPr lang="en-GB" sz="2400" dirty="0" smtClean="0"/>
              <a:t> </a:t>
            </a:r>
            <a:r>
              <a:rPr lang="en-GB" sz="2400" dirty="0" err="1" smtClean="0"/>
              <a:t>em</a:t>
            </a:r>
            <a:r>
              <a:rPr lang="en-GB" sz="2400" dirty="0" smtClean="0"/>
              <a:t> </a:t>
            </a:r>
            <a:r>
              <a:rPr lang="en-GB" sz="2400" dirty="0" err="1" smtClean="0"/>
              <a:t>relação</a:t>
            </a:r>
            <a:r>
              <a:rPr lang="en-GB" sz="2400" dirty="0" smtClean="0"/>
              <a:t> </a:t>
            </a:r>
            <a:r>
              <a:rPr lang="en-GB" sz="2400" dirty="0" err="1" smtClean="0"/>
              <a:t>ao</a:t>
            </a:r>
            <a:r>
              <a:rPr lang="en-GB" sz="2400" dirty="0" smtClean="0"/>
              <a:t> </a:t>
            </a:r>
            <a:r>
              <a:rPr lang="en-GB" sz="2400" dirty="0" err="1" smtClean="0"/>
              <a:t>mapa</a:t>
            </a:r>
            <a:r>
              <a:rPr lang="en-GB" sz="2400" dirty="0" smtClean="0"/>
              <a:t> de </a:t>
            </a:r>
            <a:r>
              <a:rPr lang="en-GB" sz="2400" dirty="0" err="1" smtClean="0"/>
              <a:t>logradouros</a:t>
            </a:r>
            <a:r>
              <a:rPr lang="en-GB" sz="2400" dirty="0" smtClean="0"/>
              <a:t> de </a:t>
            </a:r>
            <a:r>
              <a:rPr lang="en-GB" sz="2400" dirty="0" err="1" smtClean="0"/>
              <a:t>Taubaté</a:t>
            </a:r>
            <a:r>
              <a:rPr lang="en-GB" sz="2400" dirty="0" smtClean="0"/>
              <a:t>.</a:t>
            </a:r>
            <a:endParaRPr lang="en-GB" sz="24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849348"/>
            <a:ext cx="5921746" cy="470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686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7886700" cy="1008112"/>
          </a:xfrm>
        </p:spPr>
        <p:txBody>
          <a:bodyPr>
            <a:normAutofit/>
          </a:bodyPr>
          <a:lstStyle/>
          <a:p>
            <a:r>
              <a:rPr lang="pt-BR" sz="2400" b="1" dirty="0" smtClean="0"/>
              <a:t>Agora, vamos fazer a </a:t>
            </a:r>
            <a:r>
              <a:rPr lang="pt-BR" sz="2400" b="1" dirty="0" err="1" smtClean="0"/>
              <a:t>geocodificação</a:t>
            </a:r>
            <a:r>
              <a:rPr lang="pt-BR" sz="2400" b="1" dirty="0" smtClean="0"/>
              <a:t> no MMQGIS usando uma base de logradouros</a:t>
            </a:r>
            <a:endParaRPr lang="pt-BR" sz="2400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539552" y="2348880"/>
            <a:ext cx="79928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/>
              <a:t>Os</a:t>
            </a:r>
            <a:r>
              <a:rPr lang="en-GB" sz="2400" dirty="0" smtClean="0"/>
              <a:t> </a:t>
            </a:r>
            <a:r>
              <a:rPr lang="en-GB" sz="2400" dirty="0" err="1" smtClean="0"/>
              <a:t>passos</a:t>
            </a:r>
            <a:r>
              <a:rPr lang="en-GB" sz="2400" dirty="0" smtClean="0"/>
              <a:t> </a:t>
            </a:r>
            <a:r>
              <a:rPr lang="en-GB" sz="2400" dirty="0" err="1" smtClean="0"/>
              <a:t>iniciais</a:t>
            </a:r>
            <a:r>
              <a:rPr lang="en-GB" sz="2400" dirty="0" smtClean="0"/>
              <a:t> </a:t>
            </a:r>
            <a:r>
              <a:rPr lang="en-GB" sz="2400" dirty="0" err="1" smtClean="0"/>
              <a:t>são</a:t>
            </a:r>
            <a:r>
              <a:rPr lang="en-GB" sz="2400" dirty="0" smtClean="0"/>
              <a:t> </a:t>
            </a:r>
            <a:r>
              <a:rPr lang="en-GB" sz="2400" dirty="0" err="1" smtClean="0"/>
              <a:t>os</a:t>
            </a:r>
            <a:r>
              <a:rPr lang="en-GB" sz="2400" dirty="0" smtClean="0"/>
              <a:t> </a:t>
            </a:r>
            <a:r>
              <a:rPr lang="en-GB" sz="2400" dirty="0" err="1" smtClean="0"/>
              <a:t>mesmos</a:t>
            </a:r>
            <a:r>
              <a:rPr lang="en-GB" sz="2400" dirty="0" smtClean="0"/>
              <a:t>, </a:t>
            </a:r>
            <a:r>
              <a:rPr lang="en-GB" sz="2400" dirty="0" err="1" smtClean="0"/>
              <a:t>isto</a:t>
            </a:r>
            <a:r>
              <a:rPr lang="en-GB" sz="2400" dirty="0" smtClean="0"/>
              <a:t> é, </a:t>
            </a:r>
            <a:r>
              <a:rPr lang="en-GB" sz="2400" dirty="0" err="1" smtClean="0"/>
              <a:t>salvar</a:t>
            </a:r>
            <a:r>
              <a:rPr lang="en-GB" sz="2400" dirty="0" smtClean="0"/>
              <a:t> a </a:t>
            </a:r>
            <a:r>
              <a:rPr lang="en-GB" sz="2400" dirty="0" err="1" smtClean="0"/>
              <a:t>planilha</a:t>
            </a:r>
            <a:r>
              <a:rPr lang="en-GB" sz="2400" dirty="0" smtClean="0"/>
              <a:t> ‘</a:t>
            </a:r>
            <a:r>
              <a:rPr lang="en-GB" sz="2400" dirty="0" err="1" smtClean="0"/>
              <a:t>Qgis_bas_logr</a:t>
            </a:r>
            <a:r>
              <a:rPr lang="en-GB" sz="2400" dirty="0" smtClean="0"/>
              <a:t>’ do Excel com </a:t>
            </a:r>
            <a:r>
              <a:rPr lang="en-GB" sz="2400" dirty="0" err="1" smtClean="0"/>
              <a:t>os</a:t>
            </a:r>
            <a:r>
              <a:rPr lang="en-GB" sz="2400" dirty="0" smtClean="0"/>
              <a:t> </a:t>
            </a:r>
            <a:r>
              <a:rPr lang="en-GB" sz="2400" dirty="0" err="1" smtClean="0"/>
              <a:t>endereços</a:t>
            </a:r>
            <a:r>
              <a:rPr lang="en-GB" sz="2400" dirty="0" smtClean="0"/>
              <a:t> </a:t>
            </a:r>
            <a:r>
              <a:rPr lang="en-GB" sz="2400" dirty="0" err="1" smtClean="0"/>
              <a:t>em</a:t>
            </a:r>
            <a:r>
              <a:rPr lang="en-GB" sz="2400" dirty="0" smtClean="0"/>
              <a:t> .csv e </a:t>
            </a:r>
            <a:r>
              <a:rPr lang="en-GB" sz="2400" dirty="0" err="1" smtClean="0"/>
              <a:t>depois</a:t>
            </a:r>
            <a:r>
              <a:rPr lang="en-GB" sz="2400" dirty="0" smtClean="0"/>
              <a:t> </a:t>
            </a:r>
            <a:r>
              <a:rPr lang="en-GB" sz="2400" dirty="0" err="1" smtClean="0"/>
              <a:t>abri</a:t>
            </a:r>
            <a:r>
              <a:rPr lang="en-GB" sz="2400" dirty="0" smtClean="0"/>
              <a:t>-la no </a:t>
            </a:r>
            <a:r>
              <a:rPr lang="en-GB" sz="2400" dirty="0" err="1" smtClean="0"/>
              <a:t>Bloco</a:t>
            </a:r>
            <a:r>
              <a:rPr lang="en-GB" sz="2400" dirty="0" smtClean="0"/>
              <a:t> de </a:t>
            </a:r>
            <a:r>
              <a:rPr lang="en-GB" sz="2400" dirty="0" err="1" smtClean="0"/>
              <a:t>Notas</a:t>
            </a:r>
            <a:r>
              <a:rPr lang="en-GB" sz="2400" dirty="0" smtClean="0"/>
              <a:t> e </a:t>
            </a:r>
            <a:r>
              <a:rPr lang="en-GB" sz="2400" dirty="0" err="1" smtClean="0"/>
              <a:t>salvá</a:t>
            </a:r>
            <a:r>
              <a:rPr lang="en-GB" sz="2400" dirty="0" smtClean="0"/>
              <a:t>-la </a:t>
            </a:r>
            <a:r>
              <a:rPr lang="en-GB" sz="2400" dirty="0" err="1" smtClean="0"/>
              <a:t>como</a:t>
            </a:r>
            <a:r>
              <a:rPr lang="en-GB" sz="2400" dirty="0" smtClean="0"/>
              <a:t> UFT-8</a:t>
            </a:r>
          </a:p>
          <a:p>
            <a:endParaRPr lang="en-GB" sz="2400" dirty="0"/>
          </a:p>
          <a:p>
            <a:r>
              <a:rPr lang="en-GB" sz="2400" dirty="0" err="1" smtClean="0"/>
              <a:t>Aqui</a:t>
            </a:r>
            <a:r>
              <a:rPr lang="en-GB" sz="2400" dirty="0" smtClean="0"/>
              <a:t>, </a:t>
            </a:r>
            <a:r>
              <a:rPr lang="en-GB" sz="2400" dirty="0" err="1" smtClean="0"/>
              <a:t>ao</a:t>
            </a:r>
            <a:r>
              <a:rPr lang="en-GB" sz="2400" dirty="0" smtClean="0"/>
              <a:t> </a:t>
            </a:r>
            <a:r>
              <a:rPr lang="en-GB" sz="2400" dirty="0" err="1" smtClean="0"/>
              <a:t>invés</a:t>
            </a:r>
            <a:r>
              <a:rPr lang="en-GB" sz="2400" dirty="0" smtClean="0"/>
              <a:t> de </a:t>
            </a:r>
            <a:r>
              <a:rPr lang="en-GB" sz="2400" dirty="0" err="1" smtClean="0"/>
              <a:t>usar</a:t>
            </a:r>
            <a:r>
              <a:rPr lang="en-GB" sz="2400" dirty="0" smtClean="0"/>
              <a:t> as bases de </a:t>
            </a:r>
            <a:r>
              <a:rPr lang="en-GB" sz="2400" dirty="0" err="1" smtClean="0"/>
              <a:t>logradouros</a:t>
            </a:r>
            <a:r>
              <a:rPr lang="en-GB" sz="2400" dirty="0" smtClean="0"/>
              <a:t> da Internet, </a:t>
            </a:r>
            <a:r>
              <a:rPr lang="en-GB" sz="2400" dirty="0" err="1" smtClean="0"/>
              <a:t>vamos</a:t>
            </a:r>
            <a:r>
              <a:rPr lang="en-GB" sz="2400" dirty="0" smtClean="0"/>
              <a:t> </a:t>
            </a:r>
            <a:r>
              <a:rPr lang="en-GB" sz="2400" dirty="0" err="1" smtClean="0"/>
              <a:t>usar</a:t>
            </a:r>
            <a:r>
              <a:rPr lang="en-GB" sz="2400" dirty="0" smtClean="0"/>
              <a:t> a base de </a:t>
            </a:r>
            <a:r>
              <a:rPr lang="en-GB" sz="2400" dirty="0" err="1" smtClean="0"/>
              <a:t>logradouro</a:t>
            </a:r>
            <a:r>
              <a:rPr lang="en-GB" sz="2400" dirty="0" smtClean="0"/>
              <a:t> de </a:t>
            </a:r>
            <a:r>
              <a:rPr lang="en-GB" sz="2400" dirty="0" err="1" smtClean="0"/>
              <a:t>Taubaté</a:t>
            </a:r>
            <a:r>
              <a:rPr lang="en-GB" sz="24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198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25239" y="319556"/>
            <a:ext cx="8515350" cy="1258233"/>
          </a:xfrm>
        </p:spPr>
        <p:txBody>
          <a:bodyPr>
            <a:noAutofit/>
          </a:bodyPr>
          <a:lstStyle/>
          <a:p>
            <a:r>
              <a:rPr lang="pt-BR" sz="2400" dirty="0" smtClean="0"/>
              <a:t>Abrir o </a:t>
            </a:r>
            <a:r>
              <a:rPr lang="pt-BR" sz="2400" dirty="0" err="1" smtClean="0"/>
              <a:t>layer</a:t>
            </a:r>
            <a:r>
              <a:rPr lang="pt-BR" sz="2400" dirty="0" smtClean="0"/>
              <a:t> de logradouros de Taubaté no QGIS</a:t>
            </a:r>
          </a:p>
          <a:p>
            <a:r>
              <a:rPr lang="pt-BR" sz="2400" dirty="0" smtClean="0"/>
              <a:t>Clicar no </a:t>
            </a:r>
            <a:r>
              <a:rPr lang="pt-BR" sz="2400" dirty="0" err="1" smtClean="0"/>
              <a:t>plugin</a:t>
            </a:r>
            <a:r>
              <a:rPr lang="pt-BR" sz="2400" dirty="0" smtClean="0"/>
              <a:t> ‘MMQGIS’, em ‘</a:t>
            </a:r>
            <a:r>
              <a:rPr lang="pt-BR" sz="2400" dirty="0" err="1" smtClean="0"/>
              <a:t>Geocode</a:t>
            </a:r>
            <a:r>
              <a:rPr lang="pt-BR" sz="2400" dirty="0" smtClean="0"/>
              <a:t>’ e em ‘</a:t>
            </a:r>
            <a:r>
              <a:rPr lang="pt-BR" sz="2400" dirty="0" err="1" smtClean="0"/>
              <a:t>Geocode</a:t>
            </a:r>
            <a:r>
              <a:rPr lang="pt-BR" sz="2400" dirty="0" smtClean="0"/>
              <a:t> </a:t>
            </a:r>
            <a:r>
              <a:rPr lang="pt-BR" sz="2400" dirty="0" err="1" smtClean="0"/>
              <a:t>from</a:t>
            </a:r>
            <a:r>
              <a:rPr lang="pt-BR" sz="2400" dirty="0" smtClean="0"/>
              <a:t> </a:t>
            </a:r>
            <a:r>
              <a:rPr lang="pt-BR" sz="2400" dirty="0" err="1" smtClean="0"/>
              <a:t>street</a:t>
            </a:r>
            <a:r>
              <a:rPr lang="pt-BR" sz="2400" dirty="0" smtClean="0"/>
              <a:t> </a:t>
            </a:r>
            <a:r>
              <a:rPr lang="pt-BR" sz="2400" dirty="0" err="1" smtClean="0"/>
              <a:t>layer</a:t>
            </a:r>
            <a:r>
              <a:rPr lang="pt-BR" sz="2400" dirty="0" smtClean="0"/>
              <a:t>’.</a:t>
            </a:r>
            <a:endParaRPr lang="pt-BR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31" y="1895707"/>
            <a:ext cx="6866964" cy="3585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97202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1864" y="188640"/>
            <a:ext cx="8784976" cy="2448272"/>
          </a:xfrm>
        </p:spPr>
        <p:txBody>
          <a:bodyPr>
            <a:noAutofit/>
          </a:bodyPr>
          <a:lstStyle/>
          <a:p>
            <a:r>
              <a:rPr lang="pt-BR" sz="2400" dirty="0" smtClean="0"/>
              <a:t>Na janela ‘</a:t>
            </a:r>
            <a:r>
              <a:rPr lang="pt-BR" sz="2400" dirty="0" err="1" smtClean="0"/>
              <a:t>Geocode</a:t>
            </a:r>
            <a:r>
              <a:rPr lang="pt-BR" sz="2400" dirty="0" smtClean="0"/>
              <a:t> </a:t>
            </a:r>
            <a:r>
              <a:rPr lang="pt-BR" sz="2400" dirty="0" err="1" smtClean="0"/>
              <a:t>from</a:t>
            </a:r>
            <a:r>
              <a:rPr lang="pt-BR" sz="2400" dirty="0" smtClean="0"/>
              <a:t> Street </a:t>
            </a:r>
            <a:r>
              <a:rPr lang="pt-BR" sz="2400" dirty="0" err="1" smtClean="0"/>
              <a:t>Layer</a:t>
            </a:r>
            <a:r>
              <a:rPr lang="pt-BR" sz="2400" dirty="0" smtClean="0"/>
              <a:t>’, abrir (em ‘</a:t>
            </a:r>
            <a:r>
              <a:rPr lang="pt-BR" sz="2400" dirty="0" err="1" smtClean="0"/>
              <a:t>InputCSV</a:t>
            </a:r>
            <a:r>
              <a:rPr lang="pt-BR" sz="2400" dirty="0" smtClean="0"/>
              <a:t> File’) o arquivo com os endereços a serem </a:t>
            </a:r>
            <a:r>
              <a:rPr lang="pt-BR" sz="2400" dirty="0" err="1" smtClean="0"/>
              <a:t>geocodificados</a:t>
            </a:r>
            <a:r>
              <a:rPr lang="pt-BR" sz="2400" dirty="0" smtClean="0"/>
              <a:t> (ENDERECO_qgis_bas_logr.CSV).</a:t>
            </a:r>
          </a:p>
          <a:p>
            <a:r>
              <a:rPr lang="pt-BR" sz="2400" dirty="0" smtClean="0"/>
              <a:t>Em ‘</a:t>
            </a:r>
            <a:r>
              <a:rPr lang="pt-BR" sz="2400" dirty="0" err="1" smtClean="0"/>
              <a:t>Number</a:t>
            </a:r>
            <a:r>
              <a:rPr lang="pt-BR" sz="2400" dirty="0" smtClean="0"/>
              <a:t> </a:t>
            </a:r>
            <a:r>
              <a:rPr lang="pt-BR" sz="2400" dirty="0" err="1" smtClean="0"/>
              <a:t>Column</a:t>
            </a:r>
            <a:r>
              <a:rPr lang="pt-BR" sz="2400" dirty="0" smtClean="0"/>
              <a:t>’ e em ‘Street </a:t>
            </a:r>
            <a:r>
              <a:rPr lang="pt-BR" sz="2400" dirty="0" err="1" smtClean="0"/>
              <a:t>Name</a:t>
            </a:r>
            <a:r>
              <a:rPr lang="pt-BR" sz="2400" dirty="0" smtClean="0"/>
              <a:t> </a:t>
            </a:r>
            <a:r>
              <a:rPr lang="pt-BR" sz="2400" dirty="0" err="1" smtClean="0"/>
              <a:t>Column</a:t>
            </a:r>
            <a:r>
              <a:rPr lang="pt-BR" sz="2400" dirty="0" smtClean="0"/>
              <a:t>’ informar as colunas com número e o nome do logradouro, respectivamente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427" y="3140968"/>
            <a:ext cx="8372909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8599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8" y="116632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/>
              <a:t>Informar</a:t>
            </a:r>
            <a:r>
              <a:rPr lang="en-GB" sz="2400" dirty="0" smtClean="0"/>
              <a:t>, </a:t>
            </a:r>
            <a:r>
              <a:rPr lang="en-GB" sz="2400" dirty="0" err="1" smtClean="0"/>
              <a:t>em</a:t>
            </a:r>
            <a:r>
              <a:rPr lang="en-GB" sz="2400" dirty="0" smtClean="0"/>
              <a:t> ‘Street Layer’ o </a:t>
            </a:r>
            <a:r>
              <a:rPr lang="en-GB" sz="2400" dirty="0" err="1" smtClean="0"/>
              <a:t>nome</a:t>
            </a:r>
            <a:r>
              <a:rPr lang="en-GB" sz="2400" dirty="0" smtClean="0"/>
              <a:t> da base de </a:t>
            </a:r>
            <a:r>
              <a:rPr lang="en-GB" sz="2400" dirty="0" err="1" smtClean="0"/>
              <a:t>logradouros</a:t>
            </a:r>
            <a:r>
              <a:rPr lang="en-GB" sz="2400" dirty="0" smtClean="0"/>
              <a:t> (</a:t>
            </a:r>
            <a:r>
              <a:rPr lang="en-GB" sz="2400" dirty="0" err="1" smtClean="0"/>
              <a:t>Taubate_SP</a:t>
            </a:r>
            <a:r>
              <a:rPr lang="en-GB" sz="2400" dirty="0" smtClean="0"/>
              <a:t>) e, </a:t>
            </a:r>
            <a:r>
              <a:rPr lang="en-GB" sz="2400" dirty="0" err="1" smtClean="0"/>
              <a:t>em</a:t>
            </a:r>
            <a:r>
              <a:rPr lang="en-GB" sz="2400" dirty="0" smtClean="0"/>
              <a:t> ‘Street Name Attribute’ o campo com o </a:t>
            </a:r>
            <a:r>
              <a:rPr lang="en-GB" sz="2400" dirty="0" err="1" smtClean="0"/>
              <a:t>tipo</a:t>
            </a:r>
            <a:r>
              <a:rPr lang="en-GB" sz="2400" dirty="0" smtClean="0"/>
              <a:t> e </a:t>
            </a:r>
            <a:r>
              <a:rPr lang="en-GB" sz="2400" dirty="0" err="1" smtClean="0"/>
              <a:t>nome</a:t>
            </a:r>
            <a:r>
              <a:rPr lang="en-GB" sz="2400" dirty="0" smtClean="0"/>
              <a:t> dos </a:t>
            </a:r>
            <a:r>
              <a:rPr lang="en-GB" sz="2400" dirty="0" err="1" smtClean="0"/>
              <a:t>logradouros</a:t>
            </a:r>
            <a:r>
              <a:rPr lang="en-GB" sz="2400" dirty="0" smtClean="0"/>
              <a:t> (‘</a:t>
            </a:r>
            <a:r>
              <a:rPr lang="en-GB" sz="2400" dirty="0" err="1" smtClean="0"/>
              <a:t>nome</a:t>
            </a:r>
            <a:r>
              <a:rPr lang="en-GB" sz="2400" dirty="0" smtClean="0"/>
              <a:t>’)</a:t>
            </a:r>
            <a:endParaRPr lang="en-GB" sz="24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612" y="2109787"/>
            <a:ext cx="8378322" cy="347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5314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8344" y="211979"/>
            <a:ext cx="8717056" cy="2496941"/>
          </a:xfrm>
        </p:spPr>
        <p:txBody>
          <a:bodyPr>
            <a:noAutofit/>
          </a:bodyPr>
          <a:lstStyle/>
          <a:p>
            <a:r>
              <a:rPr lang="pt-BR" sz="2400" dirty="0" smtClean="0"/>
              <a:t>Em ‘</a:t>
            </a:r>
            <a:r>
              <a:rPr lang="pt-BR" sz="2400" dirty="0" err="1" smtClean="0"/>
              <a:t>Left</a:t>
            </a:r>
            <a:r>
              <a:rPr lang="pt-BR" sz="2400" dirty="0" smtClean="0"/>
              <a:t> </a:t>
            </a:r>
            <a:r>
              <a:rPr lang="pt-BR" sz="2400" dirty="0" err="1" smtClean="0"/>
              <a:t>From</a:t>
            </a:r>
            <a:r>
              <a:rPr lang="pt-BR" sz="2400" dirty="0" smtClean="0"/>
              <a:t> </a:t>
            </a:r>
            <a:r>
              <a:rPr lang="pt-BR" sz="2400" dirty="0" err="1" smtClean="0"/>
              <a:t>Number</a:t>
            </a:r>
            <a:r>
              <a:rPr lang="pt-BR" sz="2400" dirty="0" smtClean="0"/>
              <a:t>’, informar o campo do número esquerdo inicial, em ‘</a:t>
            </a:r>
            <a:r>
              <a:rPr lang="pt-BR" sz="2400" dirty="0" err="1" smtClean="0"/>
              <a:t>Left</a:t>
            </a:r>
            <a:r>
              <a:rPr lang="pt-BR" sz="2400" dirty="0" smtClean="0"/>
              <a:t> </a:t>
            </a:r>
            <a:r>
              <a:rPr lang="pt-BR" sz="2400" dirty="0" err="1" smtClean="0"/>
              <a:t>To</a:t>
            </a:r>
            <a:r>
              <a:rPr lang="pt-BR" sz="2400" dirty="0" smtClean="0"/>
              <a:t> </a:t>
            </a:r>
            <a:r>
              <a:rPr lang="pt-BR" sz="2400" dirty="0" err="1" smtClean="0"/>
              <a:t>Number</a:t>
            </a:r>
            <a:r>
              <a:rPr lang="pt-BR" sz="2400" dirty="0" smtClean="0"/>
              <a:t>’, o campo do número esquerdo final.</a:t>
            </a:r>
          </a:p>
          <a:p>
            <a:r>
              <a:rPr lang="pt-BR" sz="2400" dirty="0" smtClean="0"/>
              <a:t>Em ‘</a:t>
            </a:r>
            <a:r>
              <a:rPr lang="pt-BR" sz="2400" dirty="0" err="1" smtClean="0"/>
              <a:t>Right</a:t>
            </a:r>
            <a:r>
              <a:rPr lang="pt-BR" sz="2400" dirty="0" smtClean="0"/>
              <a:t> </a:t>
            </a:r>
            <a:r>
              <a:rPr lang="pt-BR" sz="2400" dirty="0" err="1" smtClean="0"/>
              <a:t>From</a:t>
            </a:r>
            <a:r>
              <a:rPr lang="pt-BR" sz="2400" dirty="0" smtClean="0"/>
              <a:t> </a:t>
            </a:r>
            <a:r>
              <a:rPr lang="pt-BR" sz="2400" dirty="0" err="1" smtClean="0"/>
              <a:t>Number</a:t>
            </a:r>
            <a:r>
              <a:rPr lang="pt-BR" sz="2400" dirty="0" smtClean="0"/>
              <a:t>’, informar o campo do número direito inicial, em ‘</a:t>
            </a:r>
            <a:r>
              <a:rPr lang="pt-BR" sz="2400" dirty="0" err="1" smtClean="0"/>
              <a:t>Right</a:t>
            </a:r>
            <a:r>
              <a:rPr lang="pt-BR" sz="2400" dirty="0" smtClean="0"/>
              <a:t> </a:t>
            </a:r>
            <a:r>
              <a:rPr lang="pt-BR" sz="2400" dirty="0" err="1" smtClean="0"/>
              <a:t>To</a:t>
            </a:r>
            <a:r>
              <a:rPr lang="pt-BR" sz="2400" dirty="0" smtClean="0"/>
              <a:t> </a:t>
            </a:r>
            <a:r>
              <a:rPr lang="pt-BR" sz="2400" dirty="0" err="1" smtClean="0"/>
              <a:t>Number</a:t>
            </a:r>
            <a:r>
              <a:rPr lang="pt-BR" sz="2400" dirty="0" smtClean="0"/>
              <a:t>’, informar o campo do número direito final.</a:t>
            </a:r>
            <a:endParaRPr lang="pt-BR" sz="24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163" y="2924944"/>
            <a:ext cx="7455817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4266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4556" y="211979"/>
            <a:ext cx="8851526" cy="2800163"/>
          </a:xfrm>
        </p:spPr>
        <p:txBody>
          <a:bodyPr>
            <a:normAutofit fontScale="70000" lnSpcReduction="20000"/>
          </a:bodyPr>
          <a:lstStyle/>
          <a:p>
            <a:r>
              <a:rPr lang="pt-BR" dirty="0" smtClean="0"/>
              <a:t>Nos campos ‘</a:t>
            </a:r>
            <a:r>
              <a:rPr lang="pt-BR" dirty="0" err="1" smtClean="0"/>
              <a:t>Left</a:t>
            </a:r>
            <a:r>
              <a:rPr lang="pt-BR" dirty="0" smtClean="0"/>
              <a:t> ZIP’ e ‘</a:t>
            </a:r>
            <a:r>
              <a:rPr lang="pt-BR" dirty="0" err="1" smtClean="0"/>
              <a:t>Right</a:t>
            </a:r>
            <a:r>
              <a:rPr lang="pt-BR" dirty="0" smtClean="0"/>
              <a:t> ZIP’ podem ser informados, se estivere</a:t>
            </a:r>
            <a:r>
              <a:rPr lang="pt-BR" dirty="0"/>
              <a:t>m</a:t>
            </a:r>
            <a:r>
              <a:rPr lang="pt-BR" dirty="0" smtClean="0"/>
              <a:t> disponíveis, os campos correspondentes aos CEP do lado esquerdo e direito do logradouro. Neste exemplos, não serão informados, deixar como ‘</a:t>
            </a:r>
            <a:r>
              <a:rPr lang="pt-BR" dirty="0" err="1" smtClean="0"/>
              <a:t>none</a:t>
            </a:r>
            <a:r>
              <a:rPr lang="pt-BR" dirty="0" smtClean="0"/>
              <a:t>’.</a:t>
            </a:r>
          </a:p>
          <a:p>
            <a:r>
              <a:rPr lang="pt-BR" dirty="0" smtClean="0"/>
              <a:t>Em ‘Output </a:t>
            </a:r>
            <a:r>
              <a:rPr lang="pt-BR" dirty="0"/>
              <a:t>F</a:t>
            </a:r>
            <a:r>
              <a:rPr lang="pt-BR" dirty="0" smtClean="0"/>
              <a:t>ile </a:t>
            </a:r>
            <a:r>
              <a:rPr lang="pt-BR" dirty="0" err="1" smtClean="0"/>
              <a:t>Name</a:t>
            </a:r>
            <a:r>
              <a:rPr lang="pt-BR" dirty="0" smtClean="0"/>
              <a:t>’, dar um nome e um caminho para o </a:t>
            </a:r>
            <a:r>
              <a:rPr lang="pt-BR" dirty="0" err="1" smtClean="0"/>
              <a:t>shape</a:t>
            </a:r>
            <a:r>
              <a:rPr lang="pt-BR" dirty="0" smtClean="0"/>
              <a:t> com os pontos correspondentes aos endereços </a:t>
            </a:r>
            <a:r>
              <a:rPr lang="pt-BR" dirty="0" err="1" smtClean="0"/>
              <a:t>geocoficados</a:t>
            </a:r>
            <a:r>
              <a:rPr lang="pt-BR" dirty="0" smtClean="0"/>
              <a:t>.</a:t>
            </a:r>
          </a:p>
          <a:p>
            <a:r>
              <a:rPr lang="pt-BR" dirty="0" smtClean="0"/>
              <a:t>Em ‘</a:t>
            </a:r>
            <a:r>
              <a:rPr lang="pt-BR" dirty="0" err="1" smtClean="0"/>
              <a:t>Not</a:t>
            </a:r>
            <a:r>
              <a:rPr lang="pt-BR" dirty="0" smtClean="0"/>
              <a:t> </a:t>
            </a:r>
            <a:r>
              <a:rPr lang="pt-BR" dirty="0" err="1" smtClean="0"/>
              <a:t>Found</a:t>
            </a:r>
            <a:r>
              <a:rPr lang="pt-BR" dirty="0" smtClean="0"/>
              <a:t> Output </a:t>
            </a:r>
            <a:r>
              <a:rPr lang="pt-BR" dirty="0" err="1" smtClean="0"/>
              <a:t>List</a:t>
            </a:r>
            <a:r>
              <a:rPr lang="pt-BR" dirty="0" smtClean="0"/>
              <a:t>’, dar um nome e um </a:t>
            </a:r>
            <a:r>
              <a:rPr lang="pt-BR" dirty="0" err="1" smtClean="0"/>
              <a:t>caminhno</a:t>
            </a:r>
            <a:r>
              <a:rPr lang="pt-BR" dirty="0" smtClean="0"/>
              <a:t> para o arquivo .</a:t>
            </a:r>
            <a:r>
              <a:rPr lang="pt-BR" dirty="0" err="1" smtClean="0"/>
              <a:t>csv</a:t>
            </a:r>
            <a:r>
              <a:rPr lang="pt-BR" dirty="0" smtClean="0"/>
              <a:t> com os endereços não </a:t>
            </a:r>
            <a:r>
              <a:rPr lang="pt-BR" dirty="0" err="1" smtClean="0"/>
              <a:t>geocodificados</a:t>
            </a:r>
            <a:r>
              <a:rPr lang="pt-BR" dirty="0" smtClean="0"/>
              <a:t>.</a:t>
            </a:r>
          </a:p>
          <a:p>
            <a:r>
              <a:rPr lang="pt-BR" dirty="0" smtClean="0"/>
              <a:t>Clicar em ‘</a:t>
            </a:r>
            <a:r>
              <a:rPr lang="pt-BR" dirty="0" err="1" smtClean="0"/>
              <a:t>Apply</a:t>
            </a:r>
            <a:r>
              <a:rPr lang="pt-BR" dirty="0" smtClean="0"/>
              <a:t>’</a:t>
            </a: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78" y="3012142"/>
            <a:ext cx="8439682" cy="303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619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8344" y="265768"/>
            <a:ext cx="8582585" cy="720351"/>
          </a:xfrm>
        </p:spPr>
        <p:txBody>
          <a:bodyPr/>
          <a:lstStyle/>
          <a:p>
            <a:r>
              <a:rPr lang="pt-BR" dirty="0" smtClean="0"/>
              <a:t>Resultados da </a:t>
            </a:r>
            <a:r>
              <a:rPr lang="pt-BR" dirty="0" err="1" smtClean="0"/>
              <a:t>geocodificação</a:t>
            </a:r>
            <a:r>
              <a:rPr lang="pt-BR" dirty="0" smtClean="0"/>
              <a:t>:</a:t>
            </a: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774" y="986119"/>
            <a:ext cx="7051724" cy="546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2253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620688"/>
            <a:ext cx="8208912" cy="4351511"/>
          </a:xfrm>
        </p:spPr>
        <p:txBody>
          <a:bodyPr>
            <a:normAutofit fontScale="92500" lnSpcReduction="10000"/>
          </a:bodyPr>
          <a:lstStyle/>
          <a:p>
            <a:r>
              <a:rPr lang="pt-BR" dirty="0" smtClean="0"/>
              <a:t>No </a:t>
            </a:r>
            <a:r>
              <a:rPr lang="pt-BR" dirty="0" err="1" smtClean="0"/>
              <a:t>shape</a:t>
            </a:r>
            <a:r>
              <a:rPr lang="pt-BR" dirty="0" smtClean="0"/>
              <a:t> com os endereços </a:t>
            </a:r>
            <a:r>
              <a:rPr lang="pt-BR" dirty="0" err="1" smtClean="0"/>
              <a:t>geocodificados</a:t>
            </a:r>
            <a:r>
              <a:rPr lang="pt-BR" dirty="0" smtClean="0"/>
              <a:t>, verificar quantos endereços foram </a:t>
            </a:r>
            <a:r>
              <a:rPr lang="pt-BR" dirty="0" err="1" smtClean="0"/>
              <a:t>geocodificados</a:t>
            </a:r>
            <a:r>
              <a:rPr lang="pt-BR" dirty="0" smtClean="0"/>
              <a:t> e se foram </a:t>
            </a:r>
            <a:r>
              <a:rPr lang="pt-BR" dirty="0" err="1" smtClean="0"/>
              <a:t>geocodificados</a:t>
            </a:r>
            <a:r>
              <a:rPr lang="pt-BR" dirty="0" smtClean="0"/>
              <a:t> corretamente (comparar o endereço de alguns pontos com o local onde foi </a:t>
            </a:r>
            <a:r>
              <a:rPr lang="pt-BR" dirty="0" err="1" smtClean="0"/>
              <a:t>geocodificado</a:t>
            </a:r>
            <a:r>
              <a:rPr lang="pt-BR" dirty="0" smtClean="0"/>
              <a:t> no mapa de logradouros de Taubaté).</a:t>
            </a:r>
          </a:p>
          <a:p>
            <a:r>
              <a:rPr lang="pt-BR" dirty="0" smtClean="0"/>
              <a:t>No arquivo ‘geoc_bas_logr_taub_not_found.csv’, tentar identificar os motivos da não </a:t>
            </a:r>
            <a:r>
              <a:rPr lang="pt-BR" dirty="0" err="1" smtClean="0"/>
              <a:t>geocodificação</a:t>
            </a:r>
            <a:r>
              <a:rPr lang="pt-BR" dirty="0" smtClean="0"/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84637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-36512" y="-27384"/>
            <a:ext cx="9180512" cy="6885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93162"/>
            <a:ext cx="9169200" cy="5888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6599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6912768" cy="1143000"/>
          </a:xfrm>
        </p:spPr>
        <p:txBody>
          <a:bodyPr anchor="b"/>
          <a:lstStyle/>
          <a:p>
            <a:pPr algn="l"/>
            <a:r>
              <a:rPr lang="pt-BR" sz="3200" b="1" dirty="0" smtClean="0">
                <a:solidFill>
                  <a:schemeClr val="accent3">
                    <a:lumMod val="75000"/>
                  </a:schemeClr>
                </a:solidFill>
              </a:rPr>
              <a:t>Sistema de referência de coordenadas</a:t>
            </a:r>
            <a:endParaRPr lang="pt-BR" sz="3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pPr algn="ctr"/>
            <a:r>
              <a:rPr lang="pt-BR" sz="3200" i="1" dirty="0" smtClean="0">
                <a:solidFill>
                  <a:schemeClr val="bg1">
                    <a:lumMod val="50000"/>
                  </a:schemeClr>
                </a:solidFill>
              </a:rPr>
              <a:t>Projetadas</a:t>
            </a:r>
            <a:endParaRPr lang="pt-BR" sz="3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endParaRPr lang="pt-BR" b="1" dirty="0" smtClean="0"/>
          </a:p>
          <a:p>
            <a:pPr marL="0" indent="0" algn="ctr">
              <a:buNone/>
            </a:pPr>
            <a:r>
              <a:rPr lang="pt-BR" b="1" dirty="0" smtClean="0"/>
              <a:t>SIRGAS 2000</a:t>
            </a:r>
            <a:endParaRPr lang="pt-BR" b="1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pt-BR" sz="3200" i="1" dirty="0">
                <a:solidFill>
                  <a:schemeClr val="bg1">
                    <a:lumMod val="50000"/>
                  </a:schemeClr>
                </a:solidFill>
              </a:rPr>
              <a:t>Geográficas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 algn="ctr">
              <a:buNone/>
            </a:pPr>
            <a:endParaRPr lang="pt-BR" b="1" dirty="0" smtClean="0"/>
          </a:p>
          <a:p>
            <a:pPr marL="0" indent="0" algn="ctr">
              <a:buNone/>
            </a:pPr>
            <a:r>
              <a:rPr lang="pt-BR" b="1" dirty="0" smtClean="0"/>
              <a:t>WGS 84</a:t>
            </a:r>
            <a:endParaRPr lang="pt-BR" b="1" dirty="0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356992"/>
            <a:ext cx="2880000" cy="131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749488"/>
            <a:ext cx="2880000" cy="759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332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-36512" y="-27384"/>
            <a:ext cx="9180512" cy="6885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163783"/>
            <a:ext cx="9169372" cy="459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515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Seagate Employee\My Documents\special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41730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Seagate Employee\My Documents\special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2503663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1507</TotalTime>
  <Words>976</Words>
  <Application>Microsoft Office PowerPoint</Application>
  <PresentationFormat>Apresentação na tela (4:3)</PresentationFormat>
  <Paragraphs>102</Paragraphs>
  <Slides>49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4</vt:i4>
      </vt:variant>
      <vt:variant>
        <vt:lpstr>Títulos de slides</vt:lpstr>
      </vt:variant>
      <vt:variant>
        <vt:i4>49</vt:i4>
      </vt:variant>
    </vt:vector>
  </HeadingPairs>
  <TitlesOfParts>
    <vt:vector size="55" baseType="lpstr">
      <vt:lpstr>Arial</vt:lpstr>
      <vt:lpstr>Calibri</vt:lpstr>
      <vt:lpstr>Tema do Office</vt:lpstr>
      <vt:lpstr>Design padrão</vt:lpstr>
      <vt:lpstr>2_Design padrão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Sistema de referência de coordenadas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Processo de geocodificação</vt:lpstr>
      <vt:lpstr>Apresentação do PowerPoint</vt:lpstr>
      <vt:lpstr>Apresentação do PowerPoint</vt:lpstr>
      <vt:lpstr>Apresentação do PowerPoint</vt:lpstr>
      <vt:lpstr>Geocodificação de endereços  BatchGeo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Geocodificação de endereços  usando o plugin MMQGIS do   QGIS</vt:lpstr>
      <vt:lpstr>Apresentação do PowerPoint</vt:lpstr>
      <vt:lpstr>Apresentação do PowerPoint</vt:lpstr>
      <vt:lpstr>Apresentação do PowerPoint</vt:lpstr>
      <vt:lpstr>Apresentação do PowerPoint</vt:lpstr>
      <vt:lpstr>Agora, vamos fazer a geocodificação no MMQGIS usando uma base de logradouros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Paulo Roberto Marques</dc:creator>
  <cp:lastModifiedBy>Francisco N</cp:lastModifiedBy>
  <cp:revision>98</cp:revision>
  <dcterms:created xsi:type="dcterms:W3CDTF">2014-10-07T15:58:51Z</dcterms:created>
  <dcterms:modified xsi:type="dcterms:W3CDTF">2021-11-04T19:05:09Z</dcterms:modified>
</cp:coreProperties>
</file>