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3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1" y="13663860"/>
            <a:ext cx="15046960" cy="6129020"/>
          </a:xfrm>
          <a:custGeom>
            <a:avLst/>
            <a:gdLst/>
            <a:ahLst/>
            <a:cxnLst/>
            <a:rect l="l" t="t" r="r" b="b"/>
            <a:pathLst>
              <a:path w="15046960" h="6129019">
                <a:moveTo>
                  <a:pt x="1631" y="0"/>
                </a:moveTo>
                <a:lnTo>
                  <a:pt x="0" y="6128731"/>
                </a:lnTo>
                <a:lnTo>
                  <a:pt x="15046679" y="6124832"/>
                </a:lnTo>
                <a:lnTo>
                  <a:pt x="1631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" y="98991"/>
            <a:ext cx="15046960" cy="6129020"/>
          </a:xfrm>
          <a:custGeom>
            <a:avLst/>
            <a:gdLst/>
            <a:ahLst/>
            <a:cxnLst/>
            <a:rect l="l" t="t" r="r" b="b"/>
            <a:pathLst>
              <a:path w="15046960" h="6129020">
                <a:moveTo>
                  <a:pt x="15046679" y="0"/>
                </a:moveTo>
                <a:lnTo>
                  <a:pt x="0" y="3900"/>
                </a:lnTo>
                <a:lnTo>
                  <a:pt x="15045048" y="6128732"/>
                </a:lnTo>
                <a:lnTo>
                  <a:pt x="15046679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48744" y="-22"/>
            <a:ext cx="7529830" cy="5864225"/>
          </a:xfrm>
          <a:custGeom>
            <a:avLst/>
            <a:gdLst/>
            <a:ahLst/>
            <a:cxnLst/>
            <a:rect l="l" t="t" r="r" b="b"/>
            <a:pathLst>
              <a:path w="7529830" h="5864225">
                <a:moveTo>
                  <a:pt x="7529348" y="0"/>
                </a:moveTo>
                <a:lnTo>
                  <a:pt x="0" y="0"/>
                </a:lnTo>
                <a:lnTo>
                  <a:pt x="0" y="2840419"/>
                </a:lnTo>
                <a:lnTo>
                  <a:pt x="7527716" y="5863826"/>
                </a:lnTo>
                <a:lnTo>
                  <a:pt x="7529348" y="0"/>
                </a:lnTo>
                <a:close/>
              </a:path>
            </a:pathLst>
          </a:custGeom>
          <a:solidFill>
            <a:srgbClr val="BAD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16" y="13975343"/>
            <a:ext cx="7529830" cy="6129020"/>
          </a:xfrm>
          <a:custGeom>
            <a:avLst/>
            <a:gdLst/>
            <a:ahLst/>
            <a:cxnLst/>
            <a:rect l="l" t="t" r="r" b="b"/>
            <a:pathLst>
              <a:path w="7529830" h="6129019">
                <a:moveTo>
                  <a:pt x="1631" y="0"/>
                </a:moveTo>
                <a:lnTo>
                  <a:pt x="0" y="6128732"/>
                </a:lnTo>
                <a:lnTo>
                  <a:pt x="7529348" y="6128732"/>
                </a:lnTo>
                <a:lnTo>
                  <a:pt x="7529348" y="3062740"/>
                </a:lnTo>
                <a:lnTo>
                  <a:pt x="1631" y="0"/>
                </a:lnTo>
                <a:close/>
              </a:path>
            </a:pathLst>
          </a:custGeom>
          <a:solidFill>
            <a:srgbClr val="BAD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" y="-22"/>
            <a:ext cx="15078075" cy="2660650"/>
          </a:xfrm>
          <a:custGeom>
            <a:avLst/>
            <a:gdLst/>
            <a:ahLst/>
            <a:cxnLst/>
            <a:rect l="l" t="t" r="r" b="b"/>
            <a:pathLst>
              <a:path w="15078075" h="2660650">
                <a:moveTo>
                  <a:pt x="15078073" y="0"/>
                </a:moveTo>
                <a:lnTo>
                  <a:pt x="0" y="0"/>
                </a:lnTo>
                <a:lnTo>
                  <a:pt x="0" y="2660512"/>
                </a:lnTo>
                <a:lnTo>
                  <a:pt x="15078073" y="2660512"/>
                </a:lnTo>
                <a:lnTo>
                  <a:pt x="15078073" y="0"/>
                </a:lnTo>
                <a:close/>
              </a:path>
            </a:pathLst>
          </a:custGeom>
          <a:solidFill>
            <a:srgbClr val="007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105982" y="2421888"/>
            <a:ext cx="8866505" cy="440055"/>
          </a:xfrm>
          <a:custGeom>
            <a:avLst/>
            <a:gdLst/>
            <a:ahLst/>
            <a:cxnLst/>
            <a:rect l="l" t="t" r="r" b="b"/>
            <a:pathLst>
              <a:path w="8866505" h="440055">
                <a:moveTo>
                  <a:pt x="8698616" y="0"/>
                </a:moveTo>
                <a:lnTo>
                  <a:pt x="167532" y="0"/>
                </a:lnTo>
                <a:lnTo>
                  <a:pt x="123128" y="6011"/>
                </a:lnTo>
                <a:lnTo>
                  <a:pt x="83146" y="22958"/>
                </a:lnTo>
                <a:lnTo>
                  <a:pt x="49212" y="49213"/>
                </a:lnTo>
                <a:lnTo>
                  <a:pt x="22958" y="83146"/>
                </a:lnTo>
                <a:lnTo>
                  <a:pt x="6011" y="123129"/>
                </a:lnTo>
                <a:lnTo>
                  <a:pt x="0" y="167534"/>
                </a:lnTo>
                <a:lnTo>
                  <a:pt x="0" y="272187"/>
                </a:lnTo>
                <a:lnTo>
                  <a:pt x="6011" y="316591"/>
                </a:lnTo>
                <a:lnTo>
                  <a:pt x="22958" y="356575"/>
                </a:lnTo>
                <a:lnTo>
                  <a:pt x="49212" y="390508"/>
                </a:lnTo>
                <a:lnTo>
                  <a:pt x="83146" y="416763"/>
                </a:lnTo>
                <a:lnTo>
                  <a:pt x="123128" y="433710"/>
                </a:lnTo>
                <a:lnTo>
                  <a:pt x="167532" y="439721"/>
                </a:lnTo>
                <a:lnTo>
                  <a:pt x="8698616" y="439721"/>
                </a:lnTo>
                <a:lnTo>
                  <a:pt x="8743019" y="433710"/>
                </a:lnTo>
                <a:lnTo>
                  <a:pt x="8783002" y="416763"/>
                </a:lnTo>
                <a:lnTo>
                  <a:pt x="8816935" y="390508"/>
                </a:lnTo>
                <a:lnTo>
                  <a:pt x="8843190" y="356575"/>
                </a:lnTo>
                <a:lnTo>
                  <a:pt x="8860137" y="316591"/>
                </a:lnTo>
                <a:lnTo>
                  <a:pt x="8866148" y="272187"/>
                </a:lnTo>
                <a:lnTo>
                  <a:pt x="8866148" y="167534"/>
                </a:lnTo>
                <a:lnTo>
                  <a:pt x="8860137" y="123129"/>
                </a:lnTo>
                <a:lnTo>
                  <a:pt x="8843190" y="83146"/>
                </a:lnTo>
                <a:lnTo>
                  <a:pt x="8816935" y="49213"/>
                </a:lnTo>
                <a:lnTo>
                  <a:pt x="8783002" y="22958"/>
                </a:lnTo>
                <a:lnTo>
                  <a:pt x="8743019" y="6011"/>
                </a:lnTo>
                <a:lnTo>
                  <a:pt x="86986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9" y="19585961"/>
            <a:ext cx="15078075" cy="518159"/>
          </a:xfrm>
          <a:custGeom>
            <a:avLst/>
            <a:gdLst/>
            <a:ahLst/>
            <a:cxnLst/>
            <a:rect l="l" t="t" r="r" b="b"/>
            <a:pathLst>
              <a:path w="15078075" h="518159">
                <a:moveTo>
                  <a:pt x="15078073" y="0"/>
                </a:moveTo>
                <a:lnTo>
                  <a:pt x="0" y="0"/>
                </a:lnTo>
                <a:lnTo>
                  <a:pt x="0" y="518114"/>
                </a:lnTo>
                <a:lnTo>
                  <a:pt x="15078073" y="518114"/>
                </a:lnTo>
                <a:lnTo>
                  <a:pt x="15078073" y="0"/>
                </a:lnTo>
                <a:close/>
              </a:path>
            </a:pathLst>
          </a:custGeom>
          <a:solidFill>
            <a:srgbClr val="007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61" y="13663860"/>
            <a:ext cx="15046960" cy="6129020"/>
          </a:xfrm>
          <a:custGeom>
            <a:avLst/>
            <a:gdLst/>
            <a:ahLst/>
            <a:cxnLst/>
            <a:rect l="l" t="t" r="r" b="b"/>
            <a:pathLst>
              <a:path w="15046960" h="6129019">
                <a:moveTo>
                  <a:pt x="1631" y="0"/>
                </a:moveTo>
                <a:lnTo>
                  <a:pt x="0" y="6128731"/>
                </a:lnTo>
                <a:lnTo>
                  <a:pt x="15046679" y="6124832"/>
                </a:lnTo>
                <a:lnTo>
                  <a:pt x="1631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" y="98991"/>
            <a:ext cx="15046960" cy="6129020"/>
          </a:xfrm>
          <a:custGeom>
            <a:avLst/>
            <a:gdLst/>
            <a:ahLst/>
            <a:cxnLst/>
            <a:rect l="l" t="t" r="r" b="b"/>
            <a:pathLst>
              <a:path w="15046960" h="6129020">
                <a:moveTo>
                  <a:pt x="15046679" y="0"/>
                </a:moveTo>
                <a:lnTo>
                  <a:pt x="0" y="3900"/>
                </a:lnTo>
                <a:lnTo>
                  <a:pt x="15045048" y="6128732"/>
                </a:lnTo>
                <a:lnTo>
                  <a:pt x="15046679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548744" y="-22"/>
            <a:ext cx="7529830" cy="5864225"/>
          </a:xfrm>
          <a:custGeom>
            <a:avLst/>
            <a:gdLst/>
            <a:ahLst/>
            <a:cxnLst/>
            <a:rect l="l" t="t" r="r" b="b"/>
            <a:pathLst>
              <a:path w="7529830" h="5864225">
                <a:moveTo>
                  <a:pt x="7529348" y="0"/>
                </a:moveTo>
                <a:lnTo>
                  <a:pt x="0" y="0"/>
                </a:lnTo>
                <a:lnTo>
                  <a:pt x="0" y="2840419"/>
                </a:lnTo>
                <a:lnTo>
                  <a:pt x="7527716" y="5863826"/>
                </a:lnTo>
                <a:lnTo>
                  <a:pt x="7529348" y="0"/>
                </a:lnTo>
                <a:close/>
              </a:path>
            </a:pathLst>
          </a:custGeom>
          <a:solidFill>
            <a:srgbClr val="BAD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716" y="13975343"/>
            <a:ext cx="7529830" cy="6129020"/>
          </a:xfrm>
          <a:custGeom>
            <a:avLst/>
            <a:gdLst/>
            <a:ahLst/>
            <a:cxnLst/>
            <a:rect l="l" t="t" r="r" b="b"/>
            <a:pathLst>
              <a:path w="7529830" h="6129019">
                <a:moveTo>
                  <a:pt x="1631" y="0"/>
                </a:moveTo>
                <a:lnTo>
                  <a:pt x="0" y="6128732"/>
                </a:lnTo>
                <a:lnTo>
                  <a:pt x="7529348" y="6128732"/>
                </a:lnTo>
                <a:lnTo>
                  <a:pt x="7529348" y="3062740"/>
                </a:lnTo>
                <a:lnTo>
                  <a:pt x="1631" y="0"/>
                </a:lnTo>
                <a:close/>
              </a:path>
            </a:pathLst>
          </a:custGeom>
          <a:solidFill>
            <a:srgbClr val="BAD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" y="-22"/>
            <a:ext cx="15078075" cy="2660650"/>
          </a:xfrm>
          <a:custGeom>
            <a:avLst/>
            <a:gdLst/>
            <a:ahLst/>
            <a:cxnLst/>
            <a:rect l="l" t="t" r="r" b="b"/>
            <a:pathLst>
              <a:path w="15078075" h="2660650">
                <a:moveTo>
                  <a:pt x="15078073" y="0"/>
                </a:moveTo>
                <a:lnTo>
                  <a:pt x="0" y="0"/>
                </a:lnTo>
                <a:lnTo>
                  <a:pt x="0" y="2660512"/>
                </a:lnTo>
                <a:lnTo>
                  <a:pt x="15078073" y="2660512"/>
                </a:lnTo>
                <a:lnTo>
                  <a:pt x="15078073" y="0"/>
                </a:lnTo>
                <a:close/>
              </a:path>
            </a:pathLst>
          </a:custGeom>
          <a:solidFill>
            <a:srgbClr val="007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105982" y="2421888"/>
            <a:ext cx="8866505" cy="440055"/>
          </a:xfrm>
          <a:custGeom>
            <a:avLst/>
            <a:gdLst/>
            <a:ahLst/>
            <a:cxnLst/>
            <a:rect l="l" t="t" r="r" b="b"/>
            <a:pathLst>
              <a:path w="8866505" h="440055">
                <a:moveTo>
                  <a:pt x="8698616" y="0"/>
                </a:moveTo>
                <a:lnTo>
                  <a:pt x="167532" y="0"/>
                </a:lnTo>
                <a:lnTo>
                  <a:pt x="123128" y="6011"/>
                </a:lnTo>
                <a:lnTo>
                  <a:pt x="83146" y="22958"/>
                </a:lnTo>
                <a:lnTo>
                  <a:pt x="49212" y="49213"/>
                </a:lnTo>
                <a:lnTo>
                  <a:pt x="22958" y="83146"/>
                </a:lnTo>
                <a:lnTo>
                  <a:pt x="6011" y="123129"/>
                </a:lnTo>
                <a:lnTo>
                  <a:pt x="0" y="167534"/>
                </a:lnTo>
                <a:lnTo>
                  <a:pt x="0" y="272187"/>
                </a:lnTo>
                <a:lnTo>
                  <a:pt x="6011" y="316591"/>
                </a:lnTo>
                <a:lnTo>
                  <a:pt x="22958" y="356575"/>
                </a:lnTo>
                <a:lnTo>
                  <a:pt x="49212" y="390508"/>
                </a:lnTo>
                <a:lnTo>
                  <a:pt x="83146" y="416763"/>
                </a:lnTo>
                <a:lnTo>
                  <a:pt x="123128" y="433710"/>
                </a:lnTo>
                <a:lnTo>
                  <a:pt x="167532" y="439721"/>
                </a:lnTo>
                <a:lnTo>
                  <a:pt x="8698616" y="439721"/>
                </a:lnTo>
                <a:lnTo>
                  <a:pt x="8743019" y="433710"/>
                </a:lnTo>
                <a:lnTo>
                  <a:pt x="8783002" y="416763"/>
                </a:lnTo>
                <a:lnTo>
                  <a:pt x="8816935" y="390508"/>
                </a:lnTo>
                <a:lnTo>
                  <a:pt x="8843190" y="356575"/>
                </a:lnTo>
                <a:lnTo>
                  <a:pt x="8860137" y="316591"/>
                </a:lnTo>
                <a:lnTo>
                  <a:pt x="8866148" y="272187"/>
                </a:lnTo>
                <a:lnTo>
                  <a:pt x="8866148" y="167534"/>
                </a:lnTo>
                <a:lnTo>
                  <a:pt x="8860137" y="123129"/>
                </a:lnTo>
                <a:lnTo>
                  <a:pt x="8843190" y="83146"/>
                </a:lnTo>
                <a:lnTo>
                  <a:pt x="8816935" y="49213"/>
                </a:lnTo>
                <a:lnTo>
                  <a:pt x="8783002" y="22958"/>
                </a:lnTo>
                <a:lnTo>
                  <a:pt x="8743019" y="6011"/>
                </a:lnTo>
                <a:lnTo>
                  <a:pt x="86986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9" y="19585961"/>
            <a:ext cx="15078075" cy="518159"/>
          </a:xfrm>
          <a:custGeom>
            <a:avLst/>
            <a:gdLst/>
            <a:ahLst/>
            <a:cxnLst/>
            <a:rect l="l" t="t" r="r" b="b"/>
            <a:pathLst>
              <a:path w="15078075" h="518159">
                <a:moveTo>
                  <a:pt x="15078073" y="0"/>
                </a:moveTo>
                <a:lnTo>
                  <a:pt x="0" y="0"/>
                </a:lnTo>
                <a:lnTo>
                  <a:pt x="0" y="518114"/>
                </a:lnTo>
                <a:lnTo>
                  <a:pt x="15078073" y="518114"/>
                </a:lnTo>
                <a:lnTo>
                  <a:pt x="15078073" y="0"/>
                </a:lnTo>
                <a:close/>
              </a:path>
            </a:pathLst>
          </a:custGeom>
          <a:solidFill>
            <a:srgbClr val="007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3944" y="441296"/>
            <a:ext cx="1702133" cy="7305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segundoautor@usp.br" TargetMode="External"/><Relationship Id="rId7" Type="http://schemas.openxmlformats.org/officeDocument/2006/relationships/slide" Target="slide1.xml"/><Relationship Id="rId2" Type="http://schemas.openxmlformats.org/officeDocument/2006/relationships/hyperlink" Target="mailto:primeiroautor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mailto:terceiroautor@usp.br" TargetMode="External"/><Relationship Id="rId9" Type="http://schemas.openxmlformats.org/officeDocument/2006/relationships/hyperlink" Target="https://github.com/fchollet/ker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8196" y="855148"/>
            <a:ext cx="7055484" cy="19659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3254"/>
              </a:lnSpc>
              <a:spcBef>
                <a:spcPts val="114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COLOQUE</a:t>
            </a:r>
            <a:r>
              <a:rPr sz="2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AQUI</a:t>
            </a:r>
            <a:r>
              <a:rPr sz="2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SEU</a:t>
            </a:r>
            <a:r>
              <a:rPr sz="2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TEXTO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ts val="3254"/>
              </a:lnSpc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¡-OBSERVE</a:t>
            </a:r>
            <a:r>
              <a:rPr sz="2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PLULAR</a:t>
            </a:r>
            <a:r>
              <a:rPr sz="2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LINHA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ts val="2720"/>
              </a:lnSpc>
              <a:spcBef>
                <a:spcPts val="275"/>
              </a:spcBef>
            </a:pPr>
            <a:r>
              <a:rPr sz="2300" dirty="0">
                <a:solidFill>
                  <a:srgbClr val="A5BFE2"/>
                </a:solidFill>
                <a:latin typeface="Arial MT"/>
                <a:cs typeface="Arial MT"/>
              </a:rPr>
              <a:t>Primeiro</a:t>
            </a:r>
            <a:r>
              <a:rPr sz="2300" spc="-90" dirty="0">
                <a:solidFill>
                  <a:srgbClr val="A5BFE2"/>
                </a:solidFill>
                <a:latin typeface="Arial MT"/>
                <a:cs typeface="Arial MT"/>
              </a:rPr>
              <a:t> </a:t>
            </a:r>
            <a:r>
              <a:rPr sz="2300" spc="-20" dirty="0">
                <a:solidFill>
                  <a:srgbClr val="A5BFE2"/>
                </a:solidFill>
                <a:latin typeface="Arial MT"/>
                <a:cs typeface="Arial MT"/>
              </a:rPr>
              <a:t>Autor,</a:t>
            </a:r>
            <a:r>
              <a:rPr sz="2300" spc="-85" dirty="0">
                <a:solidFill>
                  <a:srgbClr val="A5BFE2"/>
                </a:solidFill>
                <a:latin typeface="Arial MT"/>
                <a:cs typeface="Arial MT"/>
              </a:rPr>
              <a:t> </a:t>
            </a:r>
            <a:r>
              <a:rPr sz="2300" dirty="0">
                <a:solidFill>
                  <a:srgbClr val="A5BFE2"/>
                </a:solidFill>
                <a:latin typeface="Arial MT"/>
                <a:cs typeface="Arial MT"/>
              </a:rPr>
              <a:t>Segundo</a:t>
            </a:r>
            <a:r>
              <a:rPr sz="2300" spc="-85" dirty="0">
                <a:solidFill>
                  <a:srgbClr val="A5BFE2"/>
                </a:solidFill>
                <a:latin typeface="Arial MT"/>
                <a:cs typeface="Arial MT"/>
              </a:rPr>
              <a:t> </a:t>
            </a:r>
            <a:r>
              <a:rPr sz="2300" dirty="0">
                <a:solidFill>
                  <a:srgbClr val="A5BFE2"/>
                </a:solidFill>
                <a:latin typeface="Arial MT"/>
                <a:cs typeface="Arial MT"/>
              </a:rPr>
              <a:t>Autor</a:t>
            </a:r>
            <a:r>
              <a:rPr sz="2300" spc="-85" dirty="0">
                <a:solidFill>
                  <a:srgbClr val="A5BFE2"/>
                </a:solidFill>
                <a:latin typeface="Arial MT"/>
                <a:cs typeface="Arial MT"/>
              </a:rPr>
              <a:t> </a:t>
            </a:r>
            <a:r>
              <a:rPr sz="2300" dirty="0">
                <a:solidFill>
                  <a:srgbClr val="A5BFE2"/>
                </a:solidFill>
                <a:latin typeface="Arial MT"/>
                <a:cs typeface="Arial MT"/>
              </a:rPr>
              <a:t>e</a:t>
            </a:r>
            <a:r>
              <a:rPr sz="2300" spc="-85" dirty="0">
                <a:solidFill>
                  <a:srgbClr val="A5BFE2"/>
                </a:solidFill>
                <a:latin typeface="Arial MT"/>
                <a:cs typeface="Arial MT"/>
              </a:rPr>
              <a:t> </a:t>
            </a:r>
            <a:r>
              <a:rPr sz="2300" spc="-35" dirty="0">
                <a:solidFill>
                  <a:srgbClr val="A5BFE2"/>
                </a:solidFill>
                <a:latin typeface="Arial MT"/>
                <a:cs typeface="Arial MT"/>
              </a:rPr>
              <a:t>Terceiro</a:t>
            </a:r>
            <a:r>
              <a:rPr sz="2300" spc="-85" dirty="0">
                <a:solidFill>
                  <a:srgbClr val="A5BFE2"/>
                </a:solidFill>
                <a:latin typeface="Arial MT"/>
                <a:cs typeface="Arial MT"/>
              </a:rPr>
              <a:t> </a:t>
            </a:r>
            <a:r>
              <a:rPr sz="2300" spc="-10" dirty="0">
                <a:solidFill>
                  <a:srgbClr val="A5BFE2"/>
                </a:solidFill>
                <a:latin typeface="Arial MT"/>
                <a:cs typeface="Arial MT"/>
              </a:rPr>
              <a:t>Autor</a:t>
            </a:r>
            <a:endParaRPr sz="2300" dirty="0">
              <a:latin typeface="Arial MT"/>
              <a:cs typeface="Arial MT"/>
            </a:endParaRPr>
          </a:p>
          <a:p>
            <a:pPr algn="ctr">
              <a:lnSpc>
                <a:spcPts val="2180"/>
              </a:lnSpc>
            </a:pPr>
            <a:r>
              <a:rPr sz="1850" dirty="0">
                <a:solidFill>
                  <a:srgbClr val="FFFFFF"/>
                </a:solidFill>
                <a:latin typeface="Arial MT"/>
                <a:cs typeface="Arial MT"/>
              </a:rPr>
              <a:t>Escola</a:t>
            </a:r>
            <a:r>
              <a:rPr sz="185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50" spc="-100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1850" dirty="0">
                <a:solidFill>
                  <a:srgbClr val="FFFFFF"/>
                </a:solidFill>
                <a:latin typeface="Arial MT"/>
                <a:cs typeface="Arial MT"/>
              </a:rPr>
              <a:t>oli</a:t>
            </a:r>
            <a:r>
              <a:rPr sz="1850" spc="-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1850" spc="-82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775" spc="307" baseline="1501" dirty="0">
                <a:solidFill>
                  <a:srgbClr val="FFFFFF"/>
                </a:solidFill>
                <a:latin typeface="Arial MT"/>
                <a:cs typeface="Arial MT"/>
              </a:rPr>
              <a:t>´</a:t>
            </a:r>
            <a:r>
              <a:rPr sz="1850" dirty="0">
                <a:solidFill>
                  <a:srgbClr val="FFFFFF"/>
                </a:solidFill>
                <a:latin typeface="Arial MT"/>
                <a:cs typeface="Arial MT"/>
              </a:rPr>
              <a:t>cnica</a:t>
            </a:r>
            <a:r>
              <a:rPr sz="185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50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185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50" dirty="0">
                <a:solidFill>
                  <a:srgbClr val="FFFFFF"/>
                </a:solidFill>
                <a:latin typeface="Arial MT"/>
                <a:cs typeface="Arial MT"/>
              </a:rPr>
              <a:t>USP -</a:t>
            </a:r>
            <a:r>
              <a:rPr sz="185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50" dirty="0">
                <a:solidFill>
                  <a:srgbClr val="FFFFFF"/>
                </a:solidFill>
                <a:latin typeface="Arial MT"/>
                <a:cs typeface="Arial MT"/>
              </a:rPr>
              <a:t>Engenharia</a:t>
            </a:r>
            <a:r>
              <a:rPr sz="185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Arial MT"/>
                <a:cs typeface="Arial MT"/>
              </a:rPr>
              <a:t>XXXXXXXX</a:t>
            </a:r>
            <a:endParaRPr sz="185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355"/>
              </a:spcBef>
            </a:pPr>
            <a:r>
              <a:rPr sz="1850" spc="-10" dirty="0">
                <a:latin typeface="Arial MT"/>
                <a:cs typeface="Arial MT"/>
                <a:hlinkClick r:id="rId2"/>
              </a:rPr>
              <a:t>primeiroautor@usp.br,</a:t>
            </a:r>
            <a:r>
              <a:rPr sz="1850" spc="5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  <a:hlinkClick r:id="rId3"/>
              </a:rPr>
              <a:t>segundoautor@usp.br,</a:t>
            </a:r>
            <a:r>
              <a:rPr sz="1850" spc="6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  <a:hlinkClick r:id="rId4"/>
              </a:rPr>
              <a:t>terceiroautor@usp.br</a:t>
            </a:r>
            <a:endParaRPr sz="1850" dirty="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18281" y="451800"/>
            <a:ext cx="1702150" cy="70959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139" y="3016190"/>
            <a:ext cx="6575425" cy="262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2400" b="1" spc="75" dirty="0">
                <a:solidFill>
                  <a:srgbClr val="000077"/>
                </a:solidFill>
                <a:latin typeface="Palatino Linotype"/>
                <a:cs typeface="Palatino Linotype"/>
              </a:rPr>
              <a:t>Introdu</a:t>
            </a:r>
            <a:r>
              <a:rPr sz="2400" b="1" spc="-865" dirty="0">
                <a:solidFill>
                  <a:srgbClr val="000077"/>
                </a:solidFill>
                <a:latin typeface="Palatino Linotype"/>
                <a:cs typeface="Palatino Linotype"/>
              </a:rPr>
              <a:t>c</a:t>
            </a:r>
            <a:r>
              <a:rPr sz="2400" b="1" spc="210" dirty="0">
                <a:solidFill>
                  <a:srgbClr val="000077"/>
                </a:solidFill>
                <a:latin typeface="Palatino Linotype"/>
                <a:cs typeface="Palatino Linotype"/>
              </a:rPr>
              <a:t>¸</a:t>
            </a:r>
            <a:r>
              <a:rPr sz="2400" b="1" spc="-935" dirty="0">
                <a:solidFill>
                  <a:srgbClr val="000077"/>
                </a:solidFill>
                <a:latin typeface="Palatino Linotype"/>
                <a:cs typeface="Palatino Linotype"/>
              </a:rPr>
              <a:t>a</a:t>
            </a:r>
            <a:r>
              <a:rPr sz="2400" b="1" spc="275" dirty="0">
                <a:solidFill>
                  <a:srgbClr val="000077"/>
                </a:solidFill>
                <a:latin typeface="Palatino Linotype"/>
                <a:cs typeface="Palatino Linotype"/>
              </a:rPr>
              <a:t>˜</a:t>
            </a:r>
            <a:r>
              <a:rPr sz="2400" b="1" spc="75" dirty="0">
                <a:solidFill>
                  <a:srgbClr val="000077"/>
                </a:solidFill>
                <a:latin typeface="Palatino Linotype"/>
                <a:cs typeface="Palatino Linotype"/>
              </a:rPr>
              <a:t>o</a:t>
            </a:r>
            <a:endParaRPr sz="2400">
              <a:latin typeface="Palatino Linotype"/>
              <a:cs typeface="Palatino Linotype"/>
            </a:endParaRPr>
          </a:p>
          <a:p>
            <a:pPr marL="12700" marR="5080" algn="just">
              <a:lnSpc>
                <a:spcPts val="1580"/>
              </a:lnSpc>
              <a:spcBef>
                <a:spcPts val="1785"/>
              </a:spcBef>
            </a:pP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porttitor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diam.</a:t>
            </a:r>
            <a:r>
              <a:rPr sz="1500" spc="9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felis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erat,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congue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non,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volutpat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at, </a:t>
            </a:r>
            <a:r>
              <a:rPr sz="1500" dirty="0">
                <a:latin typeface="Palatino Linotype"/>
                <a:cs typeface="Palatino Linotype"/>
              </a:rPr>
              <a:t>tincidunt</a:t>
            </a:r>
            <a:r>
              <a:rPr sz="1500" spc="3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tristique,</a:t>
            </a:r>
            <a:r>
              <a:rPr sz="1500" spc="4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libero.</a:t>
            </a:r>
            <a:r>
              <a:rPr sz="1500" spc="36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Vivamus</a:t>
            </a:r>
            <a:r>
              <a:rPr sz="1500" spc="3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viverra</a:t>
            </a:r>
            <a:r>
              <a:rPr sz="1500" spc="3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fermentum</a:t>
            </a:r>
            <a:r>
              <a:rPr sz="1500" spc="3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felis.</a:t>
            </a:r>
            <a:r>
              <a:rPr sz="1500" spc="36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360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no- </a:t>
            </a:r>
            <a:r>
              <a:rPr sz="1500" dirty="0">
                <a:latin typeface="Palatino Linotype"/>
                <a:cs typeface="Palatino Linotype"/>
              </a:rPr>
              <a:t>nummy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ante.</a:t>
            </a:r>
            <a:r>
              <a:rPr sz="1500" spc="6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Phasellus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adipiscing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semper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elit.</a:t>
            </a:r>
            <a:r>
              <a:rPr sz="1500" spc="6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Proin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fermen- </a:t>
            </a:r>
            <a:r>
              <a:rPr sz="1500" dirty="0">
                <a:latin typeface="Palatino Linotype"/>
                <a:cs typeface="Palatino Linotype"/>
              </a:rPr>
              <a:t>tum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massa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quam.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diam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turpis,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molestie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vitae,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placerat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a,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molestie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nec, </a:t>
            </a:r>
            <a:r>
              <a:rPr sz="1500" dirty="0">
                <a:latin typeface="Palatino Linotype"/>
                <a:cs typeface="Palatino Linotype"/>
              </a:rPr>
              <a:t>leo.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Maecenas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lacinia.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Nam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ligula,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eleifend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at,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accumsan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nec,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suscipit </a:t>
            </a:r>
            <a:r>
              <a:rPr sz="1500" dirty="0">
                <a:latin typeface="Palatino Linotype"/>
                <a:cs typeface="Palatino Linotype"/>
              </a:rPr>
              <a:t>a,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ipsum.</a:t>
            </a:r>
            <a:r>
              <a:rPr sz="1500" spc="4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Morbi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blandit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ligula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feugiat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magna.</a:t>
            </a:r>
            <a:r>
              <a:rPr sz="1500" spc="4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eleifend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consequat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lo- </a:t>
            </a:r>
            <a:r>
              <a:rPr sz="1500" dirty="0">
                <a:latin typeface="Palatino Linotype"/>
                <a:cs typeface="Palatino Linotype"/>
              </a:rPr>
              <a:t>rem.</a:t>
            </a:r>
            <a:r>
              <a:rPr sz="1500" spc="4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lacinia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enim.</a:t>
            </a:r>
            <a:r>
              <a:rPr sz="1500" spc="459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tincidunt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purus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magna. </a:t>
            </a:r>
            <a:r>
              <a:rPr sz="1500" dirty="0">
                <a:latin typeface="Palatino Linotype"/>
                <a:cs typeface="Palatino Linotype"/>
              </a:rPr>
              <a:t>Integer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Praesent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euismod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purus.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bibendum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quam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tellus.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Nullam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cursus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pulvinar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mi.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Nam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vulputate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metus </a:t>
            </a:r>
            <a:r>
              <a:rPr sz="1500" dirty="0">
                <a:latin typeface="Palatino Linotype"/>
                <a:cs typeface="Palatino Linotype"/>
              </a:rPr>
              <a:t>eu</a:t>
            </a:r>
            <a:r>
              <a:rPr sz="1500" spc="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enim.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Vestibulum</a:t>
            </a:r>
            <a:r>
              <a:rPr sz="1500" spc="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felis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</a:t>
            </a:r>
            <a:r>
              <a:rPr sz="1500" spc="5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massa.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4139" y="6014303"/>
            <a:ext cx="6575425" cy="22440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dirty="0">
                <a:solidFill>
                  <a:srgbClr val="000077"/>
                </a:solidFill>
                <a:latin typeface="Palatino Linotype"/>
                <a:cs typeface="Palatino Linotype"/>
              </a:rPr>
              <a:t>Materiais e </a:t>
            </a:r>
            <a:r>
              <a:rPr sz="2400" b="1" spc="90" dirty="0">
                <a:solidFill>
                  <a:srgbClr val="000077"/>
                </a:solidFill>
                <a:latin typeface="Palatino Linotype"/>
                <a:cs typeface="Palatino Linotype"/>
              </a:rPr>
              <a:t>m</a:t>
            </a:r>
            <a:r>
              <a:rPr sz="2400" b="1" spc="-919" dirty="0">
                <a:solidFill>
                  <a:srgbClr val="000077"/>
                </a:solidFill>
                <a:latin typeface="Palatino Linotype"/>
                <a:cs typeface="Palatino Linotype"/>
              </a:rPr>
              <a:t>e</a:t>
            </a:r>
            <a:r>
              <a:rPr sz="2400" b="1" spc="290" dirty="0">
                <a:solidFill>
                  <a:srgbClr val="000077"/>
                </a:solidFill>
                <a:latin typeface="Palatino Linotype"/>
                <a:cs typeface="Palatino Linotype"/>
              </a:rPr>
              <a:t>´</a:t>
            </a:r>
            <a:r>
              <a:rPr sz="2400" b="1" spc="90" dirty="0">
                <a:solidFill>
                  <a:srgbClr val="000077"/>
                </a:solidFill>
                <a:latin typeface="Palatino Linotype"/>
                <a:cs typeface="Palatino Linotype"/>
              </a:rPr>
              <a:t>todos</a:t>
            </a:r>
            <a:endParaRPr sz="240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714"/>
              </a:spcBef>
            </a:pPr>
            <a:r>
              <a:rPr sz="1850" b="1" dirty="0">
                <a:latin typeface="Arial"/>
                <a:cs typeface="Arial"/>
              </a:rPr>
              <a:t>Coloque aqui seu </a:t>
            </a:r>
            <a:r>
              <a:rPr sz="1850" b="1" spc="-10" dirty="0">
                <a:latin typeface="Arial"/>
                <a:cs typeface="Arial"/>
              </a:rPr>
              <a:t>modelo</a:t>
            </a:r>
            <a:endParaRPr sz="1850" dirty="0">
              <a:latin typeface="Arial"/>
              <a:cs typeface="Arial"/>
            </a:endParaRPr>
          </a:p>
          <a:p>
            <a:pPr marL="12700" marR="5080" algn="just">
              <a:lnSpc>
                <a:spcPts val="1580"/>
              </a:lnSpc>
              <a:spcBef>
                <a:spcPts val="1190"/>
              </a:spcBef>
            </a:pP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feugiat.</a:t>
            </a:r>
            <a:r>
              <a:rPr sz="1500" spc="3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Cum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sociis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natoque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penatibus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magnis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dis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parturient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montes, </a:t>
            </a:r>
            <a:r>
              <a:rPr sz="1500" dirty="0">
                <a:latin typeface="Palatino Linotype"/>
                <a:cs typeface="Palatino Linotype"/>
              </a:rPr>
              <a:t>nascetur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ridiculus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mus.</a:t>
            </a:r>
            <a:r>
              <a:rPr sz="1500" spc="6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augue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urna.</a:t>
            </a:r>
            <a:r>
              <a:rPr sz="1500" spc="6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Vestibulum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diam </a:t>
            </a:r>
            <a:r>
              <a:rPr sz="1500" dirty="0">
                <a:latin typeface="Palatino Linotype"/>
                <a:cs typeface="Palatino Linotype"/>
              </a:rPr>
              <a:t>eros,</a:t>
            </a:r>
            <a:r>
              <a:rPr sz="1500" spc="3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fringilla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et,</a:t>
            </a:r>
            <a:r>
              <a:rPr sz="1500" spc="3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</a:t>
            </a:r>
            <a:r>
              <a:rPr sz="1500" spc="25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eu,</a:t>
            </a:r>
            <a:r>
              <a:rPr sz="1500" spc="3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nonummy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id,</a:t>
            </a:r>
            <a:r>
              <a:rPr sz="1500" spc="3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sapien.</a:t>
            </a:r>
            <a:r>
              <a:rPr sz="1500" spc="20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Nullam</a:t>
            </a:r>
            <a:r>
              <a:rPr sz="1500" spc="2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at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lectus.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sagittis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ultrices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mauris.</a:t>
            </a:r>
            <a:r>
              <a:rPr sz="1500" spc="4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Curabitur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sit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amet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massa.</a:t>
            </a:r>
            <a:r>
              <a:rPr sz="1500" spc="4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Fusce </a:t>
            </a:r>
            <a:r>
              <a:rPr sz="1500" dirty="0">
                <a:latin typeface="Palatino Linotype"/>
                <a:cs typeface="Palatino Linotype"/>
              </a:rPr>
              <a:t>blandit.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1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volutpat.</a:t>
            </a:r>
            <a:r>
              <a:rPr sz="1500" spc="25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euismod.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Aenean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Nunc </a:t>
            </a:r>
            <a:r>
              <a:rPr sz="1500" dirty="0">
                <a:latin typeface="Palatino Linotype"/>
                <a:cs typeface="Palatino Linotype"/>
              </a:rPr>
              <a:t>imperdiet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justo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nec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dolor.</a:t>
            </a:r>
            <a:endParaRPr sz="1500" dirty="0">
              <a:latin typeface="Palatino Linotype"/>
              <a:cs typeface="Palatino Linotype"/>
            </a:endParaRPr>
          </a:p>
        </p:txBody>
      </p:sp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4791" y="8535445"/>
            <a:ext cx="6173829" cy="255676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333721" y="11093939"/>
            <a:ext cx="323659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latin typeface="Arial"/>
                <a:cs typeface="Arial"/>
              </a:rPr>
              <a:t>Figura</a:t>
            </a:r>
            <a:r>
              <a:rPr sz="1450" b="1" spc="-3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1:</a:t>
            </a:r>
            <a:r>
              <a:rPr sz="1450" b="1" spc="60" dirty="0">
                <a:latin typeface="Arial"/>
                <a:cs typeface="Arial"/>
              </a:rPr>
              <a:t> </a:t>
            </a:r>
            <a:r>
              <a:rPr sz="1450" spc="-20" dirty="0">
                <a:latin typeface="Arial MT"/>
                <a:cs typeface="Arial MT"/>
              </a:rPr>
              <a:t>Trilha</a:t>
            </a:r>
            <a:r>
              <a:rPr sz="1450" spc="-30" dirty="0">
                <a:latin typeface="Arial MT"/>
                <a:cs typeface="Arial MT"/>
              </a:rPr>
              <a:t> </a:t>
            </a:r>
            <a:r>
              <a:rPr sz="1450" dirty="0">
                <a:latin typeface="Arial MT"/>
                <a:cs typeface="Arial MT"/>
              </a:rPr>
              <a:t>de</a:t>
            </a:r>
            <a:r>
              <a:rPr sz="1450" spc="-30" dirty="0">
                <a:latin typeface="Arial MT"/>
                <a:cs typeface="Arial MT"/>
              </a:rPr>
              <a:t> </a:t>
            </a:r>
            <a:r>
              <a:rPr sz="1450" dirty="0">
                <a:latin typeface="Arial MT"/>
                <a:cs typeface="Arial MT"/>
              </a:rPr>
              <a:t>desgaste</a:t>
            </a:r>
            <a:r>
              <a:rPr sz="1450" spc="-30" dirty="0">
                <a:latin typeface="Arial MT"/>
                <a:cs typeface="Arial MT"/>
              </a:rPr>
              <a:t> </a:t>
            </a:r>
            <a:r>
              <a:rPr sz="1450" spc="-10" dirty="0">
                <a:latin typeface="Arial MT"/>
                <a:cs typeface="Arial MT"/>
              </a:rPr>
              <a:t>topografia</a:t>
            </a:r>
            <a:endParaRPr sz="14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139" y="11567888"/>
            <a:ext cx="6575425" cy="258826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15"/>
              </a:spcBef>
            </a:pPr>
            <a:r>
              <a:rPr sz="1850" b="1" dirty="0">
                <a:latin typeface="Arial"/>
                <a:cs typeface="Arial"/>
              </a:rPr>
              <a:t>Coloque aqui seu </a:t>
            </a:r>
            <a:r>
              <a:rPr sz="1850" b="1" i="1" spc="-10" dirty="0">
                <a:latin typeface="Arial"/>
                <a:cs typeface="Arial"/>
              </a:rPr>
              <a:t>dataset</a:t>
            </a: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ts val="1580"/>
              </a:lnSpc>
              <a:spcBef>
                <a:spcPts val="1190"/>
              </a:spcBef>
            </a:pPr>
            <a:r>
              <a:rPr sz="1500" dirty="0">
                <a:latin typeface="Palatino Linotype"/>
                <a:cs typeface="Palatino Linotype"/>
              </a:rPr>
              <a:t>Morbi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nunc.</a:t>
            </a:r>
            <a:r>
              <a:rPr sz="1500" spc="4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varius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nulla.</a:t>
            </a:r>
            <a:r>
              <a:rPr sz="1500" spc="4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Phasellus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eros.</a:t>
            </a:r>
            <a:r>
              <a:rPr sz="1500" spc="4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Cras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dapi- </a:t>
            </a:r>
            <a:r>
              <a:rPr sz="1500" dirty="0">
                <a:latin typeface="Palatino Linotype"/>
                <a:cs typeface="Palatino Linotype"/>
              </a:rPr>
              <a:t>bus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porttitor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risus.</a:t>
            </a:r>
            <a:r>
              <a:rPr sz="1500" spc="2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Maecenas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ultrices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mi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diam.</a:t>
            </a:r>
            <a:r>
              <a:rPr sz="1500" spc="2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Praesent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gravida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velit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spc="-35" dirty="0">
                <a:latin typeface="Palatino Linotype"/>
                <a:cs typeface="Palatino Linotype"/>
              </a:rPr>
              <a:t>at </a:t>
            </a:r>
            <a:r>
              <a:rPr sz="1500" dirty="0">
                <a:latin typeface="Palatino Linotype"/>
                <a:cs typeface="Palatino Linotype"/>
              </a:rPr>
              <a:t>elit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vehicula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porttitor.</a:t>
            </a:r>
            <a:r>
              <a:rPr sz="1500" spc="4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Phasellus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nisl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mi,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sagittis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ac,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pulvinar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id,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gravida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sit </a:t>
            </a:r>
            <a:r>
              <a:rPr sz="1500" dirty="0">
                <a:latin typeface="Palatino Linotype"/>
                <a:cs typeface="Palatino Linotype"/>
              </a:rPr>
              <a:t>amet,</a:t>
            </a:r>
            <a:r>
              <a:rPr sz="1500" spc="229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erat.</a:t>
            </a:r>
            <a:r>
              <a:rPr sz="1500" spc="114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Vestibulum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est.</a:t>
            </a:r>
            <a:r>
              <a:rPr sz="1500" spc="114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Lorem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dolor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sit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amet,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adi- </a:t>
            </a:r>
            <a:r>
              <a:rPr sz="1500" dirty="0">
                <a:latin typeface="Palatino Linotype"/>
                <a:cs typeface="Palatino Linotype"/>
              </a:rPr>
              <a:t>piscing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elit.</a:t>
            </a:r>
            <a:r>
              <a:rPr sz="1500" spc="17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Curabitur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id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sem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elementum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leo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rutrum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hendrerit.</a:t>
            </a:r>
            <a:r>
              <a:rPr sz="1500" spc="17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at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mi.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tincidunt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faucibus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massa.</a:t>
            </a:r>
            <a:r>
              <a:rPr sz="1500" spc="9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turpis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quam,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sollicitudin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a,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hendrerit </a:t>
            </a:r>
            <a:r>
              <a:rPr sz="1500" dirty="0">
                <a:latin typeface="Palatino Linotype"/>
                <a:cs typeface="Palatino Linotype"/>
              </a:rPr>
              <a:t>eget,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pretium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nisl.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Duis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hendrerit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ligula.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pulvinar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congue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urna.</a:t>
            </a:r>
            <a:endParaRPr sz="15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869"/>
              </a:spcBef>
              <a:tabLst>
                <a:tab pos="1718310" algn="l"/>
                <a:tab pos="6417945" algn="l"/>
              </a:tabLst>
            </a:pPr>
            <a:r>
              <a:rPr sz="14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5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Tabela</a:t>
            </a:r>
            <a:r>
              <a:rPr sz="145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1:</a:t>
            </a:r>
            <a:r>
              <a:rPr sz="1450" b="1" u="sng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5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Corpus</a:t>
            </a:r>
            <a:r>
              <a:rPr sz="1450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5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utilizados</a:t>
            </a:r>
            <a:r>
              <a:rPr sz="1450" u="sng" spc="-2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45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no</a:t>
            </a:r>
            <a:r>
              <a:rPr sz="1450" u="sng" spc="-2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45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estudo</a:t>
            </a:r>
            <a:r>
              <a:rPr sz="145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	</a:t>
            </a:r>
            <a:endParaRPr sz="145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55"/>
              </a:spcBef>
            </a:pPr>
            <a:r>
              <a:rPr sz="1600" u="sng" spc="3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Corpus</a:t>
            </a:r>
            <a:r>
              <a:rPr sz="1600" b="1" u="sng" spc="24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 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Caracteres </a:t>
            </a:r>
            <a:r>
              <a:rPr sz="1600" b="1" u="sng" spc="-70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u</a:t>
            </a:r>
            <a:r>
              <a:rPr sz="1600" b="1" u="sng" spc="29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´</a:t>
            </a:r>
            <a:r>
              <a:rPr sz="1600" b="1" u="sng" spc="6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nicos</a:t>
            </a:r>
            <a:r>
              <a:rPr sz="1600" b="1" u="sng" spc="16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Total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linhas</a:t>
            </a:r>
            <a:r>
              <a:rPr sz="1600" b="1" u="sng" spc="16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Total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sz="1600" b="1" u="sng" spc="-1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caracteres</a:t>
            </a:r>
            <a:r>
              <a:rPr sz="1600" b="1" u="sng" spc="50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</a:t>
            </a:r>
            <a:endParaRPr sz="1600">
              <a:latin typeface="Palatino Linotype"/>
              <a:cs typeface="Palatino Linotyp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57729" y="14164977"/>
          <a:ext cx="5797549" cy="5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R="357505" algn="ctr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Palatino Linotype"/>
                          <a:cs typeface="Palatino Linotype"/>
                        </a:rPr>
                        <a:t>SBSEThesis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1855"/>
                        </a:lnSpc>
                      </a:pPr>
                      <a:r>
                        <a:rPr sz="1600" spc="-25" dirty="0">
                          <a:latin typeface="Palatino Linotype"/>
                          <a:cs typeface="Palatino Linotype"/>
                        </a:rPr>
                        <a:t>88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Palatino Linotype"/>
                          <a:cs typeface="Palatino Linotype"/>
                        </a:rPr>
                        <a:t>2.311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855"/>
                        </a:lnSpc>
                      </a:pPr>
                      <a:r>
                        <a:rPr sz="1600" spc="-10" dirty="0">
                          <a:latin typeface="Palatino Linotype"/>
                          <a:cs typeface="Palatino Linotype"/>
                        </a:rPr>
                        <a:t>771.179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R="357505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Palatino Linotype"/>
                          <a:cs typeface="Palatino Linotype"/>
                        </a:rPr>
                        <a:t>Bible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1860"/>
                        </a:lnSpc>
                      </a:pPr>
                      <a:r>
                        <a:rPr sz="1600" spc="-25" dirty="0">
                          <a:latin typeface="Palatino Linotype"/>
                          <a:cs typeface="Palatino Linotype"/>
                        </a:rPr>
                        <a:t>63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Palatino Linotype"/>
                          <a:cs typeface="Palatino Linotype"/>
                        </a:rPr>
                        <a:t>32.359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Palatino Linotype"/>
                          <a:cs typeface="Palatino Linotype"/>
                        </a:rPr>
                        <a:t>3.924.374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664139" y="14566135"/>
            <a:ext cx="6575425" cy="18783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95"/>
              </a:spcBef>
              <a:tabLst>
                <a:tab pos="1969770" algn="l"/>
                <a:tab pos="3404870" algn="l"/>
                <a:tab pos="4980305" algn="l"/>
              </a:tabLst>
            </a:pPr>
            <a:r>
              <a:rPr sz="1600" u="sng" spc="3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JavaCode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	</a:t>
            </a:r>
            <a:r>
              <a:rPr sz="1600" u="sng" spc="-25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69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	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436.565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	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12.053.424</a:t>
            </a:r>
            <a:r>
              <a:rPr sz="1600" u="sng" spc="500" dirty="0">
                <a:uFill>
                  <a:solidFill>
                    <a:srgbClr val="000000"/>
                  </a:solidFill>
                </a:uFill>
                <a:latin typeface="Palatino Linotype"/>
                <a:cs typeface="Palatino Linotype"/>
              </a:rPr>
              <a:t>    </a:t>
            </a:r>
            <a:endParaRPr sz="1600">
              <a:latin typeface="Palatino Linotype"/>
              <a:cs typeface="Palatino Linotype"/>
            </a:endParaRPr>
          </a:p>
          <a:p>
            <a:pPr marL="12700" marR="5080" indent="88265" algn="just">
              <a:lnSpc>
                <a:spcPts val="1580"/>
              </a:lnSpc>
              <a:spcBef>
                <a:spcPts val="900"/>
              </a:spcBef>
            </a:pPr>
            <a:r>
              <a:rPr sz="1500" dirty="0">
                <a:latin typeface="Palatino Linotype"/>
                <a:cs typeface="Palatino Linotype"/>
              </a:rPr>
              <a:t>Aenean</a:t>
            </a:r>
            <a:r>
              <a:rPr sz="1500" spc="2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laoreet</a:t>
            </a:r>
            <a:r>
              <a:rPr sz="1500" spc="2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2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orci.</a:t>
            </a:r>
            <a:r>
              <a:rPr sz="1500" spc="204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2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interdum</a:t>
            </a:r>
            <a:r>
              <a:rPr sz="1500" spc="2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elementum</a:t>
            </a:r>
            <a:r>
              <a:rPr sz="1500" spc="2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urna.</a:t>
            </a:r>
            <a:r>
              <a:rPr sz="1500" spc="204" dirty="0">
                <a:latin typeface="Palatino Linotype"/>
                <a:cs typeface="Palatino Linotype"/>
              </a:rPr>
              <a:t>  </a:t>
            </a:r>
            <a:r>
              <a:rPr sz="1500" spc="-10" dirty="0">
                <a:latin typeface="Palatino Linotype"/>
                <a:cs typeface="Palatino Linotype"/>
              </a:rPr>
              <a:t>Quisque </a:t>
            </a:r>
            <a:r>
              <a:rPr sz="1500" dirty="0">
                <a:latin typeface="Palatino Linotype"/>
                <a:cs typeface="Palatino Linotype"/>
              </a:rPr>
              <a:t>erat.</a:t>
            </a:r>
            <a:r>
              <a:rPr sz="1500" spc="11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Nullam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tempor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neque.</a:t>
            </a:r>
            <a:r>
              <a:rPr sz="1500" spc="11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Maecenas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velit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nibh,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scelerisque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a,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consequat </a:t>
            </a:r>
            <a:r>
              <a:rPr sz="1500" dirty="0">
                <a:latin typeface="Palatino Linotype"/>
                <a:cs typeface="Palatino Linotype"/>
              </a:rPr>
              <a:t>ut,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viverra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enim.</a:t>
            </a:r>
            <a:r>
              <a:rPr sz="1500" spc="4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Duis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magna.</a:t>
            </a:r>
            <a:r>
              <a:rPr sz="1500" spc="4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neque,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tristique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et,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tincidunt </a:t>
            </a:r>
            <a:r>
              <a:rPr sz="1500" dirty="0">
                <a:latin typeface="Palatino Linotype"/>
                <a:cs typeface="Palatino Linotype"/>
              </a:rPr>
              <a:t>eu,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rhoncus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nunc.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Mauris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elit.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Etiam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lacus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mauris, </a:t>
            </a:r>
            <a:r>
              <a:rPr sz="1500" dirty="0">
                <a:latin typeface="Palatino Linotype"/>
                <a:cs typeface="Palatino Linotype"/>
              </a:rPr>
              <a:t>pretium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blandit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ultricies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id,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libero.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Phasellus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bibendum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diam.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congue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imperdiet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lectus.</a:t>
            </a:r>
            <a:endParaRPr sz="1500">
              <a:latin typeface="Palatino Linotype"/>
              <a:cs typeface="Palatino Linotype"/>
            </a:endParaRPr>
          </a:p>
          <a:p>
            <a:pPr marL="100965">
              <a:lnSpc>
                <a:spcPts val="1585"/>
              </a:lnSpc>
            </a:pPr>
            <a:r>
              <a:rPr sz="1500" spc="-20" dirty="0">
                <a:latin typeface="Palatino Linotype"/>
                <a:cs typeface="Palatino Linotype"/>
                <a:hlinkClick r:id="rId7" action="ppaction://hlinksldjump"/>
              </a:rPr>
              <a:t>[2].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139" y="16669128"/>
            <a:ext cx="6575425" cy="240157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850" b="1" spc="-10" dirty="0">
                <a:latin typeface="Arial"/>
                <a:cs typeface="Arial"/>
              </a:rPr>
              <a:t>Subsection</a:t>
            </a: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ts val="1580"/>
              </a:lnSpc>
              <a:spcBef>
                <a:spcPts val="1190"/>
              </a:spcBef>
            </a:pP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habitant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morbi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tristique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senectus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netus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fames </a:t>
            </a:r>
            <a:r>
              <a:rPr sz="1500" dirty="0">
                <a:latin typeface="Palatino Linotype"/>
                <a:cs typeface="Palatino Linotype"/>
              </a:rPr>
              <a:t>ac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turpis</a:t>
            </a:r>
            <a:r>
              <a:rPr sz="1500" spc="1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egestas.</a:t>
            </a:r>
            <a:r>
              <a:rPr sz="1500" spc="2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</a:t>
            </a:r>
            <a:r>
              <a:rPr sz="1500" spc="1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elit,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dictum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hendrerit</a:t>
            </a:r>
            <a:r>
              <a:rPr sz="1500" spc="1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sit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amet,</a:t>
            </a:r>
            <a:r>
              <a:rPr sz="1500" spc="1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egestas</a:t>
            </a:r>
            <a:r>
              <a:rPr sz="1500" spc="10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sed, </a:t>
            </a:r>
            <a:r>
              <a:rPr sz="1500" dirty="0">
                <a:latin typeface="Palatino Linotype"/>
                <a:cs typeface="Palatino Linotype"/>
              </a:rPr>
              <a:t>leo.</a:t>
            </a:r>
            <a:r>
              <a:rPr sz="1500" spc="12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Praesent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feugiat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sapien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aliquet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odio.</a:t>
            </a:r>
            <a:r>
              <a:rPr sz="1500" spc="12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Integer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justo.</a:t>
            </a:r>
            <a:r>
              <a:rPr sz="1500" spc="12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ve- </a:t>
            </a:r>
            <a:r>
              <a:rPr sz="1500" dirty="0">
                <a:latin typeface="Palatino Linotype"/>
                <a:cs typeface="Palatino Linotype"/>
              </a:rPr>
              <a:t>stibulum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fringilla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lorem.</a:t>
            </a:r>
            <a:r>
              <a:rPr sz="1500" spc="2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neque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lectus,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at,</a:t>
            </a:r>
            <a:r>
              <a:rPr sz="1500" spc="1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sed, </a:t>
            </a:r>
            <a:r>
              <a:rPr sz="1500" dirty="0">
                <a:latin typeface="Palatino Linotype"/>
                <a:cs typeface="Palatino Linotype"/>
              </a:rPr>
              <a:t>eleifend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ac,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6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facilisi.</a:t>
            </a:r>
            <a:r>
              <a:rPr sz="1500" spc="6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eget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6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Proin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metus.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porttitor.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hac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habitasse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platea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dictumst.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Suspendisse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mi </a:t>
            </a:r>
            <a:r>
              <a:rPr sz="1500" dirty="0">
                <a:latin typeface="Palatino Linotype"/>
                <a:cs typeface="Palatino Linotype"/>
              </a:rPr>
              <a:t>mi,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lacinia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sit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amet,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placerat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mollis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ante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tellus,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tristique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ut, </a:t>
            </a:r>
            <a:r>
              <a:rPr sz="1500" dirty="0">
                <a:latin typeface="Palatino Linotype"/>
                <a:cs typeface="Palatino Linotype"/>
              </a:rPr>
              <a:t>iaculis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eu,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ac,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dui.</a:t>
            </a:r>
            <a:r>
              <a:rPr sz="1500" spc="2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Mauris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nibh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leo,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facilisis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non,</a:t>
            </a:r>
            <a:r>
              <a:rPr sz="1500" spc="1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adipiscing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quis, </a:t>
            </a:r>
            <a:r>
              <a:rPr sz="1500" dirty="0">
                <a:latin typeface="Palatino Linotype"/>
                <a:cs typeface="Palatino Linotype"/>
              </a:rPr>
              <a:t>ultrices</a:t>
            </a:r>
            <a:r>
              <a:rPr sz="1500" spc="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a,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dui.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36905" y="3115082"/>
            <a:ext cx="17780" cy="16389985"/>
          </a:xfrm>
          <a:custGeom>
            <a:avLst/>
            <a:gdLst/>
            <a:ahLst/>
            <a:cxnLst/>
            <a:rect l="l" t="t" r="r" b="b"/>
            <a:pathLst>
              <a:path w="17779" h="16389985">
                <a:moveTo>
                  <a:pt x="17665" y="0"/>
                </a:moveTo>
                <a:lnTo>
                  <a:pt x="0" y="0"/>
                </a:lnTo>
                <a:lnTo>
                  <a:pt x="0" y="16389376"/>
                </a:lnTo>
                <a:lnTo>
                  <a:pt x="17665" y="16389376"/>
                </a:lnTo>
                <a:lnTo>
                  <a:pt x="176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52188" y="3016190"/>
            <a:ext cx="6575425" cy="19818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spc="-10" dirty="0">
                <a:solidFill>
                  <a:srgbClr val="000077"/>
                </a:solidFill>
                <a:latin typeface="Palatino Linotype"/>
                <a:cs typeface="Palatino Linotype"/>
              </a:rPr>
              <a:t>Resultados</a:t>
            </a:r>
            <a:endParaRPr sz="2400" dirty="0">
              <a:latin typeface="Palatino Linotype"/>
              <a:cs typeface="Palatino Linotype"/>
            </a:endParaRPr>
          </a:p>
          <a:p>
            <a:pPr marL="12700" marR="5080" algn="just">
              <a:lnSpc>
                <a:spcPts val="1580"/>
              </a:lnSpc>
              <a:spcBef>
                <a:spcPts val="1480"/>
              </a:spcBef>
            </a:pPr>
            <a:r>
              <a:rPr sz="1500" dirty="0">
                <a:latin typeface="Palatino Linotype"/>
                <a:cs typeface="Palatino Linotype"/>
              </a:rPr>
              <a:t>Quisque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ullamcorper</a:t>
            </a:r>
            <a:r>
              <a:rPr sz="1500" spc="2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placerat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ipsum.</a:t>
            </a:r>
            <a:r>
              <a:rPr sz="1500" spc="18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Cras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nibh.</a:t>
            </a:r>
            <a:r>
              <a:rPr sz="1500" spc="17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Morbi</a:t>
            </a:r>
            <a:r>
              <a:rPr sz="1500" spc="2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justo</a:t>
            </a:r>
            <a:r>
              <a:rPr sz="1500" spc="2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</a:t>
            </a:r>
            <a:r>
              <a:rPr sz="1500" spc="240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la- </a:t>
            </a:r>
            <a:r>
              <a:rPr sz="1500" dirty="0">
                <a:latin typeface="Palatino Linotype"/>
                <a:cs typeface="Palatino Linotype"/>
              </a:rPr>
              <a:t>cus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tincidunt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ultrices.</a:t>
            </a:r>
            <a:r>
              <a:rPr sz="1500" spc="4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Lorem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dolor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sit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amet,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adipiscing </a:t>
            </a:r>
            <a:r>
              <a:rPr sz="1500" dirty="0">
                <a:latin typeface="Palatino Linotype"/>
                <a:cs typeface="Palatino Linotype"/>
              </a:rPr>
              <a:t>elit.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hac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habitasse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platea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dictumst.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Integer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tempus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convallis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augue.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Etiam </a:t>
            </a:r>
            <a:r>
              <a:rPr sz="1500" dirty="0">
                <a:latin typeface="Palatino Linotype"/>
                <a:cs typeface="Palatino Linotype"/>
              </a:rPr>
              <a:t>facilisis.</a:t>
            </a:r>
            <a:r>
              <a:rPr sz="1500" spc="4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elementum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fermentum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wisi.</a:t>
            </a:r>
            <a:r>
              <a:rPr sz="1500" spc="4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Aenean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placerat.</a:t>
            </a:r>
            <a:r>
              <a:rPr sz="1500" spc="409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imperdiet, </a:t>
            </a:r>
            <a:r>
              <a:rPr sz="1500" dirty="0">
                <a:latin typeface="Palatino Linotype"/>
                <a:cs typeface="Palatino Linotype"/>
              </a:rPr>
              <a:t>enim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gravida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sollicitudin,</a:t>
            </a:r>
            <a:r>
              <a:rPr sz="1500" spc="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felis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placerat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quam,</a:t>
            </a:r>
            <a:r>
              <a:rPr sz="1500" spc="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pulvinar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elit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purus </a:t>
            </a:r>
            <a:r>
              <a:rPr sz="1500" dirty="0">
                <a:latin typeface="Palatino Linotype"/>
                <a:cs typeface="Palatino Linotype"/>
              </a:rPr>
              <a:t>eget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enim.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tortor.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Proin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tempus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nibh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sit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amet</a:t>
            </a:r>
            <a:r>
              <a:rPr sz="1500" spc="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nisl.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Vivamus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quis </a:t>
            </a:r>
            <a:r>
              <a:rPr sz="1500" dirty="0">
                <a:latin typeface="Palatino Linotype"/>
                <a:cs typeface="Palatino Linotype"/>
              </a:rPr>
              <a:t>tortor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risus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porta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vehicula.</a:t>
            </a:r>
            <a:endParaRPr sz="1500" dirty="0">
              <a:latin typeface="Palatino Linotype"/>
              <a:cs typeface="Palatino Linotype"/>
            </a:endParaRPr>
          </a:p>
        </p:txBody>
      </p:sp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561054" y="5258038"/>
            <a:ext cx="5157416" cy="4045258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9936178" y="9305018"/>
            <a:ext cx="240728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latin typeface="Arial"/>
                <a:cs typeface="Arial"/>
              </a:rPr>
              <a:t>Figura</a:t>
            </a:r>
            <a:r>
              <a:rPr sz="1450" b="1" spc="-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2:</a:t>
            </a:r>
            <a:r>
              <a:rPr sz="1450" b="1" spc="70" dirty="0">
                <a:latin typeface="Arial"/>
                <a:cs typeface="Arial"/>
              </a:rPr>
              <a:t> </a:t>
            </a:r>
            <a:r>
              <a:rPr sz="1450" dirty="0">
                <a:latin typeface="Arial MT"/>
                <a:cs typeface="Arial MT"/>
              </a:rPr>
              <a:t>Curva</a:t>
            </a:r>
            <a:r>
              <a:rPr sz="1450" spc="-20" dirty="0">
                <a:latin typeface="Arial MT"/>
                <a:cs typeface="Arial MT"/>
              </a:rPr>
              <a:t> </a:t>
            </a:r>
            <a:r>
              <a:rPr sz="1450" dirty="0">
                <a:latin typeface="Arial MT"/>
                <a:cs typeface="Arial MT"/>
              </a:rPr>
              <a:t>de</a:t>
            </a:r>
            <a:r>
              <a:rPr sz="1450" spc="-15" dirty="0">
                <a:latin typeface="Arial MT"/>
                <a:cs typeface="Arial MT"/>
              </a:rPr>
              <a:t> </a:t>
            </a:r>
            <a:r>
              <a:rPr sz="1450" dirty="0">
                <a:latin typeface="Arial MT"/>
                <a:cs typeface="Arial MT"/>
              </a:rPr>
              <a:t>stribeck</a:t>
            </a:r>
            <a:r>
              <a:rPr sz="1450" spc="-20" dirty="0">
                <a:latin typeface="Arial MT"/>
                <a:cs typeface="Arial MT"/>
              </a:rPr>
              <a:t> </a:t>
            </a:r>
            <a:r>
              <a:rPr sz="1450" spc="-50" dirty="0">
                <a:latin typeface="Arial MT"/>
                <a:cs typeface="Arial MT"/>
              </a:rPr>
              <a:t>.</a:t>
            </a:r>
            <a:endParaRPr sz="145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52188" y="9754109"/>
            <a:ext cx="6575425" cy="206057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88265" algn="just">
              <a:lnSpc>
                <a:spcPts val="1580"/>
              </a:lnSpc>
              <a:spcBef>
                <a:spcPts val="365"/>
              </a:spcBef>
            </a:pPr>
            <a:r>
              <a:rPr sz="1500" dirty="0">
                <a:latin typeface="Palatino Linotype"/>
                <a:cs typeface="Palatino Linotype"/>
              </a:rPr>
              <a:t>Fusce</a:t>
            </a:r>
            <a:r>
              <a:rPr sz="1500" spc="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mauris.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Vestibulum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luctus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nibh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at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2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bibendum,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fau- </a:t>
            </a:r>
            <a:r>
              <a:rPr sz="1500" dirty="0">
                <a:latin typeface="Palatino Linotype"/>
                <a:cs typeface="Palatino Linotype"/>
              </a:rPr>
              <a:t>cibus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semper,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leo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velit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ultricies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tellus,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venenatis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arcu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wisi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nisl.</a:t>
            </a:r>
            <a:r>
              <a:rPr sz="1500" spc="44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Vesti- </a:t>
            </a:r>
            <a:r>
              <a:rPr sz="1500" dirty="0">
                <a:latin typeface="Palatino Linotype"/>
                <a:cs typeface="Palatino Linotype"/>
              </a:rPr>
              <a:t>bulum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diam.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pellentesque,</a:t>
            </a:r>
            <a:r>
              <a:rPr sz="1500" spc="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augue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quis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sagittis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posuere,</a:t>
            </a:r>
            <a:r>
              <a:rPr sz="1500" spc="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turpis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lacus </a:t>
            </a:r>
            <a:r>
              <a:rPr sz="1500" dirty="0">
                <a:latin typeface="Palatino Linotype"/>
                <a:cs typeface="Palatino Linotype"/>
              </a:rPr>
              <a:t>congue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quam,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hendrerit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risus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eros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eget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felis.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Maecenas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eget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sapien </a:t>
            </a:r>
            <a:r>
              <a:rPr sz="1500" dirty="0">
                <a:latin typeface="Palatino Linotype"/>
                <a:cs typeface="Palatino Linotype"/>
              </a:rPr>
              <a:t>mattis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porttitor.</a:t>
            </a:r>
            <a:r>
              <a:rPr sz="1500" spc="10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Vestibulum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porttitor.</a:t>
            </a:r>
            <a:r>
              <a:rPr sz="1500" spc="10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facilisi.</a:t>
            </a:r>
            <a:r>
              <a:rPr sz="1500" spc="10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turpis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lacus </a:t>
            </a:r>
            <a:r>
              <a:rPr sz="1500" dirty="0">
                <a:latin typeface="Palatino Linotype"/>
                <a:cs typeface="Palatino Linotype"/>
              </a:rPr>
              <a:t>commodo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facilisis.</a:t>
            </a:r>
            <a:r>
              <a:rPr sz="1500" spc="4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Morbi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fringilla,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wisi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dignissim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interdum,</a:t>
            </a:r>
            <a:r>
              <a:rPr sz="1500" spc="1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justo</a:t>
            </a:r>
            <a:r>
              <a:rPr sz="1500" spc="15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lectus </a:t>
            </a:r>
            <a:r>
              <a:rPr sz="1500" dirty="0">
                <a:latin typeface="Palatino Linotype"/>
                <a:cs typeface="Palatino Linotype"/>
              </a:rPr>
              <a:t>sagittis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dui,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vehicula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libero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cursus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dui.</a:t>
            </a:r>
            <a:r>
              <a:rPr sz="1500" spc="4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Mauris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tempor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ligula</a:t>
            </a:r>
            <a:r>
              <a:rPr sz="1500" spc="1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160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la- </a:t>
            </a:r>
            <a:r>
              <a:rPr sz="1500" dirty="0">
                <a:latin typeface="Palatino Linotype"/>
                <a:cs typeface="Palatino Linotype"/>
              </a:rPr>
              <a:t>cus.</a:t>
            </a:r>
            <a:r>
              <a:rPr sz="1500" spc="3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Duis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cursus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augue.</a:t>
            </a:r>
            <a:r>
              <a:rPr sz="1500" spc="3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Cras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magna.</a:t>
            </a:r>
            <a:r>
              <a:rPr sz="1500" spc="3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Cras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nulla.</a:t>
            </a:r>
            <a:r>
              <a:rPr sz="1500" spc="37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egestas. </a:t>
            </a:r>
            <a:r>
              <a:rPr sz="1500" dirty="0">
                <a:latin typeface="Palatino Linotype"/>
                <a:cs typeface="Palatino Linotype"/>
              </a:rPr>
              <a:t>Curabitur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leo.</a:t>
            </a:r>
            <a:r>
              <a:rPr sz="1500" spc="3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Quisque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egestas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wisi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eget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nunc.</a:t>
            </a:r>
            <a:r>
              <a:rPr sz="1500" spc="3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Nam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feugiat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lacus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est. </a:t>
            </a:r>
            <a:r>
              <a:rPr sz="1500" dirty="0">
                <a:latin typeface="Palatino Linotype"/>
                <a:cs typeface="Palatino Linotype"/>
              </a:rPr>
              <a:t>Curabitur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consectetuer.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  <a:hlinkClick r:id="rId7" action="ppaction://hlinksldjump"/>
              </a:rPr>
              <a:t>[1]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52188" y="12104472"/>
            <a:ext cx="6575425" cy="24352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lang="pt-BR" sz="2400" b="1" dirty="0">
                <a:solidFill>
                  <a:srgbClr val="000077"/>
                </a:solidFill>
                <a:latin typeface="Palatino Linotype"/>
                <a:cs typeface="Palatino Linotype"/>
              </a:rPr>
              <a:t>Próximos passos</a:t>
            </a:r>
            <a:endParaRPr sz="2400" dirty="0">
              <a:latin typeface="Palatino Linotype"/>
              <a:cs typeface="Palatino Linotype"/>
            </a:endParaRPr>
          </a:p>
          <a:p>
            <a:pPr marL="12700" marR="5080" algn="just">
              <a:lnSpc>
                <a:spcPts val="1580"/>
              </a:lnSpc>
              <a:spcBef>
                <a:spcPts val="1614"/>
              </a:spcBef>
            </a:pPr>
            <a:r>
              <a:rPr sz="1500" dirty="0">
                <a:latin typeface="Palatino Linotype"/>
                <a:cs typeface="Palatino Linotype"/>
              </a:rPr>
              <a:t>Nulla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ipsum.</a:t>
            </a:r>
            <a:r>
              <a:rPr sz="1500" spc="3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Praesent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eros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nulla,</a:t>
            </a:r>
            <a:r>
              <a:rPr sz="1500" spc="1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congue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vitae,</a:t>
            </a:r>
            <a:r>
              <a:rPr sz="1500" spc="1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euismod</a:t>
            </a:r>
            <a:r>
              <a:rPr sz="1500" spc="1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ut,</a:t>
            </a:r>
            <a:r>
              <a:rPr sz="1500" spc="1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commodo</a:t>
            </a:r>
            <a:r>
              <a:rPr sz="1500" spc="12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a, </a:t>
            </a:r>
            <a:r>
              <a:rPr sz="1500" dirty="0">
                <a:latin typeface="Palatino Linotype"/>
                <a:cs typeface="Palatino Linotype"/>
              </a:rPr>
              <a:t>wisi.</a:t>
            </a:r>
            <a:r>
              <a:rPr sz="1500" spc="15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habitant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morbi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tristique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senectus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netus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23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malesuada </a:t>
            </a:r>
            <a:r>
              <a:rPr sz="1500" dirty="0">
                <a:latin typeface="Palatino Linotype"/>
                <a:cs typeface="Palatino Linotype"/>
              </a:rPr>
              <a:t>fames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turpis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egestas.</a:t>
            </a:r>
            <a:r>
              <a:rPr sz="1500" spc="13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Aenean</a:t>
            </a:r>
            <a:r>
              <a:rPr sz="1500" spc="2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nonummy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magna</a:t>
            </a:r>
            <a:r>
              <a:rPr sz="1500" spc="20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leo.</a:t>
            </a:r>
            <a:r>
              <a:rPr sz="1500" spc="130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Sed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felis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erat, </a:t>
            </a:r>
            <a:r>
              <a:rPr sz="1500" dirty="0">
                <a:latin typeface="Palatino Linotype"/>
                <a:cs typeface="Palatino Linotype"/>
              </a:rPr>
              <a:t>ullamcorper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dictum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non,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ultricies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ut,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lectus.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Proin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arcu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</a:t>
            </a:r>
            <a:r>
              <a:rPr sz="1500" spc="5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lobortis </a:t>
            </a:r>
            <a:r>
              <a:rPr sz="1500" dirty="0">
                <a:latin typeface="Palatino Linotype"/>
                <a:cs typeface="Palatino Linotype"/>
              </a:rPr>
              <a:t>euismod.</a:t>
            </a:r>
            <a:r>
              <a:rPr sz="1500" spc="15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Vestibulum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ante</a:t>
            </a:r>
            <a:r>
              <a:rPr sz="1500" spc="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ipsum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primis</a:t>
            </a:r>
            <a:r>
              <a:rPr sz="1500" spc="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faucibus</a:t>
            </a:r>
            <a:r>
              <a:rPr sz="1500" spc="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orci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luctus</a:t>
            </a:r>
            <a:r>
              <a:rPr sz="1500" spc="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ultrices</a:t>
            </a:r>
            <a:r>
              <a:rPr sz="1500" spc="1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po- </a:t>
            </a:r>
            <a:r>
              <a:rPr sz="1500" dirty="0">
                <a:latin typeface="Palatino Linotype"/>
                <a:cs typeface="Palatino Linotype"/>
              </a:rPr>
              <a:t>suere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cubilia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Curae;</a:t>
            </a:r>
            <a:r>
              <a:rPr sz="1500" spc="1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Proin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est.</a:t>
            </a:r>
            <a:r>
              <a:rPr sz="1500" spc="3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odio.</a:t>
            </a:r>
            <a:r>
              <a:rPr sz="1500" spc="3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Pellentesque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massa</a:t>
            </a:r>
            <a:r>
              <a:rPr sz="1500" spc="13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turpis, </a:t>
            </a:r>
            <a:r>
              <a:rPr sz="1500" dirty="0">
                <a:latin typeface="Palatino Linotype"/>
                <a:cs typeface="Palatino Linotype"/>
              </a:rPr>
              <a:t>cursus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eu,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euismod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nec,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tempor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congue,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nulla.</a:t>
            </a:r>
            <a:r>
              <a:rPr sz="1500" spc="2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Duis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viverra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gravida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mauris. </a:t>
            </a:r>
            <a:r>
              <a:rPr sz="1500" dirty="0">
                <a:latin typeface="Palatino Linotype"/>
                <a:cs typeface="Palatino Linotype"/>
              </a:rPr>
              <a:t>Cras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tincidunt.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Curabitur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eros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ligula,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varius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pulvinar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cursus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faucibus, augue.</a:t>
            </a:r>
            <a:endParaRPr sz="1500" dirty="0">
              <a:latin typeface="Palatino Linotype"/>
              <a:cs typeface="Palatino Linotyp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52188" y="14793368"/>
            <a:ext cx="6575425" cy="1810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spc="-10" dirty="0">
                <a:solidFill>
                  <a:srgbClr val="000077"/>
                </a:solidFill>
                <a:latin typeface="Palatino Linotype"/>
                <a:cs typeface="Palatino Linotype"/>
              </a:rPr>
              <a:t>Agradecimento</a:t>
            </a:r>
            <a:endParaRPr sz="2400">
              <a:latin typeface="Palatino Linotype"/>
              <a:cs typeface="Palatino Linotype"/>
            </a:endParaRPr>
          </a:p>
          <a:p>
            <a:pPr marL="12700" marR="5080" algn="just">
              <a:lnSpc>
                <a:spcPts val="1580"/>
              </a:lnSpc>
              <a:spcBef>
                <a:spcPts val="1710"/>
              </a:spcBef>
            </a:pPr>
            <a:r>
              <a:rPr sz="1500" dirty="0">
                <a:latin typeface="Palatino Linotype"/>
                <a:cs typeface="Palatino Linotype"/>
              </a:rPr>
              <a:t>Aenean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laoreet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aliquam</a:t>
            </a:r>
            <a:r>
              <a:rPr sz="1500" spc="3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orci.</a:t>
            </a:r>
            <a:r>
              <a:rPr sz="1500" spc="1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interdum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elementum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urna.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Quisque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erat. </a:t>
            </a:r>
            <a:r>
              <a:rPr sz="1500" dirty="0">
                <a:latin typeface="Palatino Linotype"/>
                <a:cs typeface="Palatino Linotype"/>
              </a:rPr>
              <a:t>Nullam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tempor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neque.</a:t>
            </a:r>
            <a:r>
              <a:rPr sz="1500" spc="40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Maecenas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velit</a:t>
            </a:r>
            <a:r>
              <a:rPr sz="1500" spc="1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nibh,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scelerisque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consequat</a:t>
            </a:r>
            <a:r>
              <a:rPr sz="1500" spc="1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ut,</a:t>
            </a:r>
            <a:r>
              <a:rPr sz="1500" spc="165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vi- </a:t>
            </a:r>
            <a:r>
              <a:rPr sz="1500" dirty="0">
                <a:latin typeface="Palatino Linotype"/>
                <a:cs typeface="Palatino Linotype"/>
              </a:rPr>
              <a:t>verra</a:t>
            </a:r>
            <a:r>
              <a:rPr sz="1500" spc="21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2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enim.</a:t>
            </a:r>
            <a:r>
              <a:rPr sz="1500" spc="14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Duis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magna.</a:t>
            </a:r>
            <a:r>
              <a:rPr sz="1500" spc="14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Donec</a:t>
            </a:r>
            <a:r>
              <a:rPr sz="1500" spc="2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odio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neque,</a:t>
            </a:r>
            <a:r>
              <a:rPr sz="1500" spc="25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tristique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et,</a:t>
            </a:r>
            <a:r>
              <a:rPr sz="1500" spc="2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tincidunt</a:t>
            </a:r>
            <a:r>
              <a:rPr sz="1500" spc="220" dirty="0">
                <a:latin typeface="Palatino Linotype"/>
                <a:cs typeface="Palatino Linotype"/>
              </a:rPr>
              <a:t> </a:t>
            </a:r>
            <a:r>
              <a:rPr sz="1500" spc="-25" dirty="0">
                <a:latin typeface="Palatino Linotype"/>
                <a:cs typeface="Palatino Linotype"/>
              </a:rPr>
              <a:t>eu, </a:t>
            </a:r>
            <a:r>
              <a:rPr sz="1500" dirty="0">
                <a:latin typeface="Palatino Linotype"/>
                <a:cs typeface="Palatino Linotype"/>
              </a:rPr>
              <a:t>rhoncus</a:t>
            </a:r>
            <a:r>
              <a:rPr sz="1500" spc="2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ac,</a:t>
            </a:r>
            <a:r>
              <a:rPr sz="1500" spc="2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nunc.</a:t>
            </a:r>
            <a:r>
              <a:rPr sz="1500" spc="18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Mauris</a:t>
            </a:r>
            <a:r>
              <a:rPr sz="1500" spc="254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2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malesuada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elit.</a:t>
            </a:r>
            <a:r>
              <a:rPr sz="1500" spc="185" dirty="0">
                <a:latin typeface="Palatino Linotype"/>
                <a:cs typeface="Palatino Linotype"/>
              </a:rPr>
              <a:t>  </a:t>
            </a:r>
            <a:r>
              <a:rPr sz="1500" dirty="0">
                <a:latin typeface="Palatino Linotype"/>
                <a:cs typeface="Palatino Linotype"/>
              </a:rPr>
              <a:t>Etiam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lacus</a:t>
            </a:r>
            <a:r>
              <a:rPr sz="1500" spc="25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mauris, </a:t>
            </a:r>
            <a:r>
              <a:rPr sz="1500" dirty="0">
                <a:latin typeface="Palatino Linotype"/>
                <a:cs typeface="Palatino Linotype"/>
              </a:rPr>
              <a:t>pretium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vel,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blandit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ultricies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id,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libero.</a:t>
            </a:r>
            <a:r>
              <a:rPr sz="1500" spc="21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Phasellus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bibendum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erat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ut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diam.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congue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imperdiet</a:t>
            </a:r>
            <a:r>
              <a:rPr sz="1500" spc="80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lectus.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52188" y="16893303"/>
            <a:ext cx="6575425" cy="16281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spc="55" dirty="0">
                <a:solidFill>
                  <a:srgbClr val="000077"/>
                </a:solidFill>
                <a:latin typeface="Palatino Linotype"/>
                <a:cs typeface="Palatino Linotype"/>
              </a:rPr>
              <a:t>Refer</a:t>
            </a:r>
            <a:r>
              <a:rPr sz="2400" b="1" spc="-955" dirty="0">
                <a:solidFill>
                  <a:srgbClr val="000077"/>
                </a:solidFill>
                <a:latin typeface="Palatino Linotype"/>
                <a:cs typeface="Palatino Linotype"/>
              </a:rPr>
              <a:t>e</a:t>
            </a:r>
            <a:r>
              <a:rPr sz="2400" b="1" spc="254" dirty="0">
                <a:solidFill>
                  <a:srgbClr val="000077"/>
                </a:solidFill>
                <a:latin typeface="Palatino Linotype"/>
                <a:cs typeface="Palatino Linotype"/>
              </a:rPr>
              <a:t>ˆ</a:t>
            </a:r>
            <a:r>
              <a:rPr sz="2400" b="1" spc="55" dirty="0">
                <a:solidFill>
                  <a:srgbClr val="000077"/>
                </a:solidFill>
                <a:latin typeface="Palatino Linotype"/>
                <a:cs typeface="Palatino Linotype"/>
              </a:rPr>
              <a:t>ncias</a:t>
            </a:r>
            <a:endParaRPr sz="2400">
              <a:latin typeface="Palatino Linotype"/>
              <a:cs typeface="Palatino Linotype"/>
            </a:endParaRPr>
          </a:p>
          <a:p>
            <a:pPr marL="267970" indent="-255270">
              <a:lnSpc>
                <a:spcPct val="100000"/>
              </a:lnSpc>
              <a:spcBef>
                <a:spcPts val="1245"/>
              </a:spcBef>
              <a:buFont typeface="Palatino Linotype"/>
              <a:buAutoNum type="arabicPlain"/>
              <a:tabLst>
                <a:tab pos="267970" algn="l"/>
              </a:tabLst>
            </a:pPr>
            <a:r>
              <a:rPr sz="1500" spc="-75" dirty="0">
                <a:latin typeface="Palatino Linotype"/>
                <a:cs typeface="Palatino Linotype"/>
              </a:rPr>
              <a:t>F.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Chollet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et</a:t>
            </a:r>
            <a:r>
              <a:rPr sz="1500" spc="4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al.</a:t>
            </a:r>
            <a:r>
              <a:rPr sz="1500" spc="1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Keras.</a:t>
            </a:r>
            <a:r>
              <a:rPr sz="1500" spc="1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Courier New"/>
                <a:cs typeface="Courier New"/>
                <a:hlinkClick r:id="rId9"/>
              </a:rPr>
              <a:t>https://github.com/fchollet/keras</a:t>
            </a:r>
            <a:r>
              <a:rPr sz="1500" dirty="0">
                <a:latin typeface="Palatino Linotype"/>
                <a:cs typeface="Palatino Linotype"/>
              </a:rPr>
              <a:t>,</a:t>
            </a:r>
            <a:r>
              <a:rPr sz="1500" spc="5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2015.</a:t>
            </a:r>
            <a:endParaRPr sz="1500">
              <a:latin typeface="Palatino Linotype"/>
              <a:cs typeface="Palatino Linotype"/>
            </a:endParaRPr>
          </a:p>
          <a:p>
            <a:pPr marL="267335" marR="5080" indent="-255270" algn="just">
              <a:lnSpc>
                <a:spcPts val="1580"/>
              </a:lnSpc>
              <a:spcBef>
                <a:spcPts val="385"/>
              </a:spcBef>
              <a:buAutoNum type="arabicPlain"/>
              <a:tabLst>
                <a:tab pos="268605" algn="l"/>
              </a:tabLst>
            </a:pPr>
            <a:r>
              <a:rPr sz="1500" dirty="0">
                <a:latin typeface="Palatino Linotype"/>
                <a:cs typeface="Palatino Linotype"/>
              </a:rPr>
              <a:t>R.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Just,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D.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Jalali,</a:t>
            </a:r>
            <a:r>
              <a:rPr sz="1500" spc="9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and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M.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D.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Ernst.</a:t>
            </a:r>
            <a:r>
              <a:rPr sz="1500" spc="36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Defects4j:</a:t>
            </a:r>
            <a:r>
              <a:rPr sz="1500" spc="229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A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database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of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existing</a:t>
            </a:r>
            <a:r>
              <a:rPr sz="1500" spc="8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faults 	</a:t>
            </a:r>
            <a:r>
              <a:rPr sz="1500" dirty="0">
                <a:latin typeface="Palatino Linotype"/>
                <a:cs typeface="Palatino Linotype"/>
              </a:rPr>
              <a:t>to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enable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controlled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testing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studies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for</a:t>
            </a:r>
            <a:r>
              <a:rPr sz="1500" spc="4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java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programs.</a:t>
            </a:r>
            <a:r>
              <a:rPr sz="1500" spc="20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In</a:t>
            </a:r>
            <a:r>
              <a:rPr sz="1500" spc="35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Proceedings</a:t>
            </a:r>
            <a:r>
              <a:rPr sz="1500" i="1" spc="35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of</a:t>
            </a:r>
            <a:r>
              <a:rPr sz="1500" i="1" spc="35" dirty="0">
                <a:latin typeface="Palatino Linotype"/>
                <a:cs typeface="Palatino Linotype"/>
              </a:rPr>
              <a:t> </a:t>
            </a:r>
            <a:r>
              <a:rPr sz="1500" i="1" spc="-25" dirty="0">
                <a:latin typeface="Palatino Linotype"/>
                <a:cs typeface="Palatino Linotype"/>
              </a:rPr>
              <a:t>the 	</a:t>
            </a:r>
            <a:r>
              <a:rPr sz="1500" i="1" dirty="0">
                <a:latin typeface="Palatino Linotype"/>
                <a:cs typeface="Palatino Linotype"/>
              </a:rPr>
              <a:t>2014</a:t>
            </a:r>
            <a:r>
              <a:rPr sz="1500" i="1" spc="70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International</a:t>
            </a:r>
            <a:r>
              <a:rPr sz="1500" i="1" spc="75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Symposium</a:t>
            </a:r>
            <a:r>
              <a:rPr sz="1500" i="1" spc="70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on</a:t>
            </a:r>
            <a:r>
              <a:rPr sz="1500" i="1" spc="75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Software</a:t>
            </a:r>
            <a:r>
              <a:rPr sz="1500" i="1" spc="75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Testing</a:t>
            </a:r>
            <a:r>
              <a:rPr sz="1500" i="1" spc="70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and</a:t>
            </a:r>
            <a:r>
              <a:rPr sz="1500" i="1" spc="75" dirty="0">
                <a:latin typeface="Palatino Linotype"/>
                <a:cs typeface="Palatino Linotype"/>
              </a:rPr>
              <a:t> </a:t>
            </a:r>
            <a:r>
              <a:rPr sz="1500" i="1" dirty="0">
                <a:latin typeface="Palatino Linotype"/>
                <a:cs typeface="Palatino Linotype"/>
              </a:rPr>
              <a:t>Analysis</a:t>
            </a:r>
            <a:r>
              <a:rPr sz="1500" dirty="0">
                <a:latin typeface="Palatino Linotype"/>
                <a:cs typeface="Palatino Linotype"/>
              </a:rPr>
              <a:t>,</a:t>
            </a:r>
            <a:r>
              <a:rPr sz="1500" spc="9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ISSTA</a:t>
            </a:r>
            <a:r>
              <a:rPr sz="1500" spc="75" dirty="0">
                <a:latin typeface="Palatino Linotype"/>
                <a:cs typeface="Palatino Linotype"/>
              </a:rPr>
              <a:t> </a:t>
            </a:r>
            <a:r>
              <a:rPr sz="1500" spc="-10" dirty="0">
                <a:latin typeface="Palatino Linotype"/>
                <a:cs typeface="Palatino Linotype"/>
              </a:rPr>
              <a:t>2014, 	</a:t>
            </a:r>
            <a:r>
              <a:rPr sz="1500" dirty="0">
                <a:latin typeface="Palatino Linotype"/>
                <a:cs typeface="Palatino Linotype"/>
              </a:rPr>
              <a:t>pages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437–440,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New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York,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NY,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USA,</a:t>
            </a:r>
            <a:r>
              <a:rPr sz="1500" spc="20" dirty="0">
                <a:latin typeface="Palatino Linotype"/>
                <a:cs typeface="Palatino Linotype"/>
              </a:rPr>
              <a:t> </a:t>
            </a:r>
            <a:r>
              <a:rPr sz="1500" dirty="0">
                <a:latin typeface="Palatino Linotype"/>
                <a:cs typeface="Palatino Linotype"/>
              </a:rPr>
              <a:t>2014.</a:t>
            </a:r>
            <a:r>
              <a:rPr sz="1500" spc="25" dirty="0">
                <a:latin typeface="Palatino Linotype"/>
                <a:cs typeface="Palatino Linotype"/>
              </a:rPr>
              <a:t> </a:t>
            </a:r>
            <a:r>
              <a:rPr sz="1500" spc="-20" dirty="0">
                <a:latin typeface="Palatino Linotype"/>
                <a:cs typeface="Palatino Linotype"/>
              </a:rPr>
              <a:t>ACM.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56774" y="19674081"/>
            <a:ext cx="7731125" cy="2398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2024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–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2°</a:t>
            </a:r>
            <a:r>
              <a:rPr sz="1450" spc="5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Congresso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do</a:t>
            </a:r>
            <a:r>
              <a:rPr sz="1450" spc="5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Programa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de</a:t>
            </a:r>
            <a:r>
              <a:rPr sz="1450" spc="5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P</a:t>
            </a:r>
            <a:r>
              <a:rPr sz="1450" spc="-640" dirty="0">
                <a:solidFill>
                  <a:schemeClr val="tx1"/>
                </a:solidFill>
                <a:latin typeface="Palatino Linotype"/>
                <a:cs typeface="Palatino Linotype"/>
              </a:rPr>
              <a:t>o</a:t>
            </a:r>
            <a:r>
              <a:rPr sz="1450" spc="160" dirty="0">
                <a:solidFill>
                  <a:schemeClr val="tx1"/>
                </a:solidFill>
                <a:latin typeface="Palatino Linotype"/>
                <a:cs typeface="Palatino Linotype"/>
              </a:rPr>
              <a:t>´</a:t>
            </a:r>
            <a:r>
              <a:rPr sz="1450" spc="5" dirty="0">
                <a:solidFill>
                  <a:schemeClr val="tx1"/>
                </a:solidFill>
                <a:latin typeface="Palatino Linotype"/>
                <a:cs typeface="Palatino Linotype"/>
              </a:rPr>
              <a:t>s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spc="5" dirty="0">
                <a:solidFill>
                  <a:schemeClr val="tx1"/>
                </a:solidFill>
                <a:latin typeface="Palatino Linotype"/>
                <a:cs typeface="Palatino Linotype"/>
              </a:rPr>
              <a:t>Gradua</a:t>
            </a:r>
            <a:r>
              <a:rPr sz="1450" spc="-560" dirty="0">
                <a:solidFill>
                  <a:schemeClr val="tx1"/>
                </a:solidFill>
                <a:latin typeface="Palatino Linotype"/>
                <a:cs typeface="Palatino Linotype"/>
              </a:rPr>
              <a:t>c</a:t>
            </a:r>
            <a:r>
              <a:rPr sz="1450" spc="85" dirty="0">
                <a:solidFill>
                  <a:schemeClr val="tx1"/>
                </a:solidFill>
                <a:latin typeface="Palatino Linotype"/>
                <a:cs typeface="Palatino Linotype"/>
              </a:rPr>
              <a:t>¸</a:t>
            </a:r>
            <a:r>
              <a:rPr sz="1450" spc="-605" dirty="0">
                <a:solidFill>
                  <a:schemeClr val="tx1"/>
                </a:solidFill>
                <a:latin typeface="Palatino Linotype"/>
                <a:cs typeface="Palatino Linotype"/>
              </a:rPr>
              <a:t>a</a:t>
            </a:r>
            <a:r>
              <a:rPr sz="1450" spc="125" dirty="0">
                <a:solidFill>
                  <a:schemeClr val="tx1"/>
                </a:solidFill>
                <a:latin typeface="Palatino Linotype"/>
                <a:cs typeface="Palatino Linotype"/>
              </a:rPr>
              <a:t>˜</a:t>
            </a:r>
            <a:r>
              <a:rPr sz="1450" spc="5" dirty="0">
                <a:solidFill>
                  <a:schemeClr val="tx1"/>
                </a:solidFill>
                <a:latin typeface="Palatino Linotype"/>
                <a:cs typeface="Palatino Linotype"/>
              </a:rPr>
              <a:t>o</a:t>
            </a:r>
            <a:r>
              <a:rPr sz="1450" spc="5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em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Engenharia</a:t>
            </a:r>
            <a:r>
              <a:rPr sz="1450" spc="5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spc="15" dirty="0">
                <a:solidFill>
                  <a:schemeClr val="tx1"/>
                </a:solidFill>
                <a:latin typeface="Palatino Linotype"/>
                <a:cs typeface="Palatino Linotype"/>
              </a:rPr>
              <a:t>Me</a:t>
            </a:r>
            <a:r>
              <a:rPr sz="1450" spc="10" dirty="0">
                <a:solidFill>
                  <a:schemeClr val="tx1"/>
                </a:solidFill>
                <a:latin typeface="Palatino Linotype"/>
                <a:cs typeface="Palatino Linotype"/>
              </a:rPr>
              <a:t>c</a:t>
            </a:r>
            <a:r>
              <a:rPr sz="1450" spc="-595" dirty="0">
                <a:solidFill>
                  <a:schemeClr val="tx1"/>
                </a:solidFill>
                <a:latin typeface="Palatino Linotype"/>
                <a:cs typeface="Palatino Linotype"/>
              </a:rPr>
              <a:t>a</a:t>
            </a:r>
            <a:r>
              <a:rPr sz="1450" spc="135" dirty="0">
                <a:solidFill>
                  <a:schemeClr val="tx1"/>
                </a:solidFill>
                <a:latin typeface="Palatino Linotype"/>
                <a:cs typeface="Palatino Linotype"/>
              </a:rPr>
              <a:t>ˆ</a:t>
            </a:r>
            <a:r>
              <a:rPr sz="1450" spc="15" dirty="0">
                <a:solidFill>
                  <a:schemeClr val="tx1"/>
                </a:solidFill>
                <a:latin typeface="Palatino Linotype"/>
                <a:cs typeface="Palatino Linotype"/>
              </a:rPr>
              <a:t>nica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dirty="0">
                <a:solidFill>
                  <a:schemeClr val="tx1"/>
                </a:solidFill>
                <a:latin typeface="Palatino Linotype"/>
                <a:cs typeface="Palatino Linotype"/>
              </a:rPr>
              <a:t>e</a:t>
            </a:r>
            <a:r>
              <a:rPr sz="1450" spc="45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sz="1450" spc="30" dirty="0">
                <a:solidFill>
                  <a:schemeClr val="tx1"/>
                </a:solidFill>
                <a:latin typeface="Palatino Linotype"/>
                <a:cs typeface="Palatino Linotype"/>
              </a:rPr>
              <a:t>Mecat</a:t>
            </a:r>
            <a:r>
              <a:rPr sz="1450" spc="25" dirty="0">
                <a:solidFill>
                  <a:schemeClr val="tx1"/>
                </a:solidFill>
                <a:latin typeface="Palatino Linotype"/>
                <a:cs typeface="Palatino Linotype"/>
              </a:rPr>
              <a:t>r</a:t>
            </a:r>
            <a:r>
              <a:rPr sz="1450" spc="-615" dirty="0">
                <a:solidFill>
                  <a:schemeClr val="tx1"/>
                </a:solidFill>
                <a:latin typeface="Palatino Linotype"/>
                <a:cs typeface="Palatino Linotype"/>
              </a:rPr>
              <a:t>o</a:t>
            </a:r>
            <a:r>
              <a:rPr sz="1450" spc="185" dirty="0">
                <a:solidFill>
                  <a:schemeClr val="tx1"/>
                </a:solidFill>
                <a:latin typeface="Palatino Linotype"/>
                <a:cs typeface="Palatino Linotype"/>
              </a:rPr>
              <a:t>ˆ</a:t>
            </a:r>
            <a:r>
              <a:rPr sz="1450" spc="30" dirty="0">
                <a:solidFill>
                  <a:schemeClr val="tx1"/>
                </a:solidFill>
                <a:latin typeface="Palatino Linotype"/>
                <a:cs typeface="Palatino Linotype"/>
              </a:rPr>
              <a:t>nica</a:t>
            </a:r>
            <a:endParaRPr sz="1450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1190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MT</vt:lpstr>
      <vt:lpstr>Calibri</vt:lpstr>
      <vt:lpstr>Courier New</vt:lpstr>
      <vt:lpstr>Palatino Linotype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Ana E</cp:lastModifiedBy>
  <cp:revision>1</cp:revision>
  <dcterms:created xsi:type="dcterms:W3CDTF">2024-04-01T16:43:51Z</dcterms:created>
  <dcterms:modified xsi:type="dcterms:W3CDTF">2024-05-14T18:12:15Z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2024-04-01T00:00:00Z</vt:filetime>
  </property>
  <property fmtid="{D5CDD505-2E9C-101B-9397-08002B2CF9AE}" pid="3" name="Creator">
    <vt:lpwstr>LaTeX with hyperref</vt:lpwstr>
  </property>
  <property fmtid="{D5CDD505-2E9C-101B-9397-08002B2CF9AE}" pid="4" name="LastSaved">
    <vt:filetime>2024-04-01T00:00:00Z</vt:filetime>
  </property>
  <property fmtid="{D5CDD505-2E9C-101B-9397-08002B2CF9AE}" pid="5" name="PTEX.Fullbanner">
    <vt:lpwstr>This is pdfTeX, Version 3.141592653-2.6-1.40.25 (TeX Live 2023) kpathsea version 6.3.5</vt:lpwstr>
  </property>
  <property fmtid="{D5CDD505-2E9C-101B-9397-08002B2CF9AE}" pid="6" name="Producer">
    <vt:lpwstr>pdfTeX-1.40.25</vt:lpwstr>
  </property>
</Properties>
</file>