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RECEPCION INMEDIATA DEL RECIEN NACIDO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Dra</a:t>
            </a:r>
            <a:r>
              <a:rPr lang="es-ES" dirty="0" smtClean="0"/>
              <a:t> Susana Dueñas M </a:t>
            </a:r>
          </a:p>
          <a:p>
            <a:r>
              <a:rPr lang="es-ES" dirty="0" smtClean="0"/>
              <a:t>Docente de la Facultad de Medicina </a:t>
            </a:r>
          </a:p>
          <a:p>
            <a:r>
              <a:rPr lang="es-ES" dirty="0" smtClean="0"/>
              <a:t>2015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4275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9991"/>
          </a:xfrm>
        </p:spPr>
        <p:txBody>
          <a:bodyPr/>
          <a:lstStyle/>
          <a:p>
            <a:r>
              <a:rPr lang="es-ES" dirty="0" smtClean="0"/>
              <a:t> </a:t>
            </a:r>
            <a:r>
              <a:rPr lang="es-ES" b="1" dirty="0" smtClean="0"/>
              <a:t>CLASIFICACIÓN DEL RECIÉN NACIDO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6900" y="1295401"/>
            <a:ext cx="9220200" cy="58547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C" sz="2400" dirty="0"/>
          </a:p>
          <a:p>
            <a:r>
              <a:rPr lang="es-EC" sz="2400" dirty="0" smtClean="0"/>
              <a:t>•</a:t>
            </a:r>
            <a:r>
              <a:rPr lang="es-EC" sz="2400" b="1" dirty="0" smtClean="0"/>
              <a:t>RNAT</a:t>
            </a:r>
            <a:r>
              <a:rPr lang="es-EC" sz="2400" dirty="0" smtClean="0"/>
              <a:t> </a:t>
            </a:r>
            <a:r>
              <a:rPr lang="es-EC" sz="2400" dirty="0"/>
              <a:t>(Recién nacido de término): Aquellos nacidos con </a:t>
            </a:r>
            <a:r>
              <a:rPr lang="es-EC" sz="2400" dirty="0" smtClean="0"/>
              <a:t>&gt; </a:t>
            </a:r>
            <a:r>
              <a:rPr lang="es-EC" sz="2400" dirty="0"/>
              <a:t>38 </a:t>
            </a:r>
            <a:r>
              <a:rPr lang="es-EC" sz="2400" dirty="0" err="1"/>
              <a:t>sem</a:t>
            </a:r>
            <a:r>
              <a:rPr lang="es-EC" sz="2400" dirty="0"/>
              <a:t> de gestación y &lt; de 42 </a:t>
            </a:r>
            <a:r>
              <a:rPr lang="es-EC" sz="2400" dirty="0" err="1"/>
              <a:t>sem</a:t>
            </a:r>
            <a:r>
              <a:rPr lang="es-EC" sz="2400" dirty="0"/>
              <a:t> de gestación. </a:t>
            </a:r>
            <a:endParaRPr lang="es-ES" sz="2400" dirty="0"/>
          </a:p>
          <a:p>
            <a:r>
              <a:rPr lang="es-EC" sz="2400" dirty="0"/>
              <a:t>•</a:t>
            </a:r>
            <a:r>
              <a:rPr lang="es-EC" sz="2400" b="1" dirty="0" smtClean="0"/>
              <a:t>RNPR</a:t>
            </a:r>
            <a:r>
              <a:rPr lang="es-EC" sz="2400" dirty="0" smtClean="0"/>
              <a:t> </a:t>
            </a:r>
            <a:r>
              <a:rPr lang="es-EC" sz="2400" dirty="0"/>
              <a:t>(Recién nacido pre termino): Aquellos nacidos con &lt; de 38 semanas de gestación. En esto seguimos el criterio de la Academia Americana de pediatría, ya que la OMS considera pre termino a los recién nacidos con &lt; de 37 semanas. </a:t>
            </a:r>
            <a:endParaRPr lang="es-ES" sz="2400" dirty="0"/>
          </a:p>
          <a:p>
            <a:r>
              <a:rPr lang="es-EC" sz="2400" dirty="0"/>
              <a:t>•</a:t>
            </a:r>
            <a:r>
              <a:rPr lang="es-EC" sz="2400" b="1" dirty="0"/>
              <a:t>RNPT </a:t>
            </a:r>
            <a:r>
              <a:rPr lang="es-EC" sz="2400" dirty="0"/>
              <a:t>(Recién nacido pos término): Aquellos nacidos con  </a:t>
            </a:r>
            <a:r>
              <a:rPr lang="es-EC" sz="2400" dirty="0" smtClean="0"/>
              <a:t>&gt; 42 </a:t>
            </a:r>
            <a:r>
              <a:rPr lang="es-EC" sz="2400" dirty="0"/>
              <a:t>semanas de </a:t>
            </a:r>
            <a:r>
              <a:rPr lang="es-EC" sz="2400" dirty="0" smtClean="0"/>
              <a:t>gestación</a:t>
            </a:r>
          </a:p>
          <a:p>
            <a:endParaRPr lang="es-EC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9341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443375" cy="937990"/>
          </a:xfrm>
        </p:spPr>
        <p:txBody>
          <a:bodyPr/>
          <a:lstStyle/>
          <a:p>
            <a:r>
              <a:rPr lang="es-ES" b="1" dirty="0" smtClean="0"/>
              <a:t>CLASIFICACION DEL RECIEN NACIDO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1562100"/>
            <a:ext cx="10133012" cy="4349122"/>
          </a:xfrm>
        </p:spPr>
        <p:txBody>
          <a:bodyPr/>
          <a:lstStyle/>
          <a:p>
            <a:pPr lvl="0">
              <a:buClr>
                <a:srgbClr val="A53010"/>
              </a:buClr>
            </a:pPr>
            <a:endParaRPr lang="es-EC" sz="2000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s-EC" sz="24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AEG</a:t>
            </a:r>
            <a:r>
              <a:rPr lang="es-EC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Adecuados para la edad gestacional: cuando el peso de nacimiento se encuentra entre los percentiles 10 y 90 de las curvas de crecimiento intrauterino (CCI) </a:t>
            </a:r>
            <a:endParaRPr lang="es-E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s-EC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•</a:t>
            </a:r>
            <a:r>
              <a:rPr lang="es-EC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PEG</a:t>
            </a:r>
            <a:r>
              <a:rPr lang="es-EC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Pequeños para la edad gestacional: cuando el peso está bajo el percentil 10 de la CCI. </a:t>
            </a:r>
            <a:endParaRPr lang="es-E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s-EC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•</a:t>
            </a:r>
            <a:r>
              <a:rPr lang="es-EC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GEG</a:t>
            </a:r>
            <a:r>
              <a:rPr lang="es-EC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Grandes para la edad gestacional: cuando el peso se encuentra sobre el percentil 90 de la CCI. </a:t>
            </a:r>
            <a:endParaRPr lang="es-E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9502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CONCEPTO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31831" y="1725769"/>
            <a:ext cx="9572781" cy="4765183"/>
          </a:xfrm>
        </p:spPr>
        <p:txBody>
          <a:bodyPr>
            <a:noAutofit/>
          </a:bodyPr>
          <a:lstStyle/>
          <a:p>
            <a:r>
              <a:rPr lang="es-ES" sz="2800" dirty="0" smtClean="0"/>
              <a:t>Conjunto de Procedimientos técnicos , que ayudan al neonato en su transición de la vida intrauterina a la extrauterina, en forma adecuada ,brindando las condiciones óptimas para la misma</a:t>
            </a:r>
          </a:p>
          <a:p>
            <a:r>
              <a:rPr lang="es-ES" sz="2800" dirty="0" smtClean="0"/>
              <a:t>Permite además en los primeros momentos identificar :</a:t>
            </a:r>
          </a:p>
          <a:p>
            <a:r>
              <a:rPr lang="es-ES" sz="2800" dirty="0" smtClean="0"/>
              <a:t>1. Riesgo vital </a:t>
            </a:r>
          </a:p>
          <a:p>
            <a:r>
              <a:rPr lang="es-ES" sz="2800" dirty="0" smtClean="0"/>
              <a:t>2. Malformaciones Congénitas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56134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CUIDADOS INMEDIATOS DEL RECIEN NACIDO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Establecimiento y regulación de la respiración </a:t>
            </a:r>
          </a:p>
          <a:p>
            <a:r>
              <a:rPr lang="es-ES" sz="3200" dirty="0" smtClean="0"/>
              <a:t>Tiempo oportuno de pinzamiento del cordón</a:t>
            </a:r>
          </a:p>
          <a:p>
            <a:r>
              <a:rPr lang="es-ES" sz="3200" dirty="0" smtClean="0"/>
              <a:t>Evaluación de apgar, Silverman Anderson</a:t>
            </a:r>
          </a:p>
          <a:p>
            <a:r>
              <a:rPr lang="es-ES" sz="3200" dirty="0" smtClean="0"/>
              <a:t>Calentar , estimular , secar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071222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 </a:t>
            </a:r>
            <a:r>
              <a:rPr lang="es-ES" b="1" dirty="0" smtClean="0"/>
              <a:t>CONDICIONES BASICAS EN LA RECEPCION - REANIMACIÒN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99256" y="2133600"/>
            <a:ext cx="9405356" cy="3945228"/>
          </a:xfrm>
        </p:spPr>
        <p:txBody>
          <a:bodyPr>
            <a:noAutofit/>
          </a:bodyPr>
          <a:lstStyle/>
          <a:p>
            <a:r>
              <a:rPr lang="es-ES" sz="3600" dirty="0" smtClean="0"/>
              <a:t>Anticiparse y prepararse </a:t>
            </a:r>
          </a:p>
          <a:p>
            <a:r>
              <a:rPr lang="es-ES" sz="3600" dirty="0" smtClean="0"/>
              <a:t>Personal adecuado, </a:t>
            </a:r>
          </a:p>
          <a:p>
            <a:r>
              <a:rPr lang="es-ES" sz="3600" dirty="0" smtClean="0"/>
              <a:t>Preparación del Lugar de recepción</a:t>
            </a:r>
          </a:p>
          <a:p>
            <a:r>
              <a:rPr lang="es-ES" sz="3600" dirty="0" smtClean="0"/>
              <a:t>Equipo básico necesario para la atención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190596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817757" cy="1101659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QUE DEBEMOS TENER EN NUESTRA SALA DE RECEPCION?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28800" y="1905000"/>
            <a:ext cx="9675812" cy="4817772"/>
          </a:xfrm>
        </p:spPr>
        <p:txBody>
          <a:bodyPr>
            <a:normAutofit/>
          </a:bodyPr>
          <a:lstStyle/>
          <a:p>
            <a:r>
              <a:rPr lang="es-ES" b="1" dirty="0" smtClean="0"/>
              <a:t>1.-  EQUIPO :</a:t>
            </a:r>
          </a:p>
          <a:p>
            <a:r>
              <a:rPr lang="es-ES" dirty="0" smtClean="0"/>
              <a:t>Cuna de calor radiante, fonendoscopio, Oxigeno, succión, Ambù , mascarillas, perilla de caucho, laringoscopio, hojas rectas , pilas, foco de reemplazo, tubos endotraqueales</a:t>
            </a:r>
            <a:r>
              <a:rPr lang="es-ES" dirty="0"/>
              <a:t> </a:t>
            </a:r>
            <a:r>
              <a:rPr lang="es-ES" dirty="0" smtClean="0"/>
              <a:t>, equipo de cateterización umbilical, hoja de bisturí, tirillas de glucosa </a:t>
            </a:r>
          </a:p>
          <a:p>
            <a:r>
              <a:rPr lang="es-ES" b="1" dirty="0" smtClean="0"/>
              <a:t>2.-  MEDICAMENTOS </a:t>
            </a:r>
            <a:r>
              <a:rPr lang="es-ES" dirty="0" smtClean="0"/>
              <a:t>:</a:t>
            </a:r>
          </a:p>
          <a:p>
            <a:r>
              <a:rPr lang="es-ES" dirty="0" smtClean="0"/>
              <a:t> Epinefrina , </a:t>
            </a:r>
            <a:r>
              <a:rPr lang="es-ES" dirty="0" err="1" smtClean="0"/>
              <a:t>Naloxona</a:t>
            </a:r>
            <a:r>
              <a:rPr lang="es-ES" dirty="0" smtClean="0"/>
              <a:t>, Dextrosa al 10% , solución salina , lactato </a:t>
            </a:r>
            <a:r>
              <a:rPr lang="es-ES" dirty="0" err="1" smtClean="0"/>
              <a:t>Ringer</a:t>
            </a:r>
            <a:r>
              <a:rPr lang="es-ES" dirty="0" smtClean="0"/>
              <a:t>, bicarbonato , acceso a sangre completa</a:t>
            </a:r>
          </a:p>
          <a:p>
            <a:r>
              <a:rPr lang="es-ES" b="1" dirty="0" smtClean="0"/>
              <a:t>3.- MATERIAL : </a:t>
            </a:r>
            <a:r>
              <a:rPr lang="es-ES" dirty="0" smtClean="0"/>
              <a:t>Guantes estériles, jeringuillas, agujas, torundas con alcohol, esparadrapo, termómetro, reloj con segundero , catlones, pinza de cordón , aspirador de meconio</a:t>
            </a:r>
          </a:p>
          <a:p>
            <a:r>
              <a:rPr lang="es-ES" dirty="0" smtClean="0"/>
              <a:t>Formularios de Registro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38201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1375" y="624110"/>
            <a:ext cx="9843237" cy="625141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 smtClean="0"/>
              <a:t>PROTOCOLO EN RECEPCION</a:t>
            </a:r>
            <a:endParaRPr lang="es-ES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93949" y="1249251"/>
            <a:ext cx="10264462" cy="45591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sz="4000" b="1" dirty="0" smtClean="0"/>
          </a:p>
          <a:p>
            <a:r>
              <a:rPr lang="es-ES" sz="4000" b="1" dirty="0" smtClean="0"/>
              <a:t>1. ANTES DEL PARTO :</a:t>
            </a:r>
          </a:p>
          <a:p>
            <a:r>
              <a:rPr lang="es-ES" sz="4000" dirty="0" smtClean="0"/>
              <a:t> levantamiento de riesgo  perinatal</a:t>
            </a:r>
          </a:p>
          <a:p>
            <a:r>
              <a:rPr lang="es-ES" sz="4000" dirty="0" smtClean="0"/>
              <a:t>Preparación de la sala de recepción</a:t>
            </a:r>
          </a:p>
          <a:p>
            <a:r>
              <a:rPr lang="es-ES" sz="4000" dirty="0" smtClean="0"/>
              <a:t>Lavado de manos y barreras protectoras</a:t>
            </a:r>
          </a:p>
        </p:txBody>
      </p:sp>
    </p:spTree>
    <p:extLst>
      <p:ext uri="{BB962C8B-B14F-4D97-AF65-F5344CB8AC3E}">
        <p14:creationId xmlns:p14="http://schemas.microsoft.com/office/powerpoint/2010/main" val="397998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761689" cy="779687"/>
          </a:xfrm>
        </p:spPr>
        <p:txBody>
          <a:bodyPr/>
          <a:lstStyle/>
          <a:p>
            <a:pPr algn="ctr"/>
            <a:r>
              <a:rPr lang="es-ES" b="1" dirty="0" smtClean="0"/>
              <a:t>PROTOCOLO DE RECEPCION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A53010"/>
              </a:buClr>
            </a:pPr>
            <a:r>
              <a:rPr lang="es-ES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2-.- DURANTE  y DESPUES DEL PARTO</a:t>
            </a:r>
          </a:p>
          <a:p>
            <a:pPr lvl="0">
              <a:buClr>
                <a:srgbClr val="A53010"/>
              </a:buClr>
            </a:pPr>
            <a:r>
              <a:rPr lang="es-E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Limpiar secreciones boca nariz si hay meconio y Rn está flácido</a:t>
            </a:r>
          </a:p>
          <a:p>
            <a:pPr lvl="0">
              <a:buClr>
                <a:srgbClr val="A53010"/>
              </a:buClr>
            </a:pPr>
            <a:r>
              <a:rPr lang="es-E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Pinzamiento del cordón cuando deja de latir </a:t>
            </a:r>
          </a:p>
          <a:p>
            <a:pPr lvl="0">
              <a:buClr>
                <a:srgbClr val="A53010"/>
              </a:buClr>
            </a:pPr>
            <a:r>
              <a:rPr lang="es-E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Calentar , estimular , </a:t>
            </a:r>
            <a:r>
              <a:rPr lang="es-E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secar, </a:t>
            </a:r>
            <a:endParaRPr lang="es-E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s-E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Valoración de apgar, </a:t>
            </a:r>
          </a:p>
          <a:p>
            <a:pPr lvl="0">
              <a:buClr>
                <a:srgbClr val="A53010"/>
              </a:buClr>
            </a:pPr>
            <a:r>
              <a:rPr lang="es-E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Examen físico somero céfalo –caudal </a:t>
            </a:r>
          </a:p>
          <a:p>
            <a:pPr lvl="0">
              <a:buClr>
                <a:srgbClr val="A53010"/>
              </a:buClr>
            </a:pPr>
            <a:r>
              <a:rPr lang="es-E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Traslado a alojamiento conjunto </a:t>
            </a:r>
          </a:p>
          <a:p>
            <a:pPr lvl="0">
              <a:buClr>
                <a:srgbClr val="A53010"/>
              </a:buClr>
            </a:pPr>
            <a:endParaRPr lang="es-E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9321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426837" cy="934234"/>
          </a:xfrm>
        </p:spPr>
        <p:txBody>
          <a:bodyPr/>
          <a:lstStyle/>
          <a:p>
            <a:pPr algn="ctr"/>
            <a:r>
              <a:rPr lang="es-ES" dirty="0" smtClean="0"/>
              <a:t>APGAR DEL RECIEN NACIO</a:t>
            </a:r>
            <a:endParaRPr lang="es-ES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207394"/>
              </p:ext>
            </p:extLst>
          </p:nvPr>
        </p:nvGraphicFramePr>
        <p:xfrm>
          <a:off x="2035421" y="1558344"/>
          <a:ext cx="8915400" cy="444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/>
                <a:gridCol w="2754714"/>
                <a:gridCol w="1702986"/>
                <a:gridCol w="2228850"/>
              </a:tblGrid>
              <a:tr h="377553">
                <a:tc>
                  <a:txBody>
                    <a:bodyPr/>
                    <a:lstStyle/>
                    <a:p>
                      <a:r>
                        <a:rPr lang="es-ES" dirty="0" smtClean="0"/>
                        <a:t>SIGNO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651667">
                <a:tc>
                  <a:txBody>
                    <a:bodyPr/>
                    <a:lstStyle/>
                    <a:p>
                      <a:r>
                        <a:rPr lang="es-ES" dirty="0" smtClean="0"/>
                        <a:t>FRECUENCIA CARDIACA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&lt; 100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&gt;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/>
                </a:tc>
              </a:tr>
              <a:tr h="651667">
                <a:tc>
                  <a:txBody>
                    <a:bodyPr/>
                    <a:lstStyle/>
                    <a:p>
                      <a:r>
                        <a:rPr lang="es-ES" dirty="0" smtClean="0"/>
                        <a:t>FRECUENCIA RESPIRATORIA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AUSENTE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DÈBIL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LLANTO FUERTE</a:t>
                      </a:r>
                      <a:endParaRPr lang="es-ES" dirty="0"/>
                    </a:p>
                  </a:txBody>
                  <a:tcPr/>
                </a:tc>
              </a:tr>
              <a:tr h="93095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TONO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FLACIDO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FLEXION MODERADA DE EXTREMIDADES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MOVIMIENTOS</a:t>
                      </a:r>
                      <a:r>
                        <a:rPr lang="es-ES" baseline="0" dirty="0" smtClean="0"/>
                        <a:t> ACTIVOS</a:t>
                      </a:r>
                      <a:endParaRPr lang="es-ES" dirty="0"/>
                    </a:p>
                  </a:txBody>
                  <a:tcPr/>
                </a:tc>
              </a:tr>
              <a:tr h="651667">
                <a:tc>
                  <a:txBody>
                    <a:bodyPr/>
                    <a:lstStyle/>
                    <a:p>
                      <a:r>
                        <a:rPr kumimoji="0" lang="es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IRRITABILIDAD REFLEJA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SIN RESPUESTA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MUECAS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LLANTO </a:t>
                      </a:r>
                      <a:endParaRPr lang="es-ES" dirty="0"/>
                    </a:p>
                  </a:txBody>
                  <a:tcPr/>
                </a:tc>
              </a:tr>
              <a:tr h="651667">
                <a:tc>
                  <a:txBody>
                    <a:bodyPr/>
                    <a:lstStyle/>
                    <a:p>
                      <a:r>
                        <a:rPr lang="es-ES" dirty="0" smtClean="0"/>
                        <a:t>COLOR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PALIDO/CIANOTICO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CIANOSIS DISTAL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ROSADO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29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6531" y="624110"/>
            <a:ext cx="8242478" cy="934235"/>
          </a:xfrm>
        </p:spPr>
        <p:txBody>
          <a:bodyPr/>
          <a:lstStyle/>
          <a:p>
            <a:pPr algn="ctr"/>
            <a:r>
              <a:rPr lang="es-ES" b="1" dirty="0" smtClean="0"/>
              <a:t>CUIDADOS MEDIATOS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73499" y="1558345"/>
            <a:ext cx="7508383" cy="4533362"/>
          </a:xfrm>
        </p:spPr>
        <p:txBody>
          <a:bodyPr>
            <a:noAutofit/>
          </a:bodyPr>
          <a:lstStyle/>
          <a:p>
            <a:r>
              <a:rPr lang="es-ES" sz="2800" dirty="0" smtClean="0"/>
              <a:t>ANTROPOMETRIA</a:t>
            </a:r>
          </a:p>
          <a:p>
            <a:r>
              <a:rPr lang="es-ES" sz="2800" dirty="0" smtClean="0"/>
              <a:t>PESO TALLA PC PB</a:t>
            </a:r>
          </a:p>
          <a:p>
            <a:r>
              <a:rPr lang="es-ES" sz="2800" dirty="0" smtClean="0"/>
              <a:t>PROFILAXIS OFTALMICA </a:t>
            </a:r>
          </a:p>
          <a:p>
            <a:r>
              <a:rPr lang="es-ES" sz="2800" dirty="0" smtClean="0"/>
              <a:t>VITAMINA K</a:t>
            </a:r>
          </a:p>
          <a:p>
            <a:r>
              <a:rPr lang="es-ES" sz="2800" dirty="0" smtClean="0"/>
              <a:t>EXAMEN FISICO SEGMENTARIO C/C</a:t>
            </a:r>
          </a:p>
          <a:p>
            <a:r>
              <a:rPr lang="es-ES" sz="2800" dirty="0" smtClean="0"/>
              <a:t>IDENTIFICACION </a:t>
            </a:r>
          </a:p>
          <a:p>
            <a:r>
              <a:rPr lang="es-ES" sz="2800" dirty="0" smtClean="0"/>
              <a:t>ALOJAMIENTO CONJUNTO </a:t>
            </a:r>
          </a:p>
          <a:p>
            <a:r>
              <a:rPr lang="es-ES" sz="2800" dirty="0" smtClean="0"/>
              <a:t>LACTANCIA PRECOZ </a:t>
            </a:r>
          </a:p>
        </p:txBody>
      </p:sp>
    </p:spTree>
    <p:extLst>
      <p:ext uri="{BB962C8B-B14F-4D97-AF65-F5344CB8AC3E}">
        <p14:creationId xmlns:p14="http://schemas.microsoft.com/office/powerpoint/2010/main" val="211386836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236</TotalTime>
  <Words>540</Words>
  <Application>Microsoft Office PowerPoint</Application>
  <PresentationFormat>Panorámica</PresentationFormat>
  <Paragraphs>84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Espiral</vt:lpstr>
      <vt:lpstr>RECEPCION INMEDIATA DEL RECIEN NACIDO</vt:lpstr>
      <vt:lpstr>CONCEPTO</vt:lpstr>
      <vt:lpstr>CUIDADOS INMEDIATOS DEL RECIEN NACIDO </vt:lpstr>
      <vt:lpstr> CONDICIONES BASICAS EN LA RECEPCION - REANIMACIÒN</vt:lpstr>
      <vt:lpstr>QUE DEBEMOS TENER EN NUESTRA SALA DE RECEPCION?</vt:lpstr>
      <vt:lpstr>PROTOCOLO EN RECEPCION</vt:lpstr>
      <vt:lpstr>PROTOCOLO DE RECEPCION</vt:lpstr>
      <vt:lpstr>APGAR DEL RECIEN NACIO</vt:lpstr>
      <vt:lpstr>CUIDADOS MEDIATOS</vt:lpstr>
      <vt:lpstr> CLASIFICACIÓN DEL RECIÉN NACIDO</vt:lpstr>
      <vt:lpstr>CLASIFICACION DEL RECIEN NACIDO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RECEPCION INMEDIATA DEL RECIEN NACIDO</dc:title>
  <dc:creator>User</dc:creator>
  <cp:lastModifiedBy>User</cp:lastModifiedBy>
  <cp:revision>15</cp:revision>
  <dcterms:created xsi:type="dcterms:W3CDTF">2015-10-29T04:00:18Z</dcterms:created>
  <dcterms:modified xsi:type="dcterms:W3CDTF">2016-02-09T04:01:02Z</dcterms:modified>
</cp:coreProperties>
</file>