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70" r:id="rId10"/>
    <p:sldId id="265" r:id="rId11"/>
    <p:sldId id="266" r:id="rId12"/>
    <p:sldId id="272" r:id="rId13"/>
    <p:sldId id="281" r:id="rId14"/>
    <p:sldId id="282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3B870-7DAA-4054-987D-03B01952ACA3}" type="datetimeFigureOut">
              <a:rPr lang="pt-BR" smtClean="0"/>
              <a:t>23/11/2022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298F5-7847-4E74-8CAD-8BA1ECED89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280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F34AC4D-988F-46D8-9FF6-531CC52B5436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4CA7821-5A32-47C5-BE97-65717B78DD23}" type="datetimeFigureOut">
              <a:rPr lang="pt-BR" smtClean="0"/>
              <a:pPr/>
              <a:t>23/11/2022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606480" cy="1894362"/>
          </a:xfrm>
        </p:spPr>
        <p:txBody>
          <a:bodyPr>
            <a:normAutofit/>
          </a:bodyPr>
          <a:lstStyle/>
          <a:p>
            <a:r>
              <a:rPr lang="pt-BR" dirty="0"/>
              <a:t>medidas de tendência central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Prof. Dr. </a:t>
            </a:r>
            <a:r>
              <a:rPr lang="pt-BR" dirty="0" err="1"/>
              <a:t>Átila</a:t>
            </a:r>
            <a:r>
              <a:rPr lang="pt-BR" dirty="0"/>
              <a:t> Alexandre </a:t>
            </a:r>
            <a:r>
              <a:rPr lang="pt-BR" dirty="0" err="1"/>
              <a:t>Trapé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0325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0225" y="33489"/>
            <a:ext cx="8229600" cy="733040"/>
          </a:xfrm>
        </p:spPr>
        <p:txBody>
          <a:bodyPr/>
          <a:lstStyle/>
          <a:p>
            <a:r>
              <a:rPr lang="en-US" dirty="0" err="1"/>
              <a:t>Exercício</a:t>
            </a:r>
            <a:r>
              <a:rPr lang="en-US" dirty="0"/>
              <a:t> 2</a:t>
            </a:r>
          </a:p>
        </p:txBody>
      </p:sp>
      <p:graphicFrame>
        <p:nvGraphicFramePr>
          <p:cNvPr id="28703" name="Group 31"/>
          <p:cNvGraphicFramePr>
            <a:graphicFrameLocks noGrp="1"/>
          </p:cNvGraphicFramePr>
          <p:nvPr/>
        </p:nvGraphicFramePr>
        <p:xfrm>
          <a:off x="874713" y="2909888"/>
          <a:ext cx="2760662" cy="2679700"/>
        </p:xfrm>
        <a:graphic>
          <a:graphicData uri="http://schemas.openxmlformats.org/drawingml/2006/table">
            <a:tbl>
              <a:tblPr/>
              <a:tblGrid>
                <a:gridCol w="690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05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9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8733" name="Group 61"/>
          <p:cNvGraphicFramePr>
            <a:graphicFrameLocks noGrp="1"/>
          </p:cNvGraphicFramePr>
          <p:nvPr>
            <p:ph idx="1"/>
          </p:nvPr>
        </p:nvGraphicFramePr>
        <p:xfrm>
          <a:off x="4645025" y="2924175"/>
          <a:ext cx="2879725" cy="2663826"/>
        </p:xfrm>
        <a:graphic>
          <a:graphicData uri="http://schemas.openxmlformats.org/drawingml/2006/table">
            <a:tbl>
              <a:tblPr/>
              <a:tblGrid>
                <a:gridCol w="720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9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8734" name="Text Box 62"/>
          <p:cNvSpPr txBox="1">
            <a:spLocks noChangeArrowheads="1"/>
          </p:cNvSpPr>
          <p:nvPr/>
        </p:nvSpPr>
        <p:spPr bwMode="auto">
          <a:xfrm>
            <a:off x="179512" y="1071426"/>
            <a:ext cx="8580313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1900" dirty="0"/>
              <a:t>Estes </a:t>
            </a:r>
            <a:r>
              <a:rPr lang="en-US" sz="1900" dirty="0" err="1"/>
              <a:t>números</a:t>
            </a:r>
            <a:r>
              <a:rPr lang="en-US" sz="1900" dirty="0"/>
              <a:t> </a:t>
            </a:r>
            <a:r>
              <a:rPr lang="en-US" sz="1900" dirty="0" err="1"/>
              <a:t>representam</a:t>
            </a:r>
            <a:r>
              <a:rPr lang="en-US" sz="1900" dirty="0"/>
              <a:t> a </a:t>
            </a:r>
            <a:r>
              <a:rPr lang="en-US" sz="1900" dirty="0" err="1"/>
              <a:t>quantidade</a:t>
            </a:r>
            <a:r>
              <a:rPr lang="en-US" sz="1900" dirty="0"/>
              <a:t> de </a:t>
            </a:r>
            <a:r>
              <a:rPr lang="en-US" sz="1900" dirty="0" err="1"/>
              <a:t>vezes</a:t>
            </a:r>
            <a:r>
              <a:rPr lang="en-US" sz="1900" dirty="0"/>
              <a:t> que </a:t>
            </a:r>
            <a:r>
              <a:rPr lang="en-US" sz="1900" dirty="0" err="1"/>
              <a:t>cada</a:t>
            </a:r>
            <a:r>
              <a:rPr lang="en-US" sz="1900" dirty="0"/>
              <a:t> </a:t>
            </a:r>
            <a:r>
              <a:rPr lang="en-US" sz="1900" dirty="0" err="1"/>
              <a:t>indivíduo</a:t>
            </a:r>
            <a:r>
              <a:rPr lang="en-US" sz="1900" dirty="0"/>
              <a:t> </a:t>
            </a:r>
            <a:r>
              <a:rPr lang="en-US" sz="1900" dirty="0" err="1"/>
              <a:t>participante</a:t>
            </a:r>
            <a:r>
              <a:rPr lang="en-US" sz="1900" dirty="0"/>
              <a:t> de um </a:t>
            </a:r>
            <a:r>
              <a:rPr lang="en-US" sz="1900" dirty="0" err="1"/>
              <a:t>projeto</a:t>
            </a:r>
            <a:r>
              <a:rPr lang="en-US" sz="1900" dirty="0"/>
              <a:t> de </a:t>
            </a:r>
            <a:r>
              <a:rPr lang="en-US" sz="1900" dirty="0" err="1"/>
              <a:t>educação</a:t>
            </a:r>
            <a:r>
              <a:rPr lang="en-US" sz="1900" dirty="0"/>
              <a:t> </a:t>
            </a:r>
            <a:r>
              <a:rPr lang="en-US" sz="1900" dirty="0" err="1"/>
              <a:t>em</a:t>
            </a:r>
            <a:r>
              <a:rPr lang="en-US" sz="1900" dirty="0"/>
              <a:t> </a:t>
            </a:r>
            <a:r>
              <a:rPr lang="en-US" sz="1900" dirty="0" err="1"/>
              <a:t>saúde</a:t>
            </a:r>
            <a:r>
              <a:rPr lang="en-US" sz="1900" dirty="0"/>
              <a:t> de </a:t>
            </a:r>
            <a:r>
              <a:rPr lang="en-US" sz="1900" dirty="0" err="1"/>
              <a:t>duas</a:t>
            </a:r>
            <a:r>
              <a:rPr lang="en-US" sz="1900" dirty="0"/>
              <a:t> </a:t>
            </a:r>
            <a:r>
              <a:rPr lang="en-US" sz="1900" dirty="0" err="1"/>
              <a:t>Universidades</a:t>
            </a:r>
            <a:r>
              <a:rPr lang="en-US" sz="1900" dirty="0"/>
              <a:t> </a:t>
            </a:r>
            <a:r>
              <a:rPr lang="en-US" sz="1900" dirty="0" err="1"/>
              <a:t>compareceram</a:t>
            </a:r>
            <a:r>
              <a:rPr lang="en-US" sz="1900" dirty="0"/>
              <a:t> </a:t>
            </a:r>
            <a:r>
              <a:rPr lang="en-US" sz="1900" dirty="0" err="1"/>
              <a:t>nas</a:t>
            </a:r>
            <a:r>
              <a:rPr lang="en-US" sz="1900" dirty="0"/>
              <a:t> </a:t>
            </a:r>
            <a:r>
              <a:rPr lang="en-US" sz="1900" dirty="0" err="1"/>
              <a:t>reuniões</a:t>
            </a:r>
            <a:r>
              <a:rPr lang="en-US" sz="1900" dirty="0"/>
              <a:t> </a:t>
            </a:r>
            <a:r>
              <a:rPr lang="en-US" sz="1900" dirty="0" err="1"/>
              <a:t>mensais</a:t>
            </a:r>
            <a:r>
              <a:rPr lang="en-US" sz="1900" dirty="0"/>
              <a:t> </a:t>
            </a:r>
            <a:r>
              <a:rPr lang="en-US" sz="1900" dirty="0" err="1"/>
              <a:t>realizadas</a:t>
            </a:r>
            <a:r>
              <a:rPr lang="en-US" sz="1900" dirty="0"/>
              <a:t> </a:t>
            </a:r>
            <a:r>
              <a:rPr lang="en-US" sz="1900" dirty="0" err="1"/>
              <a:t>durante</a:t>
            </a:r>
            <a:r>
              <a:rPr lang="en-US" sz="1900" dirty="0"/>
              <a:t> o </a:t>
            </a:r>
            <a:r>
              <a:rPr lang="en-US" sz="1900" dirty="0" err="1"/>
              <a:t>ano</a:t>
            </a:r>
            <a:r>
              <a:rPr lang="en-US" sz="1900" dirty="0"/>
              <a:t> de 2016</a:t>
            </a:r>
          </a:p>
        </p:txBody>
      </p:sp>
      <p:sp>
        <p:nvSpPr>
          <p:cNvPr id="28735" name="Text Box 63"/>
          <p:cNvSpPr txBox="1">
            <a:spLocks noChangeArrowheads="1"/>
          </p:cNvSpPr>
          <p:nvPr/>
        </p:nvSpPr>
        <p:spPr bwMode="auto">
          <a:xfrm>
            <a:off x="1023938" y="2414588"/>
            <a:ext cx="203773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err="1"/>
              <a:t>Universidade</a:t>
            </a:r>
            <a:r>
              <a:rPr lang="en-US" b="1" dirty="0"/>
              <a:t> A</a:t>
            </a:r>
          </a:p>
        </p:txBody>
      </p:sp>
      <p:sp>
        <p:nvSpPr>
          <p:cNvPr id="28736" name="Text Box 64"/>
          <p:cNvSpPr txBox="1">
            <a:spLocks noChangeArrowheads="1"/>
          </p:cNvSpPr>
          <p:nvPr/>
        </p:nvSpPr>
        <p:spPr bwMode="auto">
          <a:xfrm>
            <a:off x="4768850" y="2420938"/>
            <a:ext cx="20425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 err="1"/>
              <a:t>Universidade</a:t>
            </a:r>
            <a:r>
              <a:rPr lang="en-US" b="1" dirty="0"/>
              <a:t> B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endParaRPr lang="en-US" sz="2800" dirty="0"/>
          </a:p>
          <a:p>
            <a:pPr marL="609600" indent="-609600">
              <a:buFontTx/>
              <a:buAutoNum type="arabicPeriod"/>
            </a:pPr>
            <a:r>
              <a:rPr lang="en-US" sz="2800" dirty="0"/>
              <a:t>Como </a:t>
            </a:r>
            <a:r>
              <a:rPr lang="en-US" sz="2800" dirty="0" err="1"/>
              <a:t>seria</a:t>
            </a:r>
            <a:r>
              <a:rPr lang="en-US" sz="2800" dirty="0"/>
              <a:t> a </a:t>
            </a:r>
            <a:r>
              <a:rPr lang="en-US" sz="2800" dirty="0" err="1"/>
              <a:t>tabela</a:t>
            </a:r>
            <a:r>
              <a:rPr lang="en-US" sz="2800" dirty="0"/>
              <a:t> de </a:t>
            </a:r>
            <a:r>
              <a:rPr lang="en-US" sz="2800" dirty="0" err="1"/>
              <a:t>frequência</a:t>
            </a:r>
            <a:r>
              <a:rPr lang="en-US" sz="2800" dirty="0"/>
              <a:t> de </a:t>
            </a:r>
            <a:r>
              <a:rPr lang="en-US" sz="2800" dirty="0" err="1"/>
              <a:t>comparecimento</a:t>
            </a:r>
            <a:r>
              <a:rPr lang="en-US" sz="2800" dirty="0"/>
              <a:t> para a </a:t>
            </a:r>
            <a:r>
              <a:rPr lang="en-US" sz="2800" dirty="0" err="1"/>
              <a:t>Universidade</a:t>
            </a:r>
            <a:r>
              <a:rPr lang="en-US" sz="2800" dirty="0"/>
              <a:t> A e a </a:t>
            </a:r>
            <a:r>
              <a:rPr lang="en-US" sz="2800" dirty="0" err="1"/>
              <a:t>Universidade</a:t>
            </a:r>
            <a:r>
              <a:rPr lang="en-US" sz="2800" dirty="0"/>
              <a:t> B. Determine a </a:t>
            </a:r>
            <a:r>
              <a:rPr lang="en-US" sz="2800" dirty="0" err="1"/>
              <a:t>moda</a:t>
            </a:r>
            <a:r>
              <a:rPr lang="en-US" sz="2800" dirty="0"/>
              <a:t> para </a:t>
            </a:r>
            <a:r>
              <a:rPr lang="en-US" sz="2800" dirty="0" err="1"/>
              <a:t>cada</a:t>
            </a:r>
            <a:r>
              <a:rPr lang="en-US" sz="2800" dirty="0"/>
              <a:t> </a:t>
            </a:r>
            <a:r>
              <a:rPr lang="en-US" sz="2800" dirty="0" err="1"/>
              <a:t>grupo</a:t>
            </a:r>
            <a:r>
              <a:rPr lang="en-US" sz="2800" dirty="0"/>
              <a:t>.</a:t>
            </a:r>
          </a:p>
          <a:p>
            <a:pPr marL="609600" indent="-609600">
              <a:buFontTx/>
              <a:buAutoNum type="arabicPeriod"/>
            </a:pPr>
            <a:r>
              <a:rPr lang="en-US" sz="2800" dirty="0" err="1"/>
              <a:t>Qual</a:t>
            </a:r>
            <a:r>
              <a:rPr lang="en-US" sz="2800" dirty="0"/>
              <a:t> é a </a:t>
            </a:r>
            <a:r>
              <a:rPr lang="en-US" sz="2800" dirty="0" err="1"/>
              <a:t>média</a:t>
            </a:r>
            <a:r>
              <a:rPr lang="en-US" sz="2800" dirty="0"/>
              <a:t> de </a:t>
            </a:r>
            <a:r>
              <a:rPr lang="en-US" sz="2800" dirty="0" err="1"/>
              <a:t>comparecimento</a:t>
            </a:r>
            <a:r>
              <a:rPr lang="en-US" sz="2800" dirty="0"/>
              <a:t> de </a:t>
            </a:r>
            <a:r>
              <a:rPr lang="en-US" sz="2800" dirty="0" err="1"/>
              <a:t>cada</a:t>
            </a:r>
            <a:r>
              <a:rPr lang="en-US" sz="2800" dirty="0"/>
              <a:t> </a:t>
            </a:r>
            <a:r>
              <a:rPr lang="en-US" sz="2800" dirty="0" err="1"/>
              <a:t>Universidade</a:t>
            </a:r>
            <a:r>
              <a:rPr lang="en-US" sz="2800" dirty="0"/>
              <a:t>?</a:t>
            </a:r>
          </a:p>
          <a:p>
            <a:pPr marL="609600" indent="-609600">
              <a:buFontTx/>
              <a:buAutoNum type="arabicPeriod"/>
            </a:pPr>
            <a:r>
              <a:rPr lang="en-US" sz="2800" dirty="0" err="1"/>
              <a:t>Qual</a:t>
            </a:r>
            <a:r>
              <a:rPr lang="en-US" sz="2800" dirty="0"/>
              <a:t> a </a:t>
            </a:r>
            <a:r>
              <a:rPr lang="en-US" sz="2800" dirty="0" err="1"/>
              <a:t>mediana</a:t>
            </a:r>
            <a:r>
              <a:rPr lang="en-US" sz="2800" dirty="0"/>
              <a:t> de ambos </a:t>
            </a:r>
            <a:r>
              <a:rPr lang="en-US" sz="2800" dirty="0" err="1"/>
              <a:t>os</a:t>
            </a:r>
            <a:r>
              <a:rPr lang="en-US" sz="2800" dirty="0"/>
              <a:t> </a:t>
            </a:r>
            <a:r>
              <a:rPr lang="en-US" sz="2800" dirty="0" err="1"/>
              <a:t>grupos</a:t>
            </a:r>
            <a:r>
              <a:rPr lang="en-US" sz="2800" dirty="0"/>
              <a:t>?</a:t>
            </a:r>
          </a:p>
          <a:p>
            <a:pPr marL="609600" indent="-609600">
              <a:buFontTx/>
              <a:buAutoNum type="arabicPeriod"/>
            </a:pPr>
            <a:endParaRPr lang="en-US" sz="2800" dirty="0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Responda a partir dos dados fornecidos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roup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709851"/>
              </p:ext>
            </p:extLst>
          </p:nvPr>
        </p:nvGraphicFramePr>
        <p:xfrm>
          <a:off x="1259632" y="112254"/>
          <a:ext cx="2113110" cy="1736948"/>
        </p:xfrm>
        <a:graphic>
          <a:graphicData uri="http://schemas.openxmlformats.org/drawingml/2006/table">
            <a:tbl>
              <a:tblPr/>
              <a:tblGrid>
                <a:gridCol w="528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85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285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4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2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Group 6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3467071"/>
              </p:ext>
            </p:extLst>
          </p:nvPr>
        </p:nvGraphicFramePr>
        <p:xfrm>
          <a:off x="5612900" y="152456"/>
          <a:ext cx="2159223" cy="1650654"/>
        </p:xfrm>
        <a:graphic>
          <a:graphicData uri="http://schemas.openxmlformats.org/drawingml/2006/table">
            <a:tbl>
              <a:tblPr/>
              <a:tblGrid>
                <a:gridCol w="540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92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3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1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1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 Box 63"/>
          <p:cNvSpPr txBox="1">
            <a:spLocks noChangeArrowheads="1"/>
          </p:cNvSpPr>
          <p:nvPr/>
        </p:nvSpPr>
        <p:spPr bwMode="auto">
          <a:xfrm>
            <a:off x="107504" y="810040"/>
            <a:ext cx="96693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 err="1"/>
              <a:t>Grupo</a:t>
            </a:r>
            <a:r>
              <a:rPr lang="en-US" sz="1400" b="1" dirty="0"/>
              <a:t> A</a:t>
            </a:r>
          </a:p>
        </p:txBody>
      </p:sp>
      <p:sp>
        <p:nvSpPr>
          <p:cNvPr id="6" name="Text Box 64"/>
          <p:cNvSpPr txBox="1">
            <a:spLocks noChangeArrowheads="1"/>
          </p:cNvSpPr>
          <p:nvPr/>
        </p:nvSpPr>
        <p:spPr bwMode="auto">
          <a:xfrm>
            <a:off x="7831347" y="810040"/>
            <a:ext cx="97013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b="1" dirty="0" err="1"/>
              <a:t>Grupo</a:t>
            </a:r>
            <a:r>
              <a:rPr lang="en-US" sz="1400" b="1" dirty="0"/>
              <a:t> B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251520" y="1916832"/>
            <a:ext cx="3196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média A: 117/ 16 = 7,3 ou 7 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4843349" y="1916832"/>
            <a:ext cx="3196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média B: 117/ 16 = 7,3 ou 7 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841687"/>
              </p:ext>
            </p:extLst>
          </p:nvPr>
        </p:nvGraphicFramePr>
        <p:xfrm>
          <a:off x="179940" y="2577119"/>
          <a:ext cx="396044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X</a:t>
                      </a:r>
                      <a:r>
                        <a:rPr lang="pt-BR" sz="1600" baseline="-25000" dirty="0"/>
                        <a:t>i</a:t>
                      </a:r>
                      <a:r>
                        <a:rPr lang="pt-BR" sz="1600" baseline="0" dirty="0"/>
                        <a:t> (observado)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err="1"/>
                        <a:t>n</a:t>
                      </a:r>
                      <a:r>
                        <a:rPr lang="pt-BR" sz="1600" baseline="-25000" dirty="0" err="1"/>
                        <a:t>i</a:t>
                      </a:r>
                      <a:endParaRPr lang="pt-BR" sz="16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872205"/>
              </p:ext>
            </p:extLst>
          </p:nvPr>
        </p:nvGraphicFramePr>
        <p:xfrm>
          <a:off x="4882276" y="2567637"/>
          <a:ext cx="396044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X</a:t>
                      </a:r>
                      <a:r>
                        <a:rPr lang="pt-BR" sz="1600" baseline="-25000" dirty="0"/>
                        <a:t>i</a:t>
                      </a:r>
                      <a:r>
                        <a:rPr lang="pt-BR" sz="1600" baseline="0" dirty="0"/>
                        <a:t> (observado)</a:t>
                      </a:r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err="1"/>
                        <a:t>n</a:t>
                      </a:r>
                      <a:r>
                        <a:rPr lang="pt-BR" sz="1600" baseline="-25000" dirty="0" err="1"/>
                        <a:t>i</a:t>
                      </a:r>
                      <a:endParaRPr lang="pt-BR" sz="1600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Elipse 1"/>
          <p:cNvSpPr/>
          <p:nvPr/>
        </p:nvSpPr>
        <p:spPr>
          <a:xfrm>
            <a:off x="2932404" y="4365104"/>
            <a:ext cx="432048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7643033" y="3969060"/>
            <a:ext cx="432048" cy="5400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3" name="Conector de seta reta 12"/>
          <p:cNvCxnSpPr>
            <a:stCxn id="2" idx="6"/>
          </p:cNvCxnSpPr>
          <p:nvPr/>
        </p:nvCxnSpPr>
        <p:spPr>
          <a:xfrm>
            <a:off x="3364452" y="4761148"/>
            <a:ext cx="1478897" cy="16201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3"/>
          <p:cNvSpPr txBox="1"/>
          <p:nvPr/>
        </p:nvSpPr>
        <p:spPr>
          <a:xfrm>
            <a:off x="4856669" y="6381328"/>
            <a:ext cx="1818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bimodal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5046" y="681083"/>
            <a:ext cx="7467600" cy="1143000"/>
          </a:xfrm>
        </p:spPr>
        <p:txBody>
          <a:bodyPr/>
          <a:lstStyle/>
          <a:p>
            <a:pPr algn="ctr"/>
            <a:r>
              <a:rPr lang="pt-BR" dirty="0"/>
              <a:t>Conjunto com número de elementos PAR = 16 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1886579"/>
            <a:ext cx="7467600" cy="1540768"/>
          </a:xfrm>
        </p:spPr>
        <p:txBody>
          <a:bodyPr>
            <a:normAutofit/>
          </a:bodyPr>
          <a:lstStyle/>
          <a:p>
            <a:r>
              <a:rPr lang="pt-BR" dirty="0"/>
              <a:t>Grupo A </a:t>
            </a:r>
          </a:p>
          <a:p>
            <a:r>
              <a:rPr lang="pt-BR" dirty="0"/>
              <a:t>2, 4, 4, 5, 6, 7, 7, 7, 8, 8, 8, 9, 9, 10, 11, 12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23528" y="3284984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/>
              <a:t>T</a:t>
            </a:r>
            <a:r>
              <a:rPr lang="pt-BR" sz="3600" baseline="-25000" noProof="0" dirty="0"/>
              <a:t>1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475656" y="3284984"/>
            <a:ext cx="86409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556048" y="3645024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1623864" y="3717032"/>
            <a:ext cx="5718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907976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2" name="Espaço Reservado para Conteúdo 2"/>
          <p:cNvSpPr txBox="1">
            <a:spLocks/>
          </p:cNvSpPr>
          <p:nvPr/>
        </p:nvSpPr>
        <p:spPr>
          <a:xfrm>
            <a:off x="1988096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3" name="Espaço Reservado para Conteúdo 2"/>
          <p:cNvSpPr txBox="1">
            <a:spLocks/>
          </p:cNvSpPr>
          <p:nvPr/>
        </p:nvSpPr>
        <p:spPr>
          <a:xfrm>
            <a:off x="2411760" y="3212976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Espaço Reservado para Conteúdo 2"/>
          <p:cNvSpPr txBox="1">
            <a:spLocks/>
          </p:cNvSpPr>
          <p:nvPr/>
        </p:nvSpPr>
        <p:spPr>
          <a:xfrm>
            <a:off x="2483768" y="3717032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25" name="Conector reto 24"/>
          <p:cNvCxnSpPr/>
          <p:nvPr/>
        </p:nvCxnSpPr>
        <p:spPr>
          <a:xfrm>
            <a:off x="2547392" y="371703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ço Reservado para Conteúdo 2"/>
          <p:cNvSpPr txBox="1">
            <a:spLocks/>
          </p:cNvSpPr>
          <p:nvPr/>
        </p:nvSpPr>
        <p:spPr>
          <a:xfrm>
            <a:off x="2843808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9" name="Espaço Reservado para Conteúdo 2"/>
          <p:cNvSpPr txBox="1">
            <a:spLocks/>
          </p:cNvSpPr>
          <p:nvPr/>
        </p:nvSpPr>
        <p:spPr>
          <a:xfrm>
            <a:off x="3203848" y="3356992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8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Espaço Reservado para Conteúdo 2"/>
          <p:cNvSpPr txBox="1">
            <a:spLocks/>
          </p:cNvSpPr>
          <p:nvPr/>
        </p:nvSpPr>
        <p:spPr>
          <a:xfrm>
            <a:off x="251520" y="4581128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/>
              <a:t>T</a:t>
            </a:r>
            <a:r>
              <a:rPr lang="pt-BR" sz="3600" baseline="-25000" noProof="0" dirty="0"/>
              <a:t>2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Espaço Reservado para Conteúdo 2"/>
          <p:cNvSpPr txBox="1">
            <a:spLocks/>
          </p:cNvSpPr>
          <p:nvPr/>
        </p:nvSpPr>
        <p:spPr>
          <a:xfrm>
            <a:off x="1403648" y="4581128"/>
            <a:ext cx="86409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n+2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Espaço Reservado para Conteúdo 2"/>
          <p:cNvSpPr txBox="1">
            <a:spLocks/>
          </p:cNvSpPr>
          <p:nvPr/>
        </p:nvSpPr>
        <p:spPr>
          <a:xfrm>
            <a:off x="1484040" y="4941168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36" name="Conector reto 35"/>
          <p:cNvCxnSpPr/>
          <p:nvPr/>
        </p:nvCxnSpPr>
        <p:spPr>
          <a:xfrm>
            <a:off x="1551856" y="5013176"/>
            <a:ext cx="5718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spaço Reservado para Conteúdo 2"/>
          <p:cNvSpPr txBox="1">
            <a:spLocks/>
          </p:cNvSpPr>
          <p:nvPr/>
        </p:nvSpPr>
        <p:spPr>
          <a:xfrm>
            <a:off x="83596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38" name="Espaço Reservado para Conteúdo 2"/>
          <p:cNvSpPr txBox="1">
            <a:spLocks/>
          </p:cNvSpPr>
          <p:nvPr/>
        </p:nvSpPr>
        <p:spPr>
          <a:xfrm>
            <a:off x="191608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39" name="Espaço Reservado para Conteúdo 2"/>
          <p:cNvSpPr txBox="1">
            <a:spLocks/>
          </p:cNvSpPr>
          <p:nvPr/>
        </p:nvSpPr>
        <p:spPr>
          <a:xfrm>
            <a:off x="2339752" y="4689140"/>
            <a:ext cx="864096" cy="648072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16+2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Espaço Reservado para Conteúdo 2"/>
          <p:cNvSpPr txBox="1">
            <a:spLocks/>
          </p:cNvSpPr>
          <p:nvPr/>
        </p:nvSpPr>
        <p:spPr>
          <a:xfrm>
            <a:off x="2411760" y="5013176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41" name="Conector reto 40"/>
          <p:cNvCxnSpPr/>
          <p:nvPr/>
        </p:nvCxnSpPr>
        <p:spPr>
          <a:xfrm>
            <a:off x="2475384" y="5013176"/>
            <a:ext cx="7284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spaço Reservado para Conteúdo 2"/>
          <p:cNvSpPr txBox="1">
            <a:spLocks/>
          </p:cNvSpPr>
          <p:nvPr/>
        </p:nvSpPr>
        <p:spPr>
          <a:xfrm>
            <a:off x="299620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43" name="Espaço Reservado para Conteúdo 2"/>
          <p:cNvSpPr txBox="1">
            <a:spLocks/>
          </p:cNvSpPr>
          <p:nvPr/>
        </p:nvSpPr>
        <p:spPr>
          <a:xfrm>
            <a:off x="3275856" y="4725144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 9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Elipse 46"/>
          <p:cNvSpPr/>
          <p:nvPr/>
        </p:nvSpPr>
        <p:spPr>
          <a:xfrm>
            <a:off x="3235660" y="2334473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Elipse 47"/>
          <p:cNvSpPr/>
          <p:nvPr/>
        </p:nvSpPr>
        <p:spPr>
          <a:xfrm>
            <a:off x="3563888" y="2334473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Espaço Reservado para Conteúdo 2"/>
          <p:cNvSpPr txBox="1">
            <a:spLocks/>
          </p:cNvSpPr>
          <p:nvPr/>
        </p:nvSpPr>
        <p:spPr>
          <a:xfrm>
            <a:off x="4572000" y="3212976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dirty="0"/>
              <a:t>Md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Espaço Reservado para Conteúdo 2"/>
          <p:cNvSpPr txBox="1">
            <a:spLocks/>
          </p:cNvSpPr>
          <p:nvPr/>
        </p:nvSpPr>
        <p:spPr>
          <a:xfrm>
            <a:off x="5580112" y="3212976"/>
            <a:ext cx="158417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7+8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" name="Espaço Reservado para Conteúdo 2"/>
          <p:cNvSpPr txBox="1">
            <a:spLocks/>
          </p:cNvSpPr>
          <p:nvPr/>
        </p:nvSpPr>
        <p:spPr>
          <a:xfrm>
            <a:off x="6092552" y="3573016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52" name="Conector reto 51"/>
          <p:cNvCxnSpPr/>
          <p:nvPr/>
        </p:nvCxnSpPr>
        <p:spPr>
          <a:xfrm>
            <a:off x="5872336" y="3645024"/>
            <a:ext cx="10759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spaço Reservado para Conteúdo 2"/>
          <p:cNvSpPr txBox="1">
            <a:spLocks/>
          </p:cNvSpPr>
          <p:nvPr/>
        </p:nvSpPr>
        <p:spPr>
          <a:xfrm>
            <a:off x="5300464" y="3356992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55" name="Espaço Reservado para Conteúdo 2"/>
          <p:cNvSpPr txBox="1">
            <a:spLocks/>
          </p:cNvSpPr>
          <p:nvPr/>
        </p:nvSpPr>
        <p:spPr>
          <a:xfrm>
            <a:off x="6740624" y="3284984"/>
            <a:ext cx="1647800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lang="pt-BR" sz="2800" dirty="0">
                <a:solidFill>
                  <a:srgbClr val="FF0000"/>
                </a:solidFill>
              </a:rPr>
              <a:t>7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,5</a:t>
            </a:r>
          </a:p>
        </p:txBody>
      </p:sp>
      <p:sp>
        <p:nvSpPr>
          <p:cNvPr id="45" name="CaixaDeTexto 44"/>
          <p:cNvSpPr txBox="1"/>
          <p:nvPr/>
        </p:nvSpPr>
        <p:spPr>
          <a:xfrm>
            <a:off x="2547392" y="188640"/>
            <a:ext cx="38629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/>
              <a:t>MEDIANA</a:t>
            </a:r>
          </a:p>
        </p:txBody>
      </p:sp>
    </p:spTree>
    <p:extLst>
      <p:ext uri="{BB962C8B-B14F-4D97-AF65-F5344CB8AC3E}">
        <p14:creationId xmlns:p14="http://schemas.microsoft.com/office/powerpoint/2010/main" val="237532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22" grpId="0"/>
      <p:bldP spid="23" grpId="0"/>
      <p:bldP spid="28" grpId="0"/>
      <p:bldP spid="29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2" grpId="0"/>
      <p:bldP spid="43" grpId="0"/>
      <p:bldP spid="47" grpId="0" animBg="1"/>
      <p:bldP spid="48" grpId="0" animBg="1"/>
      <p:bldP spid="49" grpId="0"/>
      <p:bldP spid="50" grpId="0"/>
      <p:bldP spid="51" grpId="0"/>
      <p:bldP spid="53" grpId="0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5046" y="681083"/>
            <a:ext cx="7467600" cy="1143000"/>
          </a:xfrm>
        </p:spPr>
        <p:txBody>
          <a:bodyPr/>
          <a:lstStyle/>
          <a:p>
            <a:pPr algn="ctr"/>
            <a:r>
              <a:rPr lang="pt-BR" dirty="0"/>
              <a:t>Conjunto com número de elementos PAR = 16 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1914289"/>
            <a:ext cx="7467600" cy="1540768"/>
          </a:xfrm>
        </p:spPr>
        <p:txBody>
          <a:bodyPr>
            <a:normAutofit/>
          </a:bodyPr>
          <a:lstStyle/>
          <a:p>
            <a:r>
              <a:rPr lang="pt-BR" dirty="0"/>
              <a:t>Grupo B </a:t>
            </a:r>
          </a:p>
          <a:p>
            <a:r>
              <a:rPr lang="pt-BR" dirty="0"/>
              <a:t>4, 5, 6, 6, 6, 7, 7, 7, 7, 8, 8, 8, 9, 9, 10, 10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23528" y="3284984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/>
              <a:t>T</a:t>
            </a:r>
            <a:r>
              <a:rPr lang="pt-BR" sz="3600" baseline="-25000" noProof="0" dirty="0"/>
              <a:t>1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475656" y="3284984"/>
            <a:ext cx="86409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556048" y="3645024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1623864" y="3717032"/>
            <a:ext cx="5718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907976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2" name="Espaço Reservado para Conteúdo 2"/>
          <p:cNvSpPr txBox="1">
            <a:spLocks/>
          </p:cNvSpPr>
          <p:nvPr/>
        </p:nvSpPr>
        <p:spPr>
          <a:xfrm>
            <a:off x="1988096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3" name="Espaço Reservado para Conteúdo 2"/>
          <p:cNvSpPr txBox="1">
            <a:spLocks/>
          </p:cNvSpPr>
          <p:nvPr/>
        </p:nvSpPr>
        <p:spPr>
          <a:xfrm>
            <a:off x="2411760" y="3212976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Espaço Reservado para Conteúdo 2"/>
          <p:cNvSpPr txBox="1">
            <a:spLocks/>
          </p:cNvSpPr>
          <p:nvPr/>
        </p:nvSpPr>
        <p:spPr>
          <a:xfrm>
            <a:off x="2483768" y="3717032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25" name="Conector reto 24"/>
          <p:cNvCxnSpPr/>
          <p:nvPr/>
        </p:nvCxnSpPr>
        <p:spPr>
          <a:xfrm>
            <a:off x="2547392" y="371703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ço Reservado para Conteúdo 2"/>
          <p:cNvSpPr txBox="1">
            <a:spLocks/>
          </p:cNvSpPr>
          <p:nvPr/>
        </p:nvSpPr>
        <p:spPr>
          <a:xfrm>
            <a:off x="2843808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9" name="Espaço Reservado para Conteúdo 2"/>
          <p:cNvSpPr txBox="1">
            <a:spLocks/>
          </p:cNvSpPr>
          <p:nvPr/>
        </p:nvSpPr>
        <p:spPr>
          <a:xfrm>
            <a:off x="3203848" y="3356992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8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Espaço Reservado para Conteúdo 2"/>
          <p:cNvSpPr txBox="1">
            <a:spLocks/>
          </p:cNvSpPr>
          <p:nvPr/>
        </p:nvSpPr>
        <p:spPr>
          <a:xfrm>
            <a:off x="251520" y="4581128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/>
              <a:t>T</a:t>
            </a:r>
            <a:r>
              <a:rPr lang="pt-BR" sz="3600" baseline="-25000" noProof="0" dirty="0"/>
              <a:t>2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Espaço Reservado para Conteúdo 2"/>
          <p:cNvSpPr txBox="1">
            <a:spLocks/>
          </p:cNvSpPr>
          <p:nvPr/>
        </p:nvSpPr>
        <p:spPr>
          <a:xfrm>
            <a:off x="1403648" y="4581128"/>
            <a:ext cx="86409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n+2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Espaço Reservado para Conteúdo 2"/>
          <p:cNvSpPr txBox="1">
            <a:spLocks/>
          </p:cNvSpPr>
          <p:nvPr/>
        </p:nvSpPr>
        <p:spPr>
          <a:xfrm>
            <a:off x="1484040" y="4941168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36" name="Conector reto 35"/>
          <p:cNvCxnSpPr/>
          <p:nvPr/>
        </p:nvCxnSpPr>
        <p:spPr>
          <a:xfrm>
            <a:off x="1551856" y="5013176"/>
            <a:ext cx="5718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spaço Reservado para Conteúdo 2"/>
          <p:cNvSpPr txBox="1">
            <a:spLocks/>
          </p:cNvSpPr>
          <p:nvPr/>
        </p:nvSpPr>
        <p:spPr>
          <a:xfrm>
            <a:off x="83596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38" name="Espaço Reservado para Conteúdo 2"/>
          <p:cNvSpPr txBox="1">
            <a:spLocks/>
          </p:cNvSpPr>
          <p:nvPr/>
        </p:nvSpPr>
        <p:spPr>
          <a:xfrm>
            <a:off x="191608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39" name="Espaço Reservado para Conteúdo 2"/>
          <p:cNvSpPr txBox="1">
            <a:spLocks/>
          </p:cNvSpPr>
          <p:nvPr/>
        </p:nvSpPr>
        <p:spPr>
          <a:xfrm>
            <a:off x="2339752" y="4689140"/>
            <a:ext cx="864096" cy="648072"/>
          </a:xfrm>
          <a:prstGeom prst="rect">
            <a:avLst/>
          </a:prstGeom>
        </p:spPr>
        <p:txBody>
          <a:bodyPr vert="horz">
            <a:normAutofit fontScale="77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16+2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Espaço Reservado para Conteúdo 2"/>
          <p:cNvSpPr txBox="1">
            <a:spLocks/>
          </p:cNvSpPr>
          <p:nvPr/>
        </p:nvSpPr>
        <p:spPr>
          <a:xfrm>
            <a:off x="2411760" y="5013176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41" name="Conector reto 40"/>
          <p:cNvCxnSpPr/>
          <p:nvPr/>
        </p:nvCxnSpPr>
        <p:spPr>
          <a:xfrm>
            <a:off x="2475384" y="5013176"/>
            <a:ext cx="7284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spaço Reservado para Conteúdo 2"/>
          <p:cNvSpPr txBox="1">
            <a:spLocks/>
          </p:cNvSpPr>
          <p:nvPr/>
        </p:nvSpPr>
        <p:spPr>
          <a:xfrm>
            <a:off x="299620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43" name="Espaço Reservado para Conteúdo 2"/>
          <p:cNvSpPr txBox="1">
            <a:spLocks/>
          </p:cNvSpPr>
          <p:nvPr/>
        </p:nvSpPr>
        <p:spPr>
          <a:xfrm>
            <a:off x="3275856" y="4725144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 9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Elipse 46"/>
          <p:cNvSpPr/>
          <p:nvPr/>
        </p:nvSpPr>
        <p:spPr>
          <a:xfrm>
            <a:off x="3235660" y="2362183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Elipse 47"/>
          <p:cNvSpPr/>
          <p:nvPr/>
        </p:nvSpPr>
        <p:spPr>
          <a:xfrm>
            <a:off x="3563888" y="2362183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Espaço Reservado para Conteúdo 2"/>
          <p:cNvSpPr txBox="1">
            <a:spLocks/>
          </p:cNvSpPr>
          <p:nvPr/>
        </p:nvSpPr>
        <p:spPr>
          <a:xfrm>
            <a:off x="4572000" y="3212976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dirty="0"/>
              <a:t>Md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Espaço Reservado para Conteúdo 2"/>
          <p:cNvSpPr txBox="1">
            <a:spLocks/>
          </p:cNvSpPr>
          <p:nvPr/>
        </p:nvSpPr>
        <p:spPr>
          <a:xfrm>
            <a:off x="5580112" y="3212976"/>
            <a:ext cx="158417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7+7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" name="Espaço Reservado para Conteúdo 2"/>
          <p:cNvSpPr txBox="1">
            <a:spLocks/>
          </p:cNvSpPr>
          <p:nvPr/>
        </p:nvSpPr>
        <p:spPr>
          <a:xfrm>
            <a:off x="6092552" y="3573016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52" name="Conector reto 51"/>
          <p:cNvCxnSpPr/>
          <p:nvPr/>
        </p:nvCxnSpPr>
        <p:spPr>
          <a:xfrm>
            <a:off x="5872336" y="3645024"/>
            <a:ext cx="10759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spaço Reservado para Conteúdo 2"/>
          <p:cNvSpPr txBox="1">
            <a:spLocks/>
          </p:cNvSpPr>
          <p:nvPr/>
        </p:nvSpPr>
        <p:spPr>
          <a:xfrm>
            <a:off x="5300464" y="3356992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55" name="Espaço Reservado para Conteúdo 2"/>
          <p:cNvSpPr txBox="1">
            <a:spLocks/>
          </p:cNvSpPr>
          <p:nvPr/>
        </p:nvSpPr>
        <p:spPr>
          <a:xfrm>
            <a:off x="6740624" y="3284984"/>
            <a:ext cx="1647800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lang="pt-BR" sz="2800" dirty="0">
                <a:solidFill>
                  <a:srgbClr val="FF0000"/>
                </a:solidFill>
              </a:rPr>
              <a:t>7</a:t>
            </a: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547392" y="188640"/>
            <a:ext cx="38629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/>
              <a:t>MEDIANA</a:t>
            </a:r>
          </a:p>
        </p:txBody>
      </p:sp>
    </p:spTree>
    <p:extLst>
      <p:ext uri="{BB962C8B-B14F-4D97-AF65-F5344CB8AC3E}">
        <p14:creationId xmlns:p14="http://schemas.microsoft.com/office/powerpoint/2010/main" val="155863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22" grpId="0"/>
      <p:bldP spid="23" grpId="0"/>
      <p:bldP spid="28" grpId="0"/>
      <p:bldP spid="29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2" grpId="0"/>
      <p:bldP spid="43" grpId="0"/>
      <p:bldP spid="47" grpId="0" animBg="1"/>
      <p:bldP spid="48" grpId="0" animBg="1"/>
      <p:bldP spid="49" grpId="0"/>
      <p:bldP spid="50" grpId="0"/>
      <p:bldP spid="51" grpId="0"/>
      <p:bldP spid="53" grpId="0"/>
      <p:bldP spid="5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/>
          <a:lstStyle/>
          <a:p>
            <a:r>
              <a:rPr lang="pt-BR" dirty="0"/>
              <a:t>MEDIDAS DE TENDÊNCIA CENTRAL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988840"/>
            <a:ext cx="8003232" cy="3124944"/>
          </a:xfrm>
        </p:spPr>
        <p:txBody>
          <a:bodyPr>
            <a:normAutofit fontScale="85000" lnSpcReduction="20000"/>
          </a:bodyPr>
          <a:lstStyle/>
          <a:p>
            <a:r>
              <a:rPr lang="pt-BR" sz="3000" dirty="0"/>
              <a:t>MÉDIA ARITMÉTICA</a:t>
            </a:r>
          </a:p>
          <a:p>
            <a:r>
              <a:rPr lang="pt-BR" sz="3000" dirty="0"/>
              <a:t>MEDIANA</a:t>
            </a:r>
          </a:p>
          <a:p>
            <a:r>
              <a:rPr lang="pt-BR" sz="3000" dirty="0"/>
              <a:t>MODA</a:t>
            </a:r>
          </a:p>
          <a:p>
            <a:endParaRPr lang="pt-BR" dirty="0"/>
          </a:p>
          <a:p>
            <a:r>
              <a:rPr lang="pt-BR" sz="5100" dirty="0"/>
              <a:t> </a:t>
            </a:r>
            <a:r>
              <a:rPr lang="pt-BR" sz="4300" dirty="0"/>
              <a:t>caracterizam melhor o conjunto de dados</a:t>
            </a:r>
          </a:p>
          <a:p>
            <a:r>
              <a:rPr lang="pt-BR" sz="4300" dirty="0"/>
              <a:t>São medidas de posição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Média aritmética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55576" y="2132856"/>
            <a:ext cx="2530624" cy="10367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000" dirty="0"/>
              <a:t>média aritmética de um conjunto de dados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3707904" y="2256656"/>
            <a:ext cx="3466728" cy="45226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soma de todos os valores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139952" y="2780928"/>
            <a:ext cx="2530624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quantidade de valores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3779912" y="2708920"/>
            <a:ext cx="352839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915816" y="2420888"/>
            <a:ext cx="1008112" cy="64807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2609056" y="4293096"/>
            <a:ext cx="81081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3860304" y="4077072"/>
            <a:ext cx="1863824" cy="64807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Σ</a:t>
            </a: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</a:t>
            </a:r>
            <a:r>
              <a:rPr kumimoji="0" lang="pt-BR" sz="4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4436368" y="4725144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</a:p>
        </p:txBody>
      </p:sp>
      <p:cxnSp>
        <p:nvCxnSpPr>
          <p:cNvPr id="12" name="Conector reto 11"/>
          <p:cNvCxnSpPr/>
          <p:nvPr/>
        </p:nvCxnSpPr>
        <p:spPr>
          <a:xfrm>
            <a:off x="4220344" y="4725144"/>
            <a:ext cx="10717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3068216" y="4437112"/>
            <a:ext cx="1008112" cy="64807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cxnSp>
        <p:nvCxnSpPr>
          <p:cNvPr id="15" name="Conector reto 14"/>
          <p:cNvCxnSpPr/>
          <p:nvPr/>
        </p:nvCxnSpPr>
        <p:spPr>
          <a:xfrm>
            <a:off x="2843808" y="4293096"/>
            <a:ext cx="3067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mediana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55576" y="2132856"/>
            <a:ext cx="2530624" cy="10367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000" dirty="0"/>
              <a:t>mediana de um conjunto de dados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707904" y="2060848"/>
            <a:ext cx="3816424" cy="13681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valor do próprio conjunto que tem antes e</a:t>
            </a:r>
            <a:r>
              <a:rPr kumimoji="0" lang="pt-BR" sz="2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depois de si igual quantidade de dados</a:t>
            </a: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915816" y="2420888"/>
            <a:ext cx="1008112" cy="64807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Conjunto com número de elementos ÍMPAR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1540768"/>
          </a:xfrm>
        </p:spPr>
        <p:txBody>
          <a:bodyPr/>
          <a:lstStyle/>
          <a:p>
            <a:r>
              <a:rPr lang="pt-BR" dirty="0"/>
              <a:t> 9, 26, 15, 2, 5, 50, 31, 44, 21</a:t>
            </a:r>
          </a:p>
          <a:p>
            <a:pPr>
              <a:buNone/>
            </a:pPr>
            <a:endParaRPr lang="pt-BR" dirty="0"/>
          </a:p>
          <a:p>
            <a:r>
              <a:rPr lang="pt-BR" dirty="0"/>
              <a:t>ordenar: 2, 5, 9, 15, 21, 26, 31, 44, 50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539552" y="3573016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/>
              <a:t>T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132112" y="3356992"/>
            <a:ext cx="1863824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+ 1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2708176" y="4005064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2492152" y="4005064"/>
            <a:ext cx="10717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1340024" y="3717032"/>
            <a:ext cx="1008112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10" name="Espaço Reservado para Conteúdo 2"/>
          <p:cNvSpPr txBox="1">
            <a:spLocks/>
          </p:cNvSpPr>
          <p:nvPr/>
        </p:nvSpPr>
        <p:spPr>
          <a:xfrm>
            <a:off x="467544" y="4941168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/>
              <a:t>T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Espaço Reservado para Conteúdo 2"/>
          <p:cNvSpPr txBox="1">
            <a:spLocks/>
          </p:cNvSpPr>
          <p:nvPr/>
        </p:nvSpPr>
        <p:spPr>
          <a:xfrm>
            <a:off x="2060104" y="4725144"/>
            <a:ext cx="1863824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dirty="0"/>
              <a:t>9</a:t>
            </a: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+ 1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2636168" y="5373216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13" name="Conector reto 12"/>
          <p:cNvCxnSpPr/>
          <p:nvPr/>
        </p:nvCxnSpPr>
        <p:spPr>
          <a:xfrm>
            <a:off x="2420144" y="5373216"/>
            <a:ext cx="10717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1268016" y="5085184"/>
            <a:ext cx="1008112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3203848" y="5013176"/>
            <a:ext cx="1008112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4364360" y="5373216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17" name="Conector reto 16"/>
          <p:cNvCxnSpPr/>
          <p:nvPr/>
        </p:nvCxnSpPr>
        <p:spPr>
          <a:xfrm>
            <a:off x="4148336" y="5373216"/>
            <a:ext cx="107173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spaço Reservado para Conteúdo 2"/>
          <p:cNvSpPr txBox="1">
            <a:spLocks/>
          </p:cNvSpPr>
          <p:nvPr/>
        </p:nvSpPr>
        <p:spPr>
          <a:xfrm>
            <a:off x="4067944" y="4725144"/>
            <a:ext cx="1071736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dirty="0"/>
              <a:t>10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Espaço Reservado para Conteúdo 2"/>
          <p:cNvSpPr txBox="1">
            <a:spLocks/>
          </p:cNvSpPr>
          <p:nvPr/>
        </p:nvSpPr>
        <p:spPr>
          <a:xfrm>
            <a:off x="5004048" y="5085184"/>
            <a:ext cx="1008112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3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0" name="Espaço Reservado para Conteúdo 2"/>
          <p:cNvSpPr txBox="1">
            <a:spLocks/>
          </p:cNvSpPr>
          <p:nvPr/>
        </p:nvSpPr>
        <p:spPr>
          <a:xfrm>
            <a:off x="5804520" y="4869160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dirty="0"/>
              <a:t>5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5148064" y="6237312"/>
            <a:ext cx="32095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>
                <a:solidFill>
                  <a:srgbClr val="FF0000"/>
                </a:solidFill>
              </a:rPr>
              <a:t>o 5° termo é a mediana</a:t>
            </a:r>
          </a:p>
        </p:txBody>
      </p:sp>
      <p:sp>
        <p:nvSpPr>
          <p:cNvPr id="22" name="Elipse 21"/>
          <p:cNvSpPr/>
          <p:nvPr/>
        </p:nvSpPr>
        <p:spPr>
          <a:xfrm>
            <a:off x="3491880" y="2492896"/>
            <a:ext cx="504056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3" name="Espaço Reservado para Conteúdo 2"/>
          <p:cNvSpPr txBox="1">
            <a:spLocks/>
          </p:cNvSpPr>
          <p:nvPr/>
        </p:nvSpPr>
        <p:spPr>
          <a:xfrm>
            <a:off x="5524872" y="3068960"/>
            <a:ext cx="2935560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>
                <a:solidFill>
                  <a:srgbClr val="FF0000"/>
                </a:solidFill>
              </a:rPr>
              <a:t>Md= 21</a:t>
            </a:r>
            <a:endParaRPr kumimoji="0" lang="pt-BR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8" grpId="0"/>
      <p:bldP spid="19" grpId="0"/>
      <p:bldP spid="20" grpId="0"/>
      <p:bldP spid="21" grpId="0"/>
      <p:bldP spid="22" grpId="0" animBg="1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Conjunto com número de elementos PAR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7467600" cy="1540768"/>
          </a:xfrm>
        </p:spPr>
        <p:txBody>
          <a:bodyPr/>
          <a:lstStyle/>
          <a:p>
            <a:r>
              <a:rPr lang="pt-BR" dirty="0"/>
              <a:t> 9, 26, 15, 2, 5, 50, 31, 44</a:t>
            </a:r>
          </a:p>
          <a:p>
            <a:pPr>
              <a:buNone/>
            </a:pPr>
            <a:endParaRPr lang="pt-BR" dirty="0"/>
          </a:p>
          <a:p>
            <a:r>
              <a:rPr lang="pt-BR" dirty="0"/>
              <a:t>ordenar: 2, 5, 9, 15, 26, 31, 44, 50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23528" y="3284984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/>
              <a:t>T</a:t>
            </a:r>
            <a:r>
              <a:rPr lang="pt-BR" sz="3600" baseline="-25000" noProof="0" dirty="0"/>
              <a:t>1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1475656" y="3284984"/>
            <a:ext cx="86409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>
          <a:xfrm>
            <a:off x="1556048" y="3645024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8" name="Conector reto 7"/>
          <p:cNvCxnSpPr/>
          <p:nvPr/>
        </p:nvCxnSpPr>
        <p:spPr>
          <a:xfrm>
            <a:off x="1623864" y="3717032"/>
            <a:ext cx="5718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2"/>
          <p:cNvSpPr txBox="1">
            <a:spLocks/>
          </p:cNvSpPr>
          <p:nvPr/>
        </p:nvSpPr>
        <p:spPr>
          <a:xfrm>
            <a:off x="907976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2" name="Espaço Reservado para Conteúdo 2"/>
          <p:cNvSpPr txBox="1">
            <a:spLocks/>
          </p:cNvSpPr>
          <p:nvPr/>
        </p:nvSpPr>
        <p:spPr>
          <a:xfrm>
            <a:off x="1988096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3" name="Espaço Reservado para Conteúdo 2"/>
          <p:cNvSpPr txBox="1">
            <a:spLocks/>
          </p:cNvSpPr>
          <p:nvPr/>
        </p:nvSpPr>
        <p:spPr>
          <a:xfrm>
            <a:off x="2411760" y="3212976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8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4" name="Espaço Reservado para Conteúdo 2"/>
          <p:cNvSpPr txBox="1">
            <a:spLocks/>
          </p:cNvSpPr>
          <p:nvPr/>
        </p:nvSpPr>
        <p:spPr>
          <a:xfrm>
            <a:off x="2483768" y="3717032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25" name="Conector reto 24"/>
          <p:cNvCxnSpPr/>
          <p:nvPr/>
        </p:nvCxnSpPr>
        <p:spPr>
          <a:xfrm>
            <a:off x="2547392" y="3717032"/>
            <a:ext cx="50405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Espaço Reservado para Conteúdo 2"/>
          <p:cNvSpPr txBox="1">
            <a:spLocks/>
          </p:cNvSpPr>
          <p:nvPr/>
        </p:nvSpPr>
        <p:spPr>
          <a:xfrm>
            <a:off x="2843808" y="3429000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29" name="Espaço Reservado para Conteúdo 2"/>
          <p:cNvSpPr txBox="1">
            <a:spLocks/>
          </p:cNvSpPr>
          <p:nvPr/>
        </p:nvSpPr>
        <p:spPr>
          <a:xfrm>
            <a:off x="3203848" y="3356992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noProof="0" dirty="0"/>
              <a:t>4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3" name="Espaço Reservado para Conteúdo 2"/>
          <p:cNvSpPr txBox="1">
            <a:spLocks/>
          </p:cNvSpPr>
          <p:nvPr/>
        </p:nvSpPr>
        <p:spPr>
          <a:xfrm>
            <a:off x="251520" y="4581128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noProof="0" dirty="0"/>
              <a:t>T</a:t>
            </a:r>
            <a:r>
              <a:rPr lang="pt-BR" sz="3600" baseline="-25000" noProof="0" dirty="0"/>
              <a:t>2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Espaço Reservado para Conteúdo 2"/>
          <p:cNvSpPr txBox="1">
            <a:spLocks/>
          </p:cNvSpPr>
          <p:nvPr/>
        </p:nvSpPr>
        <p:spPr>
          <a:xfrm>
            <a:off x="1403648" y="4581128"/>
            <a:ext cx="86409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n+2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Espaço Reservado para Conteúdo 2"/>
          <p:cNvSpPr txBox="1">
            <a:spLocks/>
          </p:cNvSpPr>
          <p:nvPr/>
        </p:nvSpPr>
        <p:spPr>
          <a:xfrm>
            <a:off x="1484040" y="4941168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36" name="Conector reto 35"/>
          <p:cNvCxnSpPr/>
          <p:nvPr/>
        </p:nvCxnSpPr>
        <p:spPr>
          <a:xfrm>
            <a:off x="1551856" y="5013176"/>
            <a:ext cx="5718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Espaço Reservado para Conteúdo 2"/>
          <p:cNvSpPr txBox="1">
            <a:spLocks/>
          </p:cNvSpPr>
          <p:nvPr/>
        </p:nvSpPr>
        <p:spPr>
          <a:xfrm>
            <a:off x="83596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38" name="Espaço Reservado para Conteúdo 2"/>
          <p:cNvSpPr txBox="1">
            <a:spLocks/>
          </p:cNvSpPr>
          <p:nvPr/>
        </p:nvSpPr>
        <p:spPr>
          <a:xfrm>
            <a:off x="191608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39" name="Espaço Reservado para Conteúdo 2"/>
          <p:cNvSpPr txBox="1">
            <a:spLocks/>
          </p:cNvSpPr>
          <p:nvPr/>
        </p:nvSpPr>
        <p:spPr>
          <a:xfrm>
            <a:off x="2339752" y="4509120"/>
            <a:ext cx="864096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8+2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Espaço Reservado para Conteúdo 2"/>
          <p:cNvSpPr txBox="1">
            <a:spLocks/>
          </p:cNvSpPr>
          <p:nvPr/>
        </p:nvSpPr>
        <p:spPr>
          <a:xfrm>
            <a:off x="2411760" y="5013176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41" name="Conector reto 40"/>
          <p:cNvCxnSpPr/>
          <p:nvPr/>
        </p:nvCxnSpPr>
        <p:spPr>
          <a:xfrm>
            <a:off x="2475384" y="5013176"/>
            <a:ext cx="72846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Espaço Reservado para Conteúdo 2"/>
          <p:cNvSpPr txBox="1">
            <a:spLocks/>
          </p:cNvSpPr>
          <p:nvPr/>
        </p:nvSpPr>
        <p:spPr>
          <a:xfrm>
            <a:off x="2996208" y="472514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43" name="Espaço Reservado para Conteúdo 2"/>
          <p:cNvSpPr txBox="1">
            <a:spLocks/>
          </p:cNvSpPr>
          <p:nvPr/>
        </p:nvSpPr>
        <p:spPr>
          <a:xfrm>
            <a:off x="3275856" y="4725144"/>
            <a:ext cx="720080" cy="648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 5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Elipse 46"/>
          <p:cNvSpPr/>
          <p:nvPr/>
        </p:nvSpPr>
        <p:spPr>
          <a:xfrm>
            <a:off x="3203848" y="2420888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Elipse 47"/>
          <p:cNvSpPr/>
          <p:nvPr/>
        </p:nvSpPr>
        <p:spPr>
          <a:xfrm>
            <a:off x="3707904" y="2420888"/>
            <a:ext cx="432048" cy="4320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Espaço Reservado para Conteúdo 2"/>
          <p:cNvSpPr txBox="1">
            <a:spLocks/>
          </p:cNvSpPr>
          <p:nvPr/>
        </p:nvSpPr>
        <p:spPr>
          <a:xfrm>
            <a:off x="4572000" y="3212976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3600" dirty="0"/>
              <a:t>Md</a:t>
            </a:r>
            <a:endParaRPr kumimoji="0" lang="pt-BR" sz="36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Espaço Reservado para Conteúdo 2"/>
          <p:cNvSpPr txBox="1">
            <a:spLocks/>
          </p:cNvSpPr>
          <p:nvPr/>
        </p:nvSpPr>
        <p:spPr>
          <a:xfrm>
            <a:off x="5580112" y="3212976"/>
            <a:ext cx="1584176" cy="504056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800" dirty="0"/>
              <a:t>15+26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pt-BR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1" name="Espaço Reservado para Conteúdo 2"/>
          <p:cNvSpPr txBox="1">
            <a:spLocks/>
          </p:cNvSpPr>
          <p:nvPr/>
        </p:nvSpPr>
        <p:spPr>
          <a:xfrm>
            <a:off x="6092552" y="3573016"/>
            <a:ext cx="711696" cy="50405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52" name="Conector reto 51"/>
          <p:cNvCxnSpPr/>
          <p:nvPr/>
        </p:nvCxnSpPr>
        <p:spPr>
          <a:xfrm>
            <a:off x="5872336" y="3645024"/>
            <a:ext cx="10759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spaço Reservado para Conteúdo 2"/>
          <p:cNvSpPr txBox="1">
            <a:spLocks/>
          </p:cNvSpPr>
          <p:nvPr/>
        </p:nvSpPr>
        <p:spPr>
          <a:xfrm>
            <a:off x="5300464" y="3356992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sp>
        <p:nvSpPr>
          <p:cNvPr id="55" name="Espaço Reservado para Conteúdo 2"/>
          <p:cNvSpPr txBox="1">
            <a:spLocks/>
          </p:cNvSpPr>
          <p:nvPr/>
        </p:nvSpPr>
        <p:spPr>
          <a:xfrm>
            <a:off x="6740624" y="3284984"/>
            <a:ext cx="1647800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pt-BR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20,5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22" grpId="0"/>
      <p:bldP spid="23" grpId="0"/>
      <p:bldP spid="28" grpId="0"/>
      <p:bldP spid="29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2" grpId="0"/>
      <p:bldP spid="43" grpId="0"/>
      <p:bldP spid="47" grpId="0" animBg="1"/>
      <p:bldP spid="48" grpId="0" animBg="1"/>
      <p:bldP spid="49" grpId="0"/>
      <p:bldP spid="50" grpId="0"/>
      <p:bldP spid="51" grpId="0"/>
      <p:bldP spid="53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467600" cy="576064"/>
          </a:xfrm>
        </p:spPr>
        <p:txBody>
          <a:bodyPr>
            <a:normAutofit/>
          </a:bodyPr>
          <a:lstStyle/>
          <a:p>
            <a:r>
              <a:rPr lang="pt-BR" dirty="0"/>
              <a:t>moda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55576" y="941326"/>
            <a:ext cx="2530624" cy="10367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2000" dirty="0"/>
              <a:t>moda de um conjunto de dados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707904" y="869318"/>
            <a:ext cx="3816424" cy="1440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valor do conjunto que aparece mais vezes.</a:t>
            </a: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lang="pt-BR" sz="2000" dirty="0"/>
              <a:t>valor com maior </a:t>
            </a:r>
            <a:r>
              <a:rPr lang="pt-BR" sz="2000" dirty="0" err="1"/>
              <a:t>frequência</a:t>
            </a:r>
            <a:r>
              <a:rPr lang="pt-BR" sz="2000" dirty="0"/>
              <a:t> absoluta</a:t>
            </a: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2915816" y="1229358"/>
            <a:ext cx="1008112" cy="64807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2411760" y="4228296"/>
          <a:ext cx="396044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0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X</a:t>
                      </a:r>
                      <a:r>
                        <a:rPr lang="pt-BR" baseline="-25000" dirty="0"/>
                        <a:t>i</a:t>
                      </a:r>
                      <a:r>
                        <a:rPr lang="pt-BR" baseline="0" dirty="0"/>
                        <a:t> (observado)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err="1"/>
                        <a:t>n</a:t>
                      </a:r>
                      <a:r>
                        <a:rPr lang="pt-BR" baseline="-25000" dirty="0" err="1"/>
                        <a:t>i</a:t>
                      </a:r>
                      <a:endParaRPr lang="pt-BR" baseline="-25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379738" y="3861048"/>
            <a:ext cx="2552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Tabela de </a:t>
            </a:r>
            <a:r>
              <a:rPr lang="pt-BR" dirty="0" err="1"/>
              <a:t>frequência</a:t>
            </a:r>
            <a:r>
              <a:rPr lang="pt-BR" dirty="0"/>
              <a:t> </a:t>
            </a:r>
          </a:p>
        </p:txBody>
      </p:sp>
      <p:cxnSp>
        <p:nvCxnSpPr>
          <p:cNvPr id="11" name="Conector de seta reta 10"/>
          <p:cNvCxnSpPr/>
          <p:nvPr/>
        </p:nvCxnSpPr>
        <p:spPr>
          <a:xfrm>
            <a:off x="2051720" y="5517232"/>
            <a:ext cx="1008112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1403648" y="5229200"/>
            <a:ext cx="62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Mo</a:t>
            </a:r>
          </a:p>
        </p:txBody>
      </p:sp>
      <p:cxnSp>
        <p:nvCxnSpPr>
          <p:cNvPr id="14" name="Conector de seta reta 13"/>
          <p:cNvCxnSpPr/>
          <p:nvPr/>
        </p:nvCxnSpPr>
        <p:spPr>
          <a:xfrm rot="10800000">
            <a:off x="5940153" y="5517232"/>
            <a:ext cx="792088" cy="158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aixaDeTexto 15"/>
          <p:cNvSpPr txBox="1"/>
          <p:nvPr/>
        </p:nvSpPr>
        <p:spPr>
          <a:xfrm>
            <a:off x="6804248" y="5097378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err="1"/>
              <a:t>Frequência</a:t>
            </a:r>
            <a:r>
              <a:rPr lang="pt-BR" sz="2000" dirty="0"/>
              <a:t> maior</a:t>
            </a:r>
          </a:p>
        </p:txBody>
      </p:sp>
      <p:cxnSp>
        <p:nvCxnSpPr>
          <p:cNvPr id="7" name="Conector de seta reta 6"/>
          <p:cNvCxnSpPr/>
          <p:nvPr/>
        </p:nvCxnSpPr>
        <p:spPr>
          <a:xfrm flipH="1" flipV="1">
            <a:off x="1717997" y="4230380"/>
            <a:ext cx="661741" cy="1347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ixaDeTexto 9"/>
          <p:cNvSpPr txBox="1"/>
          <p:nvPr/>
        </p:nvSpPr>
        <p:spPr>
          <a:xfrm>
            <a:off x="467544" y="404571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valores</a:t>
            </a:r>
          </a:p>
        </p:txBody>
      </p:sp>
      <p:cxnSp>
        <p:nvCxnSpPr>
          <p:cNvPr id="15" name="Conector de seta reta 14"/>
          <p:cNvCxnSpPr/>
          <p:nvPr/>
        </p:nvCxnSpPr>
        <p:spPr>
          <a:xfrm flipV="1">
            <a:off x="5616116" y="4045714"/>
            <a:ext cx="720080" cy="3193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aixaDeTexto 16"/>
          <p:cNvSpPr txBox="1"/>
          <p:nvPr/>
        </p:nvSpPr>
        <p:spPr>
          <a:xfrm>
            <a:off x="6444208" y="3861048"/>
            <a:ext cx="1332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frequência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395536" y="2708920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8, 10, 8, 2, 6, 8, 10, 12, 12, 8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r>
              <a:rPr lang="pt-BR" dirty="0"/>
              <a:t>Exercício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88776" y="1124744"/>
            <a:ext cx="7971656" cy="1396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/>
              <a:t>A tabela abaixo mostra os resultados de uma avaliação realizada com idosos. A partir destes resultados calcule a média, a mediana e moda para o teste de coordenação e para o teste de agilidade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539552" y="2801872"/>
          <a:ext cx="7632847" cy="3749483"/>
        </p:xfrm>
        <a:graphic>
          <a:graphicData uri="http://schemas.openxmlformats.org/drawingml/2006/table">
            <a:tbl>
              <a:tblPr/>
              <a:tblGrid>
                <a:gridCol w="2088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9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Voluntário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Teste de coordenação (segundos)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Teste de agilidade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(segundos)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531214" y="341456"/>
            <a:ext cx="358623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/>
              <a:t>Teste de Coordenação</a:t>
            </a:r>
          </a:p>
          <a:p>
            <a:pPr algn="ctr"/>
            <a:endParaRPr lang="pt-BR" u="sng" dirty="0"/>
          </a:p>
          <a:p>
            <a:pPr algn="ctr"/>
            <a:r>
              <a:rPr lang="pt-BR" u="sng" dirty="0"/>
              <a:t>22 + 20 + 23 + 19 + 15 + 20 + 19</a:t>
            </a:r>
          </a:p>
          <a:p>
            <a:pPr algn="ctr"/>
            <a:r>
              <a:rPr lang="pt-BR" dirty="0"/>
              <a:t>7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Média = 19,7 ou 20 segundos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402976" y="2935232"/>
            <a:ext cx="38427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dirty="0"/>
              <a:t>Teste de Agilidade</a:t>
            </a:r>
          </a:p>
          <a:p>
            <a:pPr algn="ctr"/>
            <a:endParaRPr lang="pt-BR" u="sng" dirty="0"/>
          </a:p>
          <a:p>
            <a:pPr algn="ctr"/>
            <a:r>
              <a:rPr lang="pt-BR" u="sng" dirty="0"/>
              <a:t>100 + 90 + 120 + 85 + 78 + 95 + 90</a:t>
            </a:r>
          </a:p>
          <a:p>
            <a:pPr algn="ctr"/>
            <a:r>
              <a:rPr lang="pt-BR" dirty="0"/>
              <a:t>7</a:t>
            </a:r>
          </a:p>
          <a:p>
            <a:pPr algn="ctr"/>
            <a:endParaRPr lang="pt-BR" dirty="0"/>
          </a:p>
          <a:p>
            <a:pPr algn="ctr"/>
            <a:r>
              <a:rPr lang="pt-BR" dirty="0"/>
              <a:t>Média = 94 segundos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4415</TotalTime>
  <Words>747</Words>
  <Application>Microsoft Office PowerPoint</Application>
  <PresentationFormat>Apresentação na tela (4:3)</PresentationFormat>
  <Paragraphs>301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Schoolbook</vt:lpstr>
      <vt:lpstr>Wingdings</vt:lpstr>
      <vt:lpstr>Wingdings 2</vt:lpstr>
      <vt:lpstr>Balcão Envidraçado</vt:lpstr>
      <vt:lpstr>medidas de tendência central</vt:lpstr>
      <vt:lpstr>MEDIDAS DE TENDÊNCIA CENTRAL</vt:lpstr>
      <vt:lpstr>Média aritmética</vt:lpstr>
      <vt:lpstr>mediana</vt:lpstr>
      <vt:lpstr>Conjunto com número de elementos ÍMPAR</vt:lpstr>
      <vt:lpstr>Conjunto com número de elementos PAR</vt:lpstr>
      <vt:lpstr>moda</vt:lpstr>
      <vt:lpstr>Exercício 1</vt:lpstr>
      <vt:lpstr>Apresentação do PowerPoint</vt:lpstr>
      <vt:lpstr>Exercício 2</vt:lpstr>
      <vt:lpstr>Responda a partir dos dados fornecidos</vt:lpstr>
      <vt:lpstr>Apresentação do PowerPoint</vt:lpstr>
      <vt:lpstr>Conjunto com número de elementos PAR = 16 </vt:lpstr>
      <vt:lpstr>Conjunto com número de elementos PAR = 16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de tendência central e variabilidade</dc:title>
  <dc:creator>Camila</dc:creator>
  <cp:lastModifiedBy>Átila Trapé</cp:lastModifiedBy>
  <cp:revision>61</cp:revision>
  <dcterms:created xsi:type="dcterms:W3CDTF">2010-08-25T18:49:47Z</dcterms:created>
  <dcterms:modified xsi:type="dcterms:W3CDTF">2022-11-23T13:28:43Z</dcterms:modified>
</cp:coreProperties>
</file>