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9"/>
  </p:notesMasterIdLst>
  <p:sldIdLst>
    <p:sldId id="271" r:id="rId2"/>
    <p:sldId id="260" r:id="rId3"/>
    <p:sldId id="261" r:id="rId4"/>
    <p:sldId id="262" r:id="rId5"/>
    <p:sldId id="263" r:id="rId6"/>
    <p:sldId id="264" r:id="rId7"/>
    <p:sldId id="265" r:id="rId8"/>
    <p:sldId id="270" r:id="rId9"/>
    <p:sldId id="267" r:id="rId10"/>
    <p:sldId id="259" r:id="rId11"/>
    <p:sldId id="273" r:id="rId12"/>
    <p:sldId id="274" r:id="rId13"/>
    <p:sldId id="290" r:id="rId14"/>
    <p:sldId id="275" r:id="rId15"/>
    <p:sldId id="292" r:id="rId16"/>
    <p:sldId id="291" r:id="rId17"/>
    <p:sldId id="296" r:id="rId18"/>
    <p:sldId id="297" r:id="rId19"/>
    <p:sldId id="276" r:id="rId20"/>
    <p:sldId id="298" r:id="rId21"/>
    <p:sldId id="277" r:id="rId22"/>
    <p:sldId id="278" r:id="rId23"/>
    <p:sldId id="283" r:id="rId24"/>
    <p:sldId id="284" r:id="rId25"/>
    <p:sldId id="295" r:id="rId26"/>
    <p:sldId id="286" r:id="rId27"/>
    <p:sldId id="287" r:id="rId28"/>
    <p:sldId id="288" r:id="rId29"/>
    <p:sldId id="279" r:id="rId30"/>
    <p:sldId id="280" r:id="rId31"/>
    <p:sldId id="281" r:id="rId32"/>
    <p:sldId id="293" r:id="rId33"/>
    <p:sldId id="299" r:id="rId34"/>
    <p:sldId id="303" r:id="rId35"/>
    <p:sldId id="300" r:id="rId36"/>
    <p:sldId id="289" r:id="rId37"/>
    <p:sldId id="269" r:id="rId3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2" autoAdjust="0"/>
  </p:normalViewPr>
  <p:slideViewPr>
    <p:cSldViewPr snapToGrid="0">
      <p:cViewPr varScale="1">
        <p:scale>
          <a:sx n="70" d="100"/>
          <a:sy n="70" d="100"/>
        </p:scale>
        <p:origin x="-74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ricar\Documents\imigra&#231;&#227;o%20haitian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ar\Documents\imigra&#231;&#227;o%20haitian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iscilla\Documents\USP%20Mestrado\Cesar\DISSERTA&#199;&#195;O\tabulacao%20da%20pesquisa%20para%20gr&#225;fic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636105188343994E-2"/>
          <c:y val="4.7008547008547008E-2"/>
          <c:w val="0.9592256938032"/>
          <c:h val="0.845933104515781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Brasil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sz="18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Sheet1!$A$5:$A$15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Sheet1!$B$5:$B$15</c:f>
              <c:numCache>
                <c:formatCode>_-* #,##0_-;\-* #,##0_-;_-* "-"??_-;_-@_-</c:formatCode>
                <c:ptCount val="11"/>
                <c:pt idx="0">
                  <c:v>111</c:v>
                </c:pt>
                <c:pt idx="1">
                  <c:v>480</c:v>
                </c:pt>
                <c:pt idx="2">
                  <c:v>4278</c:v>
                </c:pt>
                <c:pt idx="3">
                  <c:v>5602</c:v>
                </c:pt>
                <c:pt idx="4">
                  <c:v>10669</c:v>
                </c:pt>
                <c:pt idx="5">
                  <c:v>14487</c:v>
                </c:pt>
                <c:pt idx="6">
                  <c:v>42423</c:v>
                </c:pt>
                <c:pt idx="7">
                  <c:v>14711</c:v>
                </c:pt>
                <c:pt idx="8">
                  <c:v>14214</c:v>
                </c:pt>
                <c:pt idx="9">
                  <c:v>19860</c:v>
                </c:pt>
                <c:pt idx="10">
                  <c:v>8829</c:v>
                </c:pt>
              </c:numCache>
            </c:numRef>
          </c:val>
        </c:ser>
        <c:ser>
          <c:idx val="1"/>
          <c:order val="1"/>
          <c:tx>
            <c:strRef>
              <c:f>Sheet1!$C$4</c:f>
              <c:strCache>
                <c:ptCount val="1"/>
                <c:pt idx="0">
                  <c:v>SP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sz="16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Sheet1!$A$5:$A$15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Sheet1!$C$5:$C$15</c:f>
              <c:numCache>
                <c:formatCode>_-* #,##0_-;\-* #,##0_-;_-* "-"??_-;_-@_-</c:formatCode>
                <c:ptCount val="11"/>
                <c:pt idx="0">
                  <c:v>38</c:v>
                </c:pt>
                <c:pt idx="1">
                  <c:v>109</c:v>
                </c:pt>
                <c:pt idx="2">
                  <c:v>1177</c:v>
                </c:pt>
                <c:pt idx="3">
                  <c:v>1737</c:v>
                </c:pt>
                <c:pt idx="4">
                  <c:v>3249</c:v>
                </c:pt>
                <c:pt idx="5">
                  <c:v>4677</c:v>
                </c:pt>
                <c:pt idx="6">
                  <c:v>11516</c:v>
                </c:pt>
                <c:pt idx="7">
                  <c:v>4298</c:v>
                </c:pt>
                <c:pt idx="8">
                  <c:v>3408</c:v>
                </c:pt>
                <c:pt idx="9">
                  <c:v>5174</c:v>
                </c:pt>
                <c:pt idx="10">
                  <c:v>2300</c:v>
                </c:pt>
              </c:numCache>
            </c:numRef>
          </c:val>
        </c:ser>
        <c:ser>
          <c:idx val="2"/>
          <c:order val="2"/>
          <c:tx>
            <c:strRef>
              <c:f>Sheet1!$D$4</c:f>
              <c:strCache>
                <c:ptCount val="1"/>
                <c:pt idx="0">
                  <c:v>São Paulo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sz="14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Sheet1!$A$5:$A$15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Sheet1!$D$5:$D$15</c:f>
              <c:numCache>
                <c:formatCode>_-* #,##0_-;\-* #,##0_-;_-* "-"??_-;_-@_-</c:formatCode>
                <c:ptCount val="11"/>
                <c:pt idx="0">
                  <c:v>5</c:v>
                </c:pt>
                <c:pt idx="1">
                  <c:v>45</c:v>
                </c:pt>
                <c:pt idx="2">
                  <c:v>986</c:v>
                </c:pt>
                <c:pt idx="3">
                  <c:v>1349</c:v>
                </c:pt>
                <c:pt idx="4">
                  <c:v>2062</c:v>
                </c:pt>
                <c:pt idx="5">
                  <c:v>2591</c:v>
                </c:pt>
                <c:pt idx="6">
                  <c:v>6516</c:v>
                </c:pt>
                <c:pt idx="7">
                  <c:v>2280</c:v>
                </c:pt>
                <c:pt idx="8">
                  <c:v>1430</c:v>
                </c:pt>
                <c:pt idx="9">
                  <c:v>1809</c:v>
                </c:pt>
                <c:pt idx="10">
                  <c:v>943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747520"/>
        <c:axId val="46506752"/>
      </c:barChart>
      <c:catAx>
        <c:axId val="98747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pt-BR"/>
          </a:p>
        </c:txPr>
        <c:crossAx val="46506752"/>
        <c:crosses val="autoZero"/>
        <c:auto val="1"/>
        <c:lblAlgn val="ctr"/>
        <c:lblOffset val="100"/>
        <c:noMultiLvlLbl val="0"/>
      </c:catAx>
      <c:valAx>
        <c:axId val="46506752"/>
        <c:scaling>
          <c:orientation val="minMax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extTo"/>
        <c:crossAx val="98747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3802808231060711E-2"/>
          <c:y val="8.4938421158893607E-2"/>
          <c:w val="0.14608962264869993"/>
          <c:h val="0.38498119144687681"/>
        </c:manualLayout>
      </c:layout>
      <c:overlay val="0"/>
      <c:txPr>
        <a:bodyPr/>
        <a:lstStyle/>
        <a:p>
          <a:pPr>
            <a:defRPr sz="20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Número de Imigrantes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Venezuela</c:v>
                </c:pt>
                <c:pt idx="1">
                  <c:v>Haiti</c:v>
                </c:pt>
                <c:pt idx="2">
                  <c:v>Bolívia</c:v>
                </c:pt>
                <c:pt idx="3">
                  <c:v>EUA</c:v>
                </c:pt>
                <c:pt idx="4">
                  <c:v>Argentina</c:v>
                </c:pt>
                <c:pt idx="5">
                  <c:v>Colombia</c:v>
                </c:pt>
                <c:pt idx="6">
                  <c:v>China</c:v>
                </c:pt>
                <c:pt idx="7">
                  <c:v>Uruguai</c:v>
                </c:pt>
                <c:pt idx="8">
                  <c:v>Peru</c:v>
                </c:pt>
                <c:pt idx="9">
                  <c:v>Portugal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162503</c:v>
                </c:pt>
                <c:pt idx="1">
                  <c:v>135828</c:v>
                </c:pt>
                <c:pt idx="2">
                  <c:v>134511</c:v>
                </c:pt>
                <c:pt idx="3">
                  <c:v>83426</c:v>
                </c:pt>
                <c:pt idx="4">
                  <c:v>72963</c:v>
                </c:pt>
                <c:pt idx="5">
                  <c:v>71607</c:v>
                </c:pt>
                <c:pt idx="6">
                  <c:v>62932</c:v>
                </c:pt>
                <c:pt idx="7">
                  <c:v>47304</c:v>
                </c:pt>
                <c:pt idx="8">
                  <c:v>46537</c:v>
                </c:pt>
                <c:pt idx="9">
                  <c:v>46434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858752"/>
        <c:axId val="64868736"/>
      </c:barChart>
      <c:catAx>
        <c:axId val="6485875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pt-BR"/>
          </a:p>
        </c:txPr>
        <c:crossAx val="64868736"/>
        <c:crosses val="autoZero"/>
        <c:auto val="1"/>
        <c:lblAlgn val="ctr"/>
        <c:lblOffset val="100"/>
        <c:noMultiLvlLbl val="0"/>
      </c:catAx>
      <c:valAx>
        <c:axId val="64868736"/>
        <c:scaling>
          <c:orientation val="minMax"/>
        </c:scaling>
        <c:delete val="0"/>
        <c:axPos val="b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648587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800"/>
                      <a:t>64%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800"/>
                      <a:t>   36%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Sheet1!$A$20:$A$21</c:f>
              <c:strCache>
                <c:ptCount val="2"/>
                <c:pt idx="0">
                  <c:v>homens</c:v>
                </c:pt>
                <c:pt idx="1">
                  <c:v>mulheres </c:v>
                </c:pt>
              </c:strCache>
            </c:strRef>
          </c:cat>
          <c:val>
            <c:numRef>
              <c:f>Sheet1!$B$20:$B$21</c:f>
              <c:numCache>
                <c:formatCode>_-* #,##0_-;\-* #,##0_-;_-* "-"??_-;_-@_-</c:formatCode>
                <c:ptCount val="2"/>
                <c:pt idx="0">
                  <c:v>87066</c:v>
                </c:pt>
                <c:pt idx="1">
                  <c:v>48752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672878390201225"/>
          <c:y val="0.35651501895596382"/>
          <c:w val="0.31938232720909887"/>
          <c:h val="0.2684514435695538"/>
        </c:manualLayout>
      </c:layout>
      <c:overlay val="0"/>
      <c:txPr>
        <a:bodyPr/>
        <a:lstStyle/>
        <a:p>
          <a:pPr>
            <a:defRPr sz="20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30"/>
    </c:view3D>
    <c:floor>
      <c:thickness val="0"/>
      <c:spPr>
        <a:noFill/>
        <a:ln w="6350" cap="rnd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7619768186792736E-4"/>
          <c:y val="7.3664565624542322E-2"/>
          <c:w val="0.79008363800126724"/>
          <c:h val="0.8553017460946489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FF6699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1"/>
              <c:layout>
                <c:manualLayout>
                  <c:x val="0.12081306059533521"/>
                  <c:y val="-0.129116416736771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2537737672193036"/>
                  <c:y val="1.834301544532156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0697721729940947"/>
                  <c:y val="8.813521963786281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5801243788339348E-2"/>
                  <c:y val="0.1023651587320165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rnd" cmpd="sng" algn="ctr">
                  <a:solidFill>
                    <a:schemeClr val="dk1">
                      <a:lumMod val="50000"/>
                      <a:lumOff val="50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Plan1!$A$98:$A$102</c:f>
              <c:strCache>
                <c:ptCount val="5"/>
                <c:pt idx="0">
                  <c:v>Haiti</c:v>
                </c:pt>
                <c:pt idx="1">
                  <c:v>Canadá </c:v>
                </c:pt>
                <c:pt idx="2">
                  <c:v>Chile</c:v>
                </c:pt>
                <c:pt idx="3">
                  <c:v>EUA</c:v>
                </c:pt>
                <c:pt idx="4">
                  <c:v>França </c:v>
                </c:pt>
              </c:strCache>
            </c:strRef>
          </c:cat>
          <c:val>
            <c:numRef>
              <c:f>Plan1!$B$98:$B$102</c:f>
              <c:numCache>
                <c:formatCode>General</c:formatCode>
                <c:ptCount val="5"/>
                <c:pt idx="0">
                  <c:v>7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763280739673343"/>
          <c:y val="0.10362300812029616"/>
          <c:w val="0.24026436988838448"/>
          <c:h val="0.7717067578538421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0.67684</cdr:x>
      <cdr:y>0.31413</cdr:y>
    </cdr:from>
    <cdr:to>
      <cdr:x>0.76976</cdr:x>
      <cdr:y>0.506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60106" y="14970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2000" dirty="0"/>
        </a:p>
      </cdr:txBody>
    </cdr:sp>
  </cdr:relSizeAnchor>
  <cdr:relSizeAnchor xmlns:cdr="http://schemas.openxmlformats.org/drawingml/2006/chartDrawing">
    <cdr:from>
      <cdr:x>0.67545</cdr:x>
      <cdr:y>0.21389</cdr:y>
    </cdr:from>
    <cdr:to>
      <cdr:x>0.8516</cdr:x>
      <cdr:y>0.29981</cdr:y>
    </cdr:to>
    <cdr:sp macro="" textlink="">
      <cdr:nvSpPr>
        <cdr:cNvPr id="3" name="Rounded Rectangle 2"/>
        <cdr:cNvSpPr/>
      </cdr:nvSpPr>
      <cdr:spPr>
        <a:xfrm xmlns:a="http://schemas.openxmlformats.org/drawingml/2006/main">
          <a:off x="6646459" y="1019341"/>
          <a:ext cx="1733266" cy="409432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pt-BR" sz="1800" dirty="0" smtClean="0"/>
            <a:t>135.828 Brasil </a:t>
          </a:r>
        </a:p>
        <a:p xmlns:a="http://schemas.openxmlformats.org/drawingml/2006/main">
          <a:endParaRPr lang="pt-BR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45AAD-6345-4966-B42F-116FC2FD25B5}" type="datetimeFigureOut">
              <a:rPr lang="pt-BR" smtClean="0"/>
              <a:t>01/07/2022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6FA68-D0B0-4E6E-A89D-6100AC8E830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0970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6FA68-D0B0-4E6E-A89D-6100AC8E830F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7339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74F9-305E-4D44-94E5-405E41FA54A3}" type="datetimeFigureOut">
              <a:rPr lang="pt-BR" smtClean="0"/>
              <a:t>01/07/2022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AD60-0E03-4DB2-A67C-D9415620290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225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74F9-305E-4D44-94E5-405E41FA54A3}" type="datetimeFigureOut">
              <a:rPr lang="pt-BR" smtClean="0"/>
              <a:t>01/07/2022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AD60-0E03-4DB2-A67C-D9415620290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82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74F9-305E-4D44-94E5-405E41FA54A3}" type="datetimeFigureOut">
              <a:rPr lang="pt-BR" smtClean="0"/>
              <a:t>01/07/2022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AD60-0E03-4DB2-A67C-D9415620290E}" type="slidenum">
              <a:rPr lang="pt-BR" smtClean="0"/>
              <a:t>‹#›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4231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74F9-305E-4D44-94E5-405E41FA54A3}" type="datetimeFigureOut">
              <a:rPr lang="pt-BR" smtClean="0"/>
              <a:t>01/07/2022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AD60-0E03-4DB2-A67C-D9415620290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4549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74F9-305E-4D44-94E5-405E41FA54A3}" type="datetimeFigureOut">
              <a:rPr lang="pt-BR" smtClean="0"/>
              <a:t>01/07/2022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AD60-0E03-4DB2-A67C-D9415620290E}" type="slidenum">
              <a:rPr lang="pt-BR" smtClean="0"/>
              <a:t>‹#›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2582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74F9-305E-4D44-94E5-405E41FA54A3}" type="datetimeFigureOut">
              <a:rPr lang="pt-BR" smtClean="0"/>
              <a:t>01/07/2022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AD60-0E03-4DB2-A67C-D9415620290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4017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74F9-305E-4D44-94E5-405E41FA54A3}" type="datetimeFigureOut">
              <a:rPr lang="pt-BR" smtClean="0"/>
              <a:t>01/07/2022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AD60-0E03-4DB2-A67C-D9415620290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8362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74F9-305E-4D44-94E5-405E41FA54A3}" type="datetimeFigureOut">
              <a:rPr lang="pt-BR" smtClean="0"/>
              <a:t>01/07/2022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AD60-0E03-4DB2-A67C-D9415620290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5806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74F9-305E-4D44-94E5-405E41FA54A3}" type="datetimeFigureOut">
              <a:rPr lang="pt-BR" smtClean="0"/>
              <a:t>01/07/2022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AD60-0E03-4DB2-A67C-D9415620290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55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74F9-305E-4D44-94E5-405E41FA54A3}" type="datetimeFigureOut">
              <a:rPr lang="pt-BR" smtClean="0"/>
              <a:t>01/07/2022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AD60-0E03-4DB2-A67C-D9415620290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9740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74F9-305E-4D44-94E5-405E41FA54A3}" type="datetimeFigureOut">
              <a:rPr lang="pt-BR" smtClean="0"/>
              <a:t>01/07/2022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AD60-0E03-4DB2-A67C-D9415620290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6943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74F9-305E-4D44-94E5-405E41FA54A3}" type="datetimeFigureOut">
              <a:rPr lang="pt-BR" smtClean="0"/>
              <a:t>01/07/2022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AD60-0E03-4DB2-A67C-D9415620290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7718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74F9-305E-4D44-94E5-405E41FA54A3}" type="datetimeFigureOut">
              <a:rPr lang="pt-BR" smtClean="0"/>
              <a:t>01/07/2022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AD60-0E03-4DB2-A67C-D9415620290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701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74F9-305E-4D44-94E5-405E41FA54A3}" type="datetimeFigureOut">
              <a:rPr lang="pt-BR" smtClean="0"/>
              <a:t>01/07/2022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AD60-0E03-4DB2-A67C-D9415620290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1389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74F9-305E-4D44-94E5-405E41FA54A3}" type="datetimeFigureOut">
              <a:rPr lang="pt-BR" smtClean="0"/>
              <a:t>01/07/2022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AD60-0E03-4DB2-A67C-D9415620290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995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74F9-305E-4D44-94E5-405E41FA54A3}" type="datetimeFigureOut">
              <a:rPr lang="pt-BR" smtClean="0"/>
              <a:t>01/07/2022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AD60-0E03-4DB2-A67C-D9415620290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107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C74F9-305E-4D44-94E5-405E41FA54A3}" type="datetimeFigureOut">
              <a:rPr lang="pt-BR" smtClean="0"/>
              <a:t>01/07/2022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EAAAD60-0E03-4DB2-A67C-D9415620290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692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c24horas.com/2015/01/12/cinco-anos-apos-terremoto-no-haiti-sp-e-acre-tem-problemas-para-receber-imigrantes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revistas.ufrj.br/index.php/EspacoAberto/article/view/32557/21286" TargetMode="External"/><Relationship Id="rId2" Type="http://schemas.openxmlformats.org/officeDocument/2006/relationships/hyperlink" Target="https://www.nepo.unicamp.br/observatorio/bancointerativo/numeros-imigracao-internacional/conar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epo.unicamp.br/observatorio/bancointerativo/numeros-imigracao-internacional/sincre-sismigra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MIGRAÇÃO HAITIANA NO BRASIL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Ismane </a:t>
            </a:r>
            <a:r>
              <a:rPr lang="pt-BR" dirty="0"/>
              <a:t>Desrosiers</a:t>
            </a:r>
          </a:p>
          <a:p>
            <a:r>
              <a:rPr lang="pt-BR" dirty="0" smtClean="0"/>
              <a:t>Priscilla Pachi</a:t>
            </a:r>
          </a:p>
          <a:p>
            <a:r>
              <a:rPr lang="pt-BR" dirty="0" smtClean="0"/>
              <a:t>Doutorandos PPGH-USP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35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2336" y="269630"/>
            <a:ext cx="11379200" cy="627185"/>
          </a:xfrm>
        </p:spPr>
        <p:txBody>
          <a:bodyPr>
            <a:noAutofit/>
          </a:bodyPr>
          <a:lstStyle/>
          <a:p>
            <a:pPr marL="0" indent="0"/>
            <a:r>
              <a:rPr lang="pt-BR" sz="3200" b="1" dirty="0"/>
              <a:t>Chegada de migrantes haitianos na cidade de </a:t>
            </a:r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pt-BR" sz="3200" b="1" dirty="0" smtClean="0"/>
              <a:t>São </a:t>
            </a:r>
            <a:r>
              <a:rPr lang="pt-BR" sz="3200" b="1" dirty="0"/>
              <a:t>Paulo em 2015 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5443" y="1030772"/>
            <a:ext cx="11781693" cy="4964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 smtClean="0"/>
              <a:t>                                                          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pt-BR" sz="2000" b="1" dirty="0" smtClean="0"/>
          </a:p>
        </p:txBody>
      </p:sp>
      <p:pic>
        <p:nvPicPr>
          <p:cNvPr id="8" name="image3.jpg" descr="C:\Users\Ismane\Desktop\HAITIANOS-NA-PONTE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733261" y="1625269"/>
            <a:ext cx="6083544" cy="3958371"/>
          </a:xfrm>
          <a:prstGeom prst="rect">
            <a:avLst/>
          </a:prstGeom>
          <a:ln/>
        </p:spPr>
      </p:pic>
      <p:sp>
        <p:nvSpPr>
          <p:cNvPr id="5" name="Rectangle 4"/>
          <p:cNvSpPr/>
          <p:nvPr/>
        </p:nvSpPr>
        <p:spPr>
          <a:xfrm>
            <a:off x="1228296" y="5934670"/>
            <a:ext cx="76427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Fonte: </a:t>
            </a:r>
            <a:r>
              <a:rPr lang="pt-BR" sz="1400" dirty="0"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https://ac24horas.com/2015/01/12/cinco-anos-apos-terremoto-no-haiti-sp-e-acre-tem-problemas-para-receber-imigrantes/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54887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26" y="259308"/>
            <a:ext cx="8596668" cy="1320800"/>
          </a:xfrm>
        </p:spPr>
        <p:txBody>
          <a:bodyPr/>
          <a:lstStyle/>
          <a:p>
            <a:r>
              <a:rPr lang="pt-BR" dirty="0" smtClean="0"/>
              <a:t>Registro de entrada de haitianos </a:t>
            </a:r>
            <a:endParaRPr lang="pt-B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7674929"/>
              </p:ext>
            </p:extLst>
          </p:nvPr>
        </p:nvGraphicFramePr>
        <p:xfrm>
          <a:off x="532264" y="1014176"/>
          <a:ext cx="9840035" cy="4765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30303" y="5963230"/>
            <a:ext cx="4248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SISMIGRA. Gráfico: PACHI, 2022.</a:t>
            </a:r>
          </a:p>
          <a:p>
            <a:r>
              <a:rPr lang="pt-BR" dirty="0" smtClean="0"/>
              <a:t>*2020 dados de jan/fev/mar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997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11" y="459474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sz="4000" dirty="0" err="1"/>
              <a:t>Imigrantes</a:t>
            </a:r>
            <a:r>
              <a:rPr lang="en-US" sz="4000" dirty="0"/>
              <a:t> </a:t>
            </a:r>
            <a:r>
              <a:rPr lang="en-US" sz="4000" dirty="0" err="1"/>
              <a:t>que</a:t>
            </a:r>
            <a:r>
              <a:rPr lang="en-US" sz="4000" dirty="0"/>
              <a:t> </a:t>
            </a:r>
            <a:r>
              <a:rPr lang="en-US" sz="4000" dirty="0" err="1"/>
              <a:t>entraram</a:t>
            </a:r>
            <a:r>
              <a:rPr lang="en-US" sz="4000" dirty="0"/>
              <a:t> no </a:t>
            </a:r>
            <a:r>
              <a:rPr lang="en-US" sz="4000" dirty="0" err="1"/>
              <a:t>Brasil</a:t>
            </a:r>
            <a:r>
              <a:rPr lang="en-US" sz="4000" dirty="0"/>
              <a:t> a </a:t>
            </a:r>
            <a:r>
              <a:rPr lang="en-US" sz="4000" dirty="0" err="1"/>
              <a:t>partir</a:t>
            </a:r>
            <a:r>
              <a:rPr lang="en-US" sz="4000" dirty="0"/>
              <a:t>  de 2000</a:t>
            </a: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endParaRPr lang="pt-B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975879"/>
              </p:ext>
            </p:extLst>
          </p:nvPr>
        </p:nvGraphicFramePr>
        <p:xfrm>
          <a:off x="696035" y="1792098"/>
          <a:ext cx="9151345" cy="4308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19744" y="6408898"/>
            <a:ext cx="6048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1"/>
                </a:solidFill>
              </a:rPr>
              <a:t>Fonte: Dados do Sismigra. Gráfico: PACHI, 2021</a:t>
            </a:r>
            <a:endParaRPr lang="pt-B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4059829"/>
              </p:ext>
            </p:extLst>
          </p:nvPr>
        </p:nvGraphicFramePr>
        <p:xfrm>
          <a:off x="370764" y="2743199"/>
          <a:ext cx="4173940" cy="2629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898" y="126809"/>
            <a:ext cx="4312693" cy="657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85791" y="600502"/>
            <a:ext cx="34001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pt-BR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Perfil dos imigrantes haitianos</a:t>
            </a:r>
          </a:p>
        </p:txBody>
      </p:sp>
    </p:spTree>
    <p:extLst>
      <p:ext uri="{BB962C8B-B14F-4D97-AF65-F5344CB8AC3E}">
        <p14:creationId xmlns:p14="http://schemas.microsoft.com/office/powerpoint/2010/main" val="257652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686" y="541361"/>
            <a:ext cx="8596668" cy="1320800"/>
          </a:xfrm>
        </p:spPr>
        <p:txBody>
          <a:bodyPr/>
          <a:lstStyle/>
          <a:p>
            <a:r>
              <a:rPr lang="pt-BR" dirty="0" smtClean="0"/>
              <a:t>Disposições legais</a:t>
            </a:r>
            <a:endParaRPr lang="pt-BR" dirty="0"/>
          </a:p>
        </p:txBody>
      </p:sp>
      <p:sp>
        <p:nvSpPr>
          <p:cNvPr id="3" name="Rectangle 2"/>
          <p:cNvSpPr/>
          <p:nvPr/>
        </p:nvSpPr>
        <p:spPr>
          <a:xfrm>
            <a:off x="700584" y="1658667"/>
            <a:ext cx="103677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sz="2400" dirty="0"/>
              <a:t>Janeiro/2012 - Resolução n. 97/2012, que dispõe sobre a concessão do visto permanente (1.200 a/a) por 5 anos a nacionais do Haiti. (caráter humanitário - Lei nº 6.815/1980);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sz="2400" dirty="0"/>
          </a:p>
          <a:p>
            <a:pPr marL="285750" indent="-285750">
              <a:buFont typeface="Wingdings" pitchFamily="2" charset="2"/>
              <a:buChar char="Ø"/>
            </a:pPr>
            <a:r>
              <a:rPr lang="pt-BR" sz="2400" dirty="0"/>
              <a:t>Inibir a imigração irregular para o Brasil;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sz="2400" dirty="0"/>
          </a:p>
          <a:p>
            <a:pPr marL="285750" indent="-285750">
              <a:buFont typeface="Wingdings" pitchFamily="2" charset="2"/>
              <a:buChar char="Ø"/>
            </a:pPr>
            <a:r>
              <a:rPr lang="pt-BR" sz="2400" dirty="0"/>
              <a:t>RN n.102/2013 sem limite de emissão e em outras localidades além de Porto Príncipe.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60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958" y="536774"/>
            <a:ext cx="7310651" cy="536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37230" y="5902516"/>
            <a:ext cx="104541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Fonte: SISMIGRA. https</a:t>
            </a:r>
            <a:r>
              <a:rPr lang="pt-BR" sz="1600" dirty="0"/>
              <a:t>://www.nepo.unicamp.br/observatorio/bancointerativo/numeros-imigracao-internacional/sincre-sismigra/</a:t>
            </a:r>
          </a:p>
        </p:txBody>
      </p:sp>
    </p:spTree>
    <p:extLst>
      <p:ext uri="{BB962C8B-B14F-4D97-AF65-F5344CB8AC3E}">
        <p14:creationId xmlns:p14="http://schemas.microsoft.com/office/powerpoint/2010/main" val="315114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264" y="1736678"/>
            <a:ext cx="81629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94" y="229809"/>
            <a:ext cx="412432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77922" y="4984560"/>
            <a:ext cx="9785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Fonte: CONARE. https</a:t>
            </a:r>
            <a:r>
              <a:rPr lang="pt-BR" sz="1600" dirty="0"/>
              <a:t>://www.nepo.unicamp.br/observatorio/bancointerativo/numeros-imigracao-internacional/conare/</a:t>
            </a:r>
          </a:p>
        </p:txBody>
      </p:sp>
    </p:spTree>
    <p:extLst>
      <p:ext uri="{BB962C8B-B14F-4D97-AF65-F5344CB8AC3E}">
        <p14:creationId xmlns:p14="http://schemas.microsoft.com/office/powerpoint/2010/main" val="422462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3" y="655093"/>
            <a:ext cx="9046236" cy="46617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78173" y="5546762"/>
            <a:ext cx="89802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Fonte: https://www.uol/noticias/especiais/imigrantes-brasil-venezuelanos-refugiados-media-mundial.htm#imagem-3</a:t>
            </a:r>
          </a:p>
        </p:txBody>
      </p:sp>
    </p:spTree>
    <p:extLst>
      <p:ext uri="{BB962C8B-B14F-4D97-AF65-F5344CB8AC3E}">
        <p14:creationId xmlns:p14="http://schemas.microsoft.com/office/powerpoint/2010/main" val="196343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149" y="464022"/>
            <a:ext cx="7932058" cy="47375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40149" y="5615000"/>
            <a:ext cx="86663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Fonte: https://www.uol/noticias/especiais/imigrantes-brasil-venezuelanos-refugiados-media-mundial.htm#imagem-3</a:t>
            </a:r>
          </a:p>
        </p:txBody>
      </p:sp>
    </p:spTree>
    <p:extLst>
      <p:ext uri="{BB962C8B-B14F-4D97-AF65-F5344CB8AC3E}">
        <p14:creationId xmlns:p14="http://schemas.microsoft.com/office/powerpoint/2010/main" val="8459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686" y="268406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pt-BR" dirty="0"/>
              <a:t>Legislação no Brasil </a:t>
            </a:r>
            <a:r>
              <a:rPr lang="pt-BR" dirty="0" smtClean="0"/>
              <a:t>e a importância da imigração haitiana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764275" y="1809990"/>
            <a:ext cx="93350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1"/>
                </a:solidFill>
              </a:rPr>
              <a:t>Lei nº 6.815, de 1980 </a:t>
            </a:r>
            <a:r>
              <a:rPr lang="pt-BR" sz="2000" dirty="0">
                <a:solidFill>
                  <a:schemeClr val="tx1"/>
                </a:solidFill>
              </a:rPr>
              <a:t>(</a:t>
            </a:r>
            <a:r>
              <a:rPr lang="pt-BR" sz="2000" b="1" dirty="0">
                <a:solidFill>
                  <a:schemeClr val="tx1"/>
                </a:solidFill>
              </a:rPr>
              <a:t>Estatuto do Estrangeiro</a:t>
            </a:r>
            <a:r>
              <a:rPr lang="pt-BR" sz="2000" dirty="0">
                <a:solidFill>
                  <a:schemeClr val="tx1"/>
                </a:solidFill>
              </a:rPr>
              <a:t>), sancionado no contexto do regime militar brasileiro, que primava pela segurança nacional, o imigrante era tratado pelo viés da segurança nacional como uma ameaça ao país.</a:t>
            </a:r>
          </a:p>
          <a:p>
            <a:endParaRPr lang="pt-BR" sz="2000" b="1" dirty="0" smtClean="0">
              <a:solidFill>
                <a:schemeClr val="tx1"/>
              </a:solidFill>
            </a:endParaRPr>
          </a:p>
          <a:p>
            <a:r>
              <a:rPr lang="pt-BR" sz="2000" b="1" dirty="0" smtClean="0">
                <a:solidFill>
                  <a:schemeClr val="tx1"/>
                </a:solidFill>
              </a:rPr>
              <a:t>Lei nº 9.474/97 de 22/07/1997</a:t>
            </a:r>
            <a:r>
              <a:rPr lang="pt-BR" sz="2000" dirty="0" smtClean="0">
                <a:solidFill>
                  <a:schemeClr val="tx1"/>
                </a:solidFill>
              </a:rPr>
              <a:t> (Brasil) </a:t>
            </a:r>
          </a:p>
          <a:p>
            <a:r>
              <a:rPr lang="pt-BR" sz="2000" dirty="0" smtClean="0">
                <a:solidFill>
                  <a:schemeClr val="tx1"/>
                </a:solidFill>
              </a:rPr>
              <a:t>Define mecanismos para a implementação do Estatuto dos Refugiados (1951) e determina que as pessoas refugiadas têm </a:t>
            </a:r>
            <a:r>
              <a:rPr lang="pt-BR" sz="2000" dirty="0"/>
              <a:t>direito à proteção internacional </a:t>
            </a:r>
            <a:r>
              <a:rPr lang="pt-BR" sz="2000" dirty="0" smtClean="0">
                <a:solidFill>
                  <a:schemeClr val="tx1"/>
                </a:solidFill>
              </a:rPr>
              <a:t>específica definida pelo direito internacional dos refugiados, além de proteção geral dos direitos humanos.</a:t>
            </a: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01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3302" y="298938"/>
            <a:ext cx="8646114" cy="847563"/>
          </a:xfrm>
        </p:spPr>
        <p:txBody>
          <a:bodyPr>
            <a:normAutofit fontScale="90000"/>
          </a:bodyPr>
          <a:lstStyle/>
          <a:p>
            <a:pPr marL="0" indent="0"/>
            <a:r>
              <a:rPr lang="pt-BR" sz="4000" dirty="0"/>
              <a:t>LOCALIZAÇÃO DO HAITI</a:t>
            </a:r>
            <a:br>
              <a:rPr lang="pt-BR" sz="4000" dirty="0"/>
            </a:br>
            <a:r>
              <a:rPr lang="pt-BR" sz="2700" b="1" dirty="0"/>
              <a:t/>
            </a:r>
            <a:br>
              <a:rPr lang="pt-BR" sz="2700" b="1" dirty="0"/>
            </a:br>
            <a:r>
              <a:rPr lang="pt-BR" sz="2700" b="1" dirty="0" smtClean="0"/>
              <a:t/>
            </a:r>
            <a:br>
              <a:rPr lang="pt-BR" sz="2700" b="1" dirty="0" smtClean="0"/>
            </a:br>
            <a:r>
              <a:rPr lang="pt-BR" sz="2700" b="1" dirty="0" smtClean="0"/>
              <a:t/>
            </a:r>
            <a:br>
              <a:rPr lang="pt-BR" sz="2700" b="1" dirty="0" smtClean="0"/>
            </a:br>
            <a:r>
              <a:rPr lang="pt-BR" sz="2700" b="1" dirty="0"/>
              <a:t/>
            </a:r>
            <a:br>
              <a:rPr lang="pt-BR" sz="2700" b="1" dirty="0"/>
            </a:br>
            <a:r>
              <a:rPr lang="pt-BR" sz="2700" b="1" dirty="0" smtClean="0"/>
              <a:t/>
            </a:r>
            <a:br>
              <a:rPr lang="pt-BR" sz="2700" b="1" dirty="0" smtClean="0"/>
            </a:br>
            <a:r>
              <a:rPr lang="pt-BR" sz="2700" b="1" dirty="0"/>
              <a:t/>
            </a:r>
            <a:br>
              <a:rPr lang="pt-BR" sz="2700" b="1" dirty="0"/>
            </a:br>
            <a:r>
              <a:rPr lang="pt-BR" sz="2700" b="1" dirty="0" smtClean="0"/>
              <a:t/>
            </a:r>
            <a:br>
              <a:rPr lang="pt-BR" sz="2700" b="1" dirty="0" smtClean="0"/>
            </a:br>
            <a:r>
              <a:rPr lang="pt-BR" sz="2700" b="1" dirty="0"/>
              <a:t/>
            </a:r>
            <a:br>
              <a:rPr lang="pt-BR" sz="2700" b="1" dirty="0"/>
            </a:br>
            <a:r>
              <a:rPr lang="pt-BR" sz="2700" b="1" dirty="0" smtClean="0"/>
              <a:t/>
            </a:r>
            <a:br>
              <a:rPr lang="pt-BR" sz="2700" b="1" dirty="0" smtClean="0"/>
            </a:br>
            <a:r>
              <a:rPr lang="pt-BR" sz="2700" b="1" dirty="0"/>
              <a:t/>
            </a:r>
            <a:br>
              <a:rPr lang="pt-BR" sz="2700" b="1" dirty="0"/>
            </a:br>
            <a:r>
              <a:rPr lang="pt-BR" sz="2700" b="1" dirty="0" smtClean="0"/>
              <a:t/>
            </a:r>
            <a:br>
              <a:rPr lang="pt-BR" sz="2700" b="1" dirty="0" smtClean="0"/>
            </a:br>
            <a:r>
              <a:rPr lang="pt-BR" sz="2700" b="1" dirty="0"/>
              <a:t/>
            </a:r>
            <a:br>
              <a:rPr lang="pt-BR" sz="2700" b="1" dirty="0"/>
            </a:br>
            <a:r>
              <a:rPr lang="pt-BR" sz="2700" b="1" dirty="0" smtClean="0"/>
              <a:t/>
            </a:r>
            <a:br>
              <a:rPr lang="pt-BR" sz="2700" b="1" dirty="0" smtClean="0"/>
            </a:b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272" y="1146501"/>
            <a:ext cx="6814038" cy="474784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509078" y="3213205"/>
            <a:ext cx="4681090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BR" sz="1000" dirty="0" smtClean="0"/>
          </a:p>
          <a:p>
            <a:endParaRPr lang="pt-BR" sz="1000" dirty="0"/>
          </a:p>
          <a:p>
            <a:endParaRPr lang="pt-BR" sz="1000" dirty="0" smtClean="0"/>
          </a:p>
          <a:p>
            <a:endParaRPr lang="pt-BR" sz="1000" dirty="0"/>
          </a:p>
          <a:p>
            <a:endParaRPr lang="pt-BR" sz="1000" dirty="0" smtClean="0"/>
          </a:p>
          <a:p>
            <a:endParaRPr lang="pt-BR" sz="1000" dirty="0"/>
          </a:p>
          <a:p>
            <a:endParaRPr lang="pt-BR" sz="1000" dirty="0" smtClean="0"/>
          </a:p>
          <a:p>
            <a:endParaRPr lang="pt-BR" sz="1000" dirty="0"/>
          </a:p>
          <a:p>
            <a:endParaRPr lang="pt-BR" sz="1000" dirty="0" smtClean="0"/>
          </a:p>
          <a:p>
            <a:endParaRPr lang="pt-BR" sz="1000" dirty="0"/>
          </a:p>
          <a:p>
            <a:endParaRPr lang="pt-BR" sz="1000" dirty="0" smtClean="0"/>
          </a:p>
          <a:p>
            <a:endParaRPr lang="pt-BR" sz="1000" dirty="0"/>
          </a:p>
          <a:p>
            <a:endParaRPr lang="pt-BR" sz="1000" dirty="0" smtClean="0"/>
          </a:p>
          <a:p>
            <a:endParaRPr lang="pt-BR" sz="1000" dirty="0"/>
          </a:p>
          <a:p>
            <a:endParaRPr lang="pt-BR" sz="1000" dirty="0" smtClean="0"/>
          </a:p>
          <a:p>
            <a:endParaRPr lang="pt-BR" sz="1000" dirty="0"/>
          </a:p>
          <a:p>
            <a:endParaRPr lang="pt-BR" sz="1000" dirty="0" smtClean="0"/>
          </a:p>
          <a:p>
            <a:endParaRPr lang="pt-BR" sz="1000" dirty="0"/>
          </a:p>
          <a:p>
            <a:endParaRPr lang="pt-BR" sz="1000" dirty="0" smtClean="0"/>
          </a:p>
          <a:p>
            <a:endParaRPr lang="pt-BR" sz="1000" dirty="0"/>
          </a:p>
          <a:p>
            <a:endParaRPr lang="pt-BR" sz="1000" dirty="0" smtClean="0"/>
          </a:p>
          <a:p>
            <a:r>
              <a:rPr lang="pt-BR" sz="1400" dirty="0" smtClean="0"/>
              <a:t>Fonte: http</a:t>
            </a:r>
            <a:r>
              <a:rPr lang="pt-BR" sz="1400" dirty="0"/>
              <a:t>://loucosporpraia.com.br/onde-fica-o-haiti</a:t>
            </a:r>
            <a:r>
              <a:rPr lang="pt-BR" sz="10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77852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Lei municipal de migração </a:t>
            </a:r>
            <a:r>
              <a:rPr lang="pt-BR" dirty="0"/>
              <a:t>16.478/16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399" y="1997839"/>
            <a:ext cx="91985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I - garantir ao imigrante o acesso a direitos sociais e aos serviços públicos;</a:t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II - promover o respeito à diversidade e à interculturalidade;</a:t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III - impedir violações de direitos;</a:t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IV - fomentar a participação social e desenvolver ações coordenadas com a sociedade civil.</a:t>
            </a:r>
          </a:p>
        </p:txBody>
      </p:sp>
    </p:spTree>
    <p:extLst>
      <p:ext uri="{BB962C8B-B14F-4D97-AF65-F5344CB8AC3E}">
        <p14:creationId xmlns:p14="http://schemas.microsoft.com/office/powerpoint/2010/main" val="108634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/>
              <a:t>Lei nº 13.445/2017 (Lei de Migração - 24/05/2017)</a:t>
            </a:r>
            <a:br>
              <a:rPr lang="pt-BR" sz="3200" dirty="0"/>
            </a:br>
            <a:endParaRPr lang="pt-BR" sz="3200" dirty="0"/>
          </a:p>
        </p:txBody>
      </p:sp>
      <p:sp>
        <p:nvSpPr>
          <p:cNvPr id="4" name="Rectangle 3"/>
          <p:cNvSpPr/>
          <p:nvPr/>
        </p:nvSpPr>
        <p:spPr>
          <a:xfrm>
            <a:off x="764273" y="1843165"/>
            <a:ext cx="88573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dirty="0"/>
              <a:t>Substitui o Estatuto do Estrangeiro; 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dirty="0"/>
          </a:p>
          <a:p>
            <a:pPr marL="285750" indent="-285750">
              <a:buFont typeface="Wingdings" pitchFamily="2" charset="2"/>
              <a:buChar char="Ø"/>
            </a:pPr>
            <a:r>
              <a:rPr lang="pt-BR" dirty="0"/>
              <a:t>Dipõe sobre os direitos e deveres do migrante em território nacional;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dirty="0"/>
          </a:p>
          <a:p>
            <a:pPr marL="285750" indent="-285750">
              <a:buFont typeface="Wingdings" pitchFamily="2" charset="2"/>
              <a:buChar char="Ø"/>
            </a:pPr>
            <a:r>
              <a:rPr lang="pt-BR" dirty="0"/>
              <a:t>O antigo Registro Nacional do Estrangeiro (RNE) passa a ser Registro Nacional Migratório (RNM).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dirty="0"/>
          </a:p>
          <a:p>
            <a:pPr marL="285750" indent="-285750">
              <a:buFont typeface="Wingdings" pitchFamily="2" charset="2"/>
              <a:buChar char="Ø"/>
            </a:pPr>
            <a:r>
              <a:rPr lang="pt-BR" dirty="0"/>
              <a:t>Contempla os migrantes internacionais residentes no Brasil, os visitantes, os residentes fronteiriços, os apátridas e os brasileiros que vivem no exterior;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dirty="0"/>
          </a:p>
          <a:p>
            <a:pPr marL="285750" indent="-285750">
              <a:buFont typeface="Wingdings" pitchFamily="2" charset="2"/>
              <a:buChar char="Ø"/>
            </a:pPr>
            <a:r>
              <a:rPr lang="pt-BR" dirty="0"/>
              <a:t>Garante o direito à reunião familiar, de associação (inclusive sindical) para fins lícitos, abertura de conta bancária, o amplo acesso à justiça, à educação e saúde públicas;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dirty="0"/>
          </a:p>
          <a:p>
            <a:pPr marL="285750" indent="-285750">
              <a:buFont typeface="Wingdings" pitchFamily="2" charset="2"/>
              <a:buChar char="Ø"/>
            </a:pPr>
            <a:r>
              <a:rPr lang="pt-BR" dirty="0"/>
              <a:t>Considera crime a  discriminação motivada pela nacionalidade e condição migratória.</a:t>
            </a:r>
          </a:p>
        </p:txBody>
      </p:sp>
    </p:spTree>
    <p:extLst>
      <p:ext uri="{BB962C8B-B14F-4D97-AF65-F5344CB8AC3E}">
        <p14:creationId xmlns:p14="http://schemas.microsoft.com/office/powerpoint/2010/main" val="240084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Crises política e econômica no Brasil </a:t>
            </a:r>
            <a:r>
              <a:rPr lang="en-US" dirty="0"/>
              <a:t/>
            </a:r>
            <a:br>
              <a:rPr lang="en-US" dirty="0"/>
            </a:br>
            <a:endParaRPr lang="pt-BR" dirty="0"/>
          </a:p>
        </p:txBody>
      </p:sp>
      <p:sp>
        <p:nvSpPr>
          <p:cNvPr id="3" name="Rectangle 2"/>
          <p:cNvSpPr/>
          <p:nvPr/>
        </p:nvSpPr>
        <p:spPr>
          <a:xfrm>
            <a:off x="504966" y="1392464"/>
            <a:ext cx="933506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pt-BR" sz="2000" dirty="0" smtClean="0"/>
              <a:t>2008 </a:t>
            </a:r>
            <a:r>
              <a:rPr lang="pt-BR" sz="2000" dirty="0"/>
              <a:t>início da crise econômica nos EUA e Europa;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pt-BR" sz="2000" dirty="0"/>
              <a:t>medidas de estímulo ao consumo, redução das taxas de juros e diminuição dos impostos; 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pt-BR" sz="2000" dirty="0"/>
              <a:t>concessão de desonerações fiscais a alguns setores da economia;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pt-BR" sz="2000" dirty="0"/>
              <a:t>liberação de crédito pelos bancos públicos para financiar  o desenvolvimento com infraestruturas;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pt-BR" sz="2000" dirty="0"/>
              <a:t>2011 as commodities sofrem uma grande desvalorização que afeta a economia brasileira;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pt-BR" sz="2000" dirty="0"/>
              <a:t>diminuição da receita em consequência da menor arrecadação de impostos;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pt-BR" sz="2000" dirty="0"/>
              <a:t>cresce o desemprego; 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pt-BR" sz="2000" dirty="0"/>
              <a:t>investigações da operação Lava Jato;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pt-BR" sz="2000" dirty="0"/>
              <a:t>em 2016 Dilma Rousseff  sofre o impeachment e assume o seu vice, Michel Temer. </a:t>
            </a:r>
          </a:p>
          <a:p>
            <a:pPr>
              <a:lnSpc>
                <a:spcPct val="110000"/>
              </a:lnSpc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47313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38540"/>
            <a:ext cx="8596668" cy="1320800"/>
          </a:xfrm>
        </p:spPr>
        <p:txBody>
          <a:bodyPr>
            <a:normAutofit/>
          </a:bodyPr>
          <a:lstStyle/>
          <a:p>
            <a:r>
              <a:rPr lang="pt-BR" sz="4000" dirty="0"/>
              <a:t>Redes migratórias</a:t>
            </a:r>
          </a:p>
        </p:txBody>
      </p:sp>
      <p:sp>
        <p:nvSpPr>
          <p:cNvPr id="3" name="Rectangle 2"/>
          <p:cNvSpPr/>
          <p:nvPr/>
        </p:nvSpPr>
        <p:spPr>
          <a:xfrm>
            <a:off x="736979" y="1477202"/>
            <a:ext cx="10508776" cy="412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pt-BR" sz="2000" dirty="0"/>
              <a:t>sentido de solidariedade em nível local e mundial, baseadas em ajuda </a:t>
            </a:r>
            <a:r>
              <a:rPr lang="pt-BR" sz="2000" dirty="0" smtClean="0"/>
              <a:t>mútua</a:t>
            </a:r>
          </a:p>
          <a:p>
            <a:pPr>
              <a:lnSpc>
                <a:spcPct val="110000"/>
              </a:lnSpc>
            </a:pPr>
            <a:r>
              <a:rPr lang="pt-BR" sz="2000" dirty="0" smtClean="0"/>
              <a:t> </a:t>
            </a:r>
            <a:r>
              <a:rPr lang="pt-BR" sz="2000" dirty="0"/>
              <a:t>e criação de laços de confiança; </a:t>
            </a:r>
            <a:endParaRPr lang="pt-BR" sz="2000" dirty="0" smtClean="0"/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endParaRPr lang="pt-BR" sz="2000" dirty="0"/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pt-BR" sz="2000" dirty="0"/>
              <a:t>são dinâmicas e complexas; </a:t>
            </a:r>
            <a:endParaRPr lang="pt-BR" sz="2000" dirty="0" smtClean="0"/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endParaRPr lang="pt-BR" sz="2000" dirty="0"/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pt-BR" sz="2000" dirty="0"/>
              <a:t>novos arranjos são desenhados e podem surgir conflitos</a:t>
            </a:r>
            <a:r>
              <a:rPr lang="pt-BR" sz="2000" dirty="0" smtClean="0"/>
              <a:t>;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endParaRPr lang="pt-BR" sz="2000" dirty="0"/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pt-BR" sz="2000" dirty="0"/>
              <a:t>há interesses econômicos; </a:t>
            </a:r>
            <a:endParaRPr lang="pt-BR" sz="2000" dirty="0" smtClean="0"/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endParaRPr lang="pt-BR" sz="2000" dirty="0"/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pt-BR" sz="2000" dirty="0"/>
              <a:t>revelam relações de poder, exploração, dominação e inúmeras contradições as quais o migrante torna-se impotente para se libertar devido à sua vulnerabilidade e dependência econômica.</a:t>
            </a:r>
          </a:p>
        </p:txBody>
      </p:sp>
    </p:spTree>
    <p:extLst>
      <p:ext uri="{BB962C8B-B14F-4D97-AF65-F5344CB8AC3E}">
        <p14:creationId xmlns:p14="http://schemas.microsoft.com/office/powerpoint/2010/main" val="210607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265" y="172872"/>
            <a:ext cx="8596668" cy="1320800"/>
          </a:xfrm>
        </p:spPr>
        <p:txBody>
          <a:bodyPr>
            <a:normAutofit/>
          </a:bodyPr>
          <a:lstStyle/>
          <a:p>
            <a:r>
              <a:rPr lang="pt-BR" dirty="0"/>
              <a:t>Imigração e trabalho</a:t>
            </a:r>
          </a:p>
        </p:txBody>
      </p:sp>
      <p:sp>
        <p:nvSpPr>
          <p:cNvPr id="3" name="Rectangle 2"/>
          <p:cNvSpPr/>
          <p:nvPr/>
        </p:nvSpPr>
        <p:spPr>
          <a:xfrm>
            <a:off x="341193" y="886372"/>
            <a:ext cx="10536071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pt-BR" sz="2000" dirty="0" smtClean="0"/>
              <a:t>importância da variável trabalho  nos estudos migratórios;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endParaRPr lang="pt-BR" sz="2000" dirty="0" smtClean="0"/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pt-BR" sz="2000" dirty="0" smtClean="0"/>
              <a:t>força de trabalho do imigrante desempenha papel primordial para a economia globalizada;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endParaRPr lang="pt-BR" sz="2000" dirty="0" smtClean="0"/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pt-BR" sz="2000" dirty="0" smtClean="0"/>
              <a:t>imigrante é portador de trabalho “livre” e peça fundamental para as estratégias de acumulação do capital; 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endParaRPr lang="pt-BR" sz="2000" dirty="0" smtClean="0"/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pt-BR" sz="2000" dirty="0" smtClean="0"/>
              <a:t>mobilidade de grupos humanos contribui para uma nova divisão espacial do trabalho;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endParaRPr lang="pt-BR" sz="2000" dirty="0" smtClean="0"/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pt-BR" sz="2000" dirty="0" smtClean="0"/>
              <a:t>é por meio das atividades laborais que os imigrantes se inserem na sociedade e se apropriam dos espaços urbanos;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endParaRPr lang="pt-BR" sz="2000" dirty="0" smtClean="0"/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pt-BR" sz="2000" dirty="0" smtClean="0"/>
              <a:t>a produção do espaço que assume o trabalho como elemento central das dinâmicas sociais apresenta a segregação e os conflitos sociais no urbano, onde as desigualdades e a precariedade das condições de trabalho e de vida social são expressas no plano do vivido.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90165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6663" y="1719618"/>
            <a:ext cx="73561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i="1" dirty="0">
                <a:solidFill>
                  <a:schemeClr val="accent2">
                    <a:lumMod val="50000"/>
                  </a:schemeClr>
                </a:solidFill>
              </a:rPr>
              <a:t>Para  Sayad (1998), o imigrante existe enquanto se precisa dele, para aquilo que se precisa dele e onde se precisa dele sendo que, a falta de trabalho faz o imigrante desaparecer. 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19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Precarização do trabalho dos imigrantes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36727" y="1402292"/>
            <a:ext cx="1072714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pt-BR" sz="2000" dirty="0"/>
              <a:t>dificuldade de encontrar emprego frente à crise política e econômica aprofunda o problema da precariedade das condições de vida e de trabalho</a:t>
            </a:r>
            <a:r>
              <a:rPr lang="pt-BR" sz="2000" dirty="0" smtClean="0"/>
              <a:t>;</a:t>
            </a:r>
          </a:p>
          <a:p>
            <a:pPr>
              <a:lnSpc>
                <a:spcPct val="110000"/>
              </a:lnSpc>
            </a:pPr>
            <a:endParaRPr lang="pt-BR" sz="2000" dirty="0"/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pt-BR" sz="2000" dirty="0"/>
              <a:t>sobrevivem de “bicos” na construção civil, na venda informal de produtos adquiridos por terceiros e por meio da ajuda de instituições religiosas e de conhecidos da mesma nacionalidade</a:t>
            </a:r>
            <a:r>
              <a:rPr lang="pt-BR" sz="2000" dirty="0" smtClean="0"/>
              <a:t>;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endParaRPr lang="pt-BR" sz="2000" dirty="0"/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pt-BR" sz="2000" dirty="0"/>
              <a:t>o imigrante entra numa dinâmica de dívidas com os seus compatriotas, passam fome e se sentem presos à situação porque não possuem dinheiro para voltar ao Haiti ou para migrar para outro país; </a:t>
            </a:r>
            <a:endParaRPr lang="pt-BR" sz="2000" dirty="0" smtClean="0"/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endParaRPr lang="pt-BR" sz="2000" dirty="0" smtClean="0"/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pt-BR" sz="2000" dirty="0"/>
              <a:t>m</a:t>
            </a:r>
            <a:r>
              <a:rPr lang="pt-BR" sz="2000" dirty="0" smtClean="0"/>
              <a:t>igração para o Chile e México;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endParaRPr lang="pt-BR" sz="2000" dirty="0"/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pt-BR" sz="2000" dirty="0"/>
              <a:t>vivenciamos uma divisão do trabalho cada vez maior que atravessa fronteiras e precariza as formas de trabalho.</a:t>
            </a:r>
          </a:p>
        </p:txBody>
      </p:sp>
    </p:spTree>
    <p:extLst>
      <p:ext uri="{BB962C8B-B14F-4D97-AF65-F5344CB8AC3E}">
        <p14:creationId xmlns:p14="http://schemas.microsoft.com/office/powerpoint/2010/main" val="339602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Fluxos de remessas</a:t>
            </a:r>
          </a:p>
        </p:txBody>
      </p:sp>
      <p:sp>
        <p:nvSpPr>
          <p:cNvPr id="3" name="Rectangle 2"/>
          <p:cNvSpPr/>
          <p:nvPr/>
        </p:nvSpPr>
        <p:spPr>
          <a:xfrm>
            <a:off x="559558" y="1388442"/>
            <a:ext cx="107680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buFont typeface="Wingdings" pitchFamily="2" charset="2"/>
              <a:buChar char="Ø"/>
            </a:pPr>
            <a:r>
              <a:rPr lang="pt-BR" dirty="0"/>
              <a:t>os imigrantes haitianos enviam dinheiro para seu país de origem para a manutenção da vida de suas famílias</a:t>
            </a:r>
            <a:r>
              <a:rPr lang="pt-BR" dirty="0" smtClean="0"/>
              <a:t>;</a:t>
            </a:r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Ø"/>
            </a:pPr>
            <a:endParaRPr lang="pt-BR" dirty="0"/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Ø"/>
            </a:pPr>
            <a:r>
              <a:rPr lang="pt-BR" dirty="0"/>
              <a:t>a circulação do dinheiro se dá em outros locais que não foram os da produção e do ganho do salário e consequentemente faz girar outras economias em outras partes do mundo</a:t>
            </a:r>
            <a:r>
              <a:rPr lang="pt-BR" dirty="0" smtClean="0"/>
              <a:t>;</a:t>
            </a:r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Ø"/>
            </a:pPr>
            <a:endParaRPr lang="pt-BR" dirty="0"/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Ø"/>
            </a:pPr>
            <a:r>
              <a:rPr lang="pt-BR" dirty="0"/>
              <a:t>a ausência no envio de remessas pode configurar o fracasso da empreitada migratória e do projeto familiar</a:t>
            </a:r>
            <a:r>
              <a:rPr lang="pt-BR" dirty="0" smtClean="0"/>
              <a:t>;</a:t>
            </a:r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Ø"/>
            </a:pPr>
            <a:endParaRPr lang="pt-BR" dirty="0"/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Ø"/>
            </a:pPr>
            <a:r>
              <a:rPr lang="pt-BR" dirty="0"/>
              <a:t>o emprego formal ou o trabalho informal é o que garante o envio mensal ou trimestral; </a:t>
            </a:r>
            <a:endParaRPr lang="pt-BR" dirty="0" smtClean="0"/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Ø"/>
            </a:pPr>
            <a:endParaRPr lang="pt-BR" dirty="0"/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Ø"/>
            </a:pPr>
            <a:r>
              <a:rPr lang="pt-BR" dirty="0"/>
              <a:t>as remessas enviadas variam entre R$200,00 e R$700,00; </a:t>
            </a:r>
            <a:endParaRPr lang="pt-BR" dirty="0" smtClean="0"/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Ø"/>
            </a:pPr>
            <a:endParaRPr lang="pt-BR" dirty="0"/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Ø"/>
            </a:pPr>
            <a:r>
              <a:rPr lang="pt-BR" dirty="0"/>
              <a:t>as remessas são efetuadas por empresas (corretoras) de transferência de dinheiro -  Western Union e Moneygram; </a:t>
            </a:r>
            <a:endParaRPr lang="pt-BR" dirty="0" smtClean="0"/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Ø"/>
            </a:pPr>
            <a:endParaRPr lang="pt-BR" dirty="0"/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Ø"/>
            </a:pPr>
            <a:r>
              <a:rPr lang="pt-BR" dirty="0"/>
              <a:t>imensa capilaridade das corretoras por meio de seus pontos de venda e parcerias com lojas de varejo e bancos</a:t>
            </a:r>
            <a:r>
              <a:rPr lang="pt-BR" dirty="0" smtClean="0"/>
              <a:t>;</a:t>
            </a:r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Ø"/>
            </a:pPr>
            <a:endParaRPr lang="pt-BR" dirty="0"/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Ø"/>
            </a:pPr>
            <a:r>
              <a:rPr lang="pt-BR" dirty="0"/>
              <a:t>alguns haitianos recebem remessas enquanto estão desempregados no Brasil.</a:t>
            </a:r>
          </a:p>
        </p:txBody>
      </p:sp>
    </p:spTree>
    <p:extLst>
      <p:ext uri="{BB962C8B-B14F-4D97-AF65-F5344CB8AC3E}">
        <p14:creationId xmlns:p14="http://schemas.microsoft.com/office/powerpoint/2010/main" val="26534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Origem das remessas para o Brasil</a:t>
            </a:r>
          </a:p>
        </p:txBody>
      </p:sp>
      <p:graphicFrame>
        <p:nvGraphicFramePr>
          <p:cNvPr id="3" name="Gráfico 4"/>
          <p:cNvGraphicFramePr/>
          <p:nvPr>
            <p:extLst>
              <p:ext uri="{D42A27DB-BD31-4B8C-83A1-F6EECF244321}">
                <p14:modId xmlns:p14="http://schemas.microsoft.com/office/powerpoint/2010/main" val="3278941061"/>
              </p:ext>
            </p:extLst>
          </p:nvPr>
        </p:nvGraphicFramePr>
        <p:xfrm>
          <a:off x="1104899" y="1173162"/>
          <a:ext cx="9518028" cy="5227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683223" y="6303776"/>
            <a:ext cx="609600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pt-BR" dirty="0"/>
              <a:t>Dados obtidos com a pesquisa. Fonte: Priscilla Pachi (2019)</a:t>
            </a:r>
          </a:p>
        </p:txBody>
      </p:sp>
    </p:spTree>
    <p:extLst>
      <p:ext uri="{BB962C8B-B14F-4D97-AF65-F5344CB8AC3E}">
        <p14:creationId xmlns:p14="http://schemas.microsoft.com/office/powerpoint/2010/main" val="147658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Pandemia de COVID-19</a:t>
            </a:r>
            <a:r>
              <a:rPr lang="en-US" dirty="0"/>
              <a:t> e as </a:t>
            </a:r>
            <a:r>
              <a:rPr lang="en-US" dirty="0" err="1"/>
              <a:t>migrações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770" y="1508309"/>
            <a:ext cx="5923682" cy="443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1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4785" y="274638"/>
            <a:ext cx="10981592" cy="581147"/>
          </a:xfrm>
        </p:spPr>
        <p:txBody>
          <a:bodyPr>
            <a:noAutofit/>
          </a:bodyPr>
          <a:lstStyle/>
          <a:p>
            <a:r>
              <a:rPr lang="pt-BR" dirty="0"/>
              <a:t>O que é migração 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6223" y="1126465"/>
            <a:ext cx="11758246" cy="4559180"/>
          </a:xfrm>
        </p:spPr>
        <p:txBody>
          <a:bodyPr>
            <a:normAutofit lnSpcReduction="10000"/>
          </a:bodyPr>
          <a:lstStyle/>
          <a:p>
            <a:pPr marL="0" lvl="0" indent="0" algn="just">
              <a:buNone/>
            </a:pPr>
            <a:endParaRPr lang="pt-BR" dirty="0" smtClean="0"/>
          </a:p>
          <a:p>
            <a:pPr marL="0" lvl="0" indent="0">
              <a:buNone/>
            </a:pPr>
            <a:r>
              <a:rPr lang="pt-BR" sz="2400" dirty="0" smtClean="0"/>
              <a:t>A migração envolve temas como:</a:t>
            </a:r>
          </a:p>
          <a:p>
            <a:pPr marL="0" lvl="0" indent="0">
              <a:buNone/>
            </a:pPr>
            <a:endParaRPr lang="pt-BR" sz="24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pt-BR" sz="2400" dirty="0" smtClean="0"/>
              <a:t>Emigrante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t-BR" sz="2400" dirty="0" smtClean="0"/>
              <a:t>Imigrante</a:t>
            </a:r>
            <a:endParaRPr lang="pt-BR" sz="24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pt-BR" sz="2400" dirty="0" smtClean="0"/>
              <a:t>Migrante</a:t>
            </a:r>
            <a:endParaRPr lang="pt-BR" sz="24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pt-BR" sz="2400" dirty="0" smtClean="0"/>
              <a:t>Estrangeiro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t-BR" sz="2400" dirty="0" smtClean="0"/>
              <a:t>Deslocados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t-BR" sz="2400" dirty="0" smtClean="0"/>
              <a:t>Refugiados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t-BR" sz="2400" dirty="0" smtClean="0"/>
              <a:t>Refugiados ambientais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71247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445" y="213815"/>
            <a:ext cx="8596668" cy="1320800"/>
          </a:xfrm>
        </p:spPr>
        <p:txBody>
          <a:bodyPr>
            <a:noAutofit/>
          </a:bodyPr>
          <a:lstStyle/>
          <a:p>
            <a:r>
              <a:rPr lang="en-US" dirty="0" err="1"/>
              <a:t>Contexto</a:t>
            </a:r>
            <a:r>
              <a:rPr lang="en-US" dirty="0"/>
              <a:t> da </a:t>
            </a:r>
            <a:r>
              <a:rPr lang="en-US" dirty="0" err="1"/>
              <a:t>Pandemia</a:t>
            </a:r>
            <a:r>
              <a:rPr lang="en-US" dirty="0"/>
              <a:t> Covid-19 e as </a:t>
            </a:r>
            <a:br>
              <a:rPr lang="en-US" dirty="0"/>
            </a:br>
            <a:r>
              <a:rPr lang="en-US" dirty="0" err="1"/>
              <a:t>migrações</a:t>
            </a:r>
            <a:r>
              <a:rPr lang="en-US" dirty="0"/>
              <a:t/>
            </a:r>
            <a:br>
              <a:rPr lang="en-US" dirty="0"/>
            </a:br>
            <a:endParaRPr lang="pt-BR" dirty="0"/>
          </a:p>
        </p:txBody>
      </p:sp>
      <p:sp>
        <p:nvSpPr>
          <p:cNvPr id="3" name="Rectangle 2"/>
          <p:cNvSpPr/>
          <p:nvPr/>
        </p:nvSpPr>
        <p:spPr>
          <a:xfrm>
            <a:off x="518615" y="1494389"/>
            <a:ext cx="107134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dirty="0"/>
              <a:t>(I) mobilidade humana; </a:t>
            </a:r>
          </a:p>
          <a:p>
            <a:pPr marL="342900" indent="-342900">
              <a:buFont typeface="Wingdings" pitchFamily="2" charset="2"/>
              <a:buChar char="Ø"/>
            </a:pPr>
            <a:endParaRPr lang="pt-BR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pt-BR" sz="2400" dirty="0"/>
              <a:t>tensão entre (I)mobilidade e controle migratório;</a:t>
            </a:r>
          </a:p>
          <a:p>
            <a:pPr marL="342900" indent="-342900">
              <a:buFont typeface="Wingdings" pitchFamily="2" charset="2"/>
              <a:buChar char="Ø"/>
            </a:pPr>
            <a:endParaRPr lang="pt-BR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pt-BR" sz="2400" dirty="0"/>
              <a:t>Discursos contra a imigração e de segurança nacional; </a:t>
            </a:r>
          </a:p>
          <a:p>
            <a:pPr marL="342900" indent="-342900">
              <a:buFont typeface="Wingdings" pitchFamily="2" charset="2"/>
              <a:buChar char="Ø"/>
            </a:pPr>
            <a:endParaRPr lang="pt-BR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pt-BR" sz="2400" dirty="0"/>
              <a:t>Fechamento de fronteiras – controle dos fluxos migratórios;</a:t>
            </a:r>
          </a:p>
          <a:p>
            <a:pPr marL="342900" indent="-342900">
              <a:buFont typeface="Wingdings" pitchFamily="2" charset="2"/>
              <a:buChar char="Ø"/>
            </a:pPr>
            <a:endParaRPr lang="pt-BR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pt-BR" sz="2400" dirty="0"/>
              <a:t>Diminuição dos meios de transporte;</a:t>
            </a:r>
          </a:p>
          <a:p>
            <a:pPr marL="342900" indent="-342900">
              <a:buFont typeface="Wingdings" pitchFamily="2" charset="2"/>
              <a:buChar char="Ø"/>
            </a:pPr>
            <a:endParaRPr lang="pt-BR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pt-BR" sz="2400" dirty="0"/>
              <a:t>Campos de refugiados (condições precárias - vida, alimentar e de higiene);</a:t>
            </a:r>
          </a:p>
          <a:p>
            <a:pPr marL="342900" indent="-342900">
              <a:buFont typeface="Wingdings" pitchFamily="2" charset="2"/>
              <a:buChar char="Ø"/>
            </a:pPr>
            <a:endParaRPr lang="pt-BR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pt-BR" sz="2400" dirty="0"/>
              <a:t>Vírus que não encontra barreira no mundo globalizado;</a:t>
            </a:r>
          </a:p>
        </p:txBody>
      </p:sp>
    </p:spTree>
    <p:extLst>
      <p:ext uri="{BB962C8B-B14F-4D97-AF65-F5344CB8AC3E}">
        <p14:creationId xmlns:p14="http://schemas.microsoft.com/office/powerpoint/2010/main" val="45304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3246" y="327546"/>
            <a:ext cx="1066799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1600" dirty="0"/>
              <a:t>Acesso ao sistema de saúde no país de refúgio;</a:t>
            </a:r>
          </a:p>
          <a:p>
            <a:pPr marL="342900" indent="-342900">
              <a:buFont typeface="Wingdings" pitchFamily="2" charset="2"/>
              <a:buChar char="Ø"/>
            </a:pPr>
            <a:endParaRPr lang="pt-BR" sz="1600" dirty="0"/>
          </a:p>
          <a:p>
            <a:pPr marL="342900" indent="-342900">
              <a:buFont typeface="Wingdings" pitchFamily="2" charset="2"/>
              <a:buChar char="Ø"/>
            </a:pPr>
            <a:r>
              <a:rPr lang="pt-BR" sz="1600" dirty="0"/>
              <a:t>Deportação de imigrantes indocumentados (EUA);</a:t>
            </a:r>
          </a:p>
          <a:p>
            <a:pPr marL="342900" indent="-342900">
              <a:buFont typeface="Wingdings" pitchFamily="2" charset="2"/>
              <a:buChar char="Ø"/>
            </a:pPr>
            <a:endParaRPr lang="pt-BR" sz="1600" dirty="0"/>
          </a:p>
          <a:p>
            <a:pPr marL="342900" indent="-342900">
              <a:buFont typeface="Wingdings" pitchFamily="2" charset="2"/>
              <a:buChar char="Ø"/>
            </a:pPr>
            <a:r>
              <a:rPr lang="pt-BR" sz="1600" dirty="0"/>
              <a:t>migração de retorno aos países de origem;</a:t>
            </a:r>
          </a:p>
          <a:p>
            <a:pPr marL="342900" indent="-342900">
              <a:buFont typeface="Wingdings" pitchFamily="2" charset="2"/>
              <a:buChar char="Ø"/>
            </a:pPr>
            <a:endParaRPr lang="pt-BR" sz="1600" dirty="0"/>
          </a:p>
          <a:p>
            <a:pPr marL="342900" indent="-342900">
              <a:buFont typeface="Wingdings" pitchFamily="2" charset="2"/>
              <a:buChar char="Ø"/>
            </a:pPr>
            <a:r>
              <a:rPr lang="pt-BR" sz="1600" dirty="0"/>
              <a:t>aumento do nacionalismo;</a:t>
            </a:r>
          </a:p>
          <a:p>
            <a:pPr marL="342900" indent="-342900">
              <a:buFont typeface="Wingdings" pitchFamily="2" charset="2"/>
              <a:buChar char="Ø"/>
            </a:pPr>
            <a:endParaRPr lang="pt-BR" sz="1600" dirty="0"/>
          </a:p>
          <a:p>
            <a:pPr marL="342900" indent="-342900">
              <a:buFont typeface="Wingdings" pitchFamily="2" charset="2"/>
              <a:buChar char="Ø"/>
            </a:pPr>
            <a:r>
              <a:rPr lang="pt-BR" sz="1600" dirty="0"/>
              <a:t>imagem do estrangeiro como transmissor do vírus;</a:t>
            </a:r>
          </a:p>
          <a:p>
            <a:pPr marL="342900" indent="-342900">
              <a:buFont typeface="Wingdings" pitchFamily="2" charset="2"/>
              <a:buChar char="Ø"/>
            </a:pPr>
            <a:endParaRPr lang="pt-BR" sz="1600" dirty="0"/>
          </a:p>
          <a:p>
            <a:pPr marL="342900" indent="-342900">
              <a:buFont typeface="Wingdings" pitchFamily="2" charset="2"/>
              <a:buChar char="Ø"/>
            </a:pPr>
            <a:r>
              <a:rPr lang="pt-BR" sz="1600" dirty="0"/>
              <a:t>produção do medo, como forma de controle</a:t>
            </a:r>
            <a:r>
              <a:rPr lang="pt-BR" sz="1600" dirty="0" smtClean="0"/>
              <a:t>;</a:t>
            </a:r>
          </a:p>
          <a:p>
            <a:pPr marL="342900" indent="-342900">
              <a:buFont typeface="Wingdings" pitchFamily="2" charset="2"/>
              <a:buChar char="Ø"/>
            </a:pPr>
            <a:endParaRPr lang="pt-BR" sz="16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pt-BR" sz="1600" dirty="0"/>
              <a:t>Precarização do trabalho migrante e da moradia (favelas/ocupações/moradoras de rua); </a:t>
            </a:r>
          </a:p>
          <a:p>
            <a:endParaRPr lang="pt-BR" sz="1600" dirty="0"/>
          </a:p>
          <a:p>
            <a:pPr marL="342900" indent="-342900">
              <a:buFont typeface="Wingdings" pitchFamily="2" charset="2"/>
              <a:buChar char="Ø"/>
            </a:pPr>
            <a:r>
              <a:rPr lang="pt-BR" sz="1600" dirty="0"/>
              <a:t>Solidariedade de ONGs, igrejas e sociedade civil; </a:t>
            </a:r>
          </a:p>
          <a:p>
            <a:pPr marL="342900" indent="-342900">
              <a:buFont typeface="Wingdings" pitchFamily="2" charset="2"/>
              <a:buChar char="Ø"/>
            </a:pPr>
            <a:endParaRPr lang="pt-BR" sz="1600" dirty="0"/>
          </a:p>
          <a:p>
            <a:pPr marL="342900" indent="-342900">
              <a:buFont typeface="Wingdings" pitchFamily="2" charset="2"/>
              <a:buChar char="Ø"/>
            </a:pPr>
            <a:r>
              <a:rPr lang="pt-BR" sz="1600" dirty="0"/>
              <a:t>Discurso de empreendedorismo migrante (renda prejudicada), inseridos na economia informal e desemprego; </a:t>
            </a:r>
          </a:p>
          <a:p>
            <a:pPr marL="342900" indent="-342900">
              <a:buFont typeface="Wingdings" pitchFamily="2" charset="2"/>
              <a:buChar char="Ø"/>
            </a:pPr>
            <a:endParaRPr lang="pt-BR" sz="1600" dirty="0"/>
          </a:p>
          <a:p>
            <a:pPr marL="342900" indent="-342900">
              <a:buFont typeface="Wingdings" pitchFamily="2" charset="2"/>
              <a:buChar char="Ø"/>
            </a:pPr>
            <a:r>
              <a:rPr lang="pt-BR" sz="1600" dirty="0"/>
              <a:t>SUS;</a:t>
            </a:r>
          </a:p>
          <a:p>
            <a:pPr marL="342900" indent="-342900">
              <a:buFont typeface="Wingdings" pitchFamily="2" charset="2"/>
              <a:buChar char="Ø"/>
            </a:pPr>
            <a:endParaRPr lang="pt-BR" sz="1600" dirty="0"/>
          </a:p>
          <a:p>
            <a:pPr marL="342900" indent="-342900">
              <a:buFont typeface="Wingdings" pitchFamily="2" charset="2"/>
              <a:buChar char="Ø"/>
            </a:pPr>
            <a:r>
              <a:rPr lang="pt-BR" sz="1600" dirty="0"/>
              <a:t>Ausência do campo que indica a nacionalidade (óbitos e casos) / falta de dados sobre migrantes.</a:t>
            </a:r>
          </a:p>
          <a:p>
            <a:pPr marL="342900" indent="-342900">
              <a:buFont typeface="Wingdings" pitchFamily="2" charset="2"/>
              <a:buChar char="Ø"/>
            </a:pPr>
            <a:endParaRPr lang="pt-BR" sz="1600" dirty="0"/>
          </a:p>
          <a:p>
            <a:pPr marL="342900" indent="-342900">
              <a:buFont typeface="Wingdings" pitchFamily="2" charset="2"/>
              <a:buChar char="Ø"/>
            </a:pP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69752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32" y="51597"/>
            <a:ext cx="3908406" cy="1320800"/>
          </a:xfrm>
        </p:spPr>
        <p:txBody>
          <a:bodyPr/>
          <a:lstStyle/>
          <a:p>
            <a:r>
              <a:rPr lang="pt-BR" dirty="0" smtClean="0"/>
              <a:t>Haitianos e </a:t>
            </a:r>
            <a:br>
              <a:rPr lang="pt-BR" dirty="0" smtClean="0"/>
            </a:br>
            <a:r>
              <a:rPr lang="pt-BR" dirty="0" smtClean="0"/>
              <a:t>a pandemia</a:t>
            </a:r>
            <a:endParaRPr lang="pt-BR" dirty="0"/>
          </a:p>
        </p:txBody>
      </p:sp>
      <p:pic>
        <p:nvPicPr>
          <p:cNvPr id="3" name="Picture 2" descr="Um agente da patrulha de fronteira dos EUA tenta impedir um imigrante de chegar ao território do país, em 19 de setembro de 2021 — Foto: Paul Ratje / AF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31" y="1372397"/>
            <a:ext cx="3419921" cy="238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1331" y="3767120"/>
            <a:ext cx="3258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200" dirty="0"/>
              <a:t>F</a:t>
            </a:r>
            <a:r>
              <a:rPr lang="pt-BR" sz="1200" dirty="0" smtClean="0">
                <a:latin typeface="var(--font-family-book)"/>
                <a:cs typeface="Arial" pitchFamily="34" charset="0"/>
              </a:rPr>
              <a:t>ronteira EUA/México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200" dirty="0" smtClean="0">
                <a:latin typeface="var(--font-family-book)"/>
                <a:cs typeface="Arial" pitchFamily="34" charset="0"/>
              </a:rPr>
              <a:t>Foto</a:t>
            </a:r>
            <a:r>
              <a:rPr lang="pt-BR" sz="1200" dirty="0">
                <a:latin typeface="var(--font-family-book)"/>
                <a:cs typeface="Arial" pitchFamily="34" charset="0"/>
              </a:rPr>
              <a:t>: Paul Ratje / </a:t>
            </a:r>
            <a:r>
              <a:rPr lang="pt-BR" sz="1200" dirty="0" smtClean="0">
                <a:latin typeface="var(--font-family-book)"/>
                <a:cs typeface="Arial" pitchFamily="34" charset="0"/>
              </a:rPr>
              <a:t>AFP, set 2021</a:t>
            </a:r>
            <a:endParaRPr lang="pt-BR" sz="1200" dirty="0">
              <a:latin typeface="opensans"/>
              <a:cs typeface="Arial" pitchFamily="34" charset="0"/>
            </a:endParaRPr>
          </a:p>
        </p:txBody>
      </p:sp>
      <p:pic>
        <p:nvPicPr>
          <p:cNvPr id="5" name="Picture 4" descr="https://images03.brasildefato.com.br/434cc82d644d578a2f2db2fd55b1ca1d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446" y="205485"/>
            <a:ext cx="3843683" cy="26783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326338" y="2943031"/>
            <a:ext cx="34478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latin typeface="var(--font-family-book)"/>
                <a:cs typeface="Arial" pitchFamily="34" charset="0"/>
              </a:rPr>
              <a:t>Rio Bravo, na fronteira entre México e EUA. Foto: Pedro Pardo / AFP</a:t>
            </a:r>
          </a:p>
          <a:p>
            <a:endParaRPr lang="pt-BR" dirty="0"/>
          </a:p>
        </p:txBody>
      </p:sp>
      <p:pic>
        <p:nvPicPr>
          <p:cNvPr id="7" name="Picture 6" descr="Grupo de migrantes na fronteira entre Peru e Brasil, na quinta-feira. 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145" y="3681695"/>
            <a:ext cx="3943350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3670661" y="6396335"/>
            <a:ext cx="4021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latin typeface="var(--font-family-book)"/>
                <a:cs typeface="Arial" pitchFamily="34" charset="0"/>
              </a:rPr>
              <a:t>Fronteira entre Peru e Brasil. </a:t>
            </a:r>
            <a:endParaRPr lang="pt-BR" sz="1200" dirty="0" smtClean="0">
              <a:latin typeface="var(--font-family-book)"/>
              <a:cs typeface="Arial" pitchFamily="34" charset="0"/>
            </a:endParaRPr>
          </a:p>
          <a:p>
            <a:pPr algn="ctr"/>
            <a:r>
              <a:rPr lang="pt-BR" sz="1200" dirty="0" smtClean="0">
                <a:latin typeface="var(--font-family-book)"/>
                <a:cs typeface="Arial" pitchFamily="34" charset="0"/>
              </a:rPr>
              <a:t>Foto</a:t>
            </a:r>
            <a:r>
              <a:rPr lang="pt-BR" sz="1200" dirty="0">
                <a:latin typeface="var(--font-family-book)"/>
                <a:cs typeface="Arial" pitchFamily="34" charset="0"/>
              </a:rPr>
              <a:t>: PAOLO PEÑA (EFE</a:t>
            </a:r>
            <a:r>
              <a:rPr lang="pt-BR" sz="1200" dirty="0" smtClean="0">
                <a:latin typeface="var(--font-family-book)"/>
                <a:cs typeface="Arial" pitchFamily="34" charset="0"/>
              </a:rPr>
              <a:t>), fev/21</a:t>
            </a:r>
            <a:endParaRPr lang="pt-BR" sz="1200" dirty="0">
              <a:latin typeface="var(--font-family-book)"/>
              <a:cs typeface="Arial" pitchFamily="34" charset="0"/>
            </a:endParaRPr>
          </a:p>
        </p:txBody>
      </p:sp>
      <p:pic>
        <p:nvPicPr>
          <p:cNvPr id="9" name="Picture 8" descr="Duas mães migrantes diante do bloqueio policial na cidade peruana de Iñapari, na fronteira com o Brasil, na quinta-feira.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678709"/>
            <a:ext cx="3943350" cy="233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8878296" y="3081530"/>
            <a:ext cx="304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latin typeface="var(--font-family-book)"/>
                <a:cs typeface="Arial" pitchFamily="34" charset="0"/>
              </a:rPr>
              <a:t>Fronteira entre Peru e Brasil. </a:t>
            </a:r>
          </a:p>
          <a:p>
            <a:pPr algn="ctr"/>
            <a:r>
              <a:rPr lang="pt-BR" sz="1200" dirty="0">
                <a:latin typeface="var(--font-family-book)"/>
                <a:cs typeface="Arial" pitchFamily="34" charset="0"/>
              </a:rPr>
              <a:t>Foto: PAOLO PEÑA (</a:t>
            </a:r>
            <a:r>
              <a:rPr lang="pt-BR" sz="1200" dirty="0" smtClean="0">
                <a:latin typeface="var(--font-family-book)"/>
                <a:cs typeface="Arial" pitchFamily="34" charset="0"/>
              </a:rPr>
              <a:t>EFE), fev/21</a:t>
            </a:r>
            <a:endParaRPr lang="pt-BR" sz="1200" dirty="0">
              <a:latin typeface="var(--font-family-book)"/>
              <a:cs typeface="Arial" pitchFamily="34" charset="0"/>
            </a:endParaRPr>
          </a:p>
        </p:txBody>
      </p:sp>
      <p:pic>
        <p:nvPicPr>
          <p:cNvPr id="11" name="Picture 10" descr="Caos na Pandemia: haitianos desistem do Brasil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4135915"/>
            <a:ext cx="3627396" cy="2174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https://amazoniareal.com.br/wp-content/uploads/2021/02/3o-Dia-16-1170x750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42" y="4228785"/>
            <a:ext cx="3390310" cy="217468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216989" y="6488668"/>
            <a:ext cx="33389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200" dirty="0">
                <a:latin typeface="var(--font-family-book)"/>
                <a:cs typeface="Arial" pitchFamily="34" charset="0"/>
              </a:rPr>
              <a:t>Foto: Alexandre Cruz Noronha/Amazônia Real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524372" y="6364069"/>
            <a:ext cx="33389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200" dirty="0">
                <a:latin typeface="var(--font-family-book)"/>
                <a:cs typeface="Arial" pitchFamily="34" charset="0"/>
              </a:rPr>
              <a:t>Foto: Alexandre Cruz Noronha/Amazônia Real</a:t>
            </a:r>
          </a:p>
        </p:txBody>
      </p:sp>
    </p:spTree>
    <p:extLst>
      <p:ext uri="{BB962C8B-B14F-4D97-AF65-F5344CB8AC3E}">
        <p14:creationId xmlns:p14="http://schemas.microsoft.com/office/powerpoint/2010/main" val="396335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8675" y="2634018"/>
            <a:ext cx="7133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https://</a:t>
            </a:r>
            <a:r>
              <a:rPr lang="pt-BR" dirty="0">
                <a:hlinkClick r:id="rId2" action="ppaction://hlinksldjump"/>
              </a:rPr>
              <a:t>www.youtube.com/watch?v=YhYBTG5d-b4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628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órum Mundial Social das Migrações acontece em 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122" y="1289109"/>
            <a:ext cx="6464490" cy="353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4149" y="5080717"/>
            <a:ext cx="8679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600" dirty="0"/>
              <a:t>Fonte: https://www.pressenza.com/pt-pt/2016/07/forum-mundial-social-das-migracoes/</a:t>
            </a:r>
          </a:p>
          <a:p>
            <a:pPr algn="r"/>
            <a:r>
              <a:rPr lang="pt-BR" sz="1600" dirty="0"/>
              <a:t>VII Fórum Mundial Social das Migrações - Faculdade Zumbi de Palmares/ São Paulo - 2016</a:t>
            </a:r>
          </a:p>
        </p:txBody>
      </p:sp>
      <p:sp>
        <p:nvSpPr>
          <p:cNvPr id="4" name="Rectangle 3"/>
          <p:cNvSpPr/>
          <p:nvPr/>
        </p:nvSpPr>
        <p:spPr>
          <a:xfrm>
            <a:off x="805218" y="298307"/>
            <a:ext cx="79566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i="1" dirty="0"/>
              <a:t>Urgência na construção de outro modo de ser e estar no mundo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6426195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1514" y="2132856"/>
            <a:ext cx="1075319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i="1" dirty="0" smtClean="0">
                <a:solidFill>
                  <a:schemeClr val="tx1"/>
                </a:solidFill>
              </a:rPr>
              <a:t>Todo </a:t>
            </a:r>
            <a:r>
              <a:rPr lang="pt-BR" sz="2400" b="1" i="1" dirty="0">
                <a:solidFill>
                  <a:schemeClr val="tx1"/>
                </a:solidFill>
              </a:rPr>
              <a:t>ser humano tem o direito de ser, em todos os lugares, reconhecido como pessoa perante a lei. </a:t>
            </a:r>
            <a:endParaRPr lang="pt-BR" sz="2400" b="1" i="1" dirty="0"/>
          </a:p>
          <a:p>
            <a:pPr algn="ctr"/>
            <a:endParaRPr lang="pt-BR" sz="2400" b="1" i="1" dirty="0" smtClean="0">
              <a:solidFill>
                <a:schemeClr val="tx1"/>
              </a:solidFill>
            </a:endParaRPr>
          </a:p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Declaração </a:t>
            </a:r>
            <a:r>
              <a:rPr lang="pt-BR" sz="2400" dirty="0">
                <a:solidFill>
                  <a:schemeClr val="tx1"/>
                </a:solidFill>
              </a:rPr>
              <a:t>Universal dos Direitos Humanos (Artigo VI)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4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4525" y="1542197"/>
            <a:ext cx="86390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i="1" dirty="0" smtClean="0"/>
              <a:t>Agradecemos pela atenção.</a:t>
            </a:r>
          </a:p>
          <a:p>
            <a:pPr algn="ctr"/>
            <a:endParaRPr lang="pt-BR" sz="4000" dirty="0" smtClean="0"/>
          </a:p>
          <a:p>
            <a:pPr algn="ctr"/>
            <a:endParaRPr lang="pt-BR" sz="4000" dirty="0"/>
          </a:p>
          <a:p>
            <a:pPr algn="ctr"/>
            <a:r>
              <a:rPr lang="pt-BR" sz="4000" dirty="0" smtClean="0"/>
              <a:t>ismane2017@usp.br </a:t>
            </a:r>
            <a:endParaRPr lang="pt-BR" sz="4000" dirty="0"/>
          </a:p>
          <a:p>
            <a:pPr algn="ctr"/>
            <a:r>
              <a:rPr lang="pt-BR" sz="4000" dirty="0"/>
              <a:t>priscilla.pachi@usp.br</a:t>
            </a:r>
          </a:p>
        </p:txBody>
      </p:sp>
    </p:spTree>
    <p:extLst>
      <p:ext uri="{BB962C8B-B14F-4D97-AF65-F5344CB8AC3E}">
        <p14:creationId xmlns:p14="http://schemas.microsoft.com/office/powerpoint/2010/main" val="312407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015" y="228600"/>
            <a:ext cx="11793416" cy="7589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dirty="0"/>
              <a:t>BIBLIOGRAFIA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9291" y="1195756"/>
            <a:ext cx="11805139" cy="4981209"/>
          </a:xfrm>
        </p:spPr>
        <p:txBody>
          <a:bodyPr>
            <a:normAutofit fontScale="25000" lnSpcReduction="20000"/>
          </a:bodyPr>
          <a:lstStyle/>
          <a:p>
            <a:endParaRPr lang="fr-FR" b="1" dirty="0" smtClean="0"/>
          </a:p>
          <a:p>
            <a:pPr marL="0" defTabSz="914400">
              <a:lnSpc>
                <a:spcPct val="150000"/>
              </a:lnSpc>
            </a:pPr>
            <a:r>
              <a:rPr lang="pt-BR" sz="4400" dirty="0">
                <a:solidFill>
                  <a:schemeClr val="tx1"/>
                </a:solidFill>
              </a:rPr>
              <a:t>CONARE. Comitê Nacional para os Refugiados. Disponível em: </a:t>
            </a:r>
            <a:r>
              <a:rPr lang="pt-BR" sz="4400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pt-BR" sz="4400" dirty="0" smtClean="0">
                <a:solidFill>
                  <a:schemeClr val="tx1"/>
                </a:solidFill>
                <a:hlinkClick r:id="rId2"/>
              </a:rPr>
              <a:t>www.nepo.unicamp.br/observatorio/bancointerativo/numeros-imigracao-internacional/conare</a:t>
            </a:r>
            <a:endParaRPr lang="pt-BR" sz="4400" dirty="0" smtClean="0">
              <a:solidFill>
                <a:schemeClr val="tx1"/>
              </a:solidFill>
            </a:endParaRPr>
          </a:p>
          <a:p>
            <a:pPr marL="0" defTabSz="914400">
              <a:lnSpc>
                <a:spcPct val="150000"/>
              </a:lnSpc>
            </a:pPr>
            <a:r>
              <a:rPr lang="pt-BR" sz="4400" dirty="0" smtClean="0">
                <a:solidFill>
                  <a:schemeClr val="tx1"/>
                </a:solidFill>
              </a:rPr>
              <a:t> </a:t>
            </a:r>
            <a:r>
              <a:rPr lang="pt-BR" sz="4400" dirty="0">
                <a:solidFill>
                  <a:schemeClr val="tx1"/>
                </a:solidFill>
              </a:rPr>
              <a:t>DESROSIERS, I. A Luta pelo Espaço: a Situação dos Imigrantes Haitianos no Centro de São Paulo. Espaço Aberto, PPGG – UFRJ, Rio de Janeiro, V. 10, N.2, p. 185-203, 2020. Disponível em: </a:t>
            </a:r>
            <a:r>
              <a:rPr lang="pt-BR" sz="4400" dirty="0">
                <a:solidFill>
                  <a:schemeClr val="tx1"/>
                </a:solidFill>
                <a:hlinkClick r:id="rId3"/>
              </a:rPr>
              <a:t>https://revistas.ufrj.br/index.php/EspacoAberto/article/view/32557/21286</a:t>
            </a:r>
            <a:r>
              <a:rPr lang="pt-BR" sz="4400" dirty="0">
                <a:solidFill>
                  <a:schemeClr val="tx1"/>
                </a:solidFill>
              </a:rPr>
              <a:t>.  Acesso em 30 de jul. de 2021.</a:t>
            </a:r>
          </a:p>
          <a:p>
            <a:pPr marL="0" defTabSz="914400">
              <a:lnSpc>
                <a:spcPct val="150000"/>
              </a:lnSpc>
            </a:pPr>
            <a:r>
              <a:rPr lang="pt-BR" sz="4400" dirty="0">
                <a:solidFill>
                  <a:schemeClr val="tx1"/>
                </a:solidFill>
              </a:rPr>
              <a:t>DESROSIERS, I. Haiti: da desigualdade social às desigualdades </a:t>
            </a:r>
            <a:r>
              <a:rPr lang="pt-BR" sz="4400" dirty="0" err="1">
                <a:solidFill>
                  <a:schemeClr val="tx1"/>
                </a:solidFill>
              </a:rPr>
              <a:t>socioespaciais</a:t>
            </a:r>
            <a:r>
              <a:rPr lang="pt-BR" sz="4400" dirty="0">
                <a:solidFill>
                  <a:schemeClr val="tx1"/>
                </a:solidFill>
              </a:rPr>
              <a:t> na metrópole de Porto Príncipe. 2020. 160 f. Dissertação (Mestrado em Geografia Humana) – Faculdade de Filosofia, Letras e Ciências Humanas da Universidade de São Paulo (FFLCH- -USP), São Paulo.</a:t>
            </a:r>
          </a:p>
          <a:p>
            <a:pPr marL="0" defTabSz="914400">
              <a:lnSpc>
                <a:spcPct val="150000"/>
              </a:lnSpc>
            </a:pPr>
            <a:r>
              <a:rPr lang="pt-BR" sz="4400" dirty="0">
                <a:solidFill>
                  <a:schemeClr val="tx1"/>
                </a:solidFill>
              </a:rPr>
              <a:t>GAUDEMAR, J.P de. Mobilité du travail et accumulation du capital. </a:t>
            </a:r>
            <a:r>
              <a:rPr lang="en-US" sz="4400" dirty="0">
                <a:solidFill>
                  <a:schemeClr val="tx1"/>
                </a:solidFill>
              </a:rPr>
              <a:t>Paris: </a:t>
            </a:r>
            <a:r>
              <a:rPr lang="en-US" sz="4400" dirty="0" err="1">
                <a:solidFill>
                  <a:schemeClr val="tx1"/>
                </a:solidFill>
              </a:rPr>
              <a:t>Librairie</a:t>
            </a:r>
            <a:r>
              <a:rPr lang="en-US" sz="4400" dirty="0">
                <a:solidFill>
                  <a:schemeClr val="tx1"/>
                </a:solidFill>
              </a:rPr>
              <a:t> François </a:t>
            </a:r>
            <a:r>
              <a:rPr lang="en-US" sz="4400" dirty="0" err="1">
                <a:solidFill>
                  <a:schemeClr val="tx1"/>
                </a:solidFill>
              </a:rPr>
              <a:t>Maspero</a:t>
            </a:r>
            <a:r>
              <a:rPr lang="en-US" sz="4400" dirty="0">
                <a:solidFill>
                  <a:schemeClr val="tx1"/>
                </a:solidFill>
              </a:rPr>
              <a:t>. 1976.</a:t>
            </a:r>
            <a:endParaRPr lang="pt-BR" sz="4400" dirty="0">
              <a:solidFill>
                <a:schemeClr val="tx1"/>
              </a:solidFill>
            </a:endParaRPr>
          </a:p>
          <a:p>
            <a:pPr marL="0" defTabSz="914400">
              <a:lnSpc>
                <a:spcPct val="150000"/>
              </a:lnSpc>
            </a:pPr>
            <a:r>
              <a:rPr lang="pt-BR" sz="4400" dirty="0">
                <a:solidFill>
                  <a:schemeClr val="tx1"/>
                </a:solidFill>
              </a:rPr>
              <a:t>HANDERSON, J. Diáspora. As dinâmicas da mobilidade haitiana no Brasil, no Suriname e na Guiana Francesa, 2015. 429 f. Tese (Doutorado em Antropologia Social) – Universidade Federal do Rio de Janeiro, 2015.</a:t>
            </a:r>
          </a:p>
          <a:p>
            <a:pPr marL="0" defTabSz="914400">
              <a:lnSpc>
                <a:spcPct val="150000"/>
              </a:lnSpc>
            </a:pPr>
            <a:r>
              <a:rPr lang="pt-BR" sz="4400" dirty="0">
                <a:solidFill>
                  <a:schemeClr val="tx1"/>
                </a:solidFill>
              </a:rPr>
              <a:t>HARVEY, D. O enigma do capital e as crises do capitalismo. Trad. João Alexandre </a:t>
            </a:r>
            <a:r>
              <a:rPr lang="pt-BR" sz="4400" dirty="0" err="1">
                <a:solidFill>
                  <a:schemeClr val="tx1"/>
                </a:solidFill>
              </a:rPr>
              <a:t>Peschanski</a:t>
            </a:r>
            <a:r>
              <a:rPr lang="pt-BR" sz="4400" dirty="0">
                <a:solidFill>
                  <a:schemeClr val="tx1"/>
                </a:solidFill>
              </a:rPr>
              <a:t>. São Paulo: Boitempo, 2011.</a:t>
            </a:r>
          </a:p>
          <a:p>
            <a:pPr marL="0" defTabSz="914400">
              <a:lnSpc>
                <a:spcPct val="150000"/>
              </a:lnSpc>
            </a:pPr>
            <a:r>
              <a:rPr lang="pt-BR" sz="4400" dirty="0">
                <a:solidFill>
                  <a:schemeClr val="tx1"/>
                </a:solidFill>
              </a:rPr>
              <a:t>PACHI, P. A importância da imigração haitiana na concepção da nova lei municipal (São Paulo) de migração. </a:t>
            </a:r>
            <a:r>
              <a:rPr lang="en-US" sz="4400" dirty="0">
                <a:solidFill>
                  <a:schemeClr val="tx1"/>
                </a:solidFill>
              </a:rPr>
              <a:t>In: </a:t>
            </a:r>
            <a:r>
              <a:rPr lang="en-US" sz="4400" dirty="0" err="1">
                <a:solidFill>
                  <a:schemeClr val="tx1"/>
                </a:solidFill>
              </a:rPr>
              <a:t>Travessia</a:t>
            </a:r>
            <a:r>
              <a:rPr lang="en-US" sz="4400" dirty="0">
                <a:solidFill>
                  <a:schemeClr val="tx1"/>
                </a:solidFill>
              </a:rPr>
              <a:t>, </a:t>
            </a:r>
            <a:r>
              <a:rPr lang="en-US" sz="4400" dirty="0" err="1">
                <a:solidFill>
                  <a:schemeClr val="tx1"/>
                </a:solidFill>
              </a:rPr>
              <a:t>revista</a:t>
            </a:r>
            <a:r>
              <a:rPr lang="en-US" sz="4400" dirty="0">
                <a:solidFill>
                  <a:schemeClr val="tx1"/>
                </a:solidFill>
              </a:rPr>
              <a:t> do </a:t>
            </a:r>
            <a:r>
              <a:rPr lang="en-US" sz="4400" dirty="0" err="1">
                <a:solidFill>
                  <a:schemeClr val="tx1"/>
                </a:solidFill>
              </a:rPr>
              <a:t>migrante</a:t>
            </a:r>
            <a:r>
              <a:rPr lang="en-US" sz="4400" dirty="0">
                <a:solidFill>
                  <a:schemeClr val="tx1"/>
                </a:solidFill>
              </a:rPr>
              <a:t> – nº 80, Jan-Jun/2017</a:t>
            </a:r>
            <a:endParaRPr lang="pt-BR" sz="4400" dirty="0">
              <a:solidFill>
                <a:schemeClr val="tx1"/>
              </a:solidFill>
            </a:endParaRPr>
          </a:p>
          <a:p>
            <a:pPr marL="0" defTabSz="914400">
              <a:lnSpc>
                <a:spcPct val="150000"/>
              </a:lnSpc>
            </a:pPr>
            <a:r>
              <a:rPr lang="pt-BR" sz="4400" dirty="0" smtClean="0">
                <a:solidFill>
                  <a:schemeClr val="tx1"/>
                </a:solidFill>
              </a:rPr>
              <a:t>________. </a:t>
            </a:r>
            <a:r>
              <a:rPr lang="pt-BR" sz="4400" dirty="0">
                <a:solidFill>
                  <a:schemeClr val="tx1"/>
                </a:solidFill>
              </a:rPr>
              <a:t>A precarização na base da mundialização contemporânea: a imigração haitiana  na  metrópole  de  São  Paulo.  2019.  163  p.  Dissertação  (Mestrado  em  Geografia  Humana)  -  Faculdade  de  Filosofia  e  Ciências  Humanas,  Universidade  de  São Paulo, São Paulo, 2019</a:t>
            </a:r>
            <a:r>
              <a:rPr lang="pt-BR" sz="4400" dirty="0" smtClean="0">
                <a:solidFill>
                  <a:schemeClr val="tx1"/>
                </a:solidFill>
              </a:rPr>
              <a:t>.</a:t>
            </a:r>
          </a:p>
          <a:p>
            <a:pPr marL="0" defTabSz="914400">
              <a:lnSpc>
                <a:spcPct val="150000"/>
              </a:lnSpc>
            </a:pPr>
            <a:r>
              <a:rPr lang="pt-BR" sz="4400" dirty="0" smtClean="0">
                <a:solidFill>
                  <a:schemeClr val="tx1"/>
                </a:solidFill>
              </a:rPr>
              <a:t>________. Imigração e pandemia de Covid-19: as dificuldades vividas por imigrantes e refugiados nas metrópoles brasileiras. In: Geografia e Covid-19 [recurso eletrônico] : reflexões e análises sobre a pandemia/Organizadores: Daniel Bruno Vaconcelos ...[</a:t>
            </a:r>
            <a:r>
              <a:rPr lang="pt-BR" sz="4400" i="1" dirty="0" smtClean="0">
                <a:solidFill>
                  <a:schemeClr val="tx1"/>
                </a:solidFill>
              </a:rPr>
              <a:t>et a</a:t>
            </a:r>
            <a:r>
              <a:rPr lang="pt-BR" sz="4400" dirty="0" smtClean="0">
                <a:solidFill>
                  <a:schemeClr val="tx1"/>
                </a:solidFill>
              </a:rPr>
              <a:t>l.] – São Paulo: FFLCH/USP,2021.</a:t>
            </a:r>
            <a:endParaRPr lang="pt-BR" sz="4400" dirty="0">
              <a:solidFill>
                <a:schemeClr val="tx1"/>
              </a:solidFill>
            </a:endParaRPr>
          </a:p>
          <a:p>
            <a:pPr marL="0" defTabSz="914400">
              <a:lnSpc>
                <a:spcPct val="150000"/>
              </a:lnSpc>
            </a:pPr>
            <a:r>
              <a:rPr lang="pt-BR" sz="4400" dirty="0">
                <a:solidFill>
                  <a:schemeClr val="tx1"/>
                </a:solidFill>
              </a:rPr>
              <a:t>POVOA NETO, H. Migração e fronteiras. </a:t>
            </a:r>
            <a:r>
              <a:rPr lang="en-US" sz="4400" dirty="0">
                <a:solidFill>
                  <a:schemeClr val="tx1"/>
                </a:solidFill>
              </a:rPr>
              <a:t>In: SUERTEGARAY et al (org.). </a:t>
            </a:r>
            <a:r>
              <a:rPr lang="pt-BR" sz="4400" dirty="0">
                <a:solidFill>
                  <a:schemeClr val="tx1"/>
                </a:solidFill>
              </a:rPr>
              <a:t>Geografia e conjuntura brasileira. Orgs: Consequência Editora,Rio de Janeiro. 2017. </a:t>
            </a:r>
          </a:p>
          <a:p>
            <a:pPr marL="0" defTabSz="914400">
              <a:lnSpc>
                <a:spcPct val="150000"/>
              </a:lnSpc>
            </a:pPr>
            <a:r>
              <a:rPr lang="pt-BR" sz="4400" dirty="0">
                <a:solidFill>
                  <a:schemeClr val="tx1"/>
                </a:solidFill>
              </a:rPr>
              <a:t>SAYAD, A. A imigração ou os paradoxos da alteridade. São Paulo: Editora da Universidade de São Paulo, 1998.</a:t>
            </a:r>
          </a:p>
          <a:p>
            <a:pPr marL="0" defTabSz="914400">
              <a:lnSpc>
                <a:spcPct val="150000"/>
              </a:lnSpc>
            </a:pPr>
            <a:r>
              <a:rPr lang="pt-BR" sz="4400" dirty="0" smtClean="0">
                <a:solidFill>
                  <a:schemeClr val="tx1"/>
                </a:solidFill>
              </a:rPr>
              <a:t>SISMIGRA. Sistema de Registro Nacional Migratório. Disponível em:  </a:t>
            </a:r>
            <a:r>
              <a:rPr lang="pt-BR" sz="4400" dirty="0">
                <a:solidFill>
                  <a:schemeClr val="tx1"/>
                </a:solidFill>
                <a:hlinkClick r:id="rId4"/>
              </a:rPr>
              <a:t>https://www.nepo.unicamp.br/observatorio/bancointerativo/numeros-imigracao-internacional/sincre-sismigra/</a:t>
            </a:r>
            <a:endParaRPr lang="pt-BR" sz="4400" dirty="0">
              <a:solidFill>
                <a:schemeClr val="tx1"/>
              </a:solidFill>
            </a:endParaRPr>
          </a:p>
          <a:p>
            <a:pPr marL="0" defTabSz="914400">
              <a:lnSpc>
                <a:spcPct val="150000"/>
              </a:lnSpc>
            </a:pPr>
            <a:r>
              <a:rPr lang="pt-BR" sz="4400" dirty="0" smtClean="0">
                <a:solidFill>
                  <a:schemeClr val="tx1"/>
                </a:solidFill>
              </a:rPr>
              <a:t>/</a:t>
            </a:r>
            <a:endParaRPr lang="pt-BR" sz="4400" dirty="0">
              <a:solidFill>
                <a:schemeClr val="tx1"/>
              </a:solidFill>
            </a:endParaRPr>
          </a:p>
          <a:p>
            <a:pPr marL="0" defTabSz="914400">
              <a:lnSpc>
                <a:spcPct val="150000"/>
              </a:lnSpc>
            </a:pPr>
            <a:endParaRPr lang="pt-BR" sz="4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pt-BR" sz="1900" dirty="0"/>
          </a:p>
          <a:p>
            <a:pPr>
              <a:lnSpc>
                <a:spcPct val="150000"/>
              </a:lnSpc>
            </a:pP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91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1121" y="307993"/>
            <a:ext cx="8660423" cy="501163"/>
          </a:xfrm>
        </p:spPr>
        <p:txBody>
          <a:bodyPr>
            <a:noAutofit/>
          </a:bodyPr>
          <a:lstStyle/>
          <a:p>
            <a:pPr marL="0" indent="0"/>
            <a:r>
              <a:rPr lang="pt-BR" sz="3200" dirty="0"/>
              <a:t>Grandes fluxos migratórios de haitianos para o exterior: perfis e destinos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2224" y="1397978"/>
            <a:ext cx="11799276" cy="499403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r>
              <a:rPr lang="pt-BR" sz="1000" dirty="0" smtClean="0"/>
              <a:t>Fonte: Elaboração: Ismane Desrosiers (2022) com base nas informações de </a:t>
            </a:r>
            <a:r>
              <a:rPr lang="pt-BR" sz="1000" dirty="0" err="1" smtClean="0"/>
              <a:t>Handerson</a:t>
            </a:r>
            <a:r>
              <a:rPr lang="pt-BR" sz="1000" dirty="0" smtClean="0"/>
              <a:t> (2015).</a:t>
            </a:r>
            <a:endParaRPr lang="pt-BR" sz="10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972404"/>
              </p:ext>
            </p:extLst>
          </p:nvPr>
        </p:nvGraphicFramePr>
        <p:xfrm>
          <a:off x="1009935" y="1351129"/>
          <a:ext cx="8120418" cy="46697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1799">
                  <a:extLst>
                    <a:ext uri="{9D8B030D-6E8A-4147-A177-3AD203B41FA5}">
                      <a16:colId xmlns:a16="http://schemas.microsoft.com/office/drawing/2014/main" xmlns="" val="4273211335"/>
                    </a:ext>
                  </a:extLst>
                </a:gridCol>
                <a:gridCol w="4161511">
                  <a:extLst>
                    <a:ext uri="{9D8B030D-6E8A-4147-A177-3AD203B41FA5}">
                      <a16:colId xmlns:a16="http://schemas.microsoft.com/office/drawing/2014/main" xmlns="" val="4182812110"/>
                    </a:ext>
                  </a:extLst>
                </a:gridCol>
                <a:gridCol w="2707108">
                  <a:extLst>
                    <a:ext uri="{9D8B030D-6E8A-4147-A177-3AD203B41FA5}">
                      <a16:colId xmlns:a16="http://schemas.microsoft.com/office/drawing/2014/main" xmlns="" val="1569368623"/>
                    </a:ext>
                  </a:extLst>
                </a:gridCol>
              </a:tblGrid>
              <a:tr h="3113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Período</a:t>
                      </a:r>
                      <a:endParaRPr lang="pt-BR" sz="1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Perfil dos migrantes</a:t>
                      </a:r>
                      <a:endParaRPr lang="pt-BR" sz="1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Principais destinos</a:t>
                      </a:r>
                      <a:endParaRPr lang="pt-BR" sz="1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77987706"/>
                  </a:ext>
                </a:extLst>
              </a:tr>
              <a:tr h="9339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1915-1934</a:t>
                      </a:r>
                      <a:endParaRPr lang="pt-BR" sz="1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 maioria foram os trabalhadores rurais expropriados que foram para lavouras de cana-de-açúcar das empresas dos EUA.</a:t>
                      </a:r>
                      <a:endParaRPr lang="pt-BR" sz="1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Cuba e República Dominicana.</a:t>
                      </a:r>
                      <a:endParaRPr lang="pt-BR" sz="1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33548520"/>
                  </a:ext>
                </a:extLst>
              </a:tr>
              <a:tr h="9339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1960-1980</a:t>
                      </a:r>
                      <a:endParaRPr lang="pt-BR" sz="1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Grupo social educado (classe média) e profissionais qualificados em fuga devida à repressão política da ditadura dos Duvalier.</a:t>
                      </a:r>
                      <a:endParaRPr lang="pt-BR" sz="1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EUA, Canadá, França, Bahamas, Guiana Francesa e África francófona.</a:t>
                      </a:r>
                      <a:endParaRPr lang="pt-BR" sz="1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11454040"/>
                  </a:ext>
                </a:extLst>
              </a:tr>
              <a:tr h="12452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1991-1994</a:t>
                      </a:r>
                      <a:endParaRPr lang="pt-BR" sz="1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Grupo social na sua maioria pobre em fuga das condições política e socioeconômicas no contexto do golpe militar e o embargo econômico dos EUA contra o Haiti.</a:t>
                      </a:r>
                      <a:endParaRPr lang="pt-BR" sz="1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EUA e República Dominicana.</a:t>
                      </a:r>
                      <a:endParaRPr lang="pt-BR" sz="1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67891767"/>
                  </a:ext>
                </a:extLst>
              </a:tr>
              <a:tr h="12452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2010 até o presente</a:t>
                      </a:r>
                      <a:endParaRPr lang="pt-BR" sz="1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Grupo social na sua maioria menos favorecido no sistema social desigual estabelecido no Haiti em busca de melhores condições de vida após o terremoto de 12 de janeiro de 2010.</a:t>
                      </a:r>
                      <a:endParaRPr lang="pt-BR" sz="1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Brasil, Chile e EUA.</a:t>
                      </a:r>
                      <a:endParaRPr lang="pt-BR" sz="1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96776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6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154" y="274638"/>
            <a:ext cx="11688846" cy="897670"/>
          </a:xfrm>
        </p:spPr>
        <p:txBody>
          <a:bodyPr>
            <a:noAutofit/>
          </a:bodyPr>
          <a:lstStyle/>
          <a:p>
            <a:r>
              <a:rPr lang="pt-BR" sz="3200" dirty="0"/>
              <a:t>MIGRAÇÃO HAITIANA NO BRASIL</a:t>
            </a:r>
            <a:br>
              <a:rPr lang="pt-BR" sz="3200" dirty="0"/>
            </a:b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1015" y="1447800"/>
            <a:ext cx="11700569" cy="4961792"/>
          </a:xfrm>
        </p:spPr>
        <p:txBody>
          <a:bodyPr>
            <a:normAutofit/>
          </a:bodyPr>
          <a:lstStyle/>
          <a:p>
            <a:r>
              <a:rPr lang="pt-BR" sz="2400" dirty="0" smtClean="0"/>
              <a:t>Contexto e motivos da migração haitiana para o Brasil;</a:t>
            </a:r>
          </a:p>
          <a:p>
            <a:endParaRPr lang="pt-BR" sz="2400" b="1" dirty="0" smtClean="0"/>
          </a:p>
          <a:p>
            <a:pPr algn="just"/>
            <a:r>
              <a:rPr lang="pt-BR" sz="2400" dirty="0" smtClean="0"/>
              <a:t>Haiti como país empobrecido enfrenta problemas estruturais de desenvolvimento </a:t>
            </a:r>
            <a:r>
              <a:rPr lang="pt-BR" sz="2400" dirty="0"/>
              <a:t>que afeta as </a:t>
            </a:r>
            <a:r>
              <a:rPr lang="pt-BR" sz="2400" dirty="0" smtClean="0"/>
              <a:t>condições de vida de sua população;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 Além disso, por conta da </a:t>
            </a:r>
            <a:r>
              <a:rPr lang="pt-BR" sz="2400" dirty="0"/>
              <a:t>sua localização geográfica nas Américas, o Haiti expõe-se aos riscos climáticos e ambientais como inundações, secas, furacões. </a:t>
            </a:r>
          </a:p>
        </p:txBody>
      </p:sp>
    </p:spTree>
    <p:extLst>
      <p:ext uri="{BB962C8B-B14F-4D97-AF65-F5344CB8AC3E}">
        <p14:creationId xmlns:p14="http://schemas.microsoft.com/office/powerpoint/2010/main" val="299034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0752" y="274638"/>
            <a:ext cx="9157649" cy="745270"/>
          </a:xfrm>
        </p:spPr>
        <p:txBody>
          <a:bodyPr>
            <a:normAutofit fontScale="90000"/>
          </a:bodyPr>
          <a:lstStyle/>
          <a:p>
            <a:r>
              <a:rPr lang="pt-BR" sz="2000" b="1" dirty="0"/>
              <a:t/>
            </a:r>
            <a:br>
              <a:rPr lang="pt-BR" sz="2000" b="1" dirty="0"/>
            </a:br>
            <a:r>
              <a:rPr lang="pt-BR" sz="2700" dirty="0"/>
              <a:t>Falhas tectônicas e zonas de terremotos na Ilha de Hispaniola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1015" y="1582614"/>
            <a:ext cx="11700569" cy="46657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4" name="image1.jpg" descr="C:\Users\Ismane\Desktop\MO4_1.5_figure8_H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033517" y="1459424"/>
            <a:ext cx="6660108" cy="4350595"/>
          </a:xfrm>
          <a:prstGeom prst="rect">
            <a:avLst/>
          </a:prstGeom>
          <a:ln/>
        </p:spPr>
      </p:pic>
      <p:sp>
        <p:nvSpPr>
          <p:cNvPr id="7" name="Retângulo 6"/>
          <p:cNvSpPr/>
          <p:nvPr/>
        </p:nvSpPr>
        <p:spPr>
          <a:xfrm>
            <a:off x="4287546" y="5959259"/>
            <a:ext cx="2326406" cy="4569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solidFill>
                  <a:srgbClr val="00000A"/>
                </a:solidFill>
                <a:ea typeface="Times New Roman" panose="02020603050405020304" pitchFamily="18" charset="0"/>
              </a:rPr>
              <a:t>Fonte: NATHAT, 2010</a:t>
            </a:r>
            <a:endParaRPr lang="pt-BR" dirty="0">
              <a:solidFill>
                <a:srgbClr val="00000A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22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9711" y="184639"/>
            <a:ext cx="10515600" cy="901610"/>
          </a:xfrm>
        </p:spPr>
        <p:txBody>
          <a:bodyPr>
            <a:noAutofit/>
          </a:bodyPr>
          <a:lstStyle/>
          <a:p>
            <a:pPr marL="0" indent="0"/>
            <a:r>
              <a:rPr lang="pt-BR" sz="3200" dirty="0"/>
              <a:t>Consequências socioeconômicas e infraestuturais 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 </a:t>
            </a:r>
            <a:r>
              <a:rPr lang="pt-BR" sz="3200" dirty="0"/>
              <a:t>do terremoto de 2010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6210" y="1608993"/>
            <a:ext cx="11684976" cy="5249007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220.000 mortos;</a:t>
            </a:r>
          </a:p>
          <a:p>
            <a:pPr algn="just"/>
            <a:r>
              <a:rPr lang="pt-BR" sz="2400" dirty="0" smtClean="0"/>
              <a:t>300.000 feridos;</a:t>
            </a:r>
          </a:p>
          <a:p>
            <a:pPr algn="just"/>
            <a:r>
              <a:rPr lang="pt-BR" sz="2400" dirty="0"/>
              <a:t>97.000 casas foram totalmente destruídas</a:t>
            </a:r>
            <a:r>
              <a:rPr lang="pt-BR" sz="2400" dirty="0" smtClean="0"/>
              <a:t>;</a:t>
            </a:r>
          </a:p>
          <a:p>
            <a:pPr algn="just"/>
            <a:r>
              <a:rPr lang="pt-BR" sz="2400" dirty="0"/>
              <a:t>188.000 </a:t>
            </a:r>
            <a:r>
              <a:rPr lang="pt-BR" sz="2400" dirty="0" smtClean="0"/>
              <a:t>casas danificadas;</a:t>
            </a:r>
          </a:p>
          <a:p>
            <a:pPr algn="just"/>
            <a:r>
              <a:rPr lang="pt-BR" sz="2400" dirty="0"/>
              <a:t>1,5 milhão </a:t>
            </a:r>
            <a:r>
              <a:rPr lang="pt-BR" sz="2400" dirty="0" smtClean="0"/>
              <a:t>de pessoas foram desabrigadas;</a:t>
            </a:r>
          </a:p>
          <a:p>
            <a:pPr algn="just"/>
            <a:r>
              <a:rPr lang="pt-BR" sz="2400" dirty="0"/>
              <a:t>660.000 pessoas fugiram da </a:t>
            </a:r>
            <a:r>
              <a:rPr lang="pt-BR" sz="2400" dirty="0" smtClean="0"/>
              <a:t>cidade (migração interna);</a:t>
            </a:r>
          </a:p>
          <a:p>
            <a:pPr algn="just"/>
            <a:r>
              <a:rPr lang="pt-BR" sz="2400" dirty="0" smtClean="0"/>
              <a:t>Os danos e prejuízos avaliam </a:t>
            </a:r>
            <a:r>
              <a:rPr lang="pt-BR" sz="2400" dirty="0"/>
              <a:t>a pouco mais de 120% </a:t>
            </a:r>
            <a:r>
              <a:rPr lang="pt-BR" sz="2400" dirty="0" smtClean="0"/>
              <a:t>PIB do </a:t>
            </a:r>
            <a:r>
              <a:rPr lang="pt-BR" sz="2400" dirty="0"/>
              <a:t>país em </a:t>
            </a:r>
            <a:r>
              <a:rPr lang="pt-BR" sz="2400" dirty="0" smtClean="0"/>
              <a:t>2009 </a:t>
            </a:r>
          </a:p>
          <a:p>
            <a:pPr marL="0" indent="0" algn="just">
              <a:buNone/>
            </a:pPr>
            <a:r>
              <a:rPr lang="pt-BR" sz="2400" dirty="0"/>
              <a:t> </a:t>
            </a:r>
            <a:r>
              <a:rPr lang="pt-BR" sz="2400" dirty="0" smtClean="0"/>
              <a:t>   (HAITI, 2010, DESROSIERS, 2020a).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956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794" y="678976"/>
            <a:ext cx="7816361" cy="758952"/>
          </a:xfrm>
        </p:spPr>
        <p:txBody>
          <a:bodyPr>
            <a:normAutofit/>
          </a:bodyPr>
          <a:lstStyle/>
          <a:p>
            <a:r>
              <a:rPr lang="pt-BR" sz="3200" dirty="0" smtClean="0"/>
              <a:t>MIGRAÇÃO HAITIANA NO BRASIL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995855"/>
            <a:ext cx="8596668" cy="4045508"/>
          </a:xfrm>
        </p:spPr>
        <p:txBody>
          <a:bodyPr/>
          <a:lstStyle/>
          <a:p>
            <a:pPr algn="just"/>
            <a:r>
              <a:rPr lang="pt-BR" dirty="0" smtClean="0"/>
              <a:t> </a:t>
            </a:r>
            <a:r>
              <a:rPr lang="pt-BR" sz="2000" dirty="0" smtClean="0"/>
              <a:t>Além da migração interna (DESROSIERS,2020ª), houve a migração externa de haitianos em massa entre 2010 a 2015, o </a:t>
            </a:r>
            <a:r>
              <a:rPr lang="pt-BR" sz="2000" dirty="0"/>
              <a:t>período </a:t>
            </a:r>
            <a:r>
              <a:rPr lang="pt-BR" sz="2000" dirty="0" smtClean="0"/>
              <a:t>que pode </a:t>
            </a:r>
            <a:r>
              <a:rPr lang="pt-BR" sz="2000" dirty="0"/>
              <a:t>ser considerado como a fase crítica da migração haitiana contemporânea para o </a:t>
            </a:r>
            <a:r>
              <a:rPr lang="pt-BR" sz="2000" dirty="0" smtClean="0"/>
              <a:t>Brasil.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Isso porque, os </a:t>
            </a:r>
            <a:r>
              <a:rPr lang="pt-BR" sz="2000" dirty="0"/>
              <a:t>impactos desse deslocamento foram sentidos em diversos territórios dos países da América do Sul que foram usados como rotas e pontos estratégicos dos migrantes haitianos rumo ao </a:t>
            </a:r>
            <a:r>
              <a:rPr lang="pt-BR" sz="2000" dirty="0" smtClean="0"/>
              <a:t>território brasileiro (HANDERSON, 2015). </a:t>
            </a:r>
            <a:endParaRPr lang="pt-BR" sz="2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840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7250" y="392373"/>
            <a:ext cx="7596555" cy="729762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Rotas </a:t>
            </a:r>
            <a:r>
              <a:rPr lang="pt-BR" b="1" dirty="0"/>
              <a:t>migratórias de </a:t>
            </a:r>
            <a:r>
              <a:rPr lang="pt-BR" b="1" dirty="0" smtClean="0"/>
              <a:t>haitianos </a:t>
            </a:r>
            <a:r>
              <a:rPr lang="pt-BR" b="1" dirty="0"/>
              <a:t>em direção ao Brasil</a:t>
            </a: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pic>
        <p:nvPicPr>
          <p:cNvPr id="4" name="image8.png" descr="C:\Users\Ismane\Desktop\Fluxos V2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212347" y="1620887"/>
            <a:ext cx="5429250" cy="4419600"/>
          </a:xfrm>
          <a:prstGeom prst="rect">
            <a:avLst/>
          </a:prstGeom>
          <a:ln/>
        </p:spPr>
      </p:pic>
      <p:sp>
        <p:nvSpPr>
          <p:cNvPr id="5" name="Retângulo 4"/>
          <p:cNvSpPr/>
          <p:nvPr/>
        </p:nvSpPr>
        <p:spPr>
          <a:xfrm>
            <a:off x="222738" y="6176965"/>
            <a:ext cx="89190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Fonte: IBGE. Organização das informações: Ismane Desrosiers (2021). Elaboração cartográfica: Hugo Barbosa (2021).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00016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8476</TotalTime>
  <Words>2104</Words>
  <Application>Microsoft Office PowerPoint</Application>
  <PresentationFormat>Custom</PresentationFormat>
  <Paragraphs>275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Facetado</vt:lpstr>
      <vt:lpstr>MIGRAÇÃO HAITIANA NO BRASIL</vt:lpstr>
      <vt:lpstr>LOCALIZAÇÃO DO HAITI              </vt:lpstr>
      <vt:lpstr>O que é migração ?</vt:lpstr>
      <vt:lpstr>Grandes fluxos migratórios de haitianos para o exterior: perfis e destinos</vt:lpstr>
      <vt:lpstr>MIGRAÇÃO HAITIANA NO BRASIL </vt:lpstr>
      <vt:lpstr> Falhas tectônicas e zonas de terremotos na Ilha de Hispaniola</vt:lpstr>
      <vt:lpstr>Consequências socioeconômicas e infraestuturais   do terremoto de 2010</vt:lpstr>
      <vt:lpstr>MIGRAÇÃO HAITIANA NO BRASIL</vt:lpstr>
      <vt:lpstr>Rotas migratórias de haitianos em direção ao Brasil  </vt:lpstr>
      <vt:lpstr>Chegada de migrantes haitianos na cidade de  São Paulo em 2015 </vt:lpstr>
      <vt:lpstr>Registro de entrada de haitianos </vt:lpstr>
      <vt:lpstr>Imigrantes que entraram no Brasil a partir  de 2000 </vt:lpstr>
      <vt:lpstr>PowerPoint Presentation</vt:lpstr>
      <vt:lpstr>Disposições legais</vt:lpstr>
      <vt:lpstr>PowerPoint Presentation</vt:lpstr>
      <vt:lpstr>PowerPoint Presentation</vt:lpstr>
      <vt:lpstr>PowerPoint Presentation</vt:lpstr>
      <vt:lpstr>PowerPoint Presentation</vt:lpstr>
      <vt:lpstr>Legislação no Brasil e a importância da imigração haitiana </vt:lpstr>
      <vt:lpstr>Lei municipal de migração 16.478/16</vt:lpstr>
      <vt:lpstr>Lei nº 13.445/2017 (Lei de Migração - 24/05/2017) </vt:lpstr>
      <vt:lpstr>Crises política e econômica no Brasil  </vt:lpstr>
      <vt:lpstr>Redes migratórias</vt:lpstr>
      <vt:lpstr>Imigração e trabalho</vt:lpstr>
      <vt:lpstr>PowerPoint Presentation</vt:lpstr>
      <vt:lpstr>Precarização do trabalho dos imigrantes</vt:lpstr>
      <vt:lpstr>Fluxos de remessas</vt:lpstr>
      <vt:lpstr>Origem das remessas para o Brasil</vt:lpstr>
      <vt:lpstr>Pandemia de COVID-19 e as migrações </vt:lpstr>
      <vt:lpstr>Contexto da Pandemia Covid-19 e as  migrações </vt:lpstr>
      <vt:lpstr>PowerPoint Presentation</vt:lpstr>
      <vt:lpstr>Haitianos e  a pandemia</vt:lpstr>
      <vt:lpstr>PowerPoint Presentation</vt:lpstr>
      <vt:lpstr>PowerPoint Presentation</vt:lpstr>
      <vt:lpstr>PowerPoint Presentation</vt:lpstr>
      <vt:lpstr>PowerPoint Presentation</vt:lpstr>
      <vt:lpstr>BIBLIOGRAFIA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Simone</dc:creator>
  <cp:lastModifiedBy>a definir</cp:lastModifiedBy>
  <cp:revision>112</cp:revision>
  <dcterms:created xsi:type="dcterms:W3CDTF">2020-11-08T14:17:58Z</dcterms:created>
  <dcterms:modified xsi:type="dcterms:W3CDTF">2022-07-01T18:09:15Z</dcterms:modified>
</cp:coreProperties>
</file>