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304" r:id="rId3"/>
    <p:sldId id="303" r:id="rId4"/>
    <p:sldId id="294" r:id="rId5"/>
    <p:sldId id="295" r:id="rId6"/>
    <p:sldId id="296" r:id="rId7"/>
    <p:sldId id="298" r:id="rId8"/>
    <p:sldId id="297" r:id="rId9"/>
    <p:sldId id="299" r:id="rId10"/>
    <p:sldId id="300" r:id="rId11"/>
    <p:sldId id="301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70" r:id="rId24"/>
    <p:sldId id="269" r:id="rId25"/>
    <p:sldId id="257" r:id="rId26"/>
    <p:sldId id="271" r:id="rId27"/>
    <p:sldId id="273" r:id="rId28"/>
    <p:sldId id="274" r:id="rId29"/>
    <p:sldId id="275" r:id="rId30"/>
    <p:sldId id="276" r:id="rId31"/>
    <p:sldId id="277" r:id="rId32"/>
    <p:sldId id="278" r:id="rId33"/>
    <p:sldId id="280" r:id="rId34"/>
    <p:sldId id="284" r:id="rId35"/>
    <p:sldId id="285" r:id="rId36"/>
    <p:sldId id="286" r:id="rId37"/>
    <p:sldId id="302" r:id="rId3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6A461-4F4C-4D79-822F-B7BF2FB2C73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CF63A-FB51-4042-AD1A-A9198C4A873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898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00136" y="695436"/>
            <a:ext cx="5057734" cy="3428446"/>
          </a:xfrm>
          <a:solidFill>
            <a:srgbClr val="5B9BD5"/>
          </a:solidFill>
          <a:ln w="12701">
            <a:solidFill>
              <a:srgbClr val="41719C"/>
            </a:solidFill>
            <a:prstDash val="solid"/>
            <a:miter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6092" y="4343744"/>
            <a:ext cx="5485801" cy="4115725"/>
          </a:xfrm>
        </p:spPr>
        <p:txBody>
          <a:bodyPr/>
          <a:lstStyle/>
          <a:p>
            <a:endParaRPr lang="pt-B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68684-4107-40AE-AD84-C2BB5ABDF37D}" type="datetimeFigureOut">
              <a:rPr lang="pt-BR" smtClean="0"/>
              <a:pPr/>
              <a:t>25/09/2017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07385-D4F3-4CAD-A8C1-7EC6CDFD0F0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saude.gov.br/portal/saude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pensador.uol.com.br/autor/bertold_brech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357299"/>
            <a:ext cx="7772400" cy="1928825"/>
          </a:xfrm>
        </p:spPr>
        <p:txBody>
          <a:bodyPr/>
          <a:lstStyle/>
          <a:p>
            <a:r>
              <a:rPr lang="pt-BR" b="1" dirty="0" smtClean="0"/>
              <a:t>         Políticas e Programas do Governo</a:t>
            </a:r>
            <a:endParaRPr lang="pt-BR" b="1" dirty="0"/>
          </a:p>
        </p:txBody>
      </p:sp>
      <p:pic>
        <p:nvPicPr>
          <p:cNvPr id="4" name="Imagem 3" descr="brasi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4143380"/>
            <a:ext cx="7286676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Pacto de Gestão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     O Pacto de Gestão do SUS valoriza a relação solidárias entre gestores, definindo-as diretrizes e responsabilidades, contribuindo para o fortalecimento da gestão, em cada eixo de ação:</a:t>
            </a:r>
          </a:p>
          <a:p>
            <a:r>
              <a:rPr lang="pt-BR" dirty="0" smtClean="0"/>
              <a:t>Descentralização</a:t>
            </a:r>
          </a:p>
          <a:p>
            <a:r>
              <a:rPr lang="pt-BR" dirty="0" smtClean="0"/>
              <a:t>Regionalização</a:t>
            </a:r>
          </a:p>
          <a:p>
            <a:r>
              <a:rPr lang="pt-BR" dirty="0" smtClean="0"/>
              <a:t>Financiamento do SUS</a:t>
            </a:r>
          </a:p>
          <a:p>
            <a:r>
              <a:rPr lang="pt-BR" dirty="0" smtClean="0"/>
              <a:t>Planejamento no SUS</a:t>
            </a:r>
          </a:p>
          <a:p>
            <a:r>
              <a:rPr lang="pt-BR" dirty="0" smtClean="0"/>
              <a:t>Programação Pactuada Integrada (PPI)</a:t>
            </a:r>
          </a:p>
          <a:p>
            <a:r>
              <a:rPr lang="pt-BR" dirty="0" smtClean="0"/>
              <a:t>Regulação da Atenção à Saúde e Regulação Assistencial</a:t>
            </a:r>
          </a:p>
          <a:p>
            <a:r>
              <a:rPr lang="pt-BR" dirty="0" smtClean="0"/>
              <a:t>Participação e Controle Social</a:t>
            </a:r>
          </a:p>
          <a:p>
            <a:r>
              <a:rPr lang="pt-BR" dirty="0" smtClean="0"/>
              <a:t>Gestão do Trabalho na Saúde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 smtClean="0"/>
              <a:t>Programas do governo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848872" cy="175260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http://portal.saude.gov.br/portal/saude</a:t>
            </a:r>
            <a:endParaRPr lang="pt-BR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data:image/jpeg;base64,/9j/4AAQSkZJRgABAQAAAQABAAD/2wCEAAkGBhQSERUUExQWFRUWGBUVFBYUFRgWGBgYFB8VFRQWHR0XGyYhGBwjGhUVHy8mJig1OCwsFx4xODAtNTIrLikBCQoKDgwOGg8PGjElHiQzMi4zKSk0MzQ0NTQtLywvKi0xKykqLy8uMi8wLSwvLCwuLCwyLCwsLCkvLCwsNCwsLP/AABEIAIQAbAMBIgACEQEDEQH/xAAcAAADAAIDAQAAAAAAAAAAAAAABgcEBQECAwj/xABBEAACAQIDBAUHCQYHAAAAAAABAgMAEQQSIQUGEzEHIkFRYRRxgZGTsdIXMlJTVHJzocEWJCU0QpIVI4Ky0eLw/8QAGgEAAwADAQAAAAAAAAAAAAAAAAQFAQIGA//EADARAAEDAgQDBgYDAQAAAAAAAAEAAgMEEQUSITFBUXETFCJSYYEGFaHB4fBCYpEy/9oADAMBAAIRAxEAPwC40UUUIRRXlicSsal3ZUUalmIUDzk8q1/7VYT7TD7Rf+a2DXHYLUva3craO4AJJsBqSdAAOZrW/tNhPtMHto/ipa393ggkwuSOeNyZI8yq4N1BubgHlcCkLy9fpD11Qp6HtW5nGykVuJ93eGtbf1Vi/abC/aYPbR/FR+02F+0we2j+Ko+uKvqDfzGu3Hpn5Y3zJH567yfX8K04PaEcoJikSQDQlGVgD3XUmsiph0fSny3T+qJ83jYoRfvtr6zVPqZUw9i/LdXKOp7zEJLWRRRRS6bRRRRQhFFFFCEqdJLWwi/jRfrU8kmKnVbaCwv+dUDpOP7kPxY/1qWPLci/adfGw5VZp5hBSOlIva5XPVlM6qro4Gm2awv7lZgxw7//AHnrv5QaxzN2VjRvewJsMwW/cCQCfVS+F4sa17mPZYgX0TWOfDow2NkkclwTbXn+hejTjM58Rc9nIdtduJTZHEqqFUAKNABypT2kqpM6rYKCCB3XAJHrNXGSX0XNSU9hcJn6OW/fh+HJ70qrVBtk7akw0nEiKhrFesuYWa19LjuFbv5Ssb9KL2X/AGqbV0cksmZuysYfXwwQhj73VeoqRx9JmMBBJiYdqmMi/hcNpVS2XjxPDHKBYSIrgHszC9vRyqbNTPhsXKzT1kVRfJwWVRRRSybRSZt/pHWCZ4Y4GldNGObKt7AkaAk8x2U51FN4pLbTxXXyanXnfqppzp6ihZK8h/JT8QnfDFmZvdd9499cRi4wkiIkeYMMqte63t1mPuFLRa5t5uXO9c4jHMRkJuqk29ZNYiz2Nx33r0xiTu9MI4tMx+nH7Lf4ZpjXVpln1yi/vfT7lbvbGx5sMVWZShYZhqpuO3lpcVtsP0d4xow5QBct8lxxLd2Xl6L38L0ybx4Y7RwmHxmGAeSLVo+0/NLp5wy8u0E+FbxOkLCmPMWYP2wlG4mb6Nrd+l+VRsPa+CYmK/TmPVX8ZfHVUzROACCQTxBHK/MdbpC2PgpprxRMzsATc5QVAsO3Q92vfWbu9tVo5Bh2sVIcG62bONTmN+sTZr38K3m78RwcWIx2JXhmQlliOhAJLBfAsxAt2W9U2i2seKshOucMfSet+RNWMSpGYjTSxFt7Dwn+1vsuKpi6klicTudR/W6Zt4N0hrJhx4mL9U+H1d1KJa363qhRbQrXbwbLhlXOXWKTsZiFVrdjX5+fnXI4D8TSwltNWXc3YO3I68x67j14X8W+H2kGaDQ8Rw9uSTc9XTc7+Rw34Se6oHxKve538hhvwk91dzif/DeqhYQ2z3dFuaKKKhroUVAd/G/iOJ++P9qVfqXdq7g4PEytLLES7WzFXdb20vYG17AU3STtheS5J1kDpmBrVBOJXV2q5fJZgPqm9rJ8VcfJZgPqm9rJ8VMVdTFPEWW14XC0w2CWjqGS30BFwDuOXqp/0U7Tdcbww5EbpIzrfqkoLqbd476sPlS3vpfv7aRN7d3INl4fyrCJklDKl2YyDK9wwyuSOVJPyk4z6UfsIvhpGjopHR3uP32VTF8ThknzNB2HL19Vtul7bDeVJHmPDEauFvpmJYE279KW9jZGXMVBIbQ+a1YW2tsPipOJNlZgoUWVVAAvYWUDvNY8OKKCymw7hVKqpJZaXsY3ZTz199lGoqyCGr7eVmYctPbfknXD46sbenEXij+8fdXPRxglxeLMcxZlEbNYMV1BUDVT4mqXN0a4J7ZkdrcrzSfFXL02D9xrGSvcPDrp0I9F0dbikeIUrmRMIvpr+LqGZ6+hNzxbA4a/1UfuFayLowwCsDwSba2aRyPSM2tNSqALAWA0AFdDV1TZgA1c/R0joCS47rmiiip6ooooooQiiiihCSOmA/w0/iRe81Cs9fRe/e7rY3BvCjBXurrm5Eqb2PdfWo6eijaP1A9rF8dV6OVjY7E2Uqsic59wErZ6M9NPyUbS+oHtYvjo+SjaX1A9rF8dOdtH5h/oSfYP8p/wrZ9DLfv7fgv71q4VNOjDo/xGDmefEZUJQoqBgx1IJJK3AGnf21S6j1jw6S4KrUjCyOxCKKKKUTaKKKKEIorgm1SLa+/k87kpI0Ud+okZym3JSzDrFjppewvTNPTOnJDeCUqqtlM0F2t9gFXqKjsW8uNgdRxJwxsFSUM+fsAAkF2ufomqTtXbL4fBGaUKJQguqm68RrAKD2jMRW01K6MgXBvtZa09ayYONiLb3W5oqKje3FDUYiQkWOraEjvFuRIpx3y3jbyXDTQSMglNzlNjbITlPmOnor0fQvY5rSRqvGLE4pGOeAfCmjbu20wsJlcE6hVUWuzNyAv4XPmBrjYW3o8XGZIw4AJU51tqOdiCQ3oNJO5yDHvKuKLTLGI2QO7dUsXDEZSOYApYwm8c8aKiTSKq6KoawFjytavQUV8zAfEOPDVeTsRy5ZSPA7YcbjnqrfRUbxu9WIEkg8olADyDRrAAMwA5dwFemC39xUZuJuIBzWUKw811AYeusfLZLXBCPnEIdlIPX9KsFFTLebfV5Uw0kEjxBllEiK2odDGLE21tmNj3GtKm8+KPKac252JPuFasw+RzcxIHVby4rFG/IGk9FZ6KTOjvaM0vH4zSNbhZeJfS/EzWuB3CnOk5YzG8sPBPwyiVgeBa/NcEXqEbU2OgxEkOGmjkCMQoZwh+6C5CvblcHs5VcsZhhJGyEsAylSVOVgDpcEcjUj2t0Lzhj5PMjr2CS6MPUCD+XmpyhlbGTd1kpXQmUAZb2S2m0p8LKAGaN0IYKSCAew21U6H86Yt999jiYMKnIlONKByz6oo82jN/qWuuzOhnEs448saJ25CXYjwFgPWfXRjOiDGPISrQKt7KvEc5VGii+TsFPumgc8OJFwkG087WOYAbFK7Tx8NWDHiFmDLY2CALkN+V82f1itjJtzPgEiJ1inJX7kqv7mDf3CnvFdDeG4LCNpOLl6rM/Vz20JAHIn31otj9EOJWS07xGJgVfI7Zh2qy3S1wwB1o73E4XvtrqsdxkYbAbi2i79F234YZJ+NIsd0jylzYHIXLenrCkyHEZnAGt2AHjc6e+mPHdDmMVrRvFIt9DmKm3iCNPQTTFuZ0UNBKs+KdWZCGSNLlQw1DMSBex1sBzA1rBqImF0gdcnh0We6SPayIjRv3SJjMWBi3ubATve/dxDemfpM29hZXi8nZHdc3EdBplNsqk/1G9z4a99eO0uiLGyTSOrwWd3YXdr2ZiRfqeNe2yuhWYsPKJ0Ve0RZmY+F2AA/Ogzw3a8u2WRTS5XMDdHFKUkjCFHPzWeYL42EAY/p6KydlxzyKTE4UXsb4hIrmw1szi+ltaf8AfXo4eePDR4ThokKutnZh84qb6Kbk2JJpV+RnHfTg/vf4K2bVsc3cDr1WjqF7X7H26KlbhyHyNEeRXkTNntIspGZmK3Ksezx7KY6SOjXcyfAcfjGM8ThZeGSfmcS97qPpineos9u0OU3VyC/ZgEWQamOy959oq2HfEKxhIlZisfWkspYAgL1SDlUaDn21TqKXIuiWIvIIcRb8KbbN3oxxVUmWRZDiMO1+FYGCVrSJ83kNNedm8K2W4u2sXLPKmI4jKFupMXDQHNa2qKwNjyN+Rp3orAaea82QOaQS8mymj7W2nkxMoL8NDKq3RL3DgR5FC5jpzJ0tWHLvNtDgxsjTlrzl/wDJUnqCIpzjXTU9nfVXorGQ81oaVx2eUgjGbQ4zZZWkthhiFQRAI0jWHCBIva5vzvpavXdnbOLdcRnMjqsAdXkh4TLNlJaMC3XAPu8aeaKzl9VuICDfMVKl3m2j5OzBpW0iJc4fKyuzWeNer1xlub20sPSwDauK/wANjxCmRpUkzSIyDNJGGKslsgtoQbgdlOtFAaeaw2ncP5na35UyxW29pIkZZpFLxmZAmH4maRm6sDWHUAS3OsyTbuN4sokaWNwj5IUw2eMgQlw3F7DxNO3laqDRWMh5o7u7zn990jdF08pSYSmXQxsBLm5sHzEFlB1Ki4ufz1eaKK3aLCy9oo+zYG3vZFFFFZXqiiiihCKKKKEIooooQiiiihCKKKKEIooooQv/2Q=="/>
          <p:cNvSpPr>
            <a:spLocks noChangeAspect="1" noChangeArrowheads="1"/>
          </p:cNvSpPr>
          <p:nvPr/>
        </p:nvSpPr>
        <p:spPr bwMode="auto">
          <a:xfrm>
            <a:off x="63500" y="-614363"/>
            <a:ext cx="1028700" cy="1257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5" name="Imagem 4" descr="saude_mais_perto_vc_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928670"/>
            <a:ext cx="5643602" cy="47434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Atenção Básica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BR" sz="2400" b="1" dirty="0" smtClean="0"/>
              <a:t>     Saúde mais perto de você</a:t>
            </a:r>
            <a:r>
              <a:rPr lang="pt-BR" sz="2400" dirty="0" smtClean="0"/>
              <a:t> é conjunto de iniciativas do Departamento de Atenção Básica (DAB) para cuidar da população no ambiente em que vive, nele estão incluídos :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u="sng" dirty="0" smtClean="0"/>
              <a:t>Estratégia Saúde da Família </a:t>
            </a:r>
            <a:r>
              <a:rPr lang="pt-BR" sz="2400" dirty="0" smtClean="0"/>
              <a:t>(que compõe a Política Nacional de Atenção Básica)</a:t>
            </a:r>
          </a:p>
          <a:p>
            <a:r>
              <a:rPr lang="pt-BR" sz="2400" dirty="0" smtClean="0"/>
              <a:t>Brasil Sorridente (Política Nacional de Saúde Bucal); </a:t>
            </a:r>
          </a:p>
          <a:p>
            <a:r>
              <a:rPr lang="pt-BR" sz="2400" u="sng" dirty="0" smtClean="0"/>
              <a:t>Melhor em Casa </a:t>
            </a:r>
            <a:r>
              <a:rPr lang="pt-BR" sz="2400" dirty="0" smtClean="0"/>
              <a:t>(Serviço de Atenção Domiciliar);</a:t>
            </a:r>
          </a:p>
          <a:p>
            <a:r>
              <a:rPr lang="pt-BR" sz="2400" dirty="0" smtClean="0"/>
              <a:t> Política Nacional de Alimentação e Nutrição; </a:t>
            </a:r>
          </a:p>
          <a:p>
            <a:r>
              <a:rPr lang="pt-BR" sz="2400" dirty="0" smtClean="0"/>
              <a:t>Política Nacional de Práticas Integrativas e Complementares; </a:t>
            </a:r>
          </a:p>
          <a:p>
            <a:r>
              <a:rPr lang="pt-BR" sz="2400" dirty="0" smtClean="0"/>
              <a:t>Programa de Requalificação das Unidades Básicas de Saúde;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r>
              <a:rPr lang="pt-BR" sz="2600" dirty="0" smtClean="0"/>
              <a:t>Programa Academia da Saúde</a:t>
            </a:r>
          </a:p>
          <a:p>
            <a:r>
              <a:rPr lang="pt-BR" sz="2600" dirty="0" smtClean="0"/>
              <a:t>Programa Bolsa Família</a:t>
            </a:r>
          </a:p>
          <a:p>
            <a:r>
              <a:rPr lang="pt-BR" sz="2600" dirty="0" smtClean="0"/>
              <a:t>Promoção da Saúde e da Alimentação Adequada e Saudável</a:t>
            </a:r>
          </a:p>
          <a:p>
            <a:r>
              <a:rPr lang="pt-BR" sz="2600" dirty="0" smtClean="0"/>
              <a:t> Programa </a:t>
            </a:r>
            <a:r>
              <a:rPr lang="pt-BR" sz="2600" dirty="0" err="1" smtClean="0"/>
              <a:t>Telessaúde</a:t>
            </a:r>
            <a:r>
              <a:rPr lang="pt-BR" sz="2600" dirty="0" smtClean="0"/>
              <a:t> Brasil; </a:t>
            </a:r>
          </a:p>
          <a:p>
            <a:r>
              <a:rPr lang="pt-BR" sz="2600" dirty="0" smtClean="0"/>
              <a:t>Equipes de Consultórios na Rua; </a:t>
            </a:r>
          </a:p>
          <a:p>
            <a:r>
              <a:rPr lang="pt-BR" sz="2600" dirty="0" smtClean="0"/>
              <a:t>Programa Saúde na Escola (PSE); </a:t>
            </a:r>
          </a:p>
          <a:p>
            <a:r>
              <a:rPr lang="pt-BR" sz="2600" dirty="0" smtClean="0"/>
              <a:t>Projeto de Expansão e Consolidação da Estratégia Saúde da Família (PROESF)</a:t>
            </a:r>
          </a:p>
          <a:p>
            <a:r>
              <a:rPr lang="pt-BR" sz="2600" dirty="0" smtClean="0"/>
              <a:t> Programa Nacional de Melhoria do Acesso e Qualidade na Atenção Básica (PMAQ-AB);</a:t>
            </a:r>
            <a:r>
              <a:rPr lang="pt-BR" sz="2000" dirty="0" smtClean="0"/>
              <a:t/>
            </a:r>
            <a:br>
              <a:rPr lang="pt-BR" sz="2000" dirty="0" smtClean="0"/>
            </a:b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endParaRPr lang="pt-BR" sz="2000" dirty="0" smtClean="0"/>
          </a:p>
          <a:p>
            <a:pPr>
              <a:buNone/>
            </a:pPr>
            <a:r>
              <a:rPr lang="pt-BR" sz="2000" dirty="0" smtClean="0"/>
              <a:t>entre outros programas, ações e estratégias. </a:t>
            </a:r>
            <a:br>
              <a:rPr lang="pt-BR" sz="2000" dirty="0" smtClean="0"/>
            </a:b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saude_da_mulher_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71604" y="1071546"/>
            <a:ext cx="6143668" cy="43921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Saúde da Mulher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área técnica de </a:t>
            </a:r>
            <a:r>
              <a:rPr lang="pt-BR" b="1" dirty="0" smtClean="0"/>
              <a:t>Saúde da Mulher </a:t>
            </a:r>
            <a:r>
              <a:rPr lang="pt-BR" dirty="0" smtClean="0"/>
              <a:t>é responsável pelas ações de assistência ao pré-natal, incentivo ao parto natural e redução do número de cesáreas desnecessárias, redução da mortalidade materna, enfrentamento da violência contra a mulher, planejamento familiar, assistência ao climatério, assistência às mulheres negras e população GLBTT.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2214554"/>
            <a:ext cx="6860090" cy="25638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 organização da Rede de Atenção às Urgências tem a finalidade de articular e integrar no âmbito do SUS todos os equipamentos de saúde, objetivando ampliar e qualificar o acesso humanizado e integral.</a:t>
            </a:r>
          </a:p>
          <a:p>
            <a:pPr>
              <a:buNone/>
            </a:pPr>
            <a:r>
              <a:rPr lang="pt-BR" dirty="0" smtClean="0"/>
              <a:t>     Constituem a base do processo e dos fluxos assistenciais de toda a Rede de Atenção às Urgências o acolhimento com classificação do risco, a qualidade e a </a:t>
            </a:r>
            <a:r>
              <a:rPr lang="pt-BR" dirty="0" err="1" smtClean="0"/>
              <a:t>resolutividade</a:t>
            </a:r>
            <a:r>
              <a:rPr lang="pt-BR" dirty="0" smtClean="0"/>
              <a:t> na atenção, que devem ser requisitos de todos os pontos de atenção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amu_ok_trans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142984"/>
            <a:ext cx="4562570" cy="2214578"/>
          </a:xfrm>
          <a:prstGeom prst="rect">
            <a:avLst/>
          </a:prstGeom>
        </p:spPr>
      </p:pic>
      <p:pic>
        <p:nvPicPr>
          <p:cNvPr id="3" name="Imagem 2" descr="upa_ok_transp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867" y="3500438"/>
            <a:ext cx="5411159" cy="2119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altLang="pt-BR" smtClean="0">
                <a:latin typeface="Trebuchet MS" pitchFamily="34" charset="0"/>
              </a:rPr>
              <a:t>Legislação do SUS</a:t>
            </a:r>
          </a:p>
        </p:txBody>
      </p:sp>
      <p:sp>
        <p:nvSpPr>
          <p:cNvPr id="14339" name="Espaço Reservado para Conteúdo 2"/>
          <p:cNvSpPr>
            <a:spLocks noGrp="1"/>
          </p:cNvSpPr>
          <p:nvPr>
            <p:ph idx="1"/>
          </p:nvPr>
        </p:nvSpPr>
        <p:spPr>
          <a:xfrm>
            <a:off x="251521" y="1600200"/>
            <a:ext cx="8640959" cy="4525963"/>
          </a:xfrm>
        </p:spPr>
        <p:txBody>
          <a:bodyPr>
            <a:no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altLang="pt-BR" sz="2400" dirty="0" smtClean="0">
                <a:latin typeface="Trebuchet MS" pitchFamily="34" charset="0"/>
              </a:rPr>
              <a:t>   O </a:t>
            </a:r>
            <a:r>
              <a:rPr lang="pt-BR" altLang="pt-BR" sz="2400" b="1" dirty="0" smtClean="0">
                <a:latin typeface="Trebuchet MS" pitchFamily="34" charset="0"/>
              </a:rPr>
              <a:t>SUS</a:t>
            </a:r>
            <a:r>
              <a:rPr lang="pt-BR" altLang="pt-BR" sz="2400" dirty="0" smtClean="0">
                <a:latin typeface="Trebuchet MS" pitchFamily="34" charset="0"/>
              </a:rPr>
              <a:t> foi criado pela </a:t>
            </a:r>
            <a:r>
              <a:rPr lang="pt-BR" altLang="pt-BR" sz="2400" b="1" dirty="0" smtClean="0">
                <a:latin typeface="Trebuchet MS" pitchFamily="34" charset="0"/>
              </a:rPr>
              <a:t>Constituição Federal </a:t>
            </a:r>
            <a:r>
              <a:rPr lang="pt-BR" altLang="pt-BR" sz="2400" dirty="0" smtClean="0">
                <a:latin typeface="Trebuchet MS" pitchFamily="34" charset="0"/>
              </a:rPr>
              <a:t>de 1988 e regulamentado pelas </a:t>
            </a:r>
            <a:r>
              <a:rPr lang="pt-BR" altLang="pt-BR" sz="2400" b="1" dirty="0" smtClean="0">
                <a:latin typeface="Trebuchet MS" pitchFamily="34" charset="0"/>
              </a:rPr>
              <a:t>Leis</a:t>
            </a:r>
            <a:r>
              <a:rPr lang="pt-BR" altLang="pt-BR" sz="2400" dirty="0" smtClean="0">
                <a:latin typeface="Trebuchet MS" pitchFamily="34" charset="0"/>
              </a:rPr>
              <a:t> n. </a:t>
            </a:r>
            <a:r>
              <a:rPr lang="pt-BR" altLang="pt-BR" sz="2400" b="1" dirty="0" smtClean="0">
                <a:latin typeface="Trebuchet MS" pitchFamily="34" charset="0"/>
              </a:rPr>
              <a:t>8.080/90</a:t>
            </a:r>
            <a:r>
              <a:rPr lang="pt-BR" altLang="pt-BR" sz="2400" dirty="0" smtClean="0">
                <a:latin typeface="Trebuchet MS" pitchFamily="34" charset="0"/>
              </a:rPr>
              <a:t> e n. </a:t>
            </a:r>
            <a:r>
              <a:rPr lang="pt-BR" altLang="pt-BR" sz="2400" b="1" dirty="0" smtClean="0">
                <a:latin typeface="Trebuchet MS" pitchFamily="34" charset="0"/>
              </a:rPr>
              <a:t>8.142/90</a:t>
            </a:r>
            <a:r>
              <a:rPr lang="pt-BR" altLang="pt-BR" sz="2400" dirty="0" smtClean="0">
                <a:latin typeface="Trebuchet MS" pitchFamily="34" charset="0"/>
              </a:rPr>
              <a:t>.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pt-BR" altLang="pt-BR" sz="2400" dirty="0" smtClean="0">
                <a:latin typeface="Trebuchet MS" pitchFamily="34" charset="0"/>
              </a:rPr>
              <a:t>   A partir daí, vem sendo, socialmente, construído especialmente por meio de </a:t>
            </a:r>
            <a:r>
              <a:rPr lang="pt-BR" altLang="pt-BR" sz="2400" b="1" dirty="0" smtClean="0">
                <a:latin typeface="Trebuchet MS" pitchFamily="34" charset="0"/>
              </a:rPr>
              <a:t>Normas Operacionais Básicas</a:t>
            </a:r>
            <a:r>
              <a:rPr lang="pt-BR" altLang="pt-BR" sz="2400" dirty="0" smtClean="0">
                <a:latin typeface="Trebuchet MS" pitchFamily="34" charset="0"/>
              </a:rPr>
              <a:t>, feitas em consenso pelas três esferas de governo e materializadas em </a:t>
            </a:r>
            <a:r>
              <a:rPr lang="pt-BR" altLang="pt-BR" sz="2400" b="1" dirty="0" smtClean="0">
                <a:latin typeface="Trebuchet MS" pitchFamily="34" charset="0"/>
              </a:rPr>
              <a:t>Portarias Ministeriais.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2400" dirty="0" smtClean="0">
                <a:latin typeface="Trebuchet MS" pitchFamily="34" charset="0"/>
              </a:rPr>
              <a:t>   Normas Operacionais de Assistência(2000), 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2400" dirty="0" smtClean="0">
                <a:latin typeface="Trebuchet MS" pitchFamily="34" charset="0"/>
              </a:rPr>
              <a:t>   </a:t>
            </a:r>
            <a:r>
              <a:rPr lang="pt-BR" sz="2400" dirty="0" smtClean="0">
                <a:solidFill>
                  <a:srgbClr val="FF0000"/>
                </a:solidFill>
                <a:latin typeface="Trebuchet MS" pitchFamily="34" charset="0"/>
              </a:rPr>
              <a:t>PACTO </a:t>
            </a:r>
            <a:r>
              <a:rPr lang="pt-BR" sz="2400" dirty="0" smtClean="0">
                <a:solidFill>
                  <a:srgbClr val="FF0000"/>
                </a:solidFill>
                <a:latin typeface="Trebuchet MS" pitchFamily="34" charset="0"/>
              </a:rPr>
              <a:t>PELA SAÚDE(2006)</a:t>
            </a:r>
          </a:p>
          <a:p>
            <a:pPr marL="365760" indent="-256032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2400" b="1" dirty="0" smtClean="0">
                <a:latin typeface="Calibri" pitchFamily="34" charset="0"/>
              </a:rPr>
              <a:t>    </a:t>
            </a:r>
            <a:r>
              <a:rPr lang="pt-BR" sz="2400" b="1" dirty="0" smtClean="0">
                <a:latin typeface="Calibri" pitchFamily="34" charset="0"/>
              </a:rPr>
              <a:t>CONTRATO </a:t>
            </a:r>
            <a:r>
              <a:rPr lang="pt-BR" sz="2400" b="1" dirty="0" smtClean="0">
                <a:latin typeface="Calibri" pitchFamily="34" charset="0"/>
              </a:rPr>
              <a:t>ORGANIZATIVO DA AÇÃO PÚBLICA DA SAÚDE  (COAP)</a:t>
            </a:r>
            <a:r>
              <a:rPr lang="pt-BR" altLang="pt-BR" sz="2400" b="1" dirty="0" smtClean="0">
                <a:latin typeface="Trebuchet MS" pitchFamily="34" charset="0"/>
              </a:rPr>
              <a:t> (2011)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saude_nao_tem_preco_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357167"/>
            <a:ext cx="5437900" cy="55721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     O </a:t>
            </a:r>
            <a:r>
              <a:rPr lang="pt-BR" b="1" dirty="0" smtClean="0"/>
              <a:t>'Saúde Não Tem Preço</a:t>
            </a:r>
            <a:r>
              <a:rPr lang="pt-BR" dirty="0" smtClean="0"/>
              <a:t>' lançou a gratuidade dos medicamentos para hipertensão e diabetes nas Farmácias Populares. </a:t>
            </a:r>
          </a:p>
          <a:p>
            <a:pPr>
              <a:buNone/>
            </a:pPr>
            <a:r>
              <a:rPr lang="pt-BR" dirty="0" smtClean="0"/>
              <a:t>    A ação beneficia 33 milhões de brasileiros hipertensos e 7,5 milhões de diabéticos. </a:t>
            </a:r>
          </a:p>
          <a:p>
            <a:pPr>
              <a:buNone/>
            </a:pPr>
            <a:r>
              <a:rPr lang="pt-BR" dirty="0" smtClean="0"/>
              <a:t>     Só é preciso ir até uma farmácia da rede </a:t>
            </a:r>
            <a:r>
              <a:rPr lang="pt-BR" b="1" dirty="0" smtClean="0"/>
              <a:t>Aqui Tem Farmácia Popular</a:t>
            </a:r>
            <a:r>
              <a:rPr lang="pt-BR" dirty="0" smtClean="0"/>
              <a:t> com o CPF, documento com foto e receita médica válida da rede pública ou particular.</a:t>
            </a:r>
          </a:p>
          <a:p>
            <a:pPr>
              <a:buNone/>
            </a:pPr>
            <a:r>
              <a:rPr lang="pt-BR" dirty="0" smtClean="0"/>
              <a:t>   </a:t>
            </a:r>
          </a:p>
          <a:p>
            <a:pPr>
              <a:buNone/>
            </a:pPr>
            <a:r>
              <a:rPr lang="pt-BR" dirty="0" smtClean="0"/>
              <a:t>    São mais de 17 mil farmácias conveniadas em todo Brasil.</a:t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sCAZKCOV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285728"/>
            <a:ext cx="6929486" cy="60722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saude_conte_com_a_gente_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0" y="500042"/>
            <a:ext cx="5429288" cy="5885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     A Política Nacional de Saúde Mental, busca consolidar um modelo de atenção à saúde mental que garante a </a:t>
            </a:r>
            <a:r>
              <a:rPr lang="pt-BR" u="sng" dirty="0" smtClean="0"/>
              <a:t>livre circulação das pessoas com transtornos mentais pelos serviços, comunidade e cidade </a:t>
            </a:r>
          </a:p>
          <a:p>
            <a:pPr>
              <a:buNone/>
            </a:pPr>
            <a:r>
              <a:rPr lang="pt-BR" dirty="0" smtClean="0"/>
              <a:t>     Este modelo conta com uma rede de serviços e equipamentos variados tais como os Centros de Atenção Psicossocial (CAPS), os Serviços Residenciais Terapêuticos (SRT), os Centros de Convivência e Cultura e os leitos de atenção integral (em Hospitais Gerais, nos CAPS III). </a:t>
            </a:r>
          </a:p>
          <a:p>
            <a:pPr>
              <a:buNone/>
            </a:pPr>
            <a:r>
              <a:rPr lang="pt-BR" dirty="0" smtClean="0"/>
              <a:t>    O </a:t>
            </a:r>
            <a:r>
              <a:rPr lang="pt-BR" b="1" dirty="0" smtClean="0"/>
              <a:t>Programa de Volta para Casa</a:t>
            </a:r>
            <a:r>
              <a:rPr lang="pt-BR" dirty="0" smtClean="0"/>
              <a:t> que oferece bolsas para egressos de longas internações em hospitais psiquiátricos, também faz parte desta política. </a:t>
            </a:r>
          </a:p>
          <a:p>
            <a:pPr>
              <a:buNone/>
            </a:pPr>
            <a:r>
              <a:rPr lang="pt-BR" dirty="0" smtClean="0"/>
              <a:t>    </a:t>
            </a:r>
            <a:r>
              <a:rPr lang="pt-BR" b="1" dirty="0" smtClean="0"/>
              <a:t>Na atenção integral em álcool e drogas, além de todos os recursos da rede, conta-se ainda com leitos de retaguarda e a Escola de Redutores de Danos.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5" y="1928802"/>
            <a:ext cx="8629650" cy="3176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tângulo 2"/>
          <p:cNvSpPr/>
          <p:nvPr/>
        </p:nvSpPr>
        <p:spPr>
          <a:xfrm>
            <a:off x="571472" y="4786322"/>
            <a:ext cx="80010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dirty="0"/>
              <a:t> </a:t>
            </a:r>
            <a:r>
              <a:rPr lang="pt-BR" dirty="0" smtClean="0"/>
              <a:t>     </a:t>
            </a:r>
            <a:r>
              <a:rPr lang="pt-BR" sz="1600" b="1" dirty="0" smtClean="0"/>
              <a:t>Orientações </a:t>
            </a:r>
            <a:r>
              <a:rPr lang="pt-BR" sz="1600" b="1" dirty="0"/>
              <a:t>para Elaboração de Propostas da Rede de Cuidados à Pessoa com Deficiência 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    A Rede de Cuidados à Pessoa com Deficiência,, busca qualificar a atenção a saúde por meio da criação, ampliação e articulação de pontos de atenção à saúde para pessoas com deficiência temporária ou permanente; progressiva, regressiva, ou estável; intermitente ou contínua, no âmbito do Sistema Único de Saúde (SUS).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Promoção da Qualidade de Vida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dirty="0" smtClean="0"/>
              <a:t>    Deve ser compreendida como responsabilidade social compartilhada, visando assegurar a igualdade de oportunidades, a construção de </a:t>
            </a:r>
            <a:r>
              <a:rPr lang="pt-BR" b="1" dirty="0" smtClean="0"/>
              <a:t>ambientes acessíveis </a:t>
            </a:r>
            <a:r>
              <a:rPr lang="pt-BR" dirty="0" smtClean="0"/>
              <a:t>e a </a:t>
            </a:r>
            <a:r>
              <a:rPr lang="pt-BR" b="1" dirty="0" smtClean="0"/>
              <a:t>ampla inclusão </a:t>
            </a:r>
            <a:r>
              <a:rPr lang="pt-BR" dirty="0" smtClean="0"/>
              <a:t>sociocultural. </a:t>
            </a:r>
          </a:p>
          <a:p>
            <a:pPr>
              <a:buNone/>
            </a:pPr>
            <a:r>
              <a:rPr lang="pt-BR" dirty="0" smtClean="0"/>
              <a:t>    As cidades, os ambientes públicos e coletivos, os meios de transporte, as formas de comunicação, devem ser pensados para facilitar a convivência, o livre trânsito e a participação de todos os cidadãos.</a:t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643438" cy="3719657"/>
          </a:xfrm>
          <a:prstGeom prst="rect">
            <a:avLst/>
          </a:prstGeom>
        </p:spPr>
      </p:pic>
      <p:pic>
        <p:nvPicPr>
          <p:cNvPr id="4" name="Imagem 3" descr="imagesCAPEQZC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3857628"/>
            <a:ext cx="3857651" cy="2643206"/>
          </a:xfrm>
          <a:prstGeom prst="rect">
            <a:avLst/>
          </a:prstGeom>
        </p:spPr>
      </p:pic>
      <p:pic>
        <p:nvPicPr>
          <p:cNvPr id="5" name="Imagem 4" descr="imagesCAINMP4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3929066"/>
            <a:ext cx="4286280" cy="2633001"/>
          </a:xfrm>
          <a:prstGeom prst="rect">
            <a:avLst/>
          </a:prstGeom>
        </p:spPr>
      </p:pic>
      <p:pic>
        <p:nvPicPr>
          <p:cNvPr id="6" name="Imagem 5" descr="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929190" y="243140"/>
            <a:ext cx="3929090" cy="3400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sCAH32Z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857232"/>
            <a:ext cx="6643734" cy="50663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rma livre 1"/>
          <p:cNvSpPr/>
          <p:nvPr/>
        </p:nvSpPr>
        <p:spPr>
          <a:xfrm>
            <a:off x="838084" y="1447915"/>
            <a:ext cx="7772400" cy="1143000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5" algn="l"/>
                <a:tab pos="898196" algn="l"/>
                <a:tab pos="1347478" algn="l"/>
                <a:tab pos="1796759" algn="l"/>
                <a:tab pos="2246040" algn="l"/>
                <a:tab pos="2695322" algn="l"/>
                <a:tab pos="3144603" algn="l"/>
                <a:tab pos="3593875" algn="l"/>
                <a:tab pos="4043156" algn="l"/>
                <a:tab pos="4492438" algn="l"/>
                <a:tab pos="4941719" algn="l"/>
                <a:tab pos="5391000" algn="l"/>
                <a:tab pos="5840281" algn="l"/>
                <a:tab pos="6289563" algn="l"/>
                <a:tab pos="6738844" algn="l"/>
                <a:tab pos="7188116" algn="l"/>
                <a:tab pos="7637397" algn="l"/>
                <a:tab pos="8086679" algn="l"/>
                <a:tab pos="8535960" algn="l"/>
                <a:tab pos="8985241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4400" b="1" i="0" u="none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  <a:ea typeface="Droid Sans Fallback" pitchFamily="2"/>
                <a:cs typeface="Droid Sans Fallback" pitchFamily="2"/>
              </a:rPr>
              <a:t>PACTO PELA SAÚDE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3048115" y="2819515"/>
            <a:ext cx="2993763" cy="2727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lum/>
            <a:alphaModFix/>
          </a:blip>
          <a:srcRect/>
          <a:stretch>
            <a:fillRect/>
          </a:stretch>
        </p:blipFill>
        <p:spPr>
          <a:xfrm>
            <a:off x="3809884" y="2438284"/>
            <a:ext cx="2065318" cy="30765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00657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imagesCARWDP5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500042"/>
            <a:ext cx="7500990" cy="60007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Prevenção de Deficiências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>   Especificamente na área da saúde devem ser implementadas ações de prevenção. </a:t>
            </a:r>
          </a:p>
          <a:p>
            <a:pPr>
              <a:buNone/>
            </a:pPr>
            <a:r>
              <a:rPr lang="pt-BR" dirty="0" smtClean="0"/>
              <a:t>    Ações de </a:t>
            </a:r>
            <a:r>
              <a:rPr lang="pt-BR" b="1" dirty="0" smtClean="0"/>
              <a:t>imunização, acompanhamento de gestantes (em especial as de risco), exames para os recém-nascidos, acompanhamento do crescimento infantil, acompanhamento dos diabéticos, hipertensos e pessoas com hanseníase, prevenção de acidentes (domésticos, no trânsito e no trabalho) e violências (álcool/drogas).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285728"/>
            <a:ext cx="3492500" cy="3143272"/>
          </a:xfrm>
          <a:prstGeom prst="rect">
            <a:avLst/>
          </a:prstGeom>
        </p:spPr>
      </p:pic>
      <p:pic>
        <p:nvPicPr>
          <p:cNvPr id="3" name="Imagem 2" descr="imagesCAH6GD7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136731"/>
            <a:ext cx="3643338" cy="3347511"/>
          </a:xfrm>
          <a:prstGeom prst="rect">
            <a:avLst/>
          </a:prstGeom>
        </p:spPr>
      </p:pic>
      <p:pic>
        <p:nvPicPr>
          <p:cNvPr id="4" name="Imagem 3" descr="7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43174" y="3714752"/>
            <a:ext cx="3929090" cy="2671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imagesCAKIF0HQ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346177"/>
            <a:ext cx="2214579" cy="2725617"/>
          </a:xfrm>
          <a:prstGeom prst="rect">
            <a:avLst/>
          </a:prstGeom>
        </p:spPr>
      </p:pic>
      <p:pic>
        <p:nvPicPr>
          <p:cNvPr id="4" name="Imagem 3" descr="imagesCAQ31SY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428604"/>
            <a:ext cx="4286280" cy="4464875"/>
          </a:xfrm>
          <a:prstGeom prst="rect">
            <a:avLst/>
          </a:prstGeom>
        </p:spPr>
      </p:pic>
      <p:pic>
        <p:nvPicPr>
          <p:cNvPr id="5" name="Imagem 4" descr="imagesCAEYUT5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00364" y="4286256"/>
            <a:ext cx="5467784" cy="20812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9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714356"/>
            <a:ext cx="7215238" cy="4847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SAD – Melhor em casa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Pessoas com necessidade de reabilitação motora, idosos, pacientes crônicos sem agravamento ou em situação pós-cirúrgica, por exemplo, terão assistência multiprofissional e interdisciplinar, gratuita em seus lares, com cuidados mais próximos da família.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357298"/>
            <a:ext cx="8329642" cy="4768865"/>
          </a:xfrm>
        </p:spPr>
        <p:txBody>
          <a:bodyPr/>
          <a:lstStyle/>
          <a:p>
            <a:r>
              <a:rPr lang="pt-BR" dirty="0" smtClean="0"/>
              <a:t>O atendimento será feito por equipes, formadas prioritariamente por médicos, enfermeiros, técnicos em enfermagem e </a:t>
            </a:r>
            <a:r>
              <a:rPr lang="pt-BR" b="1" dirty="0" smtClean="0"/>
              <a:t>fisioterapeuta</a:t>
            </a:r>
            <a:r>
              <a:rPr lang="pt-BR" dirty="0" smtClean="0"/>
              <a:t>. Outros profissionais (fonoaudiólogo, nutricionista, </a:t>
            </a:r>
            <a:r>
              <a:rPr lang="pt-BR" dirty="0" err="1" smtClean="0"/>
              <a:t>odontólogo</a:t>
            </a:r>
            <a:r>
              <a:rPr lang="pt-BR" dirty="0" smtClean="0"/>
              <a:t>, psicólogo e farmacêutico) poderão compor as equipes de apoio. </a:t>
            </a:r>
          </a:p>
          <a:p>
            <a:pPr>
              <a:buNone/>
            </a:pPr>
            <a:r>
              <a:rPr lang="pt-BR" dirty="0" smtClean="0"/>
              <a:t>   Cada equipe poderá atender, em média, 60 pacientes, simultaneamente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endParaRPr lang="pt-BR" b="1" dirty="0" smtClean="0"/>
          </a:p>
          <a:p>
            <a:pPr algn="ctr">
              <a:buNone/>
            </a:pPr>
            <a:r>
              <a:rPr lang="pt-BR" b="1" dirty="0" smtClean="0"/>
              <a:t>“Que continuemos a nos omitir da política é tudo o que os malfeitores da vida pública mais querem...”</a:t>
            </a:r>
          </a:p>
          <a:p>
            <a:pPr algn="r">
              <a:buNone/>
            </a:pPr>
            <a:r>
              <a:rPr lang="pt-BR" i="1" dirty="0" err="1" smtClean="0">
                <a:hlinkClick r:id="rId2"/>
              </a:rPr>
              <a:t>Bertold</a:t>
            </a:r>
            <a:r>
              <a:rPr lang="pt-BR" i="1" dirty="0" smtClean="0">
                <a:hlinkClick r:id="rId2"/>
              </a:rPr>
              <a:t> Brecht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Pacto pela Saúde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BR" dirty="0" smtClean="0"/>
              <a:t>    O Pacto pela Saúde é um conjunto de reformas institucionais pactuado entre as três esferas de gestão (União, estados e municípios) do Sistema Único de Saúde, </a:t>
            </a:r>
            <a:r>
              <a:rPr lang="pt-BR" b="1" dirty="0" smtClean="0"/>
              <a:t>com o objetivo de promover inovações nos processos e instrumentos de gestão</a:t>
            </a:r>
            <a:r>
              <a:rPr lang="pt-BR" dirty="0" smtClean="0"/>
              <a:t>. 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  Sua implementação se dá por meio da adesão de municípios, estados e União ao Termo de Compromisso de Gestão (TCG), que, renovado anualmente, substitui os anteriores processos de habilitação e estabelece metas e compromissos para cada ente da federação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Sua implementação se dá por meio da adesão de municípios, estados e União ao Termo de Compromisso de Gestão (TCG), que, renovado anualmente, substitui os anteriores processos de habilitação e </a:t>
            </a:r>
            <a:r>
              <a:rPr lang="pt-BR" b="1" dirty="0" smtClean="0"/>
              <a:t>estabelece metas e compromissos para cada ente da federação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    As transferência dos recursos também foram modificadas, passando a ser divididas em seis grandes blocos de financiamento </a:t>
            </a:r>
            <a:r>
              <a:rPr lang="pt-BR" b="1" dirty="0" smtClean="0"/>
              <a:t>(Atenção, Básica, Média e Alta Complexidade da Assistência, Vigilância em Saúde, Assistência Farmacêutica, Gestão do SUS e Investimentos em Saúde).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 dimensões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Pacto pela Vida</a:t>
            </a:r>
          </a:p>
          <a:p>
            <a:r>
              <a:rPr lang="pt-BR" dirty="0" smtClean="0"/>
              <a:t>Pacto em defesa do SUS</a:t>
            </a:r>
          </a:p>
          <a:p>
            <a:r>
              <a:rPr lang="pt-BR" dirty="0" smtClean="0"/>
              <a:t>Pacto de Gestão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Pacto pela Vida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>   </a:t>
            </a:r>
            <a:r>
              <a:rPr lang="pt-BR" sz="2000" dirty="0" smtClean="0"/>
              <a:t>O Pacto pela Vida contém os seguintes objetivos e metas prioritárias:</a:t>
            </a:r>
          </a:p>
          <a:p>
            <a:pPr>
              <a:buNone/>
            </a:pPr>
            <a:r>
              <a:rPr lang="pt-BR" sz="2000" b="1" dirty="0" smtClean="0"/>
              <a:t>I- Atenção à saúde do idoso;</a:t>
            </a:r>
          </a:p>
          <a:p>
            <a:pPr>
              <a:buNone/>
            </a:pPr>
            <a:r>
              <a:rPr lang="pt-BR" sz="2000" b="1" dirty="0" smtClean="0"/>
              <a:t>II- Controle do câncer de colo de útero e de mama;</a:t>
            </a:r>
          </a:p>
          <a:p>
            <a:pPr>
              <a:buNone/>
            </a:pPr>
            <a:r>
              <a:rPr lang="pt-BR" sz="2000" b="1" dirty="0" smtClean="0"/>
              <a:t>III- Redução da mortalidade infantil e materna; </a:t>
            </a:r>
          </a:p>
          <a:p>
            <a:pPr>
              <a:buNone/>
            </a:pPr>
            <a:r>
              <a:rPr lang="pt-BR" sz="2000" b="1" dirty="0" smtClean="0"/>
              <a:t>IV- Fortalecimento da capacidade  de resposta às doenças emergentes e endemias, com ênfase na dengue, hanseníase, tuberculose, malária, influenza, hepatite, </a:t>
            </a:r>
            <a:r>
              <a:rPr lang="pt-BR" sz="2000" b="1" dirty="0" err="1" smtClean="0"/>
              <a:t>aids</a:t>
            </a:r>
            <a:r>
              <a:rPr lang="pt-BR" sz="2000" b="1" dirty="0" smtClean="0"/>
              <a:t>;</a:t>
            </a:r>
          </a:p>
          <a:p>
            <a:pPr>
              <a:buNone/>
            </a:pPr>
            <a:r>
              <a:rPr lang="pt-BR" sz="2000" b="1" dirty="0" smtClean="0"/>
              <a:t>V- Promoção da saúde;</a:t>
            </a:r>
          </a:p>
          <a:p>
            <a:pPr>
              <a:buNone/>
            </a:pPr>
            <a:r>
              <a:rPr lang="pt-BR" sz="2000" b="1" dirty="0" smtClean="0"/>
              <a:t>VI- Fortalecimento da atenção básica;</a:t>
            </a:r>
          </a:p>
          <a:p>
            <a:pPr>
              <a:buNone/>
            </a:pPr>
            <a:r>
              <a:rPr lang="pt-BR" sz="2000" b="1" dirty="0" smtClean="0"/>
              <a:t>VII- Saúde do trabalhador;</a:t>
            </a:r>
          </a:p>
          <a:p>
            <a:pPr>
              <a:buNone/>
            </a:pPr>
            <a:r>
              <a:rPr lang="pt-BR" sz="2000" b="1" dirty="0" smtClean="0"/>
              <a:t>VIII- Saúde mental;</a:t>
            </a:r>
          </a:p>
          <a:p>
            <a:pPr>
              <a:buNone/>
            </a:pPr>
            <a:r>
              <a:rPr lang="pt-BR" sz="2000" b="1" dirty="0" smtClean="0"/>
              <a:t>IX- Fortalecimento da capacidade de resposta do sistema de saúde às pessoas com deficiência;</a:t>
            </a:r>
          </a:p>
          <a:p>
            <a:pPr>
              <a:buNone/>
            </a:pPr>
            <a:r>
              <a:rPr lang="pt-BR" sz="2000" b="1" dirty="0" smtClean="0"/>
              <a:t>X- Atenção integral às pessoas em situação ou risco de violência; </a:t>
            </a:r>
          </a:p>
          <a:p>
            <a:pPr>
              <a:buNone/>
            </a:pPr>
            <a:r>
              <a:rPr lang="pt-BR" sz="2000" b="1" dirty="0" smtClean="0"/>
              <a:t>XI- Saúde do homem</a:t>
            </a:r>
          </a:p>
          <a:p>
            <a:pPr>
              <a:buNone/>
            </a:pP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Pacto em Defesa do SUS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     </a:t>
            </a:r>
            <a:r>
              <a:rPr lang="pt-BR" sz="2800" dirty="0" smtClean="0"/>
              <a:t>Expressa os compromissos entre os gestores do SUS com a consolidação do processo da Reforma Sanitária Brasileira e </a:t>
            </a:r>
            <a:r>
              <a:rPr lang="pt-BR" sz="2800" b="1" dirty="0" smtClean="0"/>
              <a:t>articula as ações que visem qualificar e assegurar os SUS como política pública. </a:t>
            </a:r>
            <a:r>
              <a:rPr lang="pt-BR" sz="2800" dirty="0" smtClean="0"/>
              <a:t>Expressa movimento de </a:t>
            </a:r>
            <a:r>
              <a:rPr lang="pt-BR" sz="2800" dirty="0" err="1" smtClean="0"/>
              <a:t>repotilização</a:t>
            </a:r>
            <a:r>
              <a:rPr lang="pt-BR" sz="2800" dirty="0" smtClean="0"/>
              <a:t> da saúde, com uma clara estratégia de mobilização social, buscando um financiamento compatível com as necessidades de saúde por parte dos entes Federados.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1218</Words>
  <Application>Microsoft Office PowerPoint</Application>
  <PresentationFormat>Apresentação na tela (4:3)</PresentationFormat>
  <Paragraphs>94</Paragraphs>
  <Slides>37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8" baseType="lpstr">
      <vt:lpstr>Tema do Office</vt:lpstr>
      <vt:lpstr>         Políticas e Programas do Governo</vt:lpstr>
      <vt:lpstr>Legislação do SUS</vt:lpstr>
      <vt:lpstr>Apresentação do PowerPoint</vt:lpstr>
      <vt:lpstr>Pacto pela Saúde</vt:lpstr>
      <vt:lpstr>Apresentação do PowerPoint</vt:lpstr>
      <vt:lpstr>Apresentação do PowerPoint</vt:lpstr>
      <vt:lpstr>3 dimensões</vt:lpstr>
      <vt:lpstr>Pacto pela Vida</vt:lpstr>
      <vt:lpstr>Pacto em Defesa do SUS</vt:lpstr>
      <vt:lpstr>Pacto de Gestão</vt:lpstr>
      <vt:lpstr>Programas do governo</vt:lpstr>
      <vt:lpstr>Apresentação do PowerPoint</vt:lpstr>
      <vt:lpstr>Atenção Básica</vt:lpstr>
      <vt:lpstr>Apresentação do PowerPoint</vt:lpstr>
      <vt:lpstr>Apresentação do PowerPoint</vt:lpstr>
      <vt:lpstr>Saúde da Mulher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Promoção da Qualidade de Vida</vt:lpstr>
      <vt:lpstr>Apresentação do PowerPoint</vt:lpstr>
      <vt:lpstr>Apresentação do PowerPoint</vt:lpstr>
      <vt:lpstr>Apresentação do PowerPoint</vt:lpstr>
      <vt:lpstr> Prevenção de Deficiências</vt:lpstr>
      <vt:lpstr>Apresentação do PowerPoint</vt:lpstr>
      <vt:lpstr>Apresentação do PowerPoint</vt:lpstr>
      <vt:lpstr>Apresentação do PowerPoint</vt:lpstr>
      <vt:lpstr>SAD – Melhor em casa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Políticas e Programas do Governo</dc:title>
  <dc:creator>Paulo</dc:creator>
  <cp:lastModifiedBy>TATI</cp:lastModifiedBy>
  <cp:revision>21</cp:revision>
  <dcterms:created xsi:type="dcterms:W3CDTF">2012-11-29T21:17:03Z</dcterms:created>
  <dcterms:modified xsi:type="dcterms:W3CDTF">2017-09-25T11:42:06Z</dcterms:modified>
</cp:coreProperties>
</file>