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0AF55-5C17-46F8-8956-68E58E6CD7EB}" type="datetimeFigureOut">
              <a:rPr lang="pt-BR" smtClean="0"/>
              <a:t>18/09/2020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08533-D076-47A3-ACB4-C7FC43883E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00513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0AF55-5C17-46F8-8956-68E58E6CD7EB}" type="datetimeFigureOut">
              <a:rPr lang="pt-BR" smtClean="0"/>
              <a:t>18/09/2020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08533-D076-47A3-ACB4-C7FC43883E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72093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0AF55-5C17-46F8-8956-68E58E6CD7EB}" type="datetimeFigureOut">
              <a:rPr lang="pt-BR" smtClean="0"/>
              <a:t>18/09/2020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08533-D076-47A3-ACB4-C7FC43883E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96730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0AF55-5C17-46F8-8956-68E58E6CD7EB}" type="datetimeFigureOut">
              <a:rPr lang="pt-BR" smtClean="0"/>
              <a:t>18/09/2020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08533-D076-47A3-ACB4-C7FC43883E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786073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0AF55-5C17-46F8-8956-68E58E6CD7EB}" type="datetimeFigureOut">
              <a:rPr lang="pt-BR" smtClean="0"/>
              <a:t>18/09/2020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08533-D076-47A3-ACB4-C7FC43883E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345919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0AF55-5C17-46F8-8956-68E58E6CD7EB}" type="datetimeFigureOut">
              <a:rPr lang="pt-BR" smtClean="0"/>
              <a:t>18/09/2020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08533-D076-47A3-ACB4-C7FC43883E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486507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0AF55-5C17-46F8-8956-68E58E6CD7EB}" type="datetimeFigureOut">
              <a:rPr lang="pt-BR" smtClean="0"/>
              <a:t>18/09/2020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08533-D076-47A3-ACB4-C7FC43883E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676694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0AF55-5C17-46F8-8956-68E58E6CD7EB}" type="datetimeFigureOut">
              <a:rPr lang="pt-BR" smtClean="0"/>
              <a:t>18/09/2020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08533-D076-47A3-ACB4-C7FC43883E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66987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0AF55-5C17-46F8-8956-68E58E6CD7EB}" type="datetimeFigureOut">
              <a:rPr lang="pt-BR" smtClean="0"/>
              <a:t>18/09/2020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08533-D076-47A3-ACB4-C7FC43883E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15709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0AF55-5C17-46F8-8956-68E58E6CD7EB}" type="datetimeFigureOut">
              <a:rPr lang="pt-BR" smtClean="0"/>
              <a:t>18/09/2020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08533-D076-47A3-ACB4-C7FC43883E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52062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0AF55-5C17-46F8-8956-68E58E6CD7EB}" type="datetimeFigureOut">
              <a:rPr lang="pt-BR" smtClean="0"/>
              <a:t>18/09/2020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08533-D076-47A3-ACB4-C7FC43883E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95275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C0AF55-5C17-46F8-8956-68E58E6CD7EB}" type="datetimeFigureOut">
              <a:rPr lang="pt-BR" smtClean="0"/>
              <a:t>18/09/2020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408533-D076-47A3-ACB4-C7FC43883E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83578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portspartner.com.pt/produto/atle6000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portspartner.com.pt/produto/atle4001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92928"/>
          </a:xfrm>
        </p:spPr>
        <p:txBody>
          <a:bodyPr>
            <a:normAutofit fontScale="90000"/>
          </a:bodyPr>
          <a:lstStyle/>
          <a:p>
            <a:r>
              <a:rPr lang="pt-BR" cap="all" dirty="0" smtClean="0">
                <a:solidFill>
                  <a:srgbClr val="FF0000"/>
                </a:solidFill>
              </a:rPr>
              <a:t>História do Atletismo</a:t>
            </a:r>
            <a:endParaRPr lang="pt-BR" cap="all" dirty="0">
              <a:solidFill>
                <a:srgbClr val="FF0000"/>
              </a:solidFill>
            </a:endParaRPr>
          </a:p>
        </p:txBody>
      </p:sp>
      <p:sp>
        <p:nvSpPr>
          <p:cNvPr id="5" name="AutoShape 4" descr="O que é o atletismo e como o praticar | Desportolândia"/>
          <p:cNvSpPr>
            <a:spLocks noGrp="1" noChangeAspect="1" noChangeArrowheads="1"/>
          </p:cNvSpPr>
          <p:nvPr>
            <p:ph type="subTitle" idx="1"/>
          </p:nvPr>
        </p:nvSpPr>
        <p:spPr bwMode="auto">
          <a:xfrm>
            <a:off x="4381788" y="10033118"/>
            <a:ext cx="7710063" cy="1396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 dirty="0"/>
          </a:p>
        </p:txBody>
      </p:sp>
      <p:pic>
        <p:nvPicPr>
          <p:cNvPr id="2054" name="Picture 6" descr="A evolução e destaques do atletismo no Brasil - AtletasNow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4926" y="2017637"/>
            <a:ext cx="7419704" cy="38837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aixaDeTexto 3"/>
          <p:cNvSpPr txBox="1"/>
          <p:nvPr/>
        </p:nvSpPr>
        <p:spPr>
          <a:xfrm>
            <a:off x="3350623" y="6080569"/>
            <a:ext cx="44283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Professora: Carla Micheli da Silva</a:t>
            </a:r>
          </a:p>
          <a:p>
            <a:pPr algn="ctr"/>
            <a:r>
              <a:rPr lang="pt-BR" dirty="0" smtClean="0"/>
              <a:t>Setembro de 2020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997485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640080"/>
            <a:ext cx="10515600" cy="5536883"/>
          </a:xfrm>
        </p:spPr>
        <p:txBody>
          <a:bodyPr/>
          <a:lstStyle/>
          <a:p>
            <a:pPr marL="0" indent="0" algn="ctr">
              <a:buNone/>
            </a:pPr>
            <a:r>
              <a:rPr lang="pt-BR" b="1" cap="all" dirty="0">
                <a:solidFill>
                  <a:srgbClr val="FF0000"/>
                </a:solidFill>
              </a:rPr>
              <a:t>Salto em Altura</a:t>
            </a:r>
          </a:p>
          <a:p>
            <a:pPr algn="just"/>
            <a:r>
              <a:rPr lang="pt-BR" dirty="0"/>
              <a:t>Prova individual, o atleta tem de percorrer em velocidade uma pista que tenha no mínimo 20 metros. Após a corrida terá de saltar, com o apoio de uma vara, por cima de uma </a:t>
            </a:r>
            <a:r>
              <a:rPr lang="pt-BR" dirty="0">
                <a:hlinkClick r:id="rId2"/>
              </a:rPr>
              <a:t>barra horizontal</a:t>
            </a:r>
            <a:r>
              <a:rPr lang="pt-BR" dirty="0"/>
              <a:t> que determina a altura da prova.</a:t>
            </a:r>
          </a:p>
          <a:p>
            <a:pPr algn="just"/>
            <a:r>
              <a:rPr lang="pt-BR" dirty="0"/>
              <a:t>É permitido o toque na barra horizontal, mas não é permitido que esta seja derrubada. O atleta que elaborar o maior salto em altura, sem derrubar a barra horizontal, vence.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916866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535577"/>
            <a:ext cx="10515600" cy="5641386"/>
          </a:xfrm>
        </p:spPr>
        <p:txBody>
          <a:bodyPr/>
          <a:lstStyle/>
          <a:p>
            <a:pPr marL="0" indent="0" algn="ctr">
              <a:buNone/>
            </a:pPr>
            <a:r>
              <a:rPr lang="pt-BR" b="1" cap="all" dirty="0">
                <a:solidFill>
                  <a:srgbClr val="FF0000"/>
                </a:solidFill>
              </a:rPr>
              <a:t>Lançamentos</a:t>
            </a:r>
          </a:p>
          <a:p>
            <a:r>
              <a:rPr lang="pt-BR" dirty="0"/>
              <a:t>Esta categoria tem </a:t>
            </a:r>
            <a:r>
              <a:rPr lang="pt-BR" b="1" dirty="0"/>
              <a:t>4 modalidades</a:t>
            </a:r>
            <a:r>
              <a:rPr lang="pt-BR" dirty="0"/>
              <a:t>:</a:t>
            </a:r>
          </a:p>
          <a:p>
            <a:r>
              <a:rPr lang="pt-BR" dirty="0"/>
              <a:t> Lançamento de peso;</a:t>
            </a:r>
          </a:p>
          <a:p>
            <a:r>
              <a:rPr lang="pt-BR" dirty="0"/>
              <a:t> Lançamento de dardo;</a:t>
            </a:r>
          </a:p>
          <a:p>
            <a:r>
              <a:rPr lang="pt-BR" dirty="0"/>
              <a:t>Lançamento de disco;</a:t>
            </a:r>
          </a:p>
          <a:p>
            <a:r>
              <a:rPr lang="pt-BR" dirty="0"/>
              <a:t> Lançamento de martelo;</a:t>
            </a:r>
          </a:p>
          <a:p>
            <a:r>
              <a:rPr lang="pt-BR" dirty="0"/>
              <a:t>Os lançamentos são feitos dentro de áreas limitadas – círculos demarcados no solo  e, no caso do lançamento do dardo, antes de uma linha demarcada igualmente no solo.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22658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24041"/>
          </a:xfrm>
        </p:spPr>
        <p:txBody>
          <a:bodyPr/>
          <a:lstStyle/>
          <a:p>
            <a:pPr algn="ctr"/>
            <a:r>
              <a:rPr lang="pt-BR" dirty="0" smtClean="0">
                <a:solidFill>
                  <a:srgbClr val="FF0000"/>
                </a:solidFill>
              </a:rPr>
              <a:t>INTRODUÇÃO</a:t>
            </a:r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/>
              <a:t>Atletismo é a prática esportiva mais antiga, que é conhecida como esporte-base. Isso porque as suas modalidades compreendem os movimentos mais comuns para as pessoas desde a Antiguidade: corrida, lançamentos e saltos</a:t>
            </a:r>
            <a:r>
              <a:rPr lang="pt-BR" dirty="0" smtClean="0"/>
              <a:t>.</a:t>
            </a:r>
          </a:p>
          <a:p>
            <a:pPr algn="just"/>
            <a:r>
              <a:rPr lang="pt-BR" dirty="0" smtClean="0"/>
              <a:t>De modo geral, o atletismo é praticado em estádios, com exceção de algumas corridas de longa distância, praticadas em vias públicas ou no campo, como a maratona.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381796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 smtClean="0">
                <a:solidFill>
                  <a:srgbClr val="FF0000"/>
                </a:solidFill>
              </a:rPr>
              <a:t>HISTÓRIA DO ATLETISMO</a:t>
            </a:r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 fontAlgn="base"/>
            <a:r>
              <a:rPr lang="pt-BR" dirty="0"/>
              <a:t>O atletismo </a:t>
            </a:r>
            <a:r>
              <a:rPr lang="pt-BR" dirty="0" smtClean="0"/>
              <a:t>é a forma organizada mais antiga de desporto e é celebrado há mais de mil anos.</a:t>
            </a:r>
          </a:p>
          <a:p>
            <a:pPr algn="just" fontAlgn="base"/>
            <a:r>
              <a:rPr lang="pt-BR" dirty="0" smtClean="0"/>
              <a:t>O </a:t>
            </a:r>
            <a:r>
              <a:rPr lang="pt-BR" dirty="0" err="1" smtClean="0"/>
              <a:t>atleismo</a:t>
            </a:r>
            <a:r>
              <a:rPr lang="pt-BR" dirty="0" smtClean="0"/>
              <a:t> surgiu </a:t>
            </a:r>
            <a:r>
              <a:rPr lang="pt-BR" dirty="0"/>
              <a:t>como esporte na Grécia Antiga em 776 a.C., ano que a primeira Olimpíada da história foi realizada, na cidade de Olímpia</a:t>
            </a:r>
            <a:r>
              <a:rPr lang="pt-BR" dirty="0" smtClean="0"/>
              <a:t>.</a:t>
            </a:r>
          </a:p>
          <a:p>
            <a:pPr algn="just" fontAlgn="base"/>
            <a:r>
              <a:rPr lang="pt-BR" dirty="0"/>
              <a:t>Foi quando </a:t>
            </a:r>
            <a:r>
              <a:rPr lang="pt-BR" dirty="0" err="1"/>
              <a:t>Coroebus</a:t>
            </a:r>
            <a:r>
              <a:rPr lang="pt-BR" dirty="0"/>
              <a:t>, da cidade grega de </a:t>
            </a:r>
            <a:r>
              <a:rPr lang="pt-BR" dirty="0" err="1"/>
              <a:t>Élis</a:t>
            </a:r>
            <a:r>
              <a:rPr lang="pt-BR" dirty="0"/>
              <a:t>, ganhou a </a:t>
            </a:r>
            <a:r>
              <a:rPr lang="pt-BR" dirty="0" err="1"/>
              <a:t>stadium</a:t>
            </a:r>
            <a:r>
              <a:rPr lang="pt-BR" dirty="0"/>
              <a:t> – uma corrida de aproximadamente 200 m – e tornou-se o primeiro campeão olímpico conhecido da história</a:t>
            </a:r>
            <a:r>
              <a:rPr lang="pt-BR" dirty="0" smtClean="0"/>
              <a:t>.</a:t>
            </a:r>
          </a:p>
          <a:p>
            <a:pPr algn="just" fontAlgn="base"/>
            <a:r>
              <a:rPr lang="pt-BR" dirty="0"/>
              <a:t>Assim como nos Jogos da Grécia Antiga, o Atletismo permanece como o principal esporte olímpico dos tempos modernos. Tanto que o próprio Comitê Olímpico Internacional estabeleceu – até para efeito de distribuição dos recursos auferidos nos Jogos – que o Atletismo é o único esporte na categoria 1</a:t>
            </a:r>
            <a:r>
              <a:rPr lang="pt-BR" dirty="0" smtClean="0"/>
              <a:t>.</a:t>
            </a:r>
          </a:p>
          <a:p>
            <a:pPr algn="just" fontAlgn="base"/>
            <a:r>
              <a:rPr lang="pt-BR" dirty="0"/>
              <a:t>Por outro lado, a criação da IAAF (sigla em inglês da Associação Internacional das Federações de Atletismo) deu credibilidade às competições. As regras do esporte foram escritas e os recordes, homologados.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/>
              <a:t>A importância do esporte-base é sintetizada por uma frase que circula no meio olímpico: “Os Jogos Olímpicos podem acontecer apenas com o Atletismo. Nunca, sem ele.”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228260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 smtClean="0">
                <a:solidFill>
                  <a:srgbClr val="FF0000"/>
                </a:solidFill>
              </a:rPr>
              <a:t>HISTÓRIA DO ATLETISMO- Brasil</a:t>
            </a:r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pt-BR" dirty="0"/>
              <a:t>A história atlética do Brasil começa no Século 19. Na década de 1880, o Jornal do </a:t>
            </a:r>
            <a:r>
              <a:rPr lang="pt-BR" dirty="0" err="1"/>
              <a:t>Commercio</a:t>
            </a:r>
            <a:r>
              <a:rPr lang="pt-BR" dirty="0"/>
              <a:t> já anunciava resultados de competições atléticas no Rio de Janeiro. Nas três primeiras décadas do Século 20, a prática atlética foi consolidada entre nós. Em 1914, a antiga CBD (Confederação Brasileira de Desportos) filiou-se à IAAF. Em 1924, o País participou pela primeira vez do torneio olímpico, ao mandar uma equipe aos Jogos de Paris.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/>
              <a:t>No ano seguinte, foi disputado pela primeira vez o Campeonato Brasileiro. Em 1931, brasileiros disputam pela primeira vez o Campeonato Sul-Americano. Em 1932, Clovis </a:t>
            </a:r>
            <a:r>
              <a:rPr lang="pt-BR" dirty="0" err="1"/>
              <a:t>Rapozo</a:t>
            </a:r>
            <a:r>
              <a:rPr lang="pt-BR" dirty="0"/>
              <a:t> (salto em distância) e Lúcio de Castro (salto com vara) chegaram às finais nos Jogos Olímpicos de Los Angeles. Quatro anos depois, Sylvio de Magalhães Padilha foi o 5º nos 400 m com barreiras nos Jogos de Berlim.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/>
              <a:t>Em 1952, nos Jogos de Helsinque, Adhemar Ferreira da Silva conquistou a medalha de ouro no salto triplo. Era a primeira das 13 medalhas que o Atletismo daria ao Brasil, até os Jogos de Atenas, em 2004. Adhemar foi o primeiro dos três </a:t>
            </a:r>
            <a:r>
              <a:rPr lang="pt-BR" dirty="0" err="1"/>
              <a:t>triplistas</a:t>
            </a:r>
            <a:r>
              <a:rPr lang="pt-BR" dirty="0"/>
              <a:t> brasileiros a estabelecer o recorde mundial na prova. Os outros foram Nelson Prudêncio e João Carlos de Oliveira.</a:t>
            </a:r>
          </a:p>
        </p:txBody>
      </p:sp>
    </p:spTree>
    <p:extLst>
      <p:ext uri="{BB962C8B-B14F-4D97-AF65-F5344CB8AC3E}">
        <p14:creationId xmlns:p14="http://schemas.microsoft.com/office/powerpoint/2010/main" val="42770064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>
                <a:solidFill>
                  <a:srgbClr val="FF0000"/>
                </a:solidFill>
              </a:rPr>
              <a:t>MODALIDADES </a:t>
            </a:r>
            <a:r>
              <a:rPr lang="pt-BR" dirty="0" smtClean="0">
                <a:solidFill>
                  <a:srgbClr val="FF0000"/>
                </a:solidFill>
              </a:rPr>
              <a:t>DO ATLETISMO</a:t>
            </a:r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58055"/>
          </a:xfrm>
        </p:spPr>
        <p:txBody>
          <a:bodyPr>
            <a:normAutofit lnSpcReduction="10000"/>
          </a:bodyPr>
          <a:lstStyle/>
          <a:p>
            <a:pPr fontAlgn="base"/>
            <a:r>
              <a:rPr lang="pt-BR" dirty="0"/>
              <a:t>O formato moderno do atletismo data do século XIX, na Inglaterra, e conta com as seguintes </a:t>
            </a:r>
            <a:r>
              <a:rPr lang="pt-BR" b="1" dirty="0"/>
              <a:t>provas oficiais</a:t>
            </a:r>
            <a:r>
              <a:rPr lang="pt-BR" dirty="0"/>
              <a:t>:</a:t>
            </a:r>
          </a:p>
          <a:p>
            <a:pPr fontAlgn="base"/>
            <a:r>
              <a:rPr lang="pt-BR" dirty="0"/>
              <a:t>Corridas: rasas, com barreiras, com </a:t>
            </a:r>
            <a:r>
              <a:rPr lang="pt-BR" dirty="0" smtClean="0"/>
              <a:t>obstáculos, resistência.</a:t>
            </a:r>
            <a:endParaRPr lang="pt-BR" dirty="0"/>
          </a:p>
          <a:p>
            <a:pPr fontAlgn="base"/>
            <a:r>
              <a:rPr lang="pt-BR" dirty="0"/>
              <a:t>Marcha atlética</a:t>
            </a:r>
          </a:p>
          <a:p>
            <a:pPr fontAlgn="base"/>
            <a:r>
              <a:rPr lang="pt-BR" dirty="0"/>
              <a:t>Revezamentos</a:t>
            </a:r>
          </a:p>
          <a:p>
            <a:pPr fontAlgn="base"/>
            <a:r>
              <a:rPr lang="pt-BR" dirty="0" smtClean="0"/>
              <a:t>Saltos</a:t>
            </a:r>
            <a:endParaRPr lang="pt-BR" dirty="0"/>
          </a:p>
          <a:p>
            <a:pPr fontAlgn="base"/>
            <a:r>
              <a:rPr lang="pt-BR" dirty="0"/>
              <a:t>Arremesso e Lançamentos</a:t>
            </a:r>
          </a:p>
          <a:p>
            <a:pPr fontAlgn="base"/>
            <a:r>
              <a:rPr lang="pt-BR" dirty="0" smtClean="0"/>
              <a:t>Combinada</a:t>
            </a:r>
          </a:p>
          <a:p>
            <a:pPr fontAlgn="base"/>
            <a:r>
              <a:rPr lang="pt-BR" dirty="0"/>
              <a:t>Em cada uma dessas provas há </a:t>
            </a:r>
            <a:r>
              <a:rPr lang="pt-BR" b="1" dirty="0"/>
              <a:t>um total de 20 modalidades diferentes</a:t>
            </a:r>
            <a:r>
              <a:rPr lang="pt-BR" dirty="0"/>
              <a:t>. Tais modalidades se diferenciam, por exemplo, pelo tamanho dos percursos e equipamentos utilizados.</a:t>
            </a:r>
          </a:p>
        </p:txBody>
      </p:sp>
    </p:spTree>
    <p:extLst>
      <p:ext uri="{BB962C8B-B14F-4D97-AF65-F5344CB8AC3E}">
        <p14:creationId xmlns:p14="http://schemas.microsoft.com/office/powerpoint/2010/main" val="31519837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 smtClean="0">
                <a:solidFill>
                  <a:srgbClr val="FF0000"/>
                </a:solidFill>
              </a:rPr>
              <a:t>CORRIDA</a:t>
            </a:r>
            <a:endParaRPr lang="pt-BR" b="1" dirty="0">
              <a:solidFill>
                <a:srgbClr val="FF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pt-BR" dirty="0"/>
              <a:t>A corrida de </a:t>
            </a:r>
            <a:r>
              <a:rPr lang="pt-BR" dirty="0" smtClean="0"/>
              <a:t>pista </a:t>
            </a:r>
            <a:r>
              <a:rPr lang="pt-BR" dirty="0"/>
              <a:t>divide-se em curta distância ou velocidade (tiro rápido) e longa distância ou de fundo.</a:t>
            </a:r>
          </a:p>
          <a:p>
            <a:r>
              <a:rPr lang="pt-BR" dirty="0"/>
              <a:t>A corrida de curta  distância pode ter como medidas:</a:t>
            </a:r>
          </a:p>
          <a:p>
            <a:r>
              <a:rPr lang="pt-BR" dirty="0"/>
              <a:t>100 metros</a:t>
            </a:r>
          </a:p>
          <a:p>
            <a:r>
              <a:rPr lang="pt-BR" dirty="0"/>
              <a:t>200 metros</a:t>
            </a:r>
          </a:p>
          <a:p>
            <a:r>
              <a:rPr lang="pt-BR" dirty="0"/>
              <a:t>400 metros</a:t>
            </a:r>
          </a:p>
          <a:p>
            <a:r>
              <a:rPr lang="pt-BR" dirty="0"/>
              <a:t>A de médio fundo:</a:t>
            </a:r>
          </a:p>
          <a:p>
            <a:r>
              <a:rPr lang="pt-BR" dirty="0"/>
              <a:t>800 metros</a:t>
            </a:r>
          </a:p>
          <a:p>
            <a:r>
              <a:rPr lang="pt-BR" dirty="0"/>
              <a:t>1500 metros</a:t>
            </a:r>
          </a:p>
          <a:p>
            <a:r>
              <a:rPr lang="pt-BR" dirty="0"/>
              <a:t>A corridas de longa distância:</a:t>
            </a:r>
          </a:p>
          <a:p>
            <a:r>
              <a:rPr lang="pt-BR" dirty="0"/>
              <a:t>3000 metros ou mais</a:t>
            </a:r>
          </a:p>
          <a:p>
            <a:r>
              <a:rPr lang="pt-BR" dirty="0"/>
              <a:t>Todas as corridas iniciam-se com o tiro de partida, tendo os atletas que estar em posição de largada: com os pés apoiados sobre o bloco de partida, apoiar o tronco sobre as mãos encostadas no chão.</a:t>
            </a:r>
          </a:p>
          <a:p>
            <a:r>
              <a:rPr lang="pt-BR" dirty="0"/>
              <a:t>Se algum atleta partir antes do tiro de partida, é considerada  falsa partida e poderá ser desclassificado. Porém, nas provas combinadas, os atletas têm a benevolência de uma falsa partida.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825648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414836"/>
            <a:ext cx="10515600" cy="5189129"/>
          </a:xfrm>
        </p:spPr>
        <p:txBody>
          <a:bodyPr/>
          <a:lstStyle/>
          <a:p>
            <a:pPr marL="0" indent="0" algn="ctr">
              <a:buNone/>
            </a:pPr>
            <a:r>
              <a:rPr lang="pt-BR" b="1" cap="all" dirty="0">
                <a:solidFill>
                  <a:srgbClr val="FF0000"/>
                </a:solidFill>
              </a:rPr>
              <a:t>Corrida de </a:t>
            </a:r>
            <a:r>
              <a:rPr lang="pt-BR" b="1" cap="all" dirty="0" smtClean="0">
                <a:solidFill>
                  <a:srgbClr val="FF0000"/>
                </a:solidFill>
              </a:rPr>
              <a:t>Obstáculos</a:t>
            </a:r>
          </a:p>
          <a:p>
            <a:pPr marL="0" indent="0" algn="ctr">
              <a:buNone/>
            </a:pPr>
            <a:endParaRPr lang="pt-BR" b="1" cap="all" dirty="0">
              <a:solidFill>
                <a:srgbClr val="FF0000"/>
              </a:solidFill>
            </a:endParaRPr>
          </a:p>
          <a:p>
            <a:pPr algn="just"/>
            <a:r>
              <a:rPr lang="pt-BR" dirty="0"/>
              <a:t>As corridas de </a:t>
            </a:r>
            <a:r>
              <a:rPr lang="pt-BR" dirty="0">
                <a:hlinkClick r:id="rId2"/>
              </a:rPr>
              <a:t>obstáculos</a:t>
            </a:r>
            <a:r>
              <a:rPr lang="pt-BR" dirty="0"/>
              <a:t> são corridas individuais, com os adversários </a:t>
            </a:r>
            <a:r>
              <a:rPr lang="pt-BR" dirty="0" smtClean="0"/>
              <a:t>diretos </a:t>
            </a:r>
            <a:r>
              <a:rPr lang="pt-BR" dirty="0"/>
              <a:t>lado a lado e consistem numa corrida com barreiras  equidistantes. As distâncias variam entre 100 metros, 400 e 3000.</a:t>
            </a:r>
          </a:p>
          <a:p>
            <a:pPr algn="just"/>
            <a:r>
              <a:rPr lang="pt-BR" dirty="0"/>
              <a:t>Porém, as provas padrão do programa Olímpico são de 2000 e 3000 metros. Nos 2000 metros, por exemplo, os atletas terão de saltar 18 vezes sobre obstáculos e 5 sobre o fosso.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68477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404949"/>
            <a:ext cx="10515600" cy="5772014"/>
          </a:xfrm>
        </p:spPr>
        <p:txBody>
          <a:bodyPr/>
          <a:lstStyle/>
          <a:p>
            <a:pPr marL="0" indent="0" algn="ctr">
              <a:buNone/>
            </a:pPr>
            <a:r>
              <a:rPr lang="pt-BR" b="1" cap="all" dirty="0">
                <a:solidFill>
                  <a:srgbClr val="FF0000"/>
                </a:solidFill>
              </a:rPr>
              <a:t>Corrida de Estafetas</a:t>
            </a:r>
          </a:p>
          <a:p>
            <a:pPr algn="just"/>
            <a:r>
              <a:rPr lang="pt-BR" dirty="0"/>
              <a:t>Este tipo de corrida é composto por equipas de quatro elementos. Ao longo da prova, cada elemento percorre uma determinada distância transportando um </a:t>
            </a:r>
            <a:r>
              <a:rPr lang="pt-BR" dirty="0" smtClean="0"/>
              <a:t>objeto </a:t>
            </a:r>
            <a:r>
              <a:rPr lang="pt-BR" dirty="0"/>
              <a:t>em forma de tubo liso e oco para entregar ao colega de equipa que se encontra num ponto mais distante, à espera que seja feita a troca.</a:t>
            </a:r>
          </a:p>
          <a:p>
            <a:pPr algn="just"/>
            <a:r>
              <a:rPr lang="pt-BR" dirty="0"/>
              <a:t>A passagem do </a:t>
            </a:r>
            <a:r>
              <a:rPr lang="pt-BR" dirty="0" smtClean="0"/>
              <a:t>objeto, </a:t>
            </a:r>
            <a:r>
              <a:rPr lang="pt-BR" dirty="0"/>
              <a:t>acaba por ser a parte mais importante da corrida de estafetas. Esta é a base da continuidade  e do sucesso da corrida, por ser o aspecto mais técnico e exigente em termos de coordenação e de trabalho de equipa.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291138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574766"/>
            <a:ext cx="10515600" cy="5602197"/>
          </a:xfrm>
        </p:spPr>
        <p:txBody>
          <a:bodyPr/>
          <a:lstStyle/>
          <a:p>
            <a:pPr marL="0" indent="0" algn="ctr">
              <a:buNone/>
            </a:pPr>
            <a:r>
              <a:rPr lang="pt-BR" b="1" cap="all" dirty="0">
                <a:solidFill>
                  <a:srgbClr val="FF0000"/>
                </a:solidFill>
              </a:rPr>
              <a:t>Salto em Comprimento</a:t>
            </a:r>
          </a:p>
          <a:p>
            <a:pPr algn="just"/>
            <a:r>
              <a:rPr lang="pt-BR" dirty="0"/>
              <a:t>Prova individual, o atleta tem de correr numa pista de no mínimo 40 metros e garantir que </a:t>
            </a:r>
            <a:r>
              <a:rPr lang="pt-BR" dirty="0" smtClean="0"/>
              <a:t>efetua </a:t>
            </a:r>
            <a:r>
              <a:rPr lang="pt-BR" dirty="0"/>
              <a:t>o salto antes da tábua de sinalização com 20 cm de largura.</a:t>
            </a:r>
          </a:p>
          <a:p>
            <a:pPr algn="just"/>
            <a:r>
              <a:rPr lang="pt-BR" dirty="0"/>
              <a:t>Ao aterrar na areia, e caso o salto seja válido (o atleta não tenha pisado a tábua) é feita a medição da distância obtida. Vence o atleta com a maior distância da prova.</a:t>
            </a:r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48709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567</Words>
  <Application>Microsoft Office PowerPoint</Application>
  <PresentationFormat>Widescreen</PresentationFormat>
  <Paragraphs>56</Paragraphs>
  <Slides>11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Tema do Office</vt:lpstr>
      <vt:lpstr>História do Atletismo</vt:lpstr>
      <vt:lpstr>INTRODUÇÃO</vt:lpstr>
      <vt:lpstr>HISTÓRIA DO ATLETISMO</vt:lpstr>
      <vt:lpstr>HISTÓRIA DO ATLETISMO- Brasil</vt:lpstr>
      <vt:lpstr>MODALIDADES DO ATLETISMO</vt:lpstr>
      <vt:lpstr>CORRIDA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carla micheli silva</dc:creator>
  <cp:lastModifiedBy>carla micheli silva</cp:lastModifiedBy>
  <cp:revision>9</cp:revision>
  <dcterms:created xsi:type="dcterms:W3CDTF">2020-09-03T11:58:22Z</dcterms:created>
  <dcterms:modified xsi:type="dcterms:W3CDTF">2020-09-18T18:37:49Z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