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pt-BR" smtClean="0"/>
              <a:t>Clique para editar o título mestre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5/7/2022</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923A1CC3-2375-41D4-9E03-427CAF2A4C1A}" type="datetimeFigureOut">
              <a:rPr lang="en-US" dirty="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e Legend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pt-BR" smtClean="0"/>
              <a:t>Clique para editar o título mestre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4" name="Date Placeholder 3"/>
          <p:cNvSpPr>
            <a:spLocks noGrp="1"/>
          </p:cNvSpPr>
          <p:nvPr>
            <p:ph type="dt" sz="half" idx="10"/>
          </p:nvPr>
        </p:nvSpPr>
        <p:spPr/>
        <p:txBody>
          <a:bodyPr/>
          <a:lstStyle/>
          <a:p>
            <a:fld id="{AFF16868-8199-4C2C-A5B1-63AEE139F88E}"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ção com Legend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pt-BR" smtClean="0"/>
              <a:t>Clique para editar o título mestre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4" name="Date Placeholder 3"/>
          <p:cNvSpPr>
            <a:spLocks noGrp="1"/>
          </p:cNvSpPr>
          <p:nvPr>
            <p:ph type="dt" sz="half" idx="10"/>
          </p:nvPr>
        </p:nvSpPr>
        <p:spPr/>
        <p:txBody>
          <a:bodyPr/>
          <a:lstStyle/>
          <a:p>
            <a:fld id="{AAD9FF7F-6988-44CC-821B-644E70CD2F73}"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ão de Nom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5C12C299-16B2-4475-990D-751901EACC14}"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5/7/2022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5/7/2022</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F34E6425-0181-43F2-84FC-787E803FD2F8}" type="datetimeFigureOut">
              <a:rPr lang="en-US" dirty="0"/>
              <a:t>5/7/2022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5/7/2022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5/7/2022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5/7/2022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pt-BR" smtClean="0"/>
              <a:t>Clique para editar o título mestre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76E86A4C-8E40-4F87-A4F0-01A0687C5742}" type="datetimeFigureOut">
              <a:rPr lang="en-US" dirty="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pt-BR" smtClean="0"/>
              <a:t>Clique no ícone para adicionar uma imagem</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35E72C73-2D91-4E12-BA25-F0AA0C03599B}" type="datetimeFigureOut">
              <a:rPr lang="en-US" dirty="0"/>
              <a:t>5/7/2022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5/7/2022</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Diversidades e inclusão social em direitos humanos </a:t>
            </a:r>
            <a:endParaRPr lang="pt-BR" dirty="0"/>
          </a:p>
        </p:txBody>
      </p:sp>
      <p:sp>
        <p:nvSpPr>
          <p:cNvPr id="3" name="Subtítulo 2"/>
          <p:cNvSpPr>
            <a:spLocks noGrp="1"/>
          </p:cNvSpPr>
          <p:nvPr>
            <p:ph type="subTitle" idx="1"/>
          </p:nvPr>
        </p:nvSpPr>
        <p:spPr/>
        <p:txBody>
          <a:bodyPr/>
          <a:lstStyle/>
          <a:p>
            <a:r>
              <a:rPr lang="pt-BR" dirty="0" smtClean="0"/>
              <a:t>Migração e a convergência das culturas </a:t>
            </a:r>
            <a:endParaRPr lang="pt-BR" dirty="0"/>
          </a:p>
        </p:txBody>
      </p:sp>
    </p:spTree>
    <p:extLst>
      <p:ext uri="{BB962C8B-B14F-4D97-AF65-F5344CB8AC3E}">
        <p14:creationId xmlns:p14="http://schemas.microsoft.com/office/powerpoint/2010/main" val="292353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81051" y="613954"/>
            <a:ext cx="8556172" cy="1423852"/>
          </a:xfrm>
        </p:spPr>
        <p:txBody>
          <a:bodyPr/>
          <a:lstStyle/>
          <a:p>
            <a:r>
              <a:rPr lang="pt-BR" b="1" dirty="0" smtClean="0">
                <a:latin typeface="Calibri" panose="020F0502020204030204" pitchFamily="34" charset="0"/>
                <a:ea typeface="Calibri" panose="020F0502020204030204" pitchFamily="34" charset="0"/>
                <a:cs typeface="Times New Roman" panose="02020603050405020304" pitchFamily="18" charset="0"/>
              </a:rPr>
              <a:t>O </a:t>
            </a:r>
            <a:r>
              <a:rPr lang="pt-BR" b="1" dirty="0">
                <a:latin typeface="Calibri" panose="020F0502020204030204" pitchFamily="34" charset="0"/>
                <a:ea typeface="Calibri" panose="020F0502020204030204" pitchFamily="34" charset="0"/>
                <a:cs typeface="Times New Roman" panose="02020603050405020304" pitchFamily="18" charset="0"/>
              </a:rPr>
              <a:t>sexo de quem produz conhecimento influencia a escolha do objeto e do sujeito estudados</a:t>
            </a:r>
            <a:endParaRPr lang="pt-BR" dirty="0"/>
          </a:p>
        </p:txBody>
      </p:sp>
      <p:sp>
        <p:nvSpPr>
          <p:cNvPr id="3" name="Espaço Reservado para Conteúdo 2"/>
          <p:cNvSpPr>
            <a:spLocks noGrp="1"/>
          </p:cNvSpPr>
          <p:nvPr>
            <p:ph idx="1"/>
          </p:nvPr>
        </p:nvSpPr>
        <p:spPr/>
        <p:txBody>
          <a:bodyPr/>
          <a:lstStyle/>
          <a:p>
            <a:r>
              <a:rPr lang="pt-BR" dirty="0" smtClean="0"/>
              <a:t>O </a:t>
            </a:r>
            <a:r>
              <a:rPr lang="pt-BR" dirty="0"/>
              <a:t>aumento da participação das mulheres nos fluxos migratórios internacionais </a:t>
            </a:r>
            <a:r>
              <a:rPr lang="pt-BR" dirty="0" smtClean="0"/>
              <a:t>tem despertado  </a:t>
            </a:r>
            <a:r>
              <a:rPr lang="pt-BR" dirty="0"/>
              <a:t>interesse em analisar e compreender as dinâmicas </a:t>
            </a:r>
            <a:r>
              <a:rPr lang="pt-BR" dirty="0" smtClean="0"/>
              <a:t>migratórias, e </a:t>
            </a:r>
            <a:r>
              <a:rPr lang="pt-BR" dirty="0"/>
              <a:t>tem feito </a:t>
            </a:r>
            <a:r>
              <a:rPr lang="pt-BR" dirty="0" smtClean="0"/>
              <a:t>proliferar nas </a:t>
            </a:r>
            <a:r>
              <a:rPr lang="pt-BR" dirty="0"/>
              <a:t>últimas décadas, no domínio das Ciências Sociais e Humanas, um vasto conjunto de estudos empíricos e de reflexões teóricas (Boyle &amp; </a:t>
            </a:r>
            <a:r>
              <a:rPr lang="pt-BR" dirty="0" err="1"/>
              <a:t>Halfacree</a:t>
            </a:r>
            <a:r>
              <a:rPr lang="pt-BR" dirty="0"/>
              <a:t>, 1999). </a:t>
            </a:r>
          </a:p>
          <a:p>
            <a:r>
              <a:rPr lang="pt-BR" dirty="0"/>
              <a:t> </a:t>
            </a:r>
            <a:r>
              <a:rPr lang="pt-BR" b="1" dirty="0" smtClean="0"/>
              <a:t>Escassez </a:t>
            </a:r>
            <a:r>
              <a:rPr lang="pt-BR" b="1" dirty="0"/>
              <a:t>de investigadoras e teóricas feministas na área fez com que se produzisse muito pouco sobre as experiências das mulheres no âmbito das </a:t>
            </a:r>
            <a:r>
              <a:rPr lang="pt-BR" b="1" dirty="0" smtClean="0"/>
              <a:t>migrações.</a:t>
            </a:r>
          </a:p>
          <a:p>
            <a:endParaRPr lang="pt-BR" b="1" dirty="0"/>
          </a:p>
        </p:txBody>
      </p:sp>
    </p:spTree>
    <p:extLst>
      <p:ext uri="{BB962C8B-B14F-4D97-AF65-F5344CB8AC3E}">
        <p14:creationId xmlns:p14="http://schemas.microsoft.com/office/powerpoint/2010/main" val="3301911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lnSpcReduction="10000"/>
          </a:bodyPr>
          <a:lstStyle/>
          <a:p>
            <a:r>
              <a:rPr lang="pt-BR" dirty="0" smtClean="0"/>
              <a:t>O </a:t>
            </a:r>
            <a:r>
              <a:rPr lang="pt-BR" dirty="0"/>
              <a:t>fato das mulheres serem perspectivadas como seguidoras dos homens, </a:t>
            </a:r>
            <a:r>
              <a:rPr lang="pt-BR" dirty="0" smtClean="0"/>
              <a:t>menorizou </a:t>
            </a:r>
            <a:r>
              <a:rPr lang="pt-BR" dirty="0"/>
              <a:t>o seu estatuto nos processos migratórios. </a:t>
            </a:r>
            <a:endParaRPr lang="pt-BR" dirty="0" smtClean="0"/>
          </a:p>
          <a:p>
            <a:r>
              <a:rPr lang="pt-BR" b="1" dirty="0" smtClean="0"/>
              <a:t>Por </a:t>
            </a:r>
            <a:r>
              <a:rPr lang="pt-BR" b="1" dirty="0"/>
              <a:t>outro lado, a imigração feminina autônoma era considerada uma bizarria</a:t>
            </a:r>
            <a:r>
              <a:rPr lang="pt-BR" dirty="0"/>
              <a:t>, sobre a qual não fazia sentido teorizar; </a:t>
            </a:r>
            <a:r>
              <a:rPr lang="pt-BR" dirty="0" smtClean="0"/>
              <a:t>entretanto, </a:t>
            </a:r>
            <a:r>
              <a:rPr lang="pt-BR" dirty="0"/>
              <a:t>a própria </a:t>
            </a:r>
            <a:r>
              <a:rPr lang="pt-BR" dirty="0" smtClean="0"/>
              <a:t>modernidade </a:t>
            </a:r>
            <a:r>
              <a:rPr lang="pt-BR" dirty="0"/>
              <a:t>e as configurações dela decorrentes, </a:t>
            </a:r>
            <a:r>
              <a:rPr lang="pt-BR" dirty="0" smtClean="0"/>
              <a:t>explicam </a:t>
            </a:r>
            <a:r>
              <a:rPr lang="pt-BR" dirty="0"/>
              <a:t>o pouco interesse em estudar as mulheres </a:t>
            </a:r>
            <a:r>
              <a:rPr lang="pt-BR" dirty="0" smtClean="0"/>
              <a:t>migrantes</a:t>
            </a:r>
            <a:r>
              <a:rPr lang="pt-BR" dirty="0"/>
              <a:t>. Por não ocuparem tendencialmente lugares sociais valoráveis (conotados como verdadeiro </a:t>
            </a:r>
            <a:r>
              <a:rPr lang="pt-BR" dirty="0" smtClean="0"/>
              <a:t>trabalho</a:t>
            </a:r>
            <a:r>
              <a:rPr lang="pt-BR" dirty="0"/>
              <a:t>), as mulheres foram relegadas para segundo plano na análise das migrações. </a:t>
            </a:r>
            <a:r>
              <a:rPr lang="pt-BR" b="1" dirty="0">
                <a:latin typeface="Calibri" panose="020F0502020204030204" pitchFamily="34" charset="0"/>
                <a:ea typeface="Calibri" panose="020F0502020204030204" pitchFamily="34" charset="0"/>
                <a:cs typeface="Times New Roman" panose="02020603050405020304" pitchFamily="18" charset="0"/>
              </a:rPr>
              <a:t>Os estudos feministas </a:t>
            </a:r>
            <a:r>
              <a:rPr lang="pt-BR" b="1" dirty="0" smtClean="0">
                <a:latin typeface="Calibri" panose="020F0502020204030204" pitchFamily="34" charset="0"/>
                <a:ea typeface="Calibri" panose="020F0502020204030204" pitchFamily="34" charset="0"/>
                <a:cs typeface="Times New Roman" panose="02020603050405020304" pitchFamily="18" charset="0"/>
              </a:rPr>
              <a:t>têm no </a:t>
            </a:r>
            <a:r>
              <a:rPr lang="pt-BR" b="1" dirty="0">
                <a:latin typeface="Calibri" panose="020F0502020204030204" pitchFamily="34" charset="0"/>
                <a:ea typeface="Calibri" panose="020F0502020204030204" pitchFamily="34" charset="0"/>
                <a:cs typeface="Times New Roman" panose="02020603050405020304" pitchFamily="18" charset="0"/>
              </a:rPr>
              <a:t>entanto, favorecido uma gradual </a:t>
            </a:r>
            <a:r>
              <a:rPr lang="pt-BR" b="1" dirty="0" err="1">
                <a:latin typeface="Calibri" panose="020F0502020204030204" pitchFamily="34" charset="0"/>
                <a:ea typeface="Calibri" panose="020F0502020204030204" pitchFamily="34" charset="0"/>
                <a:cs typeface="Times New Roman" panose="02020603050405020304" pitchFamily="18" charset="0"/>
              </a:rPr>
              <a:t>descentração</a:t>
            </a:r>
            <a:r>
              <a:rPr lang="pt-BR" b="1" dirty="0">
                <a:latin typeface="Calibri" panose="020F0502020204030204" pitchFamily="34" charset="0"/>
                <a:ea typeface="Calibri" panose="020F0502020204030204" pitchFamily="34" charset="0"/>
                <a:cs typeface="Times New Roman" panose="02020603050405020304" pitchFamily="18" charset="0"/>
              </a:rPr>
              <a:t> desse modelo dominante, evidenciando, nos últimos anos, as implicações do gênero, </a:t>
            </a:r>
            <a:r>
              <a:rPr lang="pt-BR" dirty="0">
                <a:latin typeface="Calibri" panose="020F0502020204030204" pitchFamily="34" charset="0"/>
                <a:ea typeface="Calibri" panose="020F0502020204030204" pitchFamily="34" charset="0"/>
                <a:cs typeface="Times New Roman" panose="02020603050405020304" pitchFamily="18" charset="0"/>
              </a:rPr>
              <a:t>mas também de outros eixos de análise, nas dinâmicas </a:t>
            </a:r>
            <a:r>
              <a:rPr lang="pt-BR" dirty="0" smtClean="0">
                <a:latin typeface="Calibri" panose="020F0502020204030204" pitchFamily="34" charset="0"/>
                <a:ea typeface="Calibri" panose="020F0502020204030204" pitchFamily="34" charset="0"/>
                <a:cs typeface="Times New Roman" panose="02020603050405020304" pitchFamily="18" charset="0"/>
              </a:rPr>
              <a:t>migratórias.</a:t>
            </a:r>
          </a:p>
          <a:p>
            <a:r>
              <a:rPr lang="pt-BR" dirty="0" smtClean="0">
                <a:latin typeface="Calibri" panose="020F0502020204030204" pitchFamily="34" charset="0"/>
                <a:ea typeface="Calibri" panose="020F0502020204030204" pitchFamily="34" charset="0"/>
                <a:cs typeface="Times New Roman" panose="02020603050405020304" pitchFamily="18" charset="0"/>
              </a:rPr>
              <a:t>Sales</a:t>
            </a:r>
            <a:r>
              <a:rPr lang="pt-BR" dirty="0">
                <a:latin typeface="Calibri" panose="020F0502020204030204" pitchFamily="34" charset="0"/>
                <a:ea typeface="Calibri" panose="020F0502020204030204" pitchFamily="34" charset="0"/>
                <a:cs typeface="Times New Roman" panose="02020603050405020304" pitchFamily="18" charset="0"/>
              </a:rPr>
              <a:t>, </a:t>
            </a:r>
            <a:r>
              <a:rPr lang="pt-BR" dirty="0" err="1">
                <a:latin typeface="Calibri" panose="020F0502020204030204" pitchFamily="34" charset="0"/>
                <a:ea typeface="Calibri" panose="020F0502020204030204" pitchFamily="34" charset="0"/>
                <a:cs typeface="Times New Roman" panose="02020603050405020304" pitchFamily="18" charset="0"/>
              </a:rPr>
              <a:t>Phizucklea</a:t>
            </a:r>
            <a:r>
              <a:rPr lang="pt-BR" dirty="0">
                <a:latin typeface="Calibri" panose="020F0502020204030204" pitchFamily="34" charset="0"/>
                <a:ea typeface="Calibri" panose="020F0502020204030204" pitchFamily="34" charset="0"/>
                <a:cs typeface="Times New Roman" panose="02020603050405020304" pitchFamily="18" charset="0"/>
              </a:rPr>
              <a:t>, &amp; </a:t>
            </a:r>
            <a:r>
              <a:rPr lang="pt-BR" dirty="0" err="1">
                <a:latin typeface="Calibri" panose="020F0502020204030204" pitchFamily="34" charset="0"/>
                <a:ea typeface="Calibri" panose="020F0502020204030204" pitchFamily="34" charset="0"/>
                <a:cs typeface="Times New Roman" panose="02020603050405020304" pitchFamily="18" charset="0"/>
              </a:rPr>
              <a:t>Raghuran</a:t>
            </a:r>
            <a:r>
              <a:rPr lang="pt-BR" dirty="0">
                <a:latin typeface="Calibri" panose="020F0502020204030204" pitchFamily="34" charset="0"/>
                <a:ea typeface="Calibri" panose="020F0502020204030204" pitchFamily="34" charset="0"/>
                <a:cs typeface="Times New Roman" panose="02020603050405020304" pitchFamily="18" charset="0"/>
              </a:rPr>
              <a:t>, </a:t>
            </a:r>
            <a:r>
              <a:rPr lang="pt-BR" dirty="0" smtClean="0">
                <a:latin typeface="Calibri" panose="020F0502020204030204" pitchFamily="34" charset="0"/>
                <a:ea typeface="Calibri" panose="020F0502020204030204" pitchFamily="34" charset="0"/>
                <a:cs typeface="Times New Roman" panose="02020603050405020304" pitchFamily="18" charset="0"/>
              </a:rPr>
              <a:t>2000. </a:t>
            </a:r>
            <a:endParaRPr lang="pt-BR" dirty="0" smtClean="0"/>
          </a:p>
          <a:p>
            <a:endParaRPr lang="pt-BR" dirty="0"/>
          </a:p>
        </p:txBody>
      </p:sp>
    </p:spTree>
    <p:extLst>
      <p:ext uri="{BB962C8B-B14F-4D97-AF65-F5344CB8AC3E}">
        <p14:creationId xmlns:p14="http://schemas.microsoft.com/office/powerpoint/2010/main" val="2187571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a:bodyPr>
          <a:lstStyle/>
          <a:p>
            <a:r>
              <a:rPr lang="pt-BR" dirty="0"/>
              <a:t>Até hoje, a questão de gênero não foi suficientemente valorizada nas análises das migrações internacionais. </a:t>
            </a:r>
            <a:endParaRPr lang="pt-BR" dirty="0" smtClean="0"/>
          </a:p>
          <a:p>
            <a:r>
              <a:rPr lang="pt-BR" dirty="0" smtClean="0"/>
              <a:t>Nas </a:t>
            </a:r>
            <a:r>
              <a:rPr lang="pt-BR" dirty="0"/>
              <a:t>décadas anteriores, partindo do pressuposto de que as migrações estivessem relacionadas com a questão do trabalho, acreditava-se que as mulheres participavam delas apenas enquanto acompanhantes ou, eventualmente, na hora da reunião familiar. </a:t>
            </a:r>
            <a:endParaRPr lang="pt-BR" dirty="0" smtClean="0"/>
          </a:p>
          <a:p>
            <a:r>
              <a:rPr lang="pt-BR" dirty="0" smtClean="0"/>
              <a:t>Nessa </a:t>
            </a:r>
            <a:r>
              <a:rPr lang="pt-BR" dirty="0"/>
              <a:t>perspectiva, para compreender as características essenciais do ato migratório era necessário pesquisar a migração do homem</a:t>
            </a:r>
            <a:r>
              <a:rPr lang="pt-BR" dirty="0" smtClean="0"/>
              <a:t>, sendo </a:t>
            </a:r>
            <a:r>
              <a:rPr lang="pt-BR" dirty="0"/>
              <a:t>único agente ativo. </a:t>
            </a:r>
            <a:endParaRPr lang="pt-BR" dirty="0" smtClean="0"/>
          </a:p>
          <a:p>
            <a:endParaRPr lang="pt-BR" dirty="0"/>
          </a:p>
        </p:txBody>
      </p:sp>
    </p:spTree>
    <p:extLst>
      <p:ext uri="{BB962C8B-B14F-4D97-AF65-F5344CB8AC3E}">
        <p14:creationId xmlns:p14="http://schemas.microsoft.com/office/powerpoint/2010/main" val="2982158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a:bodyPr>
          <a:lstStyle/>
          <a:p>
            <a:r>
              <a:rPr lang="pt-BR" dirty="0"/>
              <a:t>O processo de deslocamento para as mulheres ocorre por diversas razões, conflito armado que obrigam mulheres do mundo inteiro saírem para salvaguardar suas vidas, outras por terem sido ameaçadas de morte por lutarem em prol dos direitos das mulheres e, por não aceitarem o sistema que </a:t>
            </a:r>
            <a:r>
              <a:rPr lang="pt-BR" dirty="0" smtClean="0"/>
              <a:t>vigora no país, </a:t>
            </a:r>
            <a:r>
              <a:rPr lang="pt-BR" dirty="0"/>
              <a:t>regime esse que viola, mata e persegue os corpos femininos</a:t>
            </a:r>
            <a:r>
              <a:rPr lang="pt-BR" dirty="0" smtClean="0"/>
              <a:t>.</a:t>
            </a:r>
          </a:p>
          <a:p>
            <a:r>
              <a:rPr lang="pt-BR" dirty="0"/>
              <a:t>A Declaração Universal dos Direitos Humanos descreve que: Todo o indivíduo tem o direito de abandonar o país em que se encontra, incluindo o seu, e o direito de regressar ao seu país. </a:t>
            </a:r>
          </a:p>
          <a:p>
            <a:r>
              <a:rPr lang="pt-BR" smtClean="0"/>
              <a:t>Referencias: RAMOS</a:t>
            </a:r>
            <a:r>
              <a:rPr lang="pt-BR" dirty="0"/>
              <a:t>, N. (org.) Saúde, Migração e </a:t>
            </a:r>
            <a:r>
              <a:rPr lang="pt-BR" dirty="0" err="1"/>
              <a:t>Interculturalidade</a:t>
            </a:r>
            <a:r>
              <a:rPr lang="pt-BR" dirty="0"/>
              <a:t>. João Pessoa: EDUFPB, </a:t>
            </a:r>
          </a:p>
        </p:txBody>
      </p:sp>
    </p:spTree>
    <p:extLst>
      <p:ext uri="{BB962C8B-B14F-4D97-AF65-F5344CB8AC3E}">
        <p14:creationId xmlns:p14="http://schemas.microsoft.com/office/powerpoint/2010/main" val="25564418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 Sala da Diretoria">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Íon – Sala da Diretoria</Template>
  <TotalTime>37</TotalTime>
  <Words>442</Words>
  <Application>Microsoft Office PowerPoint</Application>
  <PresentationFormat>Widescreen</PresentationFormat>
  <Paragraphs>14</Paragraphs>
  <Slides>5</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5</vt:i4>
      </vt:variant>
    </vt:vector>
  </HeadingPairs>
  <TitlesOfParts>
    <vt:vector size="11" baseType="lpstr">
      <vt:lpstr>Arial</vt:lpstr>
      <vt:lpstr>Calibri</vt:lpstr>
      <vt:lpstr>Century Gothic</vt:lpstr>
      <vt:lpstr>Times New Roman</vt:lpstr>
      <vt:lpstr>Wingdings 3</vt:lpstr>
      <vt:lpstr>Íon - Sala da Diretoria</vt:lpstr>
      <vt:lpstr>Diversidades e inclusão social em direitos humanos </vt:lpstr>
      <vt:lpstr>O sexo de quem produz conhecimento influencia a escolha do objeto e do sujeito estudados</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Diversidades e inclusão social em direitos humanos</dc:title>
  <dc:creator>User</dc:creator>
  <cp:lastModifiedBy>User</cp:lastModifiedBy>
  <cp:revision>5</cp:revision>
  <dcterms:created xsi:type="dcterms:W3CDTF">2022-05-07T10:54:25Z</dcterms:created>
  <dcterms:modified xsi:type="dcterms:W3CDTF">2022-05-07T11:32:11Z</dcterms:modified>
</cp:coreProperties>
</file>