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9144000" cy="5143500" type="screen16x9"/>
  <p:notesSz cx="6858000" cy="9144000"/>
  <p:embeddedFontLst>
    <p:embeddedFont>
      <p:font typeface="Petrona" charset="0"/>
      <p:bold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Inter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jb7RIn2Mu010YfO7LG9Racy3+m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33f04f8c98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333f04f8c98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3f04f8c98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333f04f8c98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3f04f8c98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333f04f8c98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33f04f8c98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333f04f8c98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3f04f8c98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333f04f8c98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33f04f8c98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333f04f8c98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3f04f8c98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333f04f8c98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33f04f8c98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33f04f8c98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33f04f8c98_0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333f04f8c98_0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33f04f8c98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333f04f8c98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33f04f8c98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g333f04f8c98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33f04f8c98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33f04f8c98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33f04f8c98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33f04f8c98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3407e5969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3407e5969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3407e5969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3407e5969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3407e5969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3407e5969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3f04f8c9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333f04f8c9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3407e5969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3407e5969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3407e5969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3407e5969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3407e5969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3407e5969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3f04f8c98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333f04f8c98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3f04f8c98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33f04f8c98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3f04f8c98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3f04f8c98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3f04f8c98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333f04f8c98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33f04f8c98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33f04f8c98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333f04f8c98_0_5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333f04f8c98_0_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g333f04f8c98_0_5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g333f04f8c98_0_28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333f04f8c98_0_28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g333f04f8c98_0_284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333f04f8c98_0_39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333f04f8c98_0_39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g333f04f8c98_0_399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g333f04f8c98_0_40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333f04f8c98_0_40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g333f04f8c98_0_40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g333f04f8c98_0_49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333f04f8c98_0_49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4900"/>
            </a:srgbClr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g333f04f8c98_0_492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AWZpBKbH0W-CIiMofCi7beYEbwIPhN98aBRzj51ctXY/edit?usp=sharin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e.com/platform/geocoding" TargetMode="External"/><Relationship Id="rId7" Type="http://schemas.openxmlformats.org/officeDocument/2006/relationships/hyperlink" Target="https://willgeary.github.io/data/2016/11/04/Geocoding-with-Google-Sheets.htm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amptocamp/QGIS-SpreadSheetLayers" TargetMode="External"/><Relationship Id="rId5" Type="http://schemas.openxmlformats.org/officeDocument/2006/relationships/hyperlink" Target="https://qgis.org/pt_BR/site/" TargetMode="External"/><Relationship Id="rId4" Type="http://schemas.openxmlformats.org/officeDocument/2006/relationships/hyperlink" Target="https://github.com/riccardoklinger/Hqgi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her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>
            <a:spLocks noGrp="1"/>
          </p:cNvSpPr>
          <p:nvPr>
            <p:ph type="ctrTitle"/>
          </p:nvPr>
        </p:nvSpPr>
        <p:spPr>
          <a:xfrm>
            <a:off x="0" y="998775"/>
            <a:ext cx="67302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sz="4000"/>
              <a:t>Geocodificação com as</a:t>
            </a:r>
            <a:endParaRPr sz="4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sz="4000"/>
              <a:t>APIs: Here e Google</a:t>
            </a:r>
            <a:endParaRPr sz="4000"/>
          </a:p>
        </p:txBody>
      </p:sp>
      <p:sp>
        <p:nvSpPr>
          <p:cNvPr id="75" name="Google Shape;75;p1"/>
          <p:cNvSpPr txBox="1"/>
          <p:nvPr/>
        </p:nvSpPr>
        <p:spPr>
          <a:xfrm>
            <a:off x="717900" y="3618125"/>
            <a:ext cx="52944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Laboratório </a:t>
            </a:r>
            <a:r>
              <a:rPr lang="pt-B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Análise Espacial em Saúde - LAES - FSP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0023" y="4491578"/>
            <a:ext cx="687900" cy="6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469012"/>
            <a:ext cx="737220" cy="6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825" y="76200"/>
            <a:ext cx="855425" cy="85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0325" y="0"/>
            <a:ext cx="24136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/>
          <p:nvPr/>
        </p:nvSpPr>
        <p:spPr>
          <a:xfrm>
            <a:off x="19200" y="24000"/>
            <a:ext cx="91248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Ao abrir a página, clique em: 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Get started for free</a:t>
            </a: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913" y="717450"/>
            <a:ext cx="8719376" cy="442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"/>
          <p:cNvSpPr txBox="1"/>
          <p:nvPr/>
        </p:nvSpPr>
        <p:spPr>
          <a:xfrm>
            <a:off x="9600" y="405550"/>
            <a:ext cx="91248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Na nova tela, preencha com os seus dados e em seguida, clique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Verify email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663" y="1017850"/>
            <a:ext cx="8880674" cy="35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906050"/>
            <a:ext cx="8839200" cy="369930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"/>
          <p:cNvSpPr txBox="1"/>
          <p:nvPr/>
        </p:nvSpPr>
        <p:spPr>
          <a:xfrm>
            <a:off x="152400" y="156950"/>
            <a:ext cx="89226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Verifique a sua caixa de e-mail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90225"/>
            <a:ext cx="8839199" cy="196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275" y="2705911"/>
            <a:ext cx="7429027" cy="2437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6"/>
          <p:cNvSpPr txBox="1"/>
          <p:nvPr/>
        </p:nvSpPr>
        <p:spPr>
          <a:xfrm>
            <a:off x="110700" y="2176013"/>
            <a:ext cx="89226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Faça a confirmação do e-mail, clicando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Verify email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"/>
          <p:cNvSpPr txBox="1"/>
          <p:nvPr/>
        </p:nvSpPr>
        <p:spPr>
          <a:xfrm>
            <a:off x="0" y="283350"/>
            <a:ext cx="9144000" cy="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Após, a confirmação, abrirá uma nova janela. Escolha o país de origem e digite uma senha. Após o preenchimento, clique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Next.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271550"/>
            <a:ext cx="8839199" cy="33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70225"/>
            <a:ext cx="8839200" cy="38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8"/>
          <p:cNvSpPr txBox="1"/>
          <p:nvPr/>
        </p:nvSpPr>
        <p:spPr>
          <a:xfrm>
            <a:off x="34500" y="182325"/>
            <a:ext cx="9075000" cy="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Na próxima janela, escolha a opção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Skip billing details</a:t>
            </a: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para não preencher com os seus dados do cartão de crédito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 API da Here permite 1000 requisições diárias.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 txBox="1"/>
          <p:nvPr/>
        </p:nvSpPr>
        <p:spPr>
          <a:xfrm>
            <a:off x="150" y="346925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Aguarde a atualização da página e clique em 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Get started with HERE platform.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448250"/>
            <a:ext cx="8839197" cy="256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25" y="1154675"/>
            <a:ext cx="8991450" cy="315497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 txBox="1"/>
          <p:nvPr/>
        </p:nvSpPr>
        <p:spPr>
          <a:xfrm>
            <a:off x="150" y="346925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Próximo passo é registrar uma aplicativo. Clique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Register your app.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"/>
          <p:cNvSpPr txBox="1"/>
          <p:nvPr/>
        </p:nvSpPr>
        <p:spPr>
          <a:xfrm>
            <a:off x="0" y="499475"/>
            <a:ext cx="89760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Na próxima tela, na opção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App name</a:t>
            </a: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adicione um nome.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o preenchimento é opcional. Depois, clique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Register</a:t>
            </a: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00" y="1619675"/>
            <a:ext cx="8839198" cy="2212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"/>
          <p:cNvSpPr txBox="1"/>
          <p:nvPr/>
        </p:nvSpPr>
        <p:spPr>
          <a:xfrm>
            <a:off x="33625" y="110450"/>
            <a:ext cx="88608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 txBox="1"/>
          <p:nvPr/>
        </p:nvSpPr>
        <p:spPr>
          <a:xfrm>
            <a:off x="16800" y="340975"/>
            <a:ext cx="91104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Aparecerá uma tela confirmando o credenciamento. Copie a API key e cole em um bloco de notas. Em seguida, abra o QGIS.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791825"/>
            <a:ext cx="8839199" cy="2287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/>
          <p:nvPr/>
        </p:nvSpPr>
        <p:spPr>
          <a:xfrm>
            <a:off x="3925119" y="545083"/>
            <a:ext cx="47229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Petrona"/>
              <a:buNone/>
            </a:pPr>
            <a:r>
              <a:rPr lang="pt-BR" sz="2900" b="1">
                <a:solidFill>
                  <a:srgbClr val="000000"/>
                </a:solidFill>
                <a:latin typeface="Petrona"/>
                <a:ea typeface="Petrona"/>
                <a:cs typeface="Petrona"/>
                <a:sym typeface="Petrona"/>
              </a:rPr>
              <a:t>Aspectos Gerais da API da Here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3925119" y="1847478"/>
            <a:ext cx="248100" cy="248100"/>
          </a:xfrm>
          <a:prstGeom prst="roundRect">
            <a:avLst>
              <a:gd name="adj" fmla="val 24007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314899" y="1847478"/>
            <a:ext cx="18606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Petrona"/>
              <a:buNone/>
            </a:pPr>
            <a:r>
              <a:rPr lang="pt-BR" sz="14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Recursos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4314899" y="2165077"/>
            <a:ext cx="19008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Inter"/>
              <a:buNone/>
            </a:pPr>
            <a:r>
              <a:rPr lang="pt-BR" sz="1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API da Here fornece geocodificação avançada, incluindo pesquisa por endereço, nomes de lugares e pontos de referência.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6357417" y="1847478"/>
            <a:ext cx="248100" cy="248100"/>
          </a:xfrm>
          <a:prstGeom prst="roundRect">
            <a:avLst>
              <a:gd name="adj" fmla="val 24007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6747198" y="1847478"/>
            <a:ext cx="18606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Petrona"/>
              <a:buNone/>
            </a:pPr>
            <a:r>
              <a:rPr lang="pt-BR" sz="14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Precisão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6747198" y="2165077"/>
            <a:ext cx="19008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Inter"/>
              <a:buNone/>
            </a:pPr>
            <a:r>
              <a:rPr lang="pt-BR" sz="1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API oferece resultados precisos e abrangentes, com diferentes níveis de detalhes, incluindo informações de endereço e localização.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3925119" y="3827189"/>
            <a:ext cx="248100" cy="248100"/>
          </a:xfrm>
          <a:prstGeom prst="roundRect">
            <a:avLst>
              <a:gd name="adj" fmla="val 24007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4314899" y="3827189"/>
            <a:ext cx="18606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Petrona"/>
              <a:buNone/>
            </a:pPr>
            <a:r>
              <a:rPr lang="pt-BR" sz="14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Recursos Adicionais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4314899" y="4144789"/>
            <a:ext cx="43329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Inter"/>
              <a:buNone/>
            </a:pPr>
            <a:r>
              <a:rPr lang="pt-BR" sz="1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API oferece recursos adicionais, como localização reversa, pesquisa por nome de lugar e suporte a vários idiomas.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613075"/>
            <a:ext cx="8839201" cy="199967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3"/>
          <p:cNvSpPr txBox="1"/>
          <p:nvPr/>
        </p:nvSpPr>
        <p:spPr>
          <a:xfrm>
            <a:off x="16800" y="340975"/>
            <a:ext cx="91104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Caso não tenha instalado o plugin Hqgis, vá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Complementos &gt;&gt;Gerenciar e Instalar Complementos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"/>
          <p:cNvSpPr txBox="1"/>
          <p:nvPr/>
        </p:nvSpPr>
        <p:spPr>
          <a:xfrm>
            <a:off x="16800" y="255500"/>
            <a:ext cx="91104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Caso não tenha instalado o plugin Hqgis, vá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Não instalado </a:t>
            </a: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 digite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Hqgis. Depois, </a:t>
            </a: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clique em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Instalar Complemento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053525"/>
            <a:ext cx="8839200" cy="3813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 txBox="1"/>
          <p:nvPr/>
        </p:nvSpPr>
        <p:spPr>
          <a:xfrm>
            <a:off x="25" y="67225"/>
            <a:ext cx="9144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1800"/>
            </a:pPr>
            <a:r>
              <a:rPr lang="pt-BR"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Importe </a:t>
            </a:r>
            <a:r>
              <a:rPr lang="pt-BR" sz="1800" dirty="0" smtClean="0">
                <a:solidFill>
                  <a:schemeClr val="dk2"/>
                </a:solidFill>
              </a:rPr>
              <a:t>o banco “</a:t>
            </a:r>
            <a:r>
              <a:rPr lang="pt-BR" sz="1800" dirty="0" err="1" smtClean="0">
                <a:solidFill>
                  <a:schemeClr val="dk2"/>
                </a:solidFill>
              </a:rPr>
              <a:t>enderecos_MSP_para_geoc_hqgis</a:t>
            </a:r>
            <a:r>
              <a:rPr lang="pt-BR" sz="1800" dirty="0" smtClean="0">
                <a:solidFill>
                  <a:schemeClr val="dk2"/>
                </a:solidFill>
              </a:rPr>
              <a:t>.</a:t>
            </a:r>
            <a:r>
              <a:rPr lang="pt-BR" sz="1800" dirty="0" err="1" smtClean="0">
                <a:solidFill>
                  <a:schemeClr val="dk2"/>
                </a:solidFill>
              </a:rPr>
              <a:t>csv</a:t>
            </a:r>
            <a:r>
              <a:rPr lang="pt-BR" sz="1800" dirty="0" smtClean="0">
                <a:solidFill>
                  <a:schemeClr val="dk2"/>
                </a:solidFill>
              </a:rPr>
              <a:t> </a:t>
            </a:r>
            <a:r>
              <a:rPr lang="pt-BR" sz="1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pt-BR"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QGIS e </a:t>
            </a:r>
            <a:endParaRPr lang="pt-BR" sz="18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800"/>
            </a:pPr>
            <a:r>
              <a:rPr lang="pt-BR" sz="18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Clique </a:t>
            </a:r>
            <a:r>
              <a:rPr lang="pt-BR"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pt-BR" sz="18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plugin</a:t>
            </a:r>
            <a:r>
              <a:rPr lang="pt-BR" sz="1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8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Hqgis</a:t>
            </a: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88" y="972463"/>
            <a:ext cx="8991624" cy="319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" y="1577560"/>
            <a:ext cx="9144000" cy="306868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6"/>
          <p:cNvSpPr txBox="1"/>
          <p:nvPr/>
        </p:nvSpPr>
        <p:spPr>
          <a:xfrm>
            <a:off x="25" y="67225"/>
            <a:ext cx="914400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 a nova janela aberta, siga os passos listados abaixo: 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1 - Clique em Credentials;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2 - Copie a API do bloco de notas e cole;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3 - Clique em </a:t>
            </a:r>
            <a:r>
              <a:rPr lang="pt-BR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save credentials</a:t>
            </a:r>
            <a:endParaRPr sz="1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3f04f8c98_0_590"/>
          <p:cNvSpPr txBox="1"/>
          <p:nvPr/>
        </p:nvSpPr>
        <p:spPr>
          <a:xfrm>
            <a:off x="163966" y="734786"/>
            <a:ext cx="8122800" cy="2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Antes de proceder a geocodificação dos endereços usando o Hqgis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Arrume o banco de dados, conforme “enderecos_MSP_para_geoc_hqgis.xlsx” –  inserindo o campo “id.here”, de 2 a n</a:t>
            </a:r>
            <a:endParaRPr sz="1100"/>
          </a:p>
          <a:p>
            <a:pPr marL="3810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Transformá-lo em .csv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Abri-lo no QGIS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g333f04f8c98_0_5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9903" y="491217"/>
            <a:ext cx="5896346" cy="406989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33f04f8c98_0_594"/>
          <p:cNvSpPr txBox="1"/>
          <p:nvPr/>
        </p:nvSpPr>
        <p:spPr>
          <a:xfrm>
            <a:off x="97972" y="359229"/>
            <a:ext cx="3004500" cy="39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Clicar, no Hqgis, em “Geocode” e depois em “address field in layer”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“Layer”, escolher o banco “endereços_MSP…”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“Address field”, escolher “END_COMPL”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Clicar em “Geocode multiple addresses”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" name="Google Shape;301;g333f04f8c98_0_594"/>
          <p:cNvCxnSpPr/>
          <p:nvPr/>
        </p:nvCxnSpPr>
        <p:spPr>
          <a:xfrm rot="10800000" flipH="1">
            <a:off x="3102428" y="1436786"/>
            <a:ext cx="1850700" cy="479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2" name="Google Shape;302;g333f04f8c98_0_594"/>
          <p:cNvCxnSpPr/>
          <p:nvPr/>
        </p:nvCxnSpPr>
        <p:spPr>
          <a:xfrm rot="10800000" flipH="1">
            <a:off x="2830285" y="1730915"/>
            <a:ext cx="2122800" cy="925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3" name="Google Shape;303;g333f04f8c98_0_594"/>
          <p:cNvCxnSpPr/>
          <p:nvPr/>
        </p:nvCxnSpPr>
        <p:spPr>
          <a:xfrm>
            <a:off x="2514600" y="3668486"/>
            <a:ext cx="1687200" cy="457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4" name="Google Shape;304;g333f04f8c98_0_594"/>
          <p:cNvCxnSpPr/>
          <p:nvPr/>
        </p:nvCxnSpPr>
        <p:spPr>
          <a:xfrm>
            <a:off x="1687286" y="1126672"/>
            <a:ext cx="2514600" cy="1293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333f04f8c98_0_6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2314" y="357499"/>
            <a:ext cx="6263878" cy="448681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333f04f8c98_0_603"/>
          <p:cNvSpPr txBox="1"/>
          <p:nvPr/>
        </p:nvSpPr>
        <p:spPr>
          <a:xfrm>
            <a:off x="152400" y="228600"/>
            <a:ext cx="2296800" cy="36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 da geocodificação no arquivo temporátio “AddressLayer” tela do QGIS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Vamos abrir a tabela de atributos desta camada e verificar o que foi feito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1" name="Google Shape;311;g333f04f8c98_0_603"/>
          <p:cNvCxnSpPr/>
          <p:nvPr/>
        </p:nvCxnSpPr>
        <p:spPr>
          <a:xfrm>
            <a:off x="1850572" y="1415143"/>
            <a:ext cx="1262700" cy="479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12" name="Google Shape;312;g333f04f8c98_0_603"/>
          <p:cNvCxnSpPr/>
          <p:nvPr/>
        </p:nvCxnSpPr>
        <p:spPr>
          <a:xfrm>
            <a:off x="1240972" y="1698172"/>
            <a:ext cx="5148900" cy="2112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333f04f8c98_0_6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618" y="510859"/>
            <a:ext cx="8819169" cy="421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33f04f8c98_0_614"/>
          <p:cNvSpPr txBox="1"/>
          <p:nvPr/>
        </p:nvSpPr>
        <p:spPr>
          <a:xfrm>
            <a:off x="283028" y="174172"/>
            <a:ext cx="8436300" cy="45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Observações sobre a tabela de atributos e sobre o que o HQGIS nos fornece: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campo chamado “id” de 2 a n, igual ao “id.here” de nosso banco de dados em .csv – estes IDs serão utlizados como código de ligação entre o banco com os endereços geocodificados e o banco de dados em .csv</a:t>
            </a:r>
            <a:endParaRPr sz="1100"/>
          </a:p>
          <a:p>
            <a:pPr marL="3810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endereço encontrado (“Address”), que pode ser comparado com o endereço de entrada (“oldAddress”)</a:t>
            </a:r>
            <a:endParaRPr sz="1100"/>
          </a:p>
          <a:p>
            <a:pPr marL="3810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acurácia geral da geocodificação (“relevance”) e a acurária da geocodificação de cada componente do endereço (qu_country, qu_city, qu_street e qu_number)</a:t>
            </a:r>
            <a:endParaRPr sz="1100"/>
          </a:p>
          <a:p>
            <a:pPr marL="3810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lphaLcParenR"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campo “matchtype” (pointaddress, interpolated)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33f04f8c98_0_618"/>
          <p:cNvSpPr txBox="1"/>
          <p:nvPr/>
        </p:nvSpPr>
        <p:spPr>
          <a:xfrm>
            <a:off x="195943" y="185057"/>
            <a:ext cx="87303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Agora, vamos salvar o arquivo com os endereços geocodificados como shape: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Clicar em “AddressLayer” com o botão direito, ir e, “Exportar”, em “Salvar feiçoes como”, dar o caminho e o nome do arquivo e definir o SRC (WGS 84)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g333f04f8c98_0_6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1571" y="1932767"/>
            <a:ext cx="4863933" cy="2933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3f04f8c98_0_299"/>
          <p:cNvSpPr/>
          <p:nvPr/>
        </p:nvSpPr>
        <p:spPr>
          <a:xfrm>
            <a:off x="443657" y="349299"/>
            <a:ext cx="82569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Petrona"/>
              <a:buNone/>
            </a:pPr>
            <a:r>
              <a:rPr lang="pt-BR" sz="2600" b="1">
                <a:solidFill>
                  <a:srgbClr val="000000"/>
                </a:solidFill>
                <a:latin typeface="Petrona"/>
                <a:ea typeface="Petrona"/>
                <a:cs typeface="Petrona"/>
                <a:sym typeface="Petrona"/>
              </a:rPr>
              <a:t>Informações sobre a Qualidade da Classificação da API da Here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333f04f8c98_0_299"/>
          <p:cNvSpPr/>
          <p:nvPr/>
        </p:nvSpPr>
        <p:spPr>
          <a:xfrm>
            <a:off x="4564856" y="1434778"/>
            <a:ext cx="14400" cy="3359400"/>
          </a:xfrm>
          <a:prstGeom prst="roundRect">
            <a:avLst>
              <a:gd name="adj" fmla="val 372673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333f04f8c98_0_299"/>
          <p:cNvSpPr/>
          <p:nvPr/>
        </p:nvSpPr>
        <p:spPr>
          <a:xfrm>
            <a:off x="4000016" y="1712789"/>
            <a:ext cx="443700" cy="14400"/>
          </a:xfrm>
          <a:prstGeom prst="roundRect">
            <a:avLst>
              <a:gd name="adj" fmla="val 372673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333f04f8c98_0_299"/>
          <p:cNvSpPr/>
          <p:nvPr/>
        </p:nvSpPr>
        <p:spPr>
          <a:xfrm>
            <a:off x="4429386" y="1577355"/>
            <a:ext cx="285300" cy="285300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33f04f8c98_0_299"/>
          <p:cNvSpPr/>
          <p:nvPr/>
        </p:nvSpPr>
        <p:spPr>
          <a:xfrm>
            <a:off x="4529249" y="1620143"/>
            <a:ext cx="855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Petrona"/>
              <a:buNone/>
            </a:pPr>
            <a:r>
              <a:rPr lang="pt-BR" sz="16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1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333f04f8c98_0_299"/>
          <p:cNvSpPr/>
          <p:nvPr/>
        </p:nvSpPr>
        <p:spPr>
          <a:xfrm>
            <a:off x="443657" y="1561505"/>
            <a:ext cx="34311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API da Here fornece um sistema de pontuação para indicar a qualidade da classificação da localização.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333f04f8c98_0_299"/>
          <p:cNvSpPr/>
          <p:nvPr/>
        </p:nvSpPr>
        <p:spPr>
          <a:xfrm>
            <a:off x="4700327" y="2346573"/>
            <a:ext cx="443700" cy="14400"/>
          </a:xfrm>
          <a:prstGeom prst="roundRect">
            <a:avLst>
              <a:gd name="adj" fmla="val 372673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333f04f8c98_0_299"/>
          <p:cNvSpPr/>
          <p:nvPr/>
        </p:nvSpPr>
        <p:spPr>
          <a:xfrm>
            <a:off x="4429386" y="2211139"/>
            <a:ext cx="285300" cy="285300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333f04f8c98_0_299"/>
          <p:cNvSpPr/>
          <p:nvPr/>
        </p:nvSpPr>
        <p:spPr>
          <a:xfrm>
            <a:off x="4515408" y="2253928"/>
            <a:ext cx="1134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Petrona"/>
              <a:buNone/>
            </a:pPr>
            <a:r>
              <a:rPr lang="pt-BR" sz="16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2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333f04f8c98_0_299"/>
          <p:cNvSpPr/>
          <p:nvPr/>
        </p:nvSpPr>
        <p:spPr>
          <a:xfrm>
            <a:off x="5269260" y="2195289"/>
            <a:ext cx="34311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pontuação é baseada na precisão e confiabilidade do resultado da geocodificação, variando de 0 a 100.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333f04f8c98_0_299"/>
          <p:cNvSpPr/>
          <p:nvPr/>
        </p:nvSpPr>
        <p:spPr>
          <a:xfrm>
            <a:off x="4000016" y="2917031"/>
            <a:ext cx="443700" cy="14400"/>
          </a:xfrm>
          <a:prstGeom prst="roundRect">
            <a:avLst>
              <a:gd name="adj" fmla="val 372673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333f04f8c98_0_299"/>
          <p:cNvSpPr/>
          <p:nvPr/>
        </p:nvSpPr>
        <p:spPr>
          <a:xfrm>
            <a:off x="4429386" y="2781598"/>
            <a:ext cx="285300" cy="285300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33f04f8c98_0_299"/>
          <p:cNvSpPr/>
          <p:nvPr/>
        </p:nvSpPr>
        <p:spPr>
          <a:xfrm>
            <a:off x="4515483" y="2824386"/>
            <a:ext cx="1131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Petrona"/>
              <a:buNone/>
            </a:pPr>
            <a:r>
              <a:rPr lang="pt-BR" sz="16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3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333f04f8c98_0_299"/>
          <p:cNvSpPr/>
          <p:nvPr/>
        </p:nvSpPr>
        <p:spPr>
          <a:xfrm>
            <a:off x="443657" y="2765748"/>
            <a:ext cx="34311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última atualização da API da Here ocorreu em novembro de 2024, com melhorias na precisão e desempenho.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333f04f8c98_0_299"/>
          <p:cNvSpPr/>
          <p:nvPr/>
        </p:nvSpPr>
        <p:spPr>
          <a:xfrm>
            <a:off x="4700327" y="3487489"/>
            <a:ext cx="443700" cy="14400"/>
          </a:xfrm>
          <a:prstGeom prst="roundRect">
            <a:avLst>
              <a:gd name="adj" fmla="val 372673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333f04f8c98_0_299"/>
          <p:cNvSpPr/>
          <p:nvPr/>
        </p:nvSpPr>
        <p:spPr>
          <a:xfrm>
            <a:off x="4429386" y="3352056"/>
            <a:ext cx="285300" cy="285300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333f04f8c98_0_299"/>
          <p:cNvSpPr/>
          <p:nvPr/>
        </p:nvSpPr>
        <p:spPr>
          <a:xfrm>
            <a:off x="4518161" y="3394844"/>
            <a:ext cx="1077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Petrona"/>
              <a:buNone/>
            </a:pPr>
            <a:r>
              <a:rPr lang="pt-BR" sz="16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4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333f04f8c98_0_299"/>
          <p:cNvSpPr/>
          <p:nvPr/>
        </p:nvSpPr>
        <p:spPr>
          <a:xfrm>
            <a:off x="5269260" y="3336206"/>
            <a:ext cx="34311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O plugin do QGIS, Hqgis, oferece suporte à API da Here, permitindo a geocodificação diretamente no QGIS.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333f04f8c98_0_299"/>
          <p:cNvSpPr/>
          <p:nvPr/>
        </p:nvSpPr>
        <p:spPr>
          <a:xfrm>
            <a:off x="4000016" y="4057948"/>
            <a:ext cx="443700" cy="14400"/>
          </a:xfrm>
          <a:prstGeom prst="roundRect">
            <a:avLst>
              <a:gd name="adj" fmla="val 372673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33f04f8c98_0_299"/>
          <p:cNvSpPr/>
          <p:nvPr/>
        </p:nvSpPr>
        <p:spPr>
          <a:xfrm>
            <a:off x="4429386" y="3922514"/>
            <a:ext cx="285300" cy="285300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33f04f8c98_0_299"/>
          <p:cNvSpPr/>
          <p:nvPr/>
        </p:nvSpPr>
        <p:spPr>
          <a:xfrm>
            <a:off x="4515259" y="3965302"/>
            <a:ext cx="113400" cy="1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Petrona"/>
              <a:buNone/>
            </a:pPr>
            <a:r>
              <a:rPr lang="pt-BR" sz="16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5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333f04f8c98_0_299"/>
          <p:cNvSpPr/>
          <p:nvPr/>
        </p:nvSpPr>
        <p:spPr>
          <a:xfrm>
            <a:off x="443657" y="3906664"/>
            <a:ext cx="34311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64516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última atualização do Hqgis foi em 2023, com novos recursos e aprimoramentos de compatibilidade.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33f04f8c98_0_623"/>
          <p:cNvSpPr txBox="1"/>
          <p:nvPr/>
        </p:nvSpPr>
        <p:spPr>
          <a:xfrm>
            <a:off x="206828" y="130628"/>
            <a:ext cx="86322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Agora, vamos abrir o shape das Coordenadorias Regionais de Saúde (CRS) do município de São Paulo para verificar se os endereços geocodificados estão dentro dos limites do município - abrir o shape “CRS_MSP_rotulo” e deixá-lo “Sem pincel”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g333f04f8c98_0_6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8056" y="1264040"/>
            <a:ext cx="6981144" cy="3652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33f04f8c98_0_628"/>
          <p:cNvSpPr txBox="1"/>
          <p:nvPr/>
        </p:nvSpPr>
        <p:spPr>
          <a:xfrm>
            <a:off x="206828" y="174172"/>
            <a:ext cx="86649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Apesar dos endereços já estarem geocodificados e já serem um shape, às vezes precisaremos obter suas coordenadas para utilizá-la em alguma aplicação (SaTScan, por exemplo)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Abrir a tabela de atributos de “ender_MSP_geocode”, clicar na calculadora de campo e criar as variáveis latitude e longitude (Geometria e $y e $x)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g333f04f8c98_0_6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743" y="2182414"/>
            <a:ext cx="7074184" cy="2759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3f04f8c98_0_633"/>
          <p:cNvSpPr txBox="1"/>
          <p:nvPr/>
        </p:nvSpPr>
        <p:spPr>
          <a:xfrm>
            <a:off x="206828" y="272143"/>
            <a:ext cx="8577900" cy="3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Último passo é juntar o shape com os endereços geocodificados com o banco em .csv (enderecos_MSP_para_geoc_here.csv) – este banco tem outros atributos que não endereços e que podem ser necessária para realizar as análise: o ano, por exemplo.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unir o shape com os endereços geocodificados com o banco em .csv, usar a ferramenta ‘Uniões”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Usar o campo “id.here” do banco .csv e o campo “id” do shape “ender_MSP_geoc_here”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216751"/>
            <a:ext cx="8991599" cy="460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33f04f8c98_0_712"/>
          <p:cNvSpPr txBox="1"/>
          <p:nvPr/>
        </p:nvSpPr>
        <p:spPr>
          <a:xfrm>
            <a:off x="21750" y="1593900"/>
            <a:ext cx="9100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</a:rPr>
              <a:t>Geocodificação com 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</a:rPr>
              <a:t>API Google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33f04f8c98_0_585"/>
          <p:cNvSpPr txBox="1"/>
          <p:nvPr/>
        </p:nvSpPr>
        <p:spPr>
          <a:xfrm>
            <a:off x="70150" y="55625"/>
            <a:ext cx="90303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 smtClean="0">
                <a:solidFill>
                  <a:schemeClr val="dk2"/>
                </a:solidFill>
              </a:rPr>
              <a:t>Clique e </a:t>
            </a:r>
            <a:r>
              <a:rPr lang="pt-BR" sz="1800" dirty="0">
                <a:solidFill>
                  <a:schemeClr val="dk2"/>
                </a:solidFill>
              </a:rPr>
              <a:t>faça uma cópia da planilha em seu </a:t>
            </a:r>
            <a:r>
              <a:rPr lang="pt-BR" sz="1800" dirty="0" smtClean="0">
                <a:solidFill>
                  <a:schemeClr val="dk2"/>
                </a:solidFill>
              </a:rPr>
              <a:t>Drive:</a:t>
            </a:r>
          </a:p>
          <a:p>
            <a:pPr lvl="0" algn="ctr"/>
            <a:r>
              <a:rPr lang="pt-BR" sz="1800" dirty="0" smtClean="0">
                <a:solidFill>
                  <a:schemeClr val="dk2"/>
                </a:solidFill>
                <a:hlinkClick r:id="rId3"/>
              </a:rPr>
              <a:t>https://docs.google.com/spreadsheets/d/1AWZpBKbH0W-CIiMofCi7beYEbwIPhN98aBRzj51ctXY/edit?usp=sharing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367" name="Google Shape;367;g333f04f8c98_0_5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093" y="1084729"/>
            <a:ext cx="6267195" cy="3867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33f04f8c98_0_718"/>
          <p:cNvSpPr txBox="1">
            <a:spLocks noGrp="1"/>
          </p:cNvSpPr>
          <p:nvPr>
            <p:ph type="subTitle" idx="1"/>
          </p:nvPr>
        </p:nvSpPr>
        <p:spPr>
          <a:xfrm>
            <a:off x="311700" y="81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g333f04f8c98_0_7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104" y="874000"/>
            <a:ext cx="3302220" cy="426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33f04f8c98_0_718"/>
          <p:cNvSpPr txBox="1"/>
          <p:nvPr/>
        </p:nvSpPr>
        <p:spPr>
          <a:xfrm>
            <a:off x="157900" y="1147525"/>
            <a:ext cx="45306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1 -  Renomeie a planilha;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2 - Escolha uma pasta onde será salvo;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3 - Clique em </a:t>
            </a:r>
            <a:r>
              <a:rPr lang="pt-BR" sz="1800" b="1">
                <a:solidFill>
                  <a:schemeClr val="dk2"/>
                </a:solidFill>
              </a:rPr>
              <a:t>Fazer uma cópia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33407e59695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75" y="1463375"/>
            <a:ext cx="8839198" cy="353787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33407e59695_0_1"/>
          <p:cNvSpPr txBox="1"/>
          <p:nvPr/>
        </p:nvSpPr>
        <p:spPr>
          <a:xfrm>
            <a:off x="420550" y="173525"/>
            <a:ext cx="8196900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Copie e cole os endereços na coluna </a:t>
            </a:r>
            <a:r>
              <a:rPr lang="pt-BR" sz="1800" b="1">
                <a:solidFill>
                  <a:schemeClr val="dk2"/>
                </a:solidFill>
              </a:rPr>
              <a:t>Addresses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33407e59695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59650"/>
            <a:ext cx="8839200" cy="358384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3407e59695_0_9"/>
          <p:cNvSpPr txBox="1"/>
          <p:nvPr/>
        </p:nvSpPr>
        <p:spPr>
          <a:xfrm>
            <a:off x="0" y="42200"/>
            <a:ext cx="90879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</a:rPr>
              <a:t>1 - Na aba Geocoding, selecione as 4 colunas ( Addresses, Latitude, Longitude e Location Type);</a:t>
            </a: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</a:rPr>
              <a:t>2 - Na barra de Menu, clique em </a:t>
            </a:r>
            <a:r>
              <a:rPr lang="pt-BR" sz="1600" b="1">
                <a:solidFill>
                  <a:schemeClr val="dk2"/>
                </a:solidFill>
              </a:rPr>
              <a:t>Geocode;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2"/>
                </a:solidFill>
              </a:rPr>
              <a:t>3 - Clique em</a:t>
            </a:r>
            <a:r>
              <a:rPr lang="pt-BR" sz="1600" b="1">
                <a:solidFill>
                  <a:schemeClr val="dk2"/>
                </a:solidFill>
              </a:rPr>
              <a:t> Geocode Selected Cells (Address to Latitude, Longitude)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33407e59695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33175"/>
            <a:ext cx="8839198" cy="381031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33407e59695_0_16"/>
          <p:cNvSpPr txBox="1"/>
          <p:nvPr/>
        </p:nvSpPr>
        <p:spPr>
          <a:xfrm>
            <a:off x="15625" y="31275"/>
            <a:ext cx="90612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Ao utilizar pela primeira vez o script para geocodificação, é solicitado a autorização para o uso. Clique em </a:t>
            </a:r>
            <a:r>
              <a:rPr lang="pt-BR" sz="1800" b="1">
                <a:solidFill>
                  <a:schemeClr val="dk2"/>
                </a:solidFill>
              </a:rPr>
              <a:t>OK</a:t>
            </a:r>
            <a:r>
              <a:rPr lang="pt-BR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33f04f8c98_0_208"/>
          <p:cNvSpPr/>
          <p:nvPr/>
        </p:nvSpPr>
        <p:spPr>
          <a:xfrm>
            <a:off x="496119" y="524917"/>
            <a:ext cx="47229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Petrona"/>
              <a:buNone/>
            </a:pPr>
            <a:r>
              <a:rPr lang="pt-BR" sz="2900" b="1">
                <a:solidFill>
                  <a:srgbClr val="000000"/>
                </a:solidFill>
                <a:latin typeface="Petrona"/>
                <a:ea typeface="Petrona"/>
                <a:cs typeface="Petrona"/>
                <a:sym typeface="Petrona"/>
              </a:rPr>
              <a:t>Aspectos Gerais da API do Google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333f04f8c98_0_208"/>
          <p:cNvSpPr/>
          <p:nvPr/>
        </p:nvSpPr>
        <p:spPr>
          <a:xfrm>
            <a:off x="496119" y="1667842"/>
            <a:ext cx="2290500" cy="1744800"/>
          </a:xfrm>
          <a:prstGeom prst="roundRect">
            <a:avLst>
              <a:gd name="adj" fmla="val 3413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33f04f8c98_0_208"/>
          <p:cNvSpPr/>
          <p:nvPr/>
        </p:nvSpPr>
        <p:spPr>
          <a:xfrm>
            <a:off x="642640" y="1814364"/>
            <a:ext cx="18606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Petrona"/>
              <a:buNone/>
            </a:pPr>
            <a:r>
              <a:rPr lang="pt-BR" sz="14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Recursos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333f04f8c98_0_208"/>
          <p:cNvSpPr/>
          <p:nvPr/>
        </p:nvSpPr>
        <p:spPr>
          <a:xfrm>
            <a:off x="642640" y="2131963"/>
            <a:ext cx="19974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Inter"/>
              <a:buNone/>
            </a:pPr>
            <a:r>
              <a:rPr lang="pt-BR" sz="1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API do Google oferece geocodificação avançada, incluindo pesquisa por endereço, nomes de lugares e pontos de referência.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333f04f8c98_0_208"/>
          <p:cNvSpPr/>
          <p:nvPr/>
        </p:nvSpPr>
        <p:spPr>
          <a:xfrm>
            <a:off x="2928417" y="1667842"/>
            <a:ext cx="2290500" cy="1744800"/>
          </a:xfrm>
          <a:prstGeom prst="roundRect">
            <a:avLst>
              <a:gd name="adj" fmla="val 3413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333f04f8c98_0_208"/>
          <p:cNvSpPr/>
          <p:nvPr/>
        </p:nvSpPr>
        <p:spPr>
          <a:xfrm>
            <a:off x="3074938" y="1814364"/>
            <a:ext cx="18606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Petrona"/>
              <a:buNone/>
            </a:pPr>
            <a:r>
              <a:rPr lang="pt-BR" sz="14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Precisão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333f04f8c98_0_208"/>
          <p:cNvSpPr/>
          <p:nvPr/>
        </p:nvSpPr>
        <p:spPr>
          <a:xfrm>
            <a:off x="3074938" y="2131963"/>
            <a:ext cx="1997400" cy="11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Inter"/>
              <a:buNone/>
            </a:pPr>
            <a:r>
              <a:rPr lang="pt-BR" sz="1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API fornece resultados precisos e abrangentes, com diferentes níveis de detalhes, incluindo informações de endereço e localização.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333f04f8c98_0_208"/>
          <p:cNvSpPr/>
          <p:nvPr/>
        </p:nvSpPr>
        <p:spPr>
          <a:xfrm>
            <a:off x="496119" y="3554313"/>
            <a:ext cx="4722900" cy="1064400"/>
          </a:xfrm>
          <a:prstGeom prst="roundRect">
            <a:avLst>
              <a:gd name="adj" fmla="val 5595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33f04f8c98_0_208"/>
          <p:cNvSpPr/>
          <p:nvPr/>
        </p:nvSpPr>
        <p:spPr>
          <a:xfrm>
            <a:off x="642640" y="3700834"/>
            <a:ext cx="1860600" cy="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08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Petrona"/>
              <a:buNone/>
            </a:pPr>
            <a:r>
              <a:rPr lang="pt-BR" sz="14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Documentação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333f04f8c98_0_208"/>
          <p:cNvSpPr/>
          <p:nvPr/>
        </p:nvSpPr>
        <p:spPr>
          <a:xfrm>
            <a:off x="642640" y="4018434"/>
            <a:ext cx="44298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Inter"/>
              <a:buNone/>
            </a:pPr>
            <a:r>
              <a:rPr lang="pt-BR" sz="1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API possui documentação completa, exemplos de código e tutoriais para facilitar a implementação.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g333f04f8c98_0_20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0"/>
            <a:ext cx="3407999" cy="511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33407e59695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9175"/>
            <a:ext cx="8839202" cy="48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3407e59695_0_29"/>
          <p:cNvSpPr txBox="1"/>
          <p:nvPr/>
        </p:nvSpPr>
        <p:spPr>
          <a:xfrm>
            <a:off x="307825" y="1926575"/>
            <a:ext cx="3089400" cy="18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1 - Vá até a aba Reverse;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2 - Cole as Latitudes;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3 - Cole as Longitudes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3" name="Google Shape;403;g33407e59695_0_29"/>
          <p:cNvSpPr txBox="1"/>
          <p:nvPr/>
        </p:nvSpPr>
        <p:spPr>
          <a:xfrm>
            <a:off x="56100" y="0"/>
            <a:ext cx="908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Geocodificação Reversa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04" name="Google Shape;404;g33407e59695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3100" y="687000"/>
            <a:ext cx="5540891" cy="445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g33407e59695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8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7647"/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https://www.here.com/platform/geocoding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https://github.com/riccardoklinger/Hqgis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r>
              <a:rPr lang="pt-BR" u="sng">
                <a:solidFill>
                  <a:schemeClr val="hlink"/>
                </a:solidFill>
                <a:hlinkClick r:id="rId5"/>
              </a:rPr>
              <a:t>https://qgis.org/pt_BR/site/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pt-BR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https://github.com/camptocamp/QGIS-SpreadSheetLayers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pt-BR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https://willgeary.github.io/data/2016/11/04/Geocoding-with-Google-Sheets.html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17647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17647"/>
              <a:buNone/>
            </a:pPr>
            <a:endParaRPr/>
          </a:p>
        </p:txBody>
      </p:sp>
      <p:sp>
        <p:nvSpPr>
          <p:cNvPr id="415" name="Google Shape;415;p19"/>
          <p:cNvSpPr txBox="1"/>
          <p:nvPr/>
        </p:nvSpPr>
        <p:spPr>
          <a:xfrm>
            <a:off x="248875" y="339375"/>
            <a:ext cx="21645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Referências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3f04f8c98_0_293"/>
          <p:cNvSpPr/>
          <p:nvPr/>
        </p:nvSpPr>
        <p:spPr>
          <a:xfrm>
            <a:off x="496119" y="1532483"/>
            <a:ext cx="8151900" cy="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8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Petrona"/>
              <a:buNone/>
            </a:pPr>
            <a:r>
              <a:rPr lang="pt-BR" sz="2900" b="1">
                <a:solidFill>
                  <a:srgbClr val="000000"/>
                </a:solidFill>
                <a:latin typeface="Petrona"/>
                <a:ea typeface="Petrona"/>
                <a:cs typeface="Petrona"/>
                <a:sym typeface="Petrona"/>
              </a:rPr>
              <a:t>Classificação do location</a:t>
            </a:r>
            <a:r>
              <a:rPr lang="pt-BR" sz="2900" b="1">
                <a:latin typeface="Petrona"/>
                <a:ea typeface="Petrona"/>
                <a:cs typeface="Petrona"/>
                <a:sym typeface="Petrona"/>
              </a:rPr>
              <a:t> </a:t>
            </a:r>
            <a:r>
              <a:rPr lang="pt-BR" sz="2900" b="1">
                <a:solidFill>
                  <a:srgbClr val="000000"/>
                </a:solidFill>
                <a:latin typeface="Petrona"/>
                <a:ea typeface="Petrona"/>
                <a:cs typeface="Petrona"/>
                <a:sym typeface="Petrona"/>
              </a:rPr>
              <a:t>type na API do Google</a:t>
            </a:r>
            <a:endParaRPr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333f04f8c98_0_293"/>
          <p:cNvSpPr/>
          <p:nvPr/>
        </p:nvSpPr>
        <p:spPr>
          <a:xfrm>
            <a:off x="496119" y="2802954"/>
            <a:ext cx="39030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Inter"/>
              <a:buNone/>
            </a:pPr>
            <a:r>
              <a:rPr lang="pt-BR" sz="1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API do Google classifica a precisão da localização usando o atributo location type.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333f04f8c98_0_293"/>
          <p:cNvSpPr/>
          <p:nvPr/>
        </p:nvSpPr>
        <p:spPr>
          <a:xfrm>
            <a:off x="4749701" y="2802954"/>
            <a:ext cx="39030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Inter"/>
              <a:buNone/>
            </a:pPr>
            <a:r>
              <a:rPr lang="pt-BR" sz="11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Essa classificação fornece informações sobre a confiabilidade e o nível de detalhe do resultado da geocodificação.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3f04f8c98_0_407"/>
          <p:cNvSpPr/>
          <p:nvPr/>
        </p:nvSpPr>
        <p:spPr>
          <a:xfrm>
            <a:off x="440903" y="346398"/>
            <a:ext cx="48333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Petrona"/>
              <a:buNone/>
            </a:pPr>
            <a:r>
              <a:rPr lang="pt-BR" sz="2600" b="1">
                <a:solidFill>
                  <a:srgbClr val="000000"/>
                </a:solidFill>
                <a:latin typeface="Petrona"/>
                <a:ea typeface="Petrona"/>
                <a:cs typeface="Petrona"/>
                <a:sym typeface="Petrona"/>
              </a:rPr>
              <a:t>Tipos de Classificação da API do Google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g333f04f8c98_0_40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903" y="1362075"/>
            <a:ext cx="314921" cy="31492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333f04f8c98_0_407"/>
          <p:cNvSpPr/>
          <p:nvPr/>
        </p:nvSpPr>
        <p:spPr>
          <a:xfrm>
            <a:off x="440903" y="1802904"/>
            <a:ext cx="16533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pt-BR" sz="13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ROOFTOP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333f04f8c98_0_407"/>
          <p:cNvSpPr/>
          <p:nvPr/>
        </p:nvSpPr>
        <p:spPr>
          <a:xfrm>
            <a:off x="440903" y="2085082"/>
            <a:ext cx="2322000" cy="8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localização exata foi determinada com precisão, geralmente por meio de dados de mapeamento de alta qualidade.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g333f04f8c98_0_40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1931" y="1362075"/>
            <a:ext cx="314921" cy="31492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33f04f8c98_0_407"/>
          <p:cNvSpPr/>
          <p:nvPr/>
        </p:nvSpPr>
        <p:spPr>
          <a:xfrm>
            <a:off x="2951931" y="1802904"/>
            <a:ext cx="19251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pt-BR" sz="13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RANGE_INTERPOLATED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33f04f8c98_0_407"/>
          <p:cNvSpPr/>
          <p:nvPr/>
        </p:nvSpPr>
        <p:spPr>
          <a:xfrm>
            <a:off x="2951931" y="2085082"/>
            <a:ext cx="23223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localização foi estimada dentro de um intervalo, como um bloco de ruas ou um distrito.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g333f04f8c98_0_40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903" y="3269010"/>
            <a:ext cx="314921" cy="31492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33f04f8c98_0_407"/>
          <p:cNvSpPr/>
          <p:nvPr/>
        </p:nvSpPr>
        <p:spPr>
          <a:xfrm>
            <a:off x="440903" y="3709839"/>
            <a:ext cx="17355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pt-BR" sz="13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GEOMETRIC_CENTER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33f04f8c98_0_407"/>
          <p:cNvSpPr/>
          <p:nvPr/>
        </p:nvSpPr>
        <p:spPr>
          <a:xfrm>
            <a:off x="440903" y="3992017"/>
            <a:ext cx="2322000" cy="8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localização é o centro geométrico de um local, como uma área administrativa ou um conjunto de edifícios.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333f04f8c98_0_407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51931" y="3269010"/>
            <a:ext cx="314921" cy="3149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33f04f8c98_0_407"/>
          <p:cNvSpPr/>
          <p:nvPr/>
        </p:nvSpPr>
        <p:spPr>
          <a:xfrm>
            <a:off x="2951931" y="3709839"/>
            <a:ext cx="16533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82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300"/>
              <a:buFont typeface="Petrona"/>
              <a:buNone/>
            </a:pPr>
            <a:r>
              <a:rPr lang="pt-BR" sz="13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APROXIMATE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33f04f8c98_0_407"/>
          <p:cNvSpPr/>
          <p:nvPr/>
        </p:nvSpPr>
        <p:spPr>
          <a:xfrm>
            <a:off x="2951931" y="3992017"/>
            <a:ext cx="23223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000"/>
              <a:buFont typeface="Inter"/>
              <a:buNone/>
            </a:pPr>
            <a:r>
              <a:rPr lang="pt-BR" sz="1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A localização é uma estimativa aproximada, como a localização de uma cidade ou região.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333f04f8c98_0_407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5000" y="0"/>
            <a:ext cx="3429000" cy="5144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3f04f8c98_0_427"/>
          <p:cNvSpPr/>
          <p:nvPr/>
        </p:nvSpPr>
        <p:spPr>
          <a:xfrm>
            <a:off x="410394" y="491877"/>
            <a:ext cx="4119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trona"/>
              <a:buNone/>
            </a:pPr>
            <a:r>
              <a:rPr lang="pt-BR" sz="2400" b="1">
                <a:solidFill>
                  <a:srgbClr val="000000"/>
                </a:solidFill>
                <a:latin typeface="Petrona"/>
                <a:ea typeface="Petrona"/>
                <a:cs typeface="Petrona"/>
                <a:sym typeface="Petrona"/>
              </a:rPr>
              <a:t>Conclusão e Próximos Passos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g333f04f8c98_0_42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9129" y="1111151"/>
            <a:ext cx="823987" cy="68468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33f04f8c98_0_427"/>
          <p:cNvSpPr/>
          <p:nvPr/>
        </p:nvSpPr>
        <p:spPr>
          <a:xfrm>
            <a:off x="2459683" y="1421309"/>
            <a:ext cx="627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388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Petrona"/>
              <a:buNone/>
            </a:pPr>
            <a:r>
              <a:rPr lang="pt-BR" sz="11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1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33f04f8c98_0_427"/>
          <p:cNvSpPr/>
          <p:nvPr/>
        </p:nvSpPr>
        <p:spPr>
          <a:xfrm>
            <a:off x="3020318" y="1357313"/>
            <a:ext cx="12243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Petrona"/>
              <a:buNone/>
            </a:pPr>
            <a:r>
              <a:rPr lang="pt-BR" sz="12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Escolhendo a API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333f04f8c98_0_427"/>
          <p:cNvSpPr/>
          <p:nvPr/>
        </p:nvSpPr>
        <p:spPr>
          <a:xfrm>
            <a:off x="2932361" y="1804467"/>
            <a:ext cx="5772000" cy="7200"/>
          </a:xfrm>
          <a:prstGeom prst="roundRect">
            <a:avLst>
              <a:gd name="adj" fmla="val 68942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g333f04f8c98_0_42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7173" y="1825079"/>
            <a:ext cx="1647974" cy="68468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33f04f8c98_0_427"/>
          <p:cNvSpPr/>
          <p:nvPr/>
        </p:nvSpPr>
        <p:spPr>
          <a:xfrm>
            <a:off x="2449562" y="2050108"/>
            <a:ext cx="83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388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Petrona"/>
              <a:buNone/>
            </a:pPr>
            <a:r>
              <a:rPr lang="pt-BR" sz="11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2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333f04f8c98_0_427"/>
          <p:cNvSpPr/>
          <p:nvPr/>
        </p:nvSpPr>
        <p:spPr>
          <a:xfrm>
            <a:off x="3432349" y="1942281"/>
            <a:ext cx="1539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Petrona"/>
              <a:buNone/>
            </a:pPr>
            <a:r>
              <a:rPr lang="pt-BR" sz="12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Implementação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33f04f8c98_0_427"/>
          <p:cNvSpPr/>
          <p:nvPr/>
        </p:nvSpPr>
        <p:spPr>
          <a:xfrm>
            <a:off x="3432349" y="2204963"/>
            <a:ext cx="31818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900"/>
              <a:buFont typeface="Inter"/>
              <a:buNone/>
            </a:pPr>
            <a:r>
              <a:rPr lang="pt-BR" sz="9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Documentação completa, exemplos de código e tutoriais.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33f04f8c98_0_427"/>
          <p:cNvSpPr/>
          <p:nvPr/>
        </p:nvSpPr>
        <p:spPr>
          <a:xfrm>
            <a:off x="3344391" y="2518395"/>
            <a:ext cx="5360100" cy="7200"/>
          </a:xfrm>
          <a:prstGeom prst="roundRect">
            <a:avLst>
              <a:gd name="adj" fmla="val 68942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g333f04f8c98_0_42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5142" y="2539008"/>
            <a:ext cx="2471961" cy="68468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333f04f8c98_0_427"/>
          <p:cNvSpPr/>
          <p:nvPr/>
        </p:nvSpPr>
        <p:spPr>
          <a:xfrm>
            <a:off x="2449562" y="2764036"/>
            <a:ext cx="83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388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Petrona"/>
              <a:buNone/>
            </a:pPr>
            <a:r>
              <a:rPr lang="pt-BR" sz="11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3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33f04f8c98_0_427"/>
          <p:cNvSpPr/>
          <p:nvPr/>
        </p:nvSpPr>
        <p:spPr>
          <a:xfrm>
            <a:off x="3844305" y="2656210"/>
            <a:ext cx="15390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Petrona"/>
              <a:buNone/>
            </a:pPr>
            <a:r>
              <a:rPr lang="pt-BR" sz="12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Recursos Adicionais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333f04f8c98_0_427"/>
          <p:cNvSpPr/>
          <p:nvPr/>
        </p:nvSpPr>
        <p:spPr>
          <a:xfrm>
            <a:off x="3844305" y="2918892"/>
            <a:ext cx="42444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9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900"/>
              <a:buFont typeface="Inter"/>
              <a:buNone/>
            </a:pPr>
            <a:r>
              <a:rPr lang="pt-BR" sz="9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Localização reversa, pesquisa por nome de lugar e suporte a vários idiomas.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333f04f8c98_0_427"/>
          <p:cNvSpPr/>
          <p:nvPr/>
        </p:nvSpPr>
        <p:spPr>
          <a:xfrm>
            <a:off x="3756347" y="3232324"/>
            <a:ext cx="4947900" cy="7200"/>
          </a:xfrm>
          <a:prstGeom prst="roundRect">
            <a:avLst>
              <a:gd name="adj" fmla="val 68942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g333f04f8c98_0_427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186" y="3252936"/>
            <a:ext cx="3295948" cy="68468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33f04f8c98_0_427"/>
          <p:cNvSpPr/>
          <p:nvPr/>
        </p:nvSpPr>
        <p:spPr>
          <a:xfrm>
            <a:off x="2451571" y="3477964"/>
            <a:ext cx="789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388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Petrona"/>
              <a:buNone/>
            </a:pPr>
            <a:r>
              <a:rPr lang="pt-BR" sz="11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4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333f04f8c98_0_427"/>
          <p:cNvSpPr/>
          <p:nvPr/>
        </p:nvSpPr>
        <p:spPr>
          <a:xfrm>
            <a:off x="4256336" y="3499098"/>
            <a:ext cx="1482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Petrona"/>
              <a:buNone/>
            </a:pPr>
            <a:r>
              <a:rPr lang="pt-BR" sz="12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Melhorias Contínuas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333f04f8c98_0_427"/>
          <p:cNvSpPr/>
          <p:nvPr/>
        </p:nvSpPr>
        <p:spPr>
          <a:xfrm>
            <a:off x="4168378" y="3946252"/>
            <a:ext cx="4536000" cy="7200"/>
          </a:xfrm>
          <a:prstGeom prst="roundRect">
            <a:avLst>
              <a:gd name="adj" fmla="val 689429"/>
            </a:avLst>
          </a:prstGeom>
          <a:solidFill>
            <a:srgbClr val="B2D4E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4" name="Google Shape;184;g333f04f8c98_0_427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1155" y="3966865"/>
            <a:ext cx="4119934" cy="68468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33f04f8c98_0_427"/>
          <p:cNvSpPr/>
          <p:nvPr/>
        </p:nvSpPr>
        <p:spPr>
          <a:xfrm>
            <a:off x="2449413" y="4191893"/>
            <a:ext cx="834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63888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100"/>
              <a:buFont typeface="Petrona"/>
              <a:buNone/>
            </a:pPr>
            <a:r>
              <a:rPr lang="pt-BR" sz="11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5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33f04f8c98_0_427"/>
          <p:cNvSpPr/>
          <p:nvPr/>
        </p:nvSpPr>
        <p:spPr>
          <a:xfrm>
            <a:off x="4668292" y="4213027"/>
            <a:ext cx="11454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200"/>
              <a:buFont typeface="Petrona"/>
              <a:buNone/>
            </a:pPr>
            <a:r>
              <a:rPr lang="pt-BR" sz="1200" b="1">
                <a:solidFill>
                  <a:srgbClr val="272525"/>
                </a:solidFill>
                <a:latin typeface="Petrona"/>
                <a:ea typeface="Petrona"/>
                <a:cs typeface="Petrona"/>
                <a:sym typeface="Petrona"/>
              </a:rPr>
              <a:t>Utilizando a API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3f04f8c98_0_296"/>
          <p:cNvSpPr txBox="1"/>
          <p:nvPr/>
        </p:nvSpPr>
        <p:spPr>
          <a:xfrm>
            <a:off x="0" y="1155750"/>
            <a:ext cx="9100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</a:rPr>
              <a:t>Geocodificação com </a:t>
            </a:r>
            <a:endParaRPr sz="4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1"/>
                </a:solidFill>
              </a:rPr>
              <a:t>API Here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3f04f8c98_0_288"/>
          <p:cNvSpPr txBox="1"/>
          <p:nvPr/>
        </p:nvSpPr>
        <p:spPr>
          <a:xfrm>
            <a:off x="0" y="78100"/>
            <a:ext cx="91440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Entre no link da página da Here: </a:t>
            </a:r>
            <a:r>
              <a:rPr lang="pt-BR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https://developer.here.com/</a:t>
            </a: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g333f04f8c98_0_2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75" y="537602"/>
            <a:ext cx="8942851" cy="46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1341</Words>
  <Application>Microsoft Office PowerPoint</Application>
  <PresentationFormat>Apresentação na tela (16:9)</PresentationFormat>
  <Paragraphs>144</Paragraphs>
  <Slides>43</Slides>
  <Notes>43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8" baseType="lpstr">
      <vt:lpstr>Arial</vt:lpstr>
      <vt:lpstr>Petrona</vt:lpstr>
      <vt:lpstr>Calibri</vt:lpstr>
      <vt:lpstr>Inter</vt:lpstr>
      <vt:lpstr>Simple Light</vt:lpstr>
      <vt:lpstr>Geocodificação com as APIs: Here e Google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Geocodificação com as APIs: Here e Google</dc:title>
  <cp:lastModifiedBy>Agda e Carol</cp:lastModifiedBy>
  <cp:revision>7</cp:revision>
  <dcterms:modified xsi:type="dcterms:W3CDTF">2025-02-12T16:51:17Z</dcterms:modified>
</cp:coreProperties>
</file>